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605991-872F-4F72-AC53-983A4361AB2C}" v="128" dt="2022-03-30T02:13:38.5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8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36B3A-12FF-46BB-BDC4-6A0AAF86FCDE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8D3CF-28E7-45AA-B95B-82627EA8F88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337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8D3CF-28E7-45AA-B95B-82627EA8F88C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07282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CCFA-19F6-41C9-9368-EFB0B5724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E1F72F-FC06-4C86-99C0-5D2919894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DA45D-C7EF-467D-8281-DC007F500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A659C-6516-42D4-A089-9CB76672A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32E9B-D122-49FD-B336-FA2FEA47D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746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EEA7B-F49E-4AE0-B383-C48AB669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D1B254-3932-48D8-8A55-AADC6AD32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AA629-75FD-4B7E-A598-669145139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C69FE-2A08-4029-85C7-DEA5E0711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CB26E-2EBE-4D19-B4E5-60E0EFE2B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513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F2B06D-58D9-4B3D-94C1-A7B71E7A8D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6C2675-2EC6-4E5B-8CF5-FE50BB7468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F05F7-056A-40BD-BF79-918CD2082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9A87A-B0AD-4C84-B8CC-4FC707286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D878E-02A7-4EFF-8A14-15C13517E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4809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46557-A681-4C6C-A28C-491E12A8C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07904-943D-4CA7-B178-DB756844A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77EEA-AA6E-4487-9061-2AC679BB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AB2A9-3F54-49AA-B236-0A6318496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403F7-5ABD-47ED-82AC-FEE7F2BEE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188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50CE8-5D3C-4AF0-970A-B70D50061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FDD6C-AA4B-4DAE-A918-3A5723F25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799AC-FF36-4869-AD1D-69F142A5F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96CEB-D90F-4F16-A9E8-38DE02C92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F73F1-0E62-4EE8-9F60-AD8A7231C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6745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BD243-85FD-4519-9DDD-71B96A066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5E89D-49ED-4A42-AF06-A435CAF25A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55C51-549C-4E61-ABAD-B1C46D07A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99FA9-933B-4319-AD48-E02D400F9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24283-CA06-41AC-930E-9B320902A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042B83-A1C8-4F46-A321-9662EBB64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9530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10E31-226A-41AB-AE74-C6D7AA456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FE609-8EA3-488C-A51D-33C258D60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42791A-3EE8-4C21-A061-89EDF1DE7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DDB7E5-00D4-42D9-8E09-9B78E789A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E24B33-92FA-4017-A11E-C585121A4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9A1D12-B030-416E-BF60-B272834CF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D5C0C3-4401-4047-B683-0394B315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65EEBC-7019-4A0A-9623-26C305D7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7808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EA26F-809B-4C4D-BB58-874A37891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11F6DD-D515-450D-BD39-1BAE9984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985B9-385F-42D9-A327-070E33AC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1BB54F-7E96-424E-B77B-132BE8E2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83021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1B8AB-CF2A-4ED0-8E00-0DB6D2B75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4003C9-8148-40EC-ADFF-57058A18E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633AB-72E5-4A1B-BFBE-AEEBBA669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1538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6824D-44FF-40CD-A55B-4599AD309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B367C-B14F-4E10-B40F-D0C77F8B9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7540D-5EC8-454F-90FE-B9D2AC694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D2FEF5-4D4C-4365-8535-C2EE45ADA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6E1A1-8C41-4101-B009-9ACB0C431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794FE-E9E5-4B1B-B956-F569828A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49204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4A800-5739-4095-8737-34FD6FEE6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28DAE2-7F62-4006-B607-E8E5E7B028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875E96-3594-4986-B722-015CFAB2E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73BDF-F00A-47B3-AC99-82968EBCE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16035-BDD8-44FA-8B15-5A65119B0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995967-1FD3-46ED-931C-B8CC1D66B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7781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47D31F-C49C-48EE-9B28-4D1D7B0E3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330682-4E16-4EEE-BAC6-6D3EC4DCE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81E6F-A240-413D-8DC2-C9DC52EC98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B9ADD-CC80-478B-A004-E97DCD71A646}" type="datetimeFigureOut">
              <a:rPr lang="fr-CA" smtClean="0"/>
              <a:t>2022-03-29</a:t>
            </a:fld>
            <a:endParaRPr lang="fr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78EC2-78FC-4A4E-AA21-C5A9070A04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1E308-1EED-418B-BBD0-EEBCA2807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2ED6C-636A-4A3F-83EF-4409ADB1292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5344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SFEc6fTjRA?feature=oem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BCCA35-FA5A-42A4-8A0C-ED2635135C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r="19186" b="34013"/>
          <a:stretch/>
        </p:blipFill>
        <p:spPr>
          <a:xfrm>
            <a:off x="7595946" y="-284085"/>
            <a:ext cx="5616987" cy="47584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82CF23-D078-44F2-90B5-772136A9F5E6}"/>
              </a:ext>
            </a:extLst>
          </p:cNvPr>
          <p:cNvSpPr/>
          <p:nvPr/>
        </p:nvSpPr>
        <p:spPr>
          <a:xfrm rot="1971603">
            <a:off x="7436147" y="-1748901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85E46AE-91EC-428F-8330-EF2573C1C16D}"/>
              </a:ext>
            </a:extLst>
          </p:cNvPr>
          <p:cNvSpPr/>
          <p:nvPr/>
        </p:nvSpPr>
        <p:spPr>
          <a:xfrm>
            <a:off x="5897958" y="3336883"/>
            <a:ext cx="321342" cy="3213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4AEEAA-F6DD-4AFD-AC0E-32BB5F1397DF}"/>
              </a:ext>
            </a:extLst>
          </p:cNvPr>
          <p:cNvSpPr/>
          <p:nvPr/>
        </p:nvSpPr>
        <p:spPr>
          <a:xfrm rot="18632300">
            <a:off x="8074232" y="2502655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06E36F-E317-48FD-8854-CA61786923D2}"/>
              </a:ext>
            </a:extLst>
          </p:cNvPr>
          <p:cNvSpPr txBox="1"/>
          <p:nvPr/>
        </p:nvSpPr>
        <p:spPr>
          <a:xfrm>
            <a:off x="580235" y="1541120"/>
            <a:ext cx="53709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Schoolbook" panose="02040604050505020304" pitchFamily="18" charset="0"/>
              </a:rPr>
              <a:t>C10 - The Last End-Effector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2EDB64-DB6A-40B1-AD8A-E1A73DC37D6F}"/>
              </a:ext>
            </a:extLst>
          </p:cNvPr>
          <p:cNvSpPr/>
          <p:nvPr/>
        </p:nvSpPr>
        <p:spPr>
          <a:xfrm rot="16200000" flipH="1">
            <a:off x="2763822" y="893103"/>
            <a:ext cx="45719" cy="420983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A3CE62-8515-4D8C-8C5C-68245A43990C}"/>
              </a:ext>
            </a:extLst>
          </p:cNvPr>
          <p:cNvSpPr txBox="1"/>
          <p:nvPr/>
        </p:nvSpPr>
        <p:spPr>
          <a:xfrm>
            <a:off x="681762" y="3067494"/>
            <a:ext cx="22445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Samuel Harrison</a:t>
            </a:r>
          </a:p>
          <a:p>
            <a:r>
              <a:rPr lang="en-US" dirty="0">
                <a:latin typeface="Century Schoolbook" panose="02040604050505020304" pitchFamily="18" charset="0"/>
              </a:rPr>
              <a:t>Ethan Salt</a:t>
            </a:r>
          </a:p>
          <a:p>
            <a:r>
              <a:rPr lang="en-US" dirty="0">
                <a:latin typeface="Century Schoolbook" panose="02040604050505020304" pitchFamily="18" charset="0"/>
              </a:rPr>
              <a:t>Hannah Chan</a:t>
            </a:r>
          </a:p>
          <a:p>
            <a:r>
              <a:rPr lang="en-US" dirty="0">
                <a:latin typeface="Century Schoolbook" panose="02040604050505020304" pitchFamily="18" charset="0"/>
              </a:rPr>
              <a:t>Omar Abdul-Ghani</a:t>
            </a:r>
          </a:p>
          <a:p>
            <a:r>
              <a:rPr lang="en-US" dirty="0">
                <a:latin typeface="Century Schoolbook" panose="02040604050505020304" pitchFamily="18" charset="0"/>
              </a:rPr>
              <a:t>Jason Nguyen</a:t>
            </a:r>
            <a:endParaRPr lang="fr-CA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647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6" descr="LAMINATED POSTER The Royal Canadian Navy Halifax-class ...">
            <a:extLst>
              <a:ext uri="{FF2B5EF4-FFF2-40B4-BE49-F238E27FC236}">
                <a16:creationId xmlns:a16="http://schemas.microsoft.com/office/drawing/2014/main" id="{EBFC38D2-6751-49F5-B436-186CFFED5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490" y="0"/>
            <a:ext cx="98583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9CF731-7B0F-487D-8564-B4ADAAA7B752}"/>
              </a:ext>
            </a:extLst>
          </p:cNvPr>
          <p:cNvSpPr/>
          <p:nvPr/>
        </p:nvSpPr>
        <p:spPr>
          <a:xfrm rot="1971603">
            <a:off x="8873057" y="-1748901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CC1062-F208-4694-8EDF-161717E0F602}"/>
              </a:ext>
            </a:extLst>
          </p:cNvPr>
          <p:cNvSpPr/>
          <p:nvPr/>
        </p:nvSpPr>
        <p:spPr>
          <a:xfrm>
            <a:off x="7334868" y="3336883"/>
            <a:ext cx="321342" cy="3213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AF75E1-78A2-424F-BEF6-954483EA36FA}"/>
              </a:ext>
            </a:extLst>
          </p:cNvPr>
          <p:cNvSpPr/>
          <p:nvPr/>
        </p:nvSpPr>
        <p:spPr>
          <a:xfrm rot="18632300">
            <a:off x="9511142" y="2502655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F818C-C6B0-467E-8D2B-D1E9A7569C3D}"/>
              </a:ext>
            </a:extLst>
          </p:cNvPr>
          <p:cNvSpPr/>
          <p:nvPr/>
        </p:nvSpPr>
        <p:spPr>
          <a:xfrm rot="18636895">
            <a:off x="6737382" y="4057725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435FAF-8B37-4534-B353-10BDF2301BC3}"/>
              </a:ext>
            </a:extLst>
          </p:cNvPr>
          <p:cNvSpPr/>
          <p:nvPr/>
        </p:nvSpPr>
        <p:spPr>
          <a:xfrm rot="1973204">
            <a:off x="5701069" y="-2024345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37C3BE-92FC-4C8A-A7CB-5B7FB92E5628}"/>
              </a:ext>
            </a:extLst>
          </p:cNvPr>
          <p:cNvSpPr txBox="1"/>
          <p:nvPr/>
        </p:nvSpPr>
        <p:spPr>
          <a:xfrm>
            <a:off x="2349908" y="671767"/>
            <a:ext cx="3411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Schoolbook" panose="02040604050505020304" pitchFamily="18" charset="0"/>
              </a:rPr>
              <a:t>Thank You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0DE802-D04F-4724-906B-65B8C2FCFF0D}"/>
              </a:ext>
            </a:extLst>
          </p:cNvPr>
          <p:cNvSpPr/>
          <p:nvPr/>
        </p:nvSpPr>
        <p:spPr>
          <a:xfrm rot="16200000" flipH="1">
            <a:off x="4032941" y="-185777"/>
            <a:ext cx="45719" cy="341178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49CA33-C714-44A5-A6FF-B468D468A3CB}"/>
              </a:ext>
            </a:extLst>
          </p:cNvPr>
          <p:cNvSpPr txBox="1"/>
          <p:nvPr/>
        </p:nvSpPr>
        <p:spPr>
          <a:xfrm>
            <a:off x="1740102" y="2320185"/>
            <a:ext cx="4631396" cy="1609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4800" dirty="0">
                <a:latin typeface="Century Schoolbook" panose="02040604050505020304" pitchFamily="18" charset="0"/>
              </a:rPr>
              <a:t>Any Questions?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69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LAMINATED POSTER The Royal Canadian Navy Halifax-class ...">
            <a:extLst>
              <a:ext uri="{FF2B5EF4-FFF2-40B4-BE49-F238E27FC236}">
                <a16:creationId xmlns:a16="http://schemas.microsoft.com/office/drawing/2014/main" id="{257F1132-8C81-438E-B921-9B33AE0B9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703005" y="0"/>
            <a:ext cx="98538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FC5A953-8801-4A78-9DAE-CF0702338010}"/>
              </a:ext>
            </a:extLst>
          </p:cNvPr>
          <p:cNvSpPr/>
          <p:nvPr/>
        </p:nvSpPr>
        <p:spPr>
          <a:xfrm rot="19543299">
            <a:off x="3255670" y="-1711142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57DBB67-1BF8-4671-80C1-E118D2DE7A29}"/>
              </a:ext>
            </a:extLst>
          </p:cNvPr>
          <p:cNvSpPr/>
          <p:nvPr/>
        </p:nvSpPr>
        <p:spPr>
          <a:xfrm>
            <a:off x="4847938" y="3336883"/>
            <a:ext cx="312465" cy="3213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D745A4-7602-42E4-BF9A-7E7093F8A5FD}"/>
              </a:ext>
            </a:extLst>
          </p:cNvPr>
          <p:cNvSpPr/>
          <p:nvPr/>
        </p:nvSpPr>
        <p:spPr>
          <a:xfrm rot="13372068">
            <a:off x="2946348" y="2697426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43FF7F-CEB3-4B93-90C6-EC637938B0CE}"/>
              </a:ext>
            </a:extLst>
          </p:cNvPr>
          <p:cNvSpPr/>
          <p:nvPr/>
        </p:nvSpPr>
        <p:spPr>
          <a:xfrm rot="19547930">
            <a:off x="3650562" y="-1790391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74ECAC-BBF0-4326-94BE-A3C489B7FC04}"/>
              </a:ext>
            </a:extLst>
          </p:cNvPr>
          <p:cNvSpPr/>
          <p:nvPr/>
        </p:nvSpPr>
        <p:spPr>
          <a:xfrm rot="2565467">
            <a:off x="3092193" y="3909534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AD11D8-0DB1-4B88-BB03-5C6A5DF16D94}"/>
              </a:ext>
            </a:extLst>
          </p:cNvPr>
          <p:cNvSpPr txBox="1"/>
          <p:nvPr/>
        </p:nvSpPr>
        <p:spPr>
          <a:xfrm>
            <a:off x="7342324" y="402880"/>
            <a:ext cx="24620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Schoolbook" panose="02040604050505020304" pitchFamily="18" charset="0"/>
              </a:rPr>
              <a:t>Context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2893DE-0128-4E76-9F70-0C0877234EBC}"/>
              </a:ext>
            </a:extLst>
          </p:cNvPr>
          <p:cNvSpPr/>
          <p:nvPr/>
        </p:nvSpPr>
        <p:spPr>
          <a:xfrm rot="16200000">
            <a:off x="8508886" y="-112436"/>
            <a:ext cx="45719" cy="25453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303179-3A30-477C-8F70-35F6A74CC8CE}"/>
              </a:ext>
            </a:extLst>
          </p:cNvPr>
          <p:cNvSpPr txBox="1"/>
          <p:nvPr/>
        </p:nvSpPr>
        <p:spPr>
          <a:xfrm>
            <a:off x="6624487" y="1599284"/>
            <a:ext cx="5240537" cy="36211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3DOF Robot arm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Inverse Kinematics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Waterblast and repaint grid area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Safety Features</a:t>
            </a:r>
            <a:endParaRPr lang="fr-CA" sz="24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013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al and Virtual Robot Arms, Synchronized - YouTube">
            <a:extLst>
              <a:ext uri="{FF2B5EF4-FFF2-40B4-BE49-F238E27FC236}">
                <a16:creationId xmlns:a16="http://schemas.microsoft.com/office/drawing/2014/main" id="{66A2E7D2-5D69-4F15-867D-1E1ADECAA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78" y="469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9CF731-7B0F-487D-8564-B4ADAAA7B752}"/>
              </a:ext>
            </a:extLst>
          </p:cNvPr>
          <p:cNvSpPr/>
          <p:nvPr/>
        </p:nvSpPr>
        <p:spPr>
          <a:xfrm rot="1971603">
            <a:off x="7436147" y="-1748901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CC1062-F208-4694-8EDF-161717E0F602}"/>
              </a:ext>
            </a:extLst>
          </p:cNvPr>
          <p:cNvSpPr/>
          <p:nvPr/>
        </p:nvSpPr>
        <p:spPr>
          <a:xfrm>
            <a:off x="5897958" y="3336883"/>
            <a:ext cx="321342" cy="3213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AF75E1-78A2-424F-BEF6-954483EA36FA}"/>
              </a:ext>
            </a:extLst>
          </p:cNvPr>
          <p:cNvSpPr/>
          <p:nvPr/>
        </p:nvSpPr>
        <p:spPr>
          <a:xfrm rot="18632300">
            <a:off x="8074232" y="2502655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F818C-C6B0-467E-8D2B-D1E9A7569C3D}"/>
              </a:ext>
            </a:extLst>
          </p:cNvPr>
          <p:cNvSpPr/>
          <p:nvPr/>
        </p:nvSpPr>
        <p:spPr>
          <a:xfrm rot="18636895">
            <a:off x="5176042" y="3947226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435FAF-8B37-4534-B353-10BDF2301BC3}"/>
              </a:ext>
            </a:extLst>
          </p:cNvPr>
          <p:cNvSpPr/>
          <p:nvPr/>
        </p:nvSpPr>
        <p:spPr>
          <a:xfrm rot="1973204">
            <a:off x="4264159" y="-2024345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37C3BE-92FC-4C8A-A7CB-5B7FB92E5628}"/>
              </a:ext>
            </a:extLst>
          </p:cNvPr>
          <p:cNvSpPr txBox="1"/>
          <p:nvPr/>
        </p:nvSpPr>
        <p:spPr>
          <a:xfrm>
            <a:off x="369288" y="192425"/>
            <a:ext cx="5726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Schoolbook" panose="02040604050505020304" pitchFamily="18" charset="0"/>
              </a:rPr>
              <a:t>Inverse Kinematics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0DE802-D04F-4724-906B-65B8C2FCFF0D}"/>
              </a:ext>
            </a:extLst>
          </p:cNvPr>
          <p:cNvSpPr/>
          <p:nvPr/>
        </p:nvSpPr>
        <p:spPr>
          <a:xfrm rot="16200000">
            <a:off x="3205672" y="-1895936"/>
            <a:ext cx="53945" cy="57267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49CA33-C714-44A5-A6FF-B468D468A3CB}"/>
              </a:ext>
            </a:extLst>
          </p:cNvPr>
          <p:cNvSpPr txBox="1"/>
          <p:nvPr/>
        </p:nvSpPr>
        <p:spPr>
          <a:xfrm>
            <a:off x="557833" y="1357352"/>
            <a:ext cx="6037230" cy="45445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Analytical Solution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Triangular Plane Projection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Detects coordinate range 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Average runtime of 1/100</a:t>
            </a:r>
            <a:r>
              <a:rPr lang="en-US" sz="2400" baseline="30000" dirty="0">
                <a:latin typeface="Century Schoolbook" panose="02040604050505020304" pitchFamily="18" charset="0"/>
              </a:rPr>
              <a:t>th</a:t>
            </a:r>
            <a:r>
              <a:rPr lang="en-US" sz="2400" dirty="0">
                <a:latin typeface="Century Schoolbook" panose="02040604050505020304" pitchFamily="18" charset="0"/>
              </a:rPr>
              <a:t> millisecond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Scalable to higher DOF</a:t>
            </a:r>
            <a:endParaRPr lang="fr-CA" sz="24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44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5EC4DB6-3E55-48BB-8C15-BE91CC7FAE9E}"/>
              </a:ext>
            </a:extLst>
          </p:cNvPr>
          <p:cNvSpPr/>
          <p:nvPr/>
        </p:nvSpPr>
        <p:spPr>
          <a:xfrm rot="8100000">
            <a:off x="11733258" y="-2393313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A19EA2-F38B-4DA3-B64B-22E397C59F92}"/>
              </a:ext>
            </a:extLst>
          </p:cNvPr>
          <p:cNvSpPr/>
          <p:nvPr/>
        </p:nvSpPr>
        <p:spPr>
          <a:xfrm rot="8100000">
            <a:off x="294299" y="3535772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CABF20-8E14-411C-8A0D-4FB7EE69AE7F}"/>
              </a:ext>
            </a:extLst>
          </p:cNvPr>
          <p:cNvSpPr txBox="1"/>
          <p:nvPr/>
        </p:nvSpPr>
        <p:spPr>
          <a:xfrm>
            <a:off x="2068913" y="54236"/>
            <a:ext cx="4267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Schoolbook" panose="02040604050505020304" pitchFamily="18" charset="0"/>
              </a:rPr>
              <a:t>User Interface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656378-2B42-4F5B-A070-6E214EA3F6AD}"/>
              </a:ext>
            </a:extLst>
          </p:cNvPr>
          <p:cNvSpPr/>
          <p:nvPr/>
        </p:nvSpPr>
        <p:spPr>
          <a:xfrm rot="16200000">
            <a:off x="4209535" y="-1319802"/>
            <a:ext cx="45719" cy="426787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D849C0-F167-4D46-AA3E-D6A18EEAB2E7}"/>
              </a:ext>
            </a:extLst>
          </p:cNvPr>
          <p:cNvSpPr txBox="1"/>
          <p:nvPr/>
        </p:nvSpPr>
        <p:spPr>
          <a:xfrm>
            <a:off x="7944341" y="982176"/>
            <a:ext cx="3943708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Coordinate input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Attachment Control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User feedback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Emergency Stop</a:t>
            </a:r>
            <a:endParaRPr lang="fr-CA" sz="2400" dirty="0">
              <a:latin typeface="Century Schoolbook" panose="020406040505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2400" dirty="0">
                <a:latin typeface="Century Schoolbook" panose="02040604050505020304" pitchFamily="18" charset="0"/>
              </a:rPr>
              <a:t>Instant </a:t>
            </a:r>
            <a:r>
              <a:rPr lang="fr-CA" sz="2400" dirty="0" err="1">
                <a:latin typeface="Century Schoolbook" panose="02040604050505020304" pitchFamily="18" charset="0"/>
              </a:rPr>
              <a:t>Deactivation</a:t>
            </a:r>
            <a:endParaRPr lang="fr-CA" sz="2400" dirty="0">
              <a:latin typeface="Century Schoolbook" panose="020406040505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2400" dirty="0" err="1">
                <a:latin typeface="Century Schoolbook" panose="02040604050505020304" pitchFamily="18" charset="0"/>
              </a:rPr>
              <a:t>Seamlessly</a:t>
            </a:r>
            <a:r>
              <a:rPr lang="fr-CA" sz="2400" dirty="0">
                <a:latin typeface="Century Schoolbook" panose="02040604050505020304" pitchFamily="18" charset="0"/>
              </a:rPr>
              <a:t> </a:t>
            </a:r>
            <a:r>
              <a:rPr lang="fr-CA" sz="2400" dirty="0" err="1">
                <a:latin typeface="Century Schoolbook" panose="02040604050505020304" pitchFamily="18" charset="0"/>
              </a:rPr>
              <a:t>resumes</a:t>
            </a:r>
            <a:endParaRPr lang="fr-CA" sz="2400" dirty="0">
              <a:latin typeface="Century Schoolbook" panose="020406040505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2400" dirty="0">
                <a:latin typeface="Century Schoolbook" panose="02040604050505020304" pitchFamily="18" charset="0"/>
              </a:rPr>
              <a:t>Displays Prompt</a:t>
            </a:r>
            <a:endParaRPr lang="en-US" sz="2400" dirty="0">
              <a:latin typeface="Century Schoolbook" panose="02040604050505020304" pitchFamily="18" charset="0"/>
            </a:endParaRP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B8A7716-5520-4380-86C9-A8EB1D1F76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" t="677" r="1159" b="985"/>
          <a:stretch/>
        </p:blipFill>
        <p:spPr>
          <a:xfrm>
            <a:off x="768485" y="1170242"/>
            <a:ext cx="6585626" cy="484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472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EB5A67-5D5E-438E-B631-B0AEB63D900B}"/>
              </a:ext>
            </a:extLst>
          </p:cNvPr>
          <p:cNvSpPr/>
          <p:nvPr/>
        </p:nvSpPr>
        <p:spPr>
          <a:xfrm rot="2700000">
            <a:off x="11673500" y="3419656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A1B0D2-E9D2-43E8-B030-4E990AFB6721}"/>
              </a:ext>
            </a:extLst>
          </p:cNvPr>
          <p:cNvSpPr/>
          <p:nvPr/>
        </p:nvSpPr>
        <p:spPr>
          <a:xfrm rot="2700000">
            <a:off x="388642" y="-2567487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7" name="Picture 6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61B9F89E-2E3A-47FE-A70A-D7F9EBD864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1" y="364298"/>
            <a:ext cx="4773279" cy="3481988"/>
          </a:xfrm>
          <a:prstGeom prst="rect">
            <a:avLst/>
          </a:prstGeom>
        </p:spPr>
      </p:pic>
      <p:pic>
        <p:nvPicPr>
          <p:cNvPr id="9" name="Picture 8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A980EBB7-B189-4889-A6CE-2341DC1A15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"/>
          <a:stretch/>
        </p:blipFill>
        <p:spPr>
          <a:xfrm>
            <a:off x="5941925" y="1975577"/>
            <a:ext cx="5639289" cy="411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82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BBC4668-ED8F-4BFE-9404-5A24A3C68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44640" y="-3885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7DB25A-BD5F-4E13-A6A6-13E8B1BCBDB2}"/>
              </a:ext>
            </a:extLst>
          </p:cNvPr>
          <p:cNvSpPr/>
          <p:nvPr/>
        </p:nvSpPr>
        <p:spPr>
          <a:xfrm rot="1971603">
            <a:off x="7436147" y="-1748901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9E37E0-37D1-469A-8223-4EA015C8A29A}"/>
              </a:ext>
            </a:extLst>
          </p:cNvPr>
          <p:cNvSpPr/>
          <p:nvPr/>
        </p:nvSpPr>
        <p:spPr>
          <a:xfrm>
            <a:off x="5897958" y="3336883"/>
            <a:ext cx="321342" cy="3213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0DEBCD-ACEF-4EDB-8FF9-38BDBB96FBA2}"/>
              </a:ext>
            </a:extLst>
          </p:cNvPr>
          <p:cNvSpPr/>
          <p:nvPr/>
        </p:nvSpPr>
        <p:spPr>
          <a:xfrm rot="18632300">
            <a:off x="8074232" y="2502655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F31C4C-4026-40ED-900C-3393A1EBAEA4}"/>
              </a:ext>
            </a:extLst>
          </p:cNvPr>
          <p:cNvSpPr/>
          <p:nvPr/>
        </p:nvSpPr>
        <p:spPr>
          <a:xfrm rot="18636895">
            <a:off x="5176042" y="3947226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FE857E-19EB-42EB-AFD9-F00680746E8E}"/>
              </a:ext>
            </a:extLst>
          </p:cNvPr>
          <p:cNvSpPr/>
          <p:nvPr/>
        </p:nvSpPr>
        <p:spPr>
          <a:xfrm rot="1973204">
            <a:off x="4264159" y="-2024345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7C751B-3AD2-4574-BFED-EF6340E5150F}"/>
              </a:ext>
            </a:extLst>
          </p:cNvPr>
          <p:cNvSpPr txBox="1"/>
          <p:nvPr/>
        </p:nvSpPr>
        <p:spPr>
          <a:xfrm>
            <a:off x="1261532" y="213975"/>
            <a:ext cx="37836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Schoolbook" panose="02040604050505020304" pitchFamily="18" charset="0"/>
              </a:rPr>
              <a:t>End-Effector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D64BFF-8FC3-439B-A22B-0F43AB8E6DB6}"/>
              </a:ext>
            </a:extLst>
          </p:cNvPr>
          <p:cNvSpPr/>
          <p:nvPr/>
        </p:nvSpPr>
        <p:spPr>
          <a:xfrm rot="16200000">
            <a:off x="3130480" y="-825023"/>
            <a:ext cx="45719" cy="37836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615A16-9AF6-4E9D-AB9F-EEDD073288AD}"/>
              </a:ext>
            </a:extLst>
          </p:cNvPr>
          <p:cNvSpPr txBox="1"/>
          <p:nvPr/>
        </p:nvSpPr>
        <p:spPr>
          <a:xfrm>
            <a:off x="357540" y="1360056"/>
            <a:ext cx="5591595" cy="50985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Completely modular system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Attachments may be added by need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Current Attachments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2400" dirty="0">
                <a:latin typeface="Century Schoolbook" panose="02040604050505020304" pitchFamily="18" charset="0"/>
              </a:rPr>
              <a:t>Water Blaster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2400" dirty="0">
                <a:latin typeface="Century Schoolbook" panose="02040604050505020304" pitchFamily="18" charset="0"/>
              </a:rPr>
              <a:t>Vacuum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2400" dirty="0">
                <a:latin typeface="Century Schoolbook" panose="02040604050505020304" pitchFamily="18" charset="0"/>
              </a:rPr>
              <a:t>LED Light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2400" dirty="0" err="1">
                <a:latin typeface="Century Schoolbook" panose="02040604050505020304" pitchFamily="18" charset="0"/>
              </a:rPr>
              <a:t>Drawing</a:t>
            </a:r>
            <a:r>
              <a:rPr lang="fr-CA" sz="2400" dirty="0">
                <a:latin typeface="Century Schoolbook" panose="02040604050505020304" pitchFamily="18" charset="0"/>
              </a:rPr>
              <a:t> Tool</a:t>
            </a:r>
          </a:p>
          <a:p>
            <a:pPr marL="800100" lvl="1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fr-CA" sz="24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841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548344-9E2E-4B6D-9348-A442126E49E8}"/>
              </a:ext>
            </a:extLst>
          </p:cNvPr>
          <p:cNvSpPr/>
          <p:nvPr/>
        </p:nvSpPr>
        <p:spPr>
          <a:xfrm rot="2700000">
            <a:off x="463848" y="-2577297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194BD1-8571-4F57-9CA1-658CFBC1BA97}"/>
              </a:ext>
            </a:extLst>
          </p:cNvPr>
          <p:cNvSpPr/>
          <p:nvPr/>
        </p:nvSpPr>
        <p:spPr>
          <a:xfrm rot="2700000">
            <a:off x="11869630" y="3243294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7EDE01-E709-4A66-B95F-DFF7DADD245D}"/>
              </a:ext>
            </a:extLst>
          </p:cNvPr>
          <p:cNvSpPr/>
          <p:nvPr/>
        </p:nvSpPr>
        <p:spPr>
          <a:xfrm rot="8100000">
            <a:off x="11733258" y="-2393313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990C54-64FA-4680-9201-4395FE5EEAC4}"/>
              </a:ext>
            </a:extLst>
          </p:cNvPr>
          <p:cNvSpPr/>
          <p:nvPr/>
        </p:nvSpPr>
        <p:spPr>
          <a:xfrm rot="8100000">
            <a:off x="294299" y="3535772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8" name="Online Media 7" title="FinalVideo">
            <a:hlinkClick r:id="" action="ppaction://media"/>
            <a:extLst>
              <a:ext uri="{FF2B5EF4-FFF2-40B4-BE49-F238E27FC236}">
                <a16:creationId xmlns:a16="http://schemas.microsoft.com/office/drawing/2014/main" id="{0DDDCDF9-246C-443D-B657-3E1948B3B8C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40784" y="459803"/>
            <a:ext cx="10510432" cy="593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0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EB5A67-5D5E-438E-B631-B0AEB63D900B}"/>
              </a:ext>
            </a:extLst>
          </p:cNvPr>
          <p:cNvSpPr/>
          <p:nvPr/>
        </p:nvSpPr>
        <p:spPr>
          <a:xfrm rot="2700000">
            <a:off x="11673500" y="3419656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A1B0D2-E9D2-43E8-B030-4E990AFB6721}"/>
              </a:ext>
            </a:extLst>
          </p:cNvPr>
          <p:cNvSpPr/>
          <p:nvPr/>
        </p:nvSpPr>
        <p:spPr>
          <a:xfrm rot="2700000">
            <a:off x="388642" y="-2567487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2FA0C8-C545-40DE-9A28-D5A6012520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0" t="13524" b="14773"/>
          <a:stretch/>
        </p:blipFill>
        <p:spPr bwMode="auto">
          <a:xfrm rot="16200000">
            <a:off x="3454618" y="-1504731"/>
            <a:ext cx="5410075" cy="901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6F0B67-E2E5-43E5-9D94-E3DFCB1ADABF}"/>
              </a:ext>
            </a:extLst>
          </p:cNvPr>
          <p:cNvSpPr txBox="1"/>
          <p:nvPr/>
        </p:nvSpPr>
        <p:spPr>
          <a:xfrm>
            <a:off x="3048260" y="580832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Vacuum</a:t>
            </a:r>
            <a:endParaRPr lang="fr-CA" dirty="0">
              <a:latin typeface="Century Schoolbook" panose="020406040505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2F53C7-253C-4D1D-8C82-3A374826EE7B}"/>
              </a:ext>
            </a:extLst>
          </p:cNvPr>
          <p:cNvSpPr txBox="1"/>
          <p:nvPr/>
        </p:nvSpPr>
        <p:spPr>
          <a:xfrm>
            <a:off x="4564672" y="5808328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Drawing Tool</a:t>
            </a:r>
            <a:endParaRPr lang="fr-CA" dirty="0">
              <a:latin typeface="Century Schoolbook" panose="020406040505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34D084-728B-43FB-B98B-5B452AB5EEE3}"/>
              </a:ext>
            </a:extLst>
          </p:cNvPr>
          <p:cNvSpPr txBox="1"/>
          <p:nvPr/>
        </p:nvSpPr>
        <p:spPr>
          <a:xfrm>
            <a:off x="6560632" y="5808328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LED Light</a:t>
            </a:r>
            <a:endParaRPr lang="fr-CA" dirty="0">
              <a:latin typeface="Century Schoolbook" panose="020406040505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085734-2A68-41D9-B1AA-778909D827A9}"/>
              </a:ext>
            </a:extLst>
          </p:cNvPr>
          <p:cNvSpPr txBox="1"/>
          <p:nvPr/>
        </p:nvSpPr>
        <p:spPr>
          <a:xfrm>
            <a:off x="8253624" y="5807928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Schoolbook" panose="02040604050505020304" pitchFamily="18" charset="0"/>
              </a:rPr>
              <a:t>Water Blaster</a:t>
            </a:r>
            <a:endParaRPr lang="fr-CA" dirty="0">
              <a:latin typeface="Century Schoolbook" panose="020406040505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2314970-9701-4271-B98D-C5F666D935F5}"/>
              </a:ext>
            </a:extLst>
          </p:cNvPr>
          <p:cNvSpPr/>
          <p:nvPr/>
        </p:nvSpPr>
        <p:spPr>
          <a:xfrm rot="16200000">
            <a:off x="3573878" y="5691888"/>
            <a:ext cx="18288" cy="95245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DE75FD-9D01-4814-9306-8FBF5304F2BE}"/>
              </a:ext>
            </a:extLst>
          </p:cNvPr>
          <p:cNvSpPr/>
          <p:nvPr/>
        </p:nvSpPr>
        <p:spPr>
          <a:xfrm rot="16200000">
            <a:off x="5348004" y="5429263"/>
            <a:ext cx="18288" cy="147770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CDFF94-F299-4FBF-910B-5006FB35ECE5}"/>
              </a:ext>
            </a:extLst>
          </p:cNvPr>
          <p:cNvSpPr/>
          <p:nvPr/>
        </p:nvSpPr>
        <p:spPr>
          <a:xfrm rot="16200000" flipH="1">
            <a:off x="7204338" y="5584445"/>
            <a:ext cx="18288" cy="118120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AB4003-7825-4096-9C9F-AFDDDECB4D72}"/>
              </a:ext>
            </a:extLst>
          </p:cNvPr>
          <p:cNvSpPr/>
          <p:nvPr/>
        </p:nvSpPr>
        <p:spPr>
          <a:xfrm rot="16200000">
            <a:off x="9086768" y="5410102"/>
            <a:ext cx="18288" cy="152989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05398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1C8AE4A-973C-4DD8-B496-3013ECF4EB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159"/>
          <a:stretch/>
        </p:blipFill>
        <p:spPr>
          <a:xfrm>
            <a:off x="-597783" y="0"/>
            <a:ext cx="5604124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FC5A953-8801-4A78-9DAE-CF0702338010}"/>
              </a:ext>
            </a:extLst>
          </p:cNvPr>
          <p:cNvSpPr/>
          <p:nvPr/>
        </p:nvSpPr>
        <p:spPr>
          <a:xfrm rot="19543299">
            <a:off x="3255670" y="-1711142"/>
            <a:ext cx="309583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57DBB67-1BF8-4671-80C1-E118D2DE7A29}"/>
              </a:ext>
            </a:extLst>
          </p:cNvPr>
          <p:cNvSpPr/>
          <p:nvPr/>
        </p:nvSpPr>
        <p:spPr>
          <a:xfrm>
            <a:off x="4847938" y="3336883"/>
            <a:ext cx="312465" cy="3213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D745A4-7602-42E4-BF9A-7E7093F8A5FD}"/>
              </a:ext>
            </a:extLst>
          </p:cNvPr>
          <p:cNvSpPr/>
          <p:nvPr/>
        </p:nvSpPr>
        <p:spPr>
          <a:xfrm rot="13372068">
            <a:off x="2946348" y="2697426"/>
            <a:ext cx="301841" cy="572609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43FF7F-CEB3-4B93-90C6-EC637938B0CE}"/>
              </a:ext>
            </a:extLst>
          </p:cNvPr>
          <p:cNvSpPr/>
          <p:nvPr/>
        </p:nvSpPr>
        <p:spPr>
          <a:xfrm rot="19547930">
            <a:off x="3650562" y="-1790391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74ECAC-BBF0-4326-94BE-A3C489B7FC04}"/>
              </a:ext>
            </a:extLst>
          </p:cNvPr>
          <p:cNvSpPr/>
          <p:nvPr/>
        </p:nvSpPr>
        <p:spPr>
          <a:xfrm rot="2565467">
            <a:off x="3082668" y="3909534"/>
            <a:ext cx="3232087" cy="50454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AD11D8-0DB1-4B88-BB03-5C6A5DF16D94}"/>
              </a:ext>
            </a:extLst>
          </p:cNvPr>
          <p:cNvSpPr txBox="1"/>
          <p:nvPr/>
        </p:nvSpPr>
        <p:spPr>
          <a:xfrm>
            <a:off x="6754382" y="352080"/>
            <a:ext cx="2925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Schoolbook" panose="02040604050505020304" pitchFamily="18" charset="0"/>
              </a:rPr>
              <a:t>Why us?</a:t>
            </a:r>
            <a:endParaRPr lang="fr-CA" sz="4800" dirty="0">
              <a:latin typeface="Century Schoolbook" panose="020406040505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2893DE-0128-4E76-9F70-0C0877234EBC}"/>
              </a:ext>
            </a:extLst>
          </p:cNvPr>
          <p:cNvSpPr/>
          <p:nvPr/>
        </p:nvSpPr>
        <p:spPr>
          <a:xfrm rot="16200000">
            <a:off x="8004178" y="-132413"/>
            <a:ext cx="45719" cy="254531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303179-3A30-477C-8F70-35F6A74CC8CE}"/>
              </a:ext>
            </a:extLst>
          </p:cNvPr>
          <p:cNvSpPr txBox="1"/>
          <p:nvPr/>
        </p:nvSpPr>
        <p:spPr>
          <a:xfrm>
            <a:off x="5683518" y="1183077"/>
            <a:ext cx="5601213" cy="45445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All in Python, same document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Very efficient algorithm 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Modular, can be expanded on easily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Scalable to higher DOF and size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entury Schoolbook" panose="02040604050505020304" pitchFamily="18" charset="0"/>
              </a:rPr>
              <a:t>Safety features</a:t>
            </a:r>
          </a:p>
        </p:txBody>
      </p:sp>
    </p:spTree>
    <p:extLst>
      <p:ext uri="{BB962C8B-B14F-4D97-AF65-F5344CB8AC3E}">
        <p14:creationId xmlns:p14="http://schemas.microsoft.com/office/powerpoint/2010/main" val="1633285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1858</TotalTime>
  <Words>122</Words>
  <Application>Microsoft Office PowerPoint</Application>
  <PresentationFormat>Widescreen</PresentationFormat>
  <Paragraphs>46</Paragraphs>
  <Slides>10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Schoolbook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Harrison</dc:creator>
  <cp:lastModifiedBy>Samuel Harrison</cp:lastModifiedBy>
  <cp:revision>2</cp:revision>
  <dcterms:created xsi:type="dcterms:W3CDTF">2022-03-29T19:54:59Z</dcterms:created>
  <dcterms:modified xsi:type="dcterms:W3CDTF">2022-03-31T02:54:41Z</dcterms:modified>
</cp:coreProperties>
</file>