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Nunito"/>
      <p:regular r:id="rId30"/>
      <p:bold r:id="rId31"/>
      <p:italic r:id="rId32"/>
      <p:boldItalic r:id="rId33"/>
    </p:embeddedFont>
    <p:embeddedFont>
      <p:font typeface="Lato"/>
      <p:regular r:id="rId34"/>
      <p:bold r:id="rId35"/>
      <p:italic r:id="rId36"/>
      <p:boldItalic r:id="rId37"/>
    </p:embeddedFont>
    <p:embeddedFont>
      <p:font typeface="Maven Pro"/>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bold.fntdata"/><Relationship Id="rId30" Type="http://schemas.openxmlformats.org/officeDocument/2006/relationships/font" Target="fonts/Nunito-regular.fntdata"/><Relationship Id="rId11" Type="http://schemas.openxmlformats.org/officeDocument/2006/relationships/slide" Target="slides/slide6.xml"/><Relationship Id="rId33" Type="http://schemas.openxmlformats.org/officeDocument/2006/relationships/font" Target="fonts/Nunito-boldItalic.fntdata"/><Relationship Id="rId10" Type="http://schemas.openxmlformats.org/officeDocument/2006/relationships/slide" Target="slides/slide5.xml"/><Relationship Id="rId32" Type="http://schemas.openxmlformats.org/officeDocument/2006/relationships/font" Target="fonts/Nunito-italic.fntdata"/><Relationship Id="rId13" Type="http://schemas.openxmlformats.org/officeDocument/2006/relationships/slide" Target="slides/slide8.xml"/><Relationship Id="rId35" Type="http://schemas.openxmlformats.org/officeDocument/2006/relationships/font" Target="fonts/Lato-bold.fntdata"/><Relationship Id="rId12" Type="http://schemas.openxmlformats.org/officeDocument/2006/relationships/slide" Target="slides/slide7.xml"/><Relationship Id="rId34" Type="http://schemas.openxmlformats.org/officeDocument/2006/relationships/font" Target="fonts/Lato-regular.fntdata"/><Relationship Id="rId15" Type="http://schemas.openxmlformats.org/officeDocument/2006/relationships/slide" Target="slides/slide10.xml"/><Relationship Id="rId37" Type="http://schemas.openxmlformats.org/officeDocument/2006/relationships/font" Target="fonts/Lato-boldItalic.fntdata"/><Relationship Id="rId14" Type="http://schemas.openxmlformats.org/officeDocument/2006/relationships/slide" Target="slides/slide9.xml"/><Relationship Id="rId36" Type="http://schemas.openxmlformats.org/officeDocument/2006/relationships/font" Target="fonts/Lato-italic.fntdata"/><Relationship Id="rId17" Type="http://schemas.openxmlformats.org/officeDocument/2006/relationships/slide" Target="slides/slide12.xml"/><Relationship Id="rId39" Type="http://schemas.openxmlformats.org/officeDocument/2006/relationships/font" Target="fonts/MavenPro-bold.fntdata"/><Relationship Id="rId16" Type="http://schemas.openxmlformats.org/officeDocument/2006/relationships/slide" Target="slides/slide11.xml"/><Relationship Id="rId38" Type="http://schemas.openxmlformats.org/officeDocument/2006/relationships/font" Target="fonts/MavenPr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48555c726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48555c726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485b80b17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485b80b17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448436ab4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448436ab4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3D printed ski</a:t>
            </a:r>
            <a:endParaRPr/>
          </a:p>
          <a:p>
            <a:pPr indent="-298450" lvl="0" marL="457200" rtl="0" algn="l">
              <a:spcBef>
                <a:spcPts val="0"/>
              </a:spcBef>
              <a:spcAft>
                <a:spcPts val="0"/>
              </a:spcAft>
              <a:buSzPts val="1100"/>
              <a:buChar char="-"/>
            </a:pPr>
            <a:r>
              <a:rPr lang="en"/>
              <a:t>Downhill ski shape</a:t>
            </a:r>
            <a:endParaRPr/>
          </a:p>
          <a:p>
            <a:pPr indent="-298450" lvl="0" marL="457200" rtl="0" algn="l">
              <a:spcBef>
                <a:spcPts val="0"/>
              </a:spcBef>
              <a:spcAft>
                <a:spcPts val="0"/>
              </a:spcAft>
              <a:buSzPts val="1100"/>
              <a:buChar char="-"/>
            </a:pPr>
            <a:r>
              <a:rPr lang="en"/>
              <a:t>Roller wheels (larger than final prototype)</a:t>
            </a:r>
            <a:endParaRPr/>
          </a:p>
          <a:p>
            <a:pPr indent="-298450" lvl="0" marL="457200" rtl="0" algn="l">
              <a:spcBef>
                <a:spcPts val="0"/>
              </a:spcBef>
              <a:spcAft>
                <a:spcPts val="0"/>
              </a:spcAft>
              <a:buSzPts val="1100"/>
              <a:buChar char="-"/>
            </a:pPr>
            <a:r>
              <a:rPr lang="en"/>
              <a:t>Prototype designed for testing strength of 3D printed ski and how well the wheel/ski combination works on different terrain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447ef104c3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447ef104c3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447ef104c3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447ef104c3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sz="1200">
                <a:solidFill>
                  <a:schemeClr val="dk1"/>
                </a:solidFill>
                <a:latin typeface="Times New Roman"/>
                <a:ea typeface="Times New Roman"/>
                <a:cs typeface="Times New Roman"/>
                <a:sym typeface="Times New Roman"/>
              </a:rPr>
              <a:t>This initial conceptual design above was presented to the client at our second client meeting.</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We would create skis such that the large wheels of the wheelchair would roll onto the skis and would be fitted into the hole of the skis.</a:t>
            </a:r>
            <a:endParaRPr sz="1200">
              <a:solidFill>
                <a:schemeClr val="dk1"/>
              </a:solidFill>
              <a:latin typeface="Times New Roman"/>
              <a:ea typeface="Times New Roman"/>
              <a:cs typeface="Times New Roman"/>
              <a:sym typeface="Times New Roman"/>
            </a:endParaRPr>
          </a:p>
          <a:p>
            <a:pPr indent="-304800" lvl="0" marL="457200" rtl="0" algn="l">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 skis would be created to adapt to any type of terrain that have either valleys or hills because the front of the skis are able to be angled at the given terrain.</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447ef104c3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447ef104c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AutoNum type="arabicPeriod"/>
            </a:pPr>
            <a:r>
              <a:t/>
            </a:r>
            <a:endParaRPr sz="1200">
              <a:solidFill>
                <a:schemeClr val="dk1"/>
              </a:solidFill>
            </a:endParaRPr>
          </a:p>
          <a:p>
            <a:pPr indent="-304800" lvl="1" marL="914400" rtl="0" algn="l">
              <a:spcBef>
                <a:spcPts val="0"/>
              </a:spcBef>
              <a:spcAft>
                <a:spcPts val="0"/>
              </a:spcAft>
              <a:buClr>
                <a:schemeClr val="dk1"/>
              </a:buClr>
              <a:buSzPts val="1200"/>
              <a:buAutoNum type="alphaLcPeriod"/>
            </a:pPr>
            <a:r>
              <a:rPr lang="en" sz="1200">
                <a:solidFill>
                  <a:schemeClr val="dk1"/>
                </a:solidFill>
              </a:rPr>
              <a:t>Our previous method of 3D printing the skis won’t quite work because of the low strength and durability. </a:t>
            </a:r>
            <a:endParaRPr sz="1200">
              <a:solidFill>
                <a:schemeClr val="dk1"/>
              </a:solidFill>
            </a:endParaRPr>
          </a:p>
          <a:p>
            <a:pPr indent="-304800" lvl="1" marL="914400" rtl="0" algn="l">
              <a:spcBef>
                <a:spcPts val="0"/>
              </a:spcBef>
              <a:spcAft>
                <a:spcPts val="0"/>
              </a:spcAft>
              <a:buClr>
                <a:schemeClr val="dk1"/>
              </a:buClr>
              <a:buSzPts val="1200"/>
              <a:buAutoNum type="alphaLcPeriod"/>
            </a:pPr>
            <a:r>
              <a:rPr lang="en" sz="1200">
                <a:solidFill>
                  <a:schemeClr val="dk1"/>
                </a:solidFill>
              </a:rPr>
              <a:t>Recommends we use a set of downhill skis as a base</a:t>
            </a:r>
            <a:endParaRPr sz="1200">
              <a:solidFill>
                <a:schemeClr val="dk1"/>
              </a:solidFill>
            </a:endParaRPr>
          </a:p>
          <a:p>
            <a:pPr indent="0" lvl="0" marL="0" rtl="0" algn="l">
              <a:spcBef>
                <a:spcPts val="0"/>
              </a:spcBef>
              <a:spcAft>
                <a:spcPts val="0"/>
              </a:spcAft>
              <a:buNone/>
            </a:pPr>
            <a:r>
              <a:rPr lang="en" sz="1200">
                <a:solidFill>
                  <a:schemeClr val="dk1"/>
                </a:solidFill>
              </a:rPr>
              <a:t>2.</a:t>
            </a:r>
            <a:endParaRPr sz="1200">
              <a:solidFill>
                <a:schemeClr val="dk1"/>
              </a:solidFill>
            </a:endParaRPr>
          </a:p>
          <a:p>
            <a:pPr indent="-304800" lvl="1" marL="914400" rtl="0" algn="l">
              <a:spcBef>
                <a:spcPts val="0"/>
              </a:spcBef>
              <a:spcAft>
                <a:spcPts val="0"/>
              </a:spcAft>
              <a:buClr>
                <a:schemeClr val="dk1"/>
              </a:buClr>
              <a:buSzPts val="1200"/>
              <a:buAutoNum type="alphaLcPeriod"/>
            </a:pPr>
            <a:r>
              <a:rPr lang="en" sz="1200">
                <a:solidFill>
                  <a:schemeClr val="dk1"/>
                </a:solidFill>
              </a:rPr>
              <a:t>Foldable skis that latch together and have a fixed handle for carrying</a:t>
            </a:r>
            <a:endParaRPr sz="1200">
              <a:solidFill>
                <a:schemeClr val="dk1"/>
              </a:solidFill>
            </a:endParaRPr>
          </a:p>
          <a:p>
            <a:pPr indent="-304800" lvl="1" marL="914400" rtl="0" algn="l">
              <a:spcBef>
                <a:spcPts val="0"/>
              </a:spcBef>
              <a:spcAft>
                <a:spcPts val="0"/>
              </a:spcAft>
              <a:buClr>
                <a:schemeClr val="dk1"/>
              </a:buClr>
              <a:buSzPts val="1200"/>
              <a:buAutoNum type="alphaLcPeriod"/>
            </a:pPr>
            <a:r>
              <a:rPr lang="en" sz="1200">
                <a:solidFill>
                  <a:schemeClr val="dk1"/>
                </a:solidFill>
              </a:rPr>
              <a:t>Carrying case</a:t>
            </a:r>
            <a:endParaRPr sz="1200">
              <a:solidFill>
                <a:schemeClr val="dk1"/>
              </a:solidFill>
            </a:endParaRPr>
          </a:p>
          <a:p>
            <a:pPr indent="-304800" lvl="1" marL="914400" rtl="0" algn="l">
              <a:spcBef>
                <a:spcPts val="0"/>
              </a:spcBef>
              <a:spcAft>
                <a:spcPts val="0"/>
              </a:spcAft>
              <a:buClr>
                <a:schemeClr val="dk1"/>
              </a:buClr>
              <a:buSzPts val="1200"/>
              <a:buAutoNum type="alphaLcPeriod"/>
            </a:pPr>
            <a:r>
              <a:rPr lang="en" sz="1200">
                <a:solidFill>
                  <a:schemeClr val="dk1"/>
                </a:solidFill>
              </a:rPr>
              <a:t>Mounting bracket for back of the wheelchair</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447ef104c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447ef104c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We need to look at either a new material for the skis or just using a pair of downhill skis because the 3D printed plastic is not strong enough to support the weight of the chair.</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Therefore, we can look at placing something in the middle of the 3D printed skis for support and weight balance.</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If we 3D print, we have to be careful with the sanding/grinding of the plastic as it will be fragile. </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Also if we 3D print, there is a larger 3D printing machine that we have to look into how to use and will be easier for printing the ski as one piece instead of seperate pieces.</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448436ab44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448436ab44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Front 360 degree wheels are narrower than the main wheel so we have to look at two seperate skis. Julian recommended attaching a bowl shaped piece to the 360 wheels so that the wheel is still able to move in every direction, or using something similar to what is pictured above.</a:t>
            </a:r>
            <a:endParaRPr sz="1200">
              <a:solidFill>
                <a:schemeClr val="dk1"/>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1"/>
              </a:buClr>
              <a:buSzPts val="1200"/>
              <a:buFont typeface="Times New Roman"/>
              <a:buChar char="-"/>
            </a:pPr>
            <a:r>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448436ab44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448436ab44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We looked at the wheelchairs, and the locking bracket will have to attach to the bar that is directly behind the main wheel and runs along to the front which also holds the 360 degree wheel.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447ef104c3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447ef104c3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We have been thinking that we should purchase and wood use as our replacement to 3D printing PLA material.</a:t>
            </a:r>
            <a:endParaRPr/>
          </a:p>
          <a:p>
            <a:pPr indent="-298450" lvl="0" marL="457200" rtl="0" algn="l">
              <a:spcBef>
                <a:spcPts val="0"/>
              </a:spcBef>
              <a:spcAft>
                <a:spcPts val="0"/>
              </a:spcAft>
              <a:buSzPts val="1100"/>
              <a:buChar char="-"/>
            </a:pPr>
            <a:r>
              <a:rPr lang="en"/>
              <a:t>Wood is stronger than plastic, and wood is stronger than 3D printing PLA material.</a:t>
            </a:r>
            <a:endParaRPr/>
          </a:p>
          <a:p>
            <a:pPr indent="-298450" lvl="0" marL="457200" rtl="0" algn="l">
              <a:spcBef>
                <a:spcPts val="0"/>
              </a:spcBef>
              <a:spcAft>
                <a:spcPts val="0"/>
              </a:spcAft>
              <a:buSzPts val="1100"/>
              <a:buChar char="-"/>
            </a:pPr>
            <a:r>
              <a:rPr lang="en"/>
              <a:t>Since wood degrades over time, we can put a layer of coating on the wood, so the wood material lasts longer.</a:t>
            </a:r>
            <a:endParaRPr/>
          </a:p>
          <a:p>
            <a:pPr indent="-298450" lvl="0" marL="457200" rtl="0" algn="l">
              <a:spcBef>
                <a:spcPts val="0"/>
              </a:spcBef>
              <a:spcAft>
                <a:spcPts val="0"/>
              </a:spcAft>
              <a:buSzPts val="1100"/>
              <a:buChar char="-"/>
            </a:pPr>
            <a:r>
              <a:rPr lang="en"/>
              <a:t>Another change is to our design is that we will not be including a braking system, but we originally did have a braking system.</a:t>
            </a:r>
            <a:endParaRPr/>
          </a:p>
          <a:p>
            <a:pPr indent="-298450" lvl="0" marL="457200" rtl="0" algn="l">
              <a:spcBef>
                <a:spcPts val="0"/>
              </a:spcBef>
              <a:spcAft>
                <a:spcPts val="0"/>
              </a:spcAft>
              <a:buSzPts val="1100"/>
              <a:buChar char="-"/>
            </a:pPr>
            <a:r>
              <a:rPr lang="en"/>
              <a:t>The development of our first prototype went well because we learned how the 3D printers created the object, and we realized that PLA might not be strong enough because it becomes very brittle after any sort of drilling or milling.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447ef104c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447ef104c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The City of Ottawa rarely provides proper maintenance to the sidewalks in close proximity to the LIFE headquarters in the winter, which raises the complication of not being able to get around in wheelchairs. The thick snow and slippery ice simply makes it next to impossible to use a wheelchair the way it was meant to be used. </a:t>
            </a:r>
            <a:endParaRPr sz="1400"/>
          </a:p>
          <a:p>
            <a:pPr indent="0" lvl="0" marL="0" rtl="0" algn="l">
              <a:spcBef>
                <a:spcPts val="0"/>
              </a:spcBef>
              <a:spcAft>
                <a:spcPts val="0"/>
              </a:spcAft>
              <a:buClr>
                <a:srgbClr val="000000"/>
              </a:buClr>
              <a:buSzPts val="1100"/>
              <a:buFont typeface="Arial"/>
              <a:buNone/>
            </a:pPr>
            <a:r>
              <a:t/>
            </a:r>
            <a:endParaRPr sz="1400"/>
          </a:p>
          <a:p>
            <a:pPr indent="-317500" lvl="0" marL="457200" rtl="0" algn="l">
              <a:spcBef>
                <a:spcPts val="0"/>
              </a:spcBef>
              <a:spcAft>
                <a:spcPts val="0"/>
              </a:spcAft>
              <a:buSzPts val="1400"/>
              <a:buChar char="-"/>
            </a:pPr>
            <a:r>
              <a:rPr lang="en" sz="1400"/>
              <a:t>One of the LIFE programs goals is to provide time for physical activity in conjunction with the classroom learning, and that aspect of the program is dwindled when wheelchairs are not able to be transported through winter conditions.</a:t>
            </a:r>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48555c726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48555c726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485b80b17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485b80b17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Font typeface="Nunito"/>
              <a:buChar char="●"/>
            </a:pPr>
            <a:r>
              <a:rPr lang="en" sz="1700">
                <a:latin typeface="Nunito"/>
                <a:ea typeface="Nunito"/>
                <a:cs typeface="Nunito"/>
                <a:sym typeface="Nunito"/>
              </a:rPr>
              <a:t>No other cutouts other than the cutouts for the main wheelchair wheel</a:t>
            </a:r>
            <a:endParaRPr sz="1700">
              <a:latin typeface="Nunito"/>
              <a:ea typeface="Nunito"/>
              <a:cs typeface="Nunito"/>
              <a:sym typeface="Nunito"/>
            </a:endParaRPr>
          </a:p>
          <a:p>
            <a:pPr indent="-336550" lvl="0" marL="457200" rtl="0" algn="l">
              <a:spcBef>
                <a:spcPts val="0"/>
              </a:spcBef>
              <a:spcAft>
                <a:spcPts val="0"/>
              </a:spcAft>
              <a:buSzPts val="1700"/>
              <a:buFont typeface="Nunito"/>
              <a:buChar char="●"/>
            </a:pPr>
            <a:r>
              <a:rPr lang="en" sz="1700">
                <a:latin typeface="Nunito"/>
                <a:ea typeface="Nunito"/>
                <a:cs typeface="Nunito"/>
                <a:sym typeface="Nunito"/>
              </a:rPr>
              <a:t>Ski should not have hinges as this could add unneeded instability and friction to the system</a:t>
            </a:r>
            <a:endParaRPr sz="1700">
              <a:latin typeface="Nunito"/>
              <a:ea typeface="Nunito"/>
              <a:cs typeface="Nunito"/>
              <a:sym typeface="Nunito"/>
            </a:endParaRPr>
          </a:p>
          <a:p>
            <a:pPr indent="-336550" lvl="0" marL="457200" rtl="0" algn="l">
              <a:spcBef>
                <a:spcPts val="0"/>
              </a:spcBef>
              <a:spcAft>
                <a:spcPts val="0"/>
              </a:spcAft>
              <a:buSzPts val="1700"/>
              <a:buFont typeface="Nunito"/>
              <a:buChar char="●"/>
            </a:pPr>
            <a:r>
              <a:rPr lang="en" sz="1700">
                <a:latin typeface="Nunito"/>
                <a:ea typeface="Nunito"/>
                <a:cs typeface="Nunito"/>
                <a:sym typeface="Nunito"/>
              </a:rPr>
              <a:t>Skis need to be shorter so they do not impede the helper that pushes our client around</a:t>
            </a:r>
            <a:endParaRPr sz="1700">
              <a:latin typeface="Nunito"/>
              <a:ea typeface="Nunito"/>
              <a:cs typeface="Nunito"/>
              <a:sym typeface="Nunito"/>
            </a:endParaRPr>
          </a:p>
          <a:p>
            <a:pPr indent="-336550" lvl="0" marL="457200" rtl="0" algn="l">
              <a:spcBef>
                <a:spcPts val="0"/>
              </a:spcBef>
              <a:spcAft>
                <a:spcPts val="0"/>
              </a:spcAft>
              <a:buSzPts val="1700"/>
              <a:buFont typeface="Nunito"/>
              <a:buChar char="●"/>
            </a:pPr>
            <a:r>
              <a:rPr lang="en" sz="1700">
                <a:latin typeface="Nunito"/>
                <a:ea typeface="Nunito"/>
                <a:cs typeface="Nunito"/>
                <a:sym typeface="Nunito"/>
              </a:rPr>
              <a:t>Attach skis to series of bar under the chair for better load bearing</a:t>
            </a:r>
            <a:endParaRPr sz="1700">
              <a:latin typeface="Nunito"/>
              <a:ea typeface="Nunito"/>
              <a:cs typeface="Nunito"/>
              <a:sym typeface="Nunito"/>
            </a:endParaRPr>
          </a:p>
          <a:p>
            <a:pPr indent="-336550" lvl="0" marL="457200" rtl="0" algn="l">
              <a:spcBef>
                <a:spcPts val="0"/>
              </a:spcBef>
              <a:spcAft>
                <a:spcPts val="0"/>
              </a:spcAft>
              <a:buSzPts val="1700"/>
              <a:buFont typeface="Nunito"/>
              <a:buChar char="●"/>
            </a:pPr>
            <a:r>
              <a:rPr lang="en" sz="1700">
                <a:latin typeface="Nunito"/>
                <a:ea typeface="Nunito"/>
                <a:cs typeface="Nunito"/>
                <a:sym typeface="Nunito"/>
              </a:rPr>
              <a:t>Modify existing pair of skis so shape is ideal for mobility through snow</a:t>
            </a:r>
            <a:endParaRPr sz="1700">
              <a:latin typeface="Nunito"/>
              <a:ea typeface="Nunito"/>
              <a:cs typeface="Nunito"/>
              <a:sym typeface="Nunito"/>
            </a:endParaRPr>
          </a:p>
          <a:p>
            <a:pPr indent="-336550" lvl="0" marL="457200" rtl="0" algn="l">
              <a:spcBef>
                <a:spcPts val="0"/>
              </a:spcBef>
              <a:spcAft>
                <a:spcPts val="0"/>
              </a:spcAft>
              <a:buSzPts val="1700"/>
              <a:buFont typeface="Nunito"/>
              <a:buChar char="●"/>
            </a:pPr>
            <a:r>
              <a:rPr lang="en" sz="1700">
                <a:latin typeface="Nunito"/>
                <a:ea typeface="Nunito"/>
                <a:cs typeface="Nunito"/>
                <a:sym typeface="Nunito"/>
              </a:rPr>
              <a:t>Hinges can be used to adjust connection to wheelchair for different sized wheelbases</a:t>
            </a:r>
            <a:endParaRPr sz="1700">
              <a:latin typeface="Nunito"/>
              <a:ea typeface="Nunito"/>
              <a:cs typeface="Nunito"/>
              <a:sym typeface="Nuni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485de67bbd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485de67bbd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485b80b17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485b80b17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485de67bbd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485de67bbd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g485de67bbd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485de67bbd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Products similar to what the clients require in this solution more than often only replace certain parts of the wheelchair such as the flywheels. Other models that appear commonly add attachments onto the main wheels of the wheelchair that allow them to function as skis as well as having the aforementioned flywheel replacements.The most immediate comparable product that is similar to to what the clients require would be the Wheelblades S by Epical Solutions. These skis directly attach onto only the flywheels of the wheelchair in order to increase their mobility. The skis seems to have a rather generalized clip on system that simply slides on locks on to the flywheels of the wheelchair.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48555c726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48555c726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Design and build of a set of skis that will allow a wheelchair to easily glide through snowy and icy terrain. </a:t>
            </a:r>
            <a:endParaRPr/>
          </a:p>
          <a:p>
            <a:pPr indent="0" lvl="0" marL="0" rtl="0" algn="l">
              <a:spcBef>
                <a:spcPts val="0"/>
              </a:spcBef>
              <a:spcAft>
                <a:spcPts val="0"/>
              </a:spcAft>
              <a:buClr>
                <a:srgbClr val="000000"/>
              </a:buClr>
              <a:buSzPts val="1100"/>
              <a:buFont typeface="Arial"/>
              <a:buNone/>
            </a:pPr>
            <a:r>
              <a:t/>
            </a:r>
            <a:endParaRPr/>
          </a:p>
          <a:p>
            <a:pPr indent="-298450" lvl="0" marL="457200" rtl="0" algn="l">
              <a:spcBef>
                <a:spcPts val="0"/>
              </a:spcBef>
              <a:spcAft>
                <a:spcPts val="0"/>
              </a:spcAft>
              <a:buSzPts val="1100"/>
              <a:buChar char="-"/>
            </a:pPr>
            <a:r>
              <a:rPr lang="en"/>
              <a:t>Our clients at the LIFE Program located just outside of Downtown Ottawa, sometimes have trouble getting through the snowy sidewalks in their wheelchairs, as the city usually doesn’t properly maintain them. </a:t>
            </a:r>
            <a:endParaRPr/>
          </a:p>
          <a:p>
            <a:pPr indent="0" lvl="0" marL="0" rtl="0" algn="l">
              <a:spcBef>
                <a:spcPts val="0"/>
              </a:spcBef>
              <a:spcAft>
                <a:spcPts val="0"/>
              </a:spcAft>
              <a:buClr>
                <a:srgbClr val="000000"/>
              </a:buClr>
              <a:buSzPts val="1100"/>
              <a:buFont typeface="Arial"/>
              <a:buNone/>
            </a:pPr>
            <a:r>
              <a:t/>
            </a:r>
            <a:endParaRPr/>
          </a:p>
          <a:p>
            <a:pPr indent="-298450" lvl="0" marL="457200" rtl="0" algn="l">
              <a:spcBef>
                <a:spcPts val="0"/>
              </a:spcBef>
              <a:spcAft>
                <a:spcPts val="0"/>
              </a:spcAft>
              <a:buSzPts val="1100"/>
              <a:buChar char="-"/>
            </a:pPr>
            <a:r>
              <a:rPr lang="en"/>
              <a:t>Our skis will allow any manual wheelchair to easily glide through heavy snow or slippery ice, all while maintaining the normal functionality of the wheelchair (brakes, steering, wheel contact with ground, etc). </a:t>
            </a:r>
            <a:endParaRPr/>
          </a:p>
          <a:p>
            <a:pPr indent="-298450" lvl="0" marL="457200" rtl="0" algn="l">
              <a:spcBef>
                <a:spcPts val="0"/>
              </a:spcBef>
              <a:spcAft>
                <a:spcPts val="0"/>
              </a:spcAft>
              <a:buSzPts val="1100"/>
              <a:buChar char="-"/>
            </a:pPr>
            <a:r>
              <a:rPr lang="en"/>
              <a:t>Design and build of a set of skis that can be attached onto the wheelchair that help increase the maneuverability and control of the wheelchair for the client. These skis should ultimately help the client traverse through snowy and slippery terrain.</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973281a2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973281a2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485b80b17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485b80b17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Wheelchair skis are designed and operate as simple as the nae makes it out to be. The concept of this design includes the client being able to easily attach a ski apparatus that will allow the wheelchair to move efficiently in thick snow or icy conditions. The material of the skis will be a lightweight durable plastic, with a smooth gloss coating (like downhill skis) to minimize the friction of the snow/ice on the skis, making it easier to push the wheelchair. Moreover, the skis design will be oriented in a way to minimize the amount of snow build up under the wheelchair which eventually causes it to get stuck. This setup will either attach to the bottom frame of the wheelchair and will have a lever mechanism that will lift the wheels from the ground and place all the weight on the ski system, and will provide a locking mechanism for safety. This design, like all of our design ideas will have reflectors installed for roadside safety of the patrons being pushed and pushing the wheelchair on the sidewalk. This system will also be equipped with a braking system which will involve a metal piece with teeth to be gradually placed into the ground to allow the wheelchair to come to a stop. Extra braking mechanisms will be put in place for emergency stops which will allow the wheelchair to come to a complete stop in a shorter distance. The only issue we face with this solution is that it will have to be configured differently for different types of chairs (manual and electric). We are expecting the cost to build this product to be low, which makes it one of our favourable ideas.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485b80b17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485b80b17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300">
                <a:latin typeface="Lato"/>
                <a:ea typeface="Lato"/>
                <a:cs typeface="Lato"/>
                <a:sym typeface="Lato"/>
              </a:rPr>
              <a:t>This product concept would improve on product concept 1 in the sense that this would be applied to both the main wheels and the flywheels. The flywheel skis would remain largely the same, however the main difference would be on the skis for the main wheels. These skis would be wider than typical skis in order to more evenly distribute the weight of the wheelchair and the client. These skis would ideally lock and latch onto the wheelchair wheel, preventing it from moving completely. This would mean that the client would have to be propelled by an external force, such as a push from someone else. This concept would also glide over snow rather than through it but would do with a greater degree of efficiency because in this case both sets of wheels have a larger surface area to distribute the weight over. In design con</a:t>
            </a:r>
            <a:r>
              <a:rPr lang="en" sz="1300">
                <a:solidFill>
                  <a:schemeClr val="lt1"/>
                </a:solidFill>
                <a:latin typeface="Lato"/>
                <a:ea typeface="Lato"/>
                <a:cs typeface="Lato"/>
                <a:sym typeface="Lato"/>
              </a:rPr>
              <a:t>cept 1, the main wheels would sink into the snow and decrease traversing speed as well as maneuverability.</a:t>
            </a:r>
            <a:endParaRPr sz="1300">
              <a:solidFill>
                <a:schemeClr val="lt1"/>
              </a:solidFill>
              <a:latin typeface="Lato"/>
              <a:ea typeface="Lato"/>
              <a:cs typeface="Lato"/>
              <a:sym typeface="Lato"/>
            </a:endParaRPr>
          </a:p>
          <a:p>
            <a:pPr indent="0" lvl="0" marL="0" rtl="0" algn="l">
              <a:spcBef>
                <a:spcPts val="16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485b80b17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85b80b17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448436ab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448436ab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Wheelchair wheels resting on skis</a:t>
            </a:r>
            <a:endParaRPr/>
          </a:p>
          <a:p>
            <a:pPr indent="-298450" lvl="0" marL="457200" rtl="0" algn="l">
              <a:spcBef>
                <a:spcPts val="0"/>
              </a:spcBef>
              <a:spcAft>
                <a:spcPts val="0"/>
              </a:spcAft>
              <a:buSzPts val="1100"/>
              <a:buChar char="-"/>
            </a:pPr>
            <a:r>
              <a:rPr lang="en"/>
              <a:t>Skis supporting weight of wheelchair and allowing it to glide across snow without becoming stuck/preventing buildup of snow</a:t>
            </a:r>
            <a:endParaRPr/>
          </a:p>
          <a:p>
            <a:pPr indent="0" lvl="0" marL="0" rtl="0" algn="l">
              <a:spcBef>
                <a:spcPts val="0"/>
              </a:spcBef>
              <a:spcAft>
                <a:spcPts val="0"/>
              </a:spcAft>
              <a:buNone/>
            </a:pPr>
            <a:r>
              <a:rPr lang="en"/>
              <a:t>Key features:</a:t>
            </a:r>
            <a:endParaRPr/>
          </a:p>
          <a:p>
            <a:pPr indent="-298450" lvl="0" marL="457200" rtl="0" algn="l">
              <a:spcBef>
                <a:spcPts val="0"/>
              </a:spcBef>
              <a:spcAft>
                <a:spcPts val="0"/>
              </a:spcAft>
              <a:buSzPts val="1100"/>
              <a:buChar char="-"/>
            </a:pPr>
            <a:r>
              <a:rPr lang="en"/>
              <a:t>Freely angling ski tip</a:t>
            </a:r>
            <a:endParaRPr/>
          </a:p>
          <a:p>
            <a:pPr indent="-298450" lvl="1" marL="914400" rtl="0" algn="l">
              <a:spcBef>
                <a:spcPts val="0"/>
              </a:spcBef>
              <a:spcAft>
                <a:spcPts val="0"/>
              </a:spcAft>
              <a:buSzPts val="1100"/>
              <a:buChar char="-"/>
            </a:pPr>
            <a:r>
              <a:rPr lang="en"/>
              <a:t>Allows ski to mount slopes/bumps easily</a:t>
            </a:r>
            <a:endParaRPr/>
          </a:p>
          <a:p>
            <a:pPr indent="-298450" lvl="0" marL="457200" rtl="0" algn="l">
              <a:spcBef>
                <a:spcPts val="0"/>
              </a:spcBef>
              <a:spcAft>
                <a:spcPts val="0"/>
              </a:spcAft>
              <a:buSzPts val="1100"/>
              <a:buChar char="-"/>
            </a:pPr>
            <a:r>
              <a:rPr lang="en"/>
              <a:t>Metal brake plate</a:t>
            </a:r>
            <a:endParaRPr/>
          </a:p>
          <a:p>
            <a:pPr indent="-298450" lvl="1" marL="914400" rtl="0" algn="l">
              <a:spcBef>
                <a:spcPts val="0"/>
              </a:spcBef>
              <a:spcAft>
                <a:spcPts val="0"/>
              </a:spcAft>
              <a:buSzPts val="1100"/>
              <a:buChar char="-"/>
            </a:pPr>
            <a:r>
              <a:rPr lang="en"/>
              <a:t>Prevents wheelchair from sliding away on downhills, and allows person pushing chair to stop quickly</a:t>
            </a:r>
            <a:endParaRPr/>
          </a:p>
          <a:p>
            <a:pPr indent="-298450" lvl="0" marL="457200" rtl="0" algn="l">
              <a:spcBef>
                <a:spcPts val="0"/>
              </a:spcBef>
              <a:spcAft>
                <a:spcPts val="0"/>
              </a:spcAft>
              <a:buSzPts val="1100"/>
              <a:buChar char="-"/>
            </a:pPr>
            <a:r>
              <a:rPr lang="en"/>
              <a:t>Reflector strip</a:t>
            </a:r>
            <a:endParaRPr/>
          </a:p>
          <a:p>
            <a:pPr indent="-298450" lvl="1" marL="914400" rtl="0" algn="l">
              <a:spcBef>
                <a:spcPts val="0"/>
              </a:spcBef>
              <a:spcAft>
                <a:spcPts val="0"/>
              </a:spcAft>
              <a:buSzPts val="1100"/>
              <a:buChar char="-"/>
            </a:pPr>
            <a:r>
              <a:rPr lang="en"/>
              <a:t>Makes wheelchair visible to oncoming cars</a:t>
            </a:r>
            <a:endParaRPr/>
          </a:p>
          <a:p>
            <a:pPr indent="-298450" lvl="0" marL="457200" rtl="0" algn="l">
              <a:spcBef>
                <a:spcPts val="0"/>
              </a:spcBef>
              <a:spcAft>
                <a:spcPts val="0"/>
              </a:spcAft>
              <a:buSzPts val="1100"/>
              <a:buChar char="-"/>
            </a:pPr>
            <a:r>
              <a:rPr lang="en"/>
              <a:t>Under-ski wheels</a:t>
            </a:r>
            <a:endParaRPr/>
          </a:p>
          <a:p>
            <a:pPr indent="-298450" lvl="1" marL="914400" rtl="0" algn="l">
              <a:spcBef>
                <a:spcPts val="0"/>
              </a:spcBef>
              <a:spcAft>
                <a:spcPts val="0"/>
              </a:spcAft>
              <a:buSzPts val="1100"/>
              <a:buChar char="-"/>
            </a:pPr>
            <a:r>
              <a:rPr lang="en"/>
              <a:t>Supports ski over surfaces where snow isn’t present, protecting bottom of ski from damage</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1600"/>
              </a:spcBef>
              <a:spcAft>
                <a:spcPts val="0"/>
              </a:spcAft>
              <a:buClr>
                <a:schemeClr val="lt1"/>
              </a:buClr>
              <a:buSzPts val="1100"/>
              <a:buChar char="○"/>
              <a:defRPr>
                <a:solidFill>
                  <a:schemeClr val="lt1"/>
                </a:solidFill>
              </a:defRPr>
            </a:lvl2pPr>
            <a:lvl3pPr indent="-298450" lvl="2" marL="1371600" algn="ctr">
              <a:spcBef>
                <a:spcPts val="1600"/>
              </a:spcBef>
              <a:spcAft>
                <a:spcPts val="0"/>
              </a:spcAft>
              <a:buClr>
                <a:schemeClr val="lt1"/>
              </a:buClr>
              <a:buSzPts val="1100"/>
              <a:buChar char="■"/>
              <a:defRPr>
                <a:solidFill>
                  <a:schemeClr val="lt1"/>
                </a:solidFill>
              </a:defRPr>
            </a:lvl3pPr>
            <a:lvl4pPr indent="-298450" lvl="3" marL="1828800" algn="ctr">
              <a:spcBef>
                <a:spcPts val="1600"/>
              </a:spcBef>
              <a:spcAft>
                <a:spcPts val="0"/>
              </a:spcAft>
              <a:buClr>
                <a:schemeClr val="lt1"/>
              </a:buClr>
              <a:buSzPts val="1100"/>
              <a:buChar char="●"/>
              <a:defRPr>
                <a:solidFill>
                  <a:schemeClr val="lt1"/>
                </a:solidFill>
              </a:defRPr>
            </a:lvl4pPr>
            <a:lvl5pPr indent="-298450" lvl="4" marL="2286000" algn="ctr">
              <a:spcBef>
                <a:spcPts val="1600"/>
              </a:spcBef>
              <a:spcAft>
                <a:spcPts val="0"/>
              </a:spcAft>
              <a:buClr>
                <a:schemeClr val="lt1"/>
              </a:buClr>
              <a:buSzPts val="1100"/>
              <a:buChar char="○"/>
              <a:defRPr>
                <a:solidFill>
                  <a:schemeClr val="lt1"/>
                </a:solidFill>
              </a:defRPr>
            </a:lvl5pPr>
            <a:lvl6pPr indent="-298450" lvl="5" marL="2743200" algn="ctr">
              <a:spcBef>
                <a:spcPts val="1600"/>
              </a:spcBef>
              <a:spcAft>
                <a:spcPts val="0"/>
              </a:spcAft>
              <a:buClr>
                <a:schemeClr val="lt1"/>
              </a:buClr>
              <a:buSzPts val="1100"/>
              <a:buChar char="■"/>
              <a:defRPr>
                <a:solidFill>
                  <a:schemeClr val="lt1"/>
                </a:solidFill>
              </a:defRPr>
            </a:lvl6pPr>
            <a:lvl7pPr indent="-298450" lvl="6" marL="3200400" algn="ctr">
              <a:spcBef>
                <a:spcPts val="1600"/>
              </a:spcBef>
              <a:spcAft>
                <a:spcPts val="0"/>
              </a:spcAft>
              <a:buClr>
                <a:schemeClr val="lt1"/>
              </a:buClr>
              <a:buSzPts val="1100"/>
              <a:buChar char="●"/>
              <a:defRPr>
                <a:solidFill>
                  <a:schemeClr val="lt1"/>
                </a:solidFill>
              </a:defRPr>
            </a:lvl7pPr>
            <a:lvl8pPr indent="-298450" lvl="7" marL="3657600" algn="ctr">
              <a:spcBef>
                <a:spcPts val="1600"/>
              </a:spcBef>
              <a:spcAft>
                <a:spcPts val="0"/>
              </a:spcAft>
              <a:buClr>
                <a:schemeClr val="lt1"/>
              </a:buClr>
              <a:buSzPts val="1100"/>
              <a:buChar char="○"/>
              <a:defRPr>
                <a:solidFill>
                  <a:schemeClr val="lt1"/>
                </a:solidFill>
              </a:defRPr>
            </a:lvl8pPr>
            <a:lvl9pPr indent="-298450" lvl="8" marL="4114800" algn="ctr">
              <a:spcBef>
                <a:spcPts val="1600"/>
              </a:spcBef>
              <a:spcAft>
                <a:spcPts val="160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13.jp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13"/>
          <p:cNvSpPr txBox="1"/>
          <p:nvPr>
            <p:ph idx="1" type="subTitle"/>
          </p:nvPr>
        </p:nvSpPr>
        <p:spPr>
          <a:xfrm>
            <a:off x="686000" y="2571750"/>
            <a:ext cx="4513200" cy="50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Group A5: </a:t>
            </a:r>
            <a:r>
              <a:rPr lang="en" sz="1800"/>
              <a:t>Julian, Mihir, and Leo</a:t>
            </a:r>
            <a:endParaRPr sz="1800"/>
          </a:p>
          <a:p>
            <a:pPr indent="0" lvl="0" marL="0" rtl="0" algn="l">
              <a:spcBef>
                <a:spcPts val="0"/>
              </a:spcBef>
              <a:spcAft>
                <a:spcPts val="0"/>
              </a:spcAft>
              <a:buNone/>
            </a:pPr>
            <a:r>
              <a:t/>
            </a:r>
            <a:endParaRPr sz="1400"/>
          </a:p>
        </p:txBody>
      </p:sp>
      <p:pic>
        <p:nvPicPr>
          <p:cNvPr id="278" name="Google Shape;278;p13"/>
          <p:cNvPicPr preferRelativeResize="0"/>
          <p:nvPr/>
        </p:nvPicPr>
        <p:blipFill rotWithShape="1">
          <a:blip r:embed="rId3">
            <a:alphaModFix/>
          </a:blip>
          <a:srcRect b="0" l="2004" r="1647" t="2439"/>
          <a:stretch/>
        </p:blipFill>
        <p:spPr>
          <a:xfrm rot="72094">
            <a:off x="5524772" y="481474"/>
            <a:ext cx="2303306" cy="2320109"/>
          </a:xfrm>
          <a:prstGeom prst="ellipse">
            <a:avLst/>
          </a:prstGeom>
          <a:noFill/>
          <a:ln>
            <a:noFill/>
          </a:ln>
          <a:effectLst>
            <a:reflection blurRad="0" dir="0" dist="0" endA="0" endPos="22000" fadeDir="5400012" kx="0" rotWithShape="0" algn="bl" stA="62000" stPos="0" sy="-100000" ky="0"/>
          </a:effectLst>
        </p:spPr>
      </p:pic>
      <p:sp>
        <p:nvSpPr>
          <p:cNvPr id="279" name="Google Shape;279;p13"/>
          <p:cNvSpPr txBox="1"/>
          <p:nvPr>
            <p:ph type="ctrTitle"/>
          </p:nvPr>
        </p:nvSpPr>
        <p:spPr>
          <a:xfrm>
            <a:off x="754850" y="1878450"/>
            <a:ext cx="4146900" cy="69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rPr>
              <a:t>Skees</a:t>
            </a:r>
            <a:endParaRPr/>
          </a:p>
        </p:txBody>
      </p:sp>
      <p:sp>
        <p:nvSpPr>
          <p:cNvPr id="280" name="Google Shape;280;p13"/>
          <p:cNvSpPr txBox="1"/>
          <p:nvPr>
            <p:ph type="ctrTitle"/>
          </p:nvPr>
        </p:nvSpPr>
        <p:spPr>
          <a:xfrm>
            <a:off x="5822100" y="878550"/>
            <a:ext cx="1797000" cy="48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000000"/>
                </a:solidFill>
              </a:rPr>
              <a:t>SKEES™</a:t>
            </a:r>
            <a:r>
              <a:rPr lang="en"/>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22"/>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Initial Concept Design </a:t>
            </a:r>
            <a:endParaRPr/>
          </a:p>
        </p:txBody>
      </p:sp>
      <p:sp>
        <p:nvSpPr>
          <p:cNvPr id="338" name="Google Shape;338;p22"/>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39" name="Google Shape;339;p22"/>
          <p:cNvPicPr preferRelativeResize="0"/>
          <p:nvPr/>
        </p:nvPicPr>
        <p:blipFill>
          <a:blip r:embed="rId3">
            <a:alphaModFix/>
          </a:blip>
          <a:stretch>
            <a:fillRect/>
          </a:stretch>
        </p:blipFill>
        <p:spPr>
          <a:xfrm>
            <a:off x="719125" y="1389600"/>
            <a:ext cx="7705725" cy="3267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2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Prototype I</a:t>
            </a:r>
            <a:endParaRPr/>
          </a:p>
        </p:txBody>
      </p:sp>
      <p:sp>
        <p:nvSpPr>
          <p:cNvPr id="345" name="Google Shape;345;p23"/>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46" name="Google Shape;346;p23"/>
          <p:cNvPicPr preferRelativeResize="0"/>
          <p:nvPr/>
        </p:nvPicPr>
        <p:blipFill>
          <a:blip r:embed="rId3">
            <a:alphaModFix/>
          </a:blip>
          <a:stretch>
            <a:fillRect/>
          </a:stretch>
        </p:blipFill>
        <p:spPr>
          <a:xfrm>
            <a:off x="476250" y="1227675"/>
            <a:ext cx="8191500" cy="3590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2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Prototype I (3D printed)</a:t>
            </a:r>
            <a:endParaRPr/>
          </a:p>
        </p:txBody>
      </p:sp>
      <p:pic>
        <p:nvPicPr>
          <p:cNvPr id="352" name="Google Shape;352;p24"/>
          <p:cNvPicPr preferRelativeResize="0"/>
          <p:nvPr/>
        </p:nvPicPr>
        <p:blipFill rotWithShape="1">
          <a:blip r:embed="rId3">
            <a:alphaModFix/>
          </a:blip>
          <a:srcRect b="20779" l="0" r="11418" t="0"/>
          <a:stretch/>
        </p:blipFill>
        <p:spPr>
          <a:xfrm>
            <a:off x="222800" y="1955300"/>
            <a:ext cx="3221700" cy="2100325"/>
          </a:xfrm>
          <a:prstGeom prst="rect">
            <a:avLst/>
          </a:prstGeom>
          <a:noFill/>
          <a:ln>
            <a:noFill/>
          </a:ln>
        </p:spPr>
      </p:pic>
      <p:pic>
        <p:nvPicPr>
          <p:cNvPr id="353" name="Google Shape;353;p24"/>
          <p:cNvPicPr preferRelativeResize="0"/>
          <p:nvPr/>
        </p:nvPicPr>
        <p:blipFill rotWithShape="1">
          <a:blip r:embed="rId4">
            <a:alphaModFix/>
          </a:blip>
          <a:srcRect b="14217" l="0" r="6594" t="7833"/>
          <a:stretch/>
        </p:blipFill>
        <p:spPr>
          <a:xfrm>
            <a:off x="5731325" y="1955300"/>
            <a:ext cx="3221700" cy="2100325"/>
          </a:xfrm>
          <a:prstGeom prst="rect">
            <a:avLst/>
          </a:prstGeom>
          <a:noFill/>
          <a:ln>
            <a:noFill/>
          </a:ln>
        </p:spPr>
      </p:pic>
      <p:pic>
        <p:nvPicPr>
          <p:cNvPr id="354" name="Google Shape;354;p24"/>
          <p:cNvPicPr preferRelativeResize="0"/>
          <p:nvPr/>
        </p:nvPicPr>
        <p:blipFill rotWithShape="1">
          <a:blip r:embed="rId5">
            <a:alphaModFix/>
          </a:blip>
          <a:srcRect b="0" l="0" r="0" t="0"/>
          <a:stretch/>
        </p:blipFill>
        <p:spPr>
          <a:xfrm>
            <a:off x="3600050" y="1068775"/>
            <a:ext cx="1975725" cy="328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25"/>
          <p:cNvSpPr txBox="1"/>
          <p:nvPr>
            <p:ph type="title"/>
          </p:nvPr>
        </p:nvSpPr>
        <p:spPr>
          <a:xfrm>
            <a:off x="311700" y="2150850"/>
            <a:ext cx="8520600" cy="104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First Client Feedback - Thoughts, Suggestions, Recommendations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2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Client Feedback Based on Initial Design</a:t>
            </a:r>
            <a:endParaRPr/>
          </a:p>
        </p:txBody>
      </p:sp>
      <p:pic>
        <p:nvPicPr>
          <p:cNvPr id="365" name="Google Shape;365;p26"/>
          <p:cNvPicPr preferRelativeResize="0"/>
          <p:nvPr/>
        </p:nvPicPr>
        <p:blipFill>
          <a:blip r:embed="rId3">
            <a:alphaModFix/>
          </a:blip>
          <a:stretch>
            <a:fillRect/>
          </a:stretch>
        </p:blipFill>
        <p:spPr>
          <a:xfrm>
            <a:off x="579151" y="1538550"/>
            <a:ext cx="4806600" cy="3604950"/>
          </a:xfrm>
          <a:prstGeom prst="rect">
            <a:avLst/>
          </a:prstGeom>
          <a:noFill/>
          <a:ln>
            <a:noFill/>
          </a:ln>
        </p:spPr>
      </p:pic>
      <p:pic>
        <p:nvPicPr>
          <p:cNvPr id="366" name="Google Shape;366;p26"/>
          <p:cNvPicPr preferRelativeResize="0"/>
          <p:nvPr/>
        </p:nvPicPr>
        <p:blipFill rotWithShape="1">
          <a:blip r:embed="rId4">
            <a:alphaModFix/>
          </a:blip>
          <a:srcRect b="0" l="0" r="0" t="0"/>
          <a:stretch/>
        </p:blipFill>
        <p:spPr>
          <a:xfrm>
            <a:off x="6168925" y="1538550"/>
            <a:ext cx="2165370" cy="3604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2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Client Feedback - Recommendations</a:t>
            </a:r>
            <a:endParaRPr/>
          </a:p>
        </p:txBody>
      </p:sp>
      <p:pic>
        <p:nvPicPr>
          <p:cNvPr id="372" name="Google Shape;372;p27"/>
          <p:cNvPicPr preferRelativeResize="0"/>
          <p:nvPr/>
        </p:nvPicPr>
        <p:blipFill>
          <a:blip r:embed="rId3">
            <a:alphaModFix/>
          </a:blip>
          <a:stretch>
            <a:fillRect/>
          </a:stretch>
        </p:blipFill>
        <p:spPr>
          <a:xfrm>
            <a:off x="6168250" y="1017725"/>
            <a:ext cx="2766175" cy="1721025"/>
          </a:xfrm>
          <a:prstGeom prst="rect">
            <a:avLst/>
          </a:prstGeom>
          <a:noFill/>
          <a:ln>
            <a:noFill/>
          </a:ln>
        </p:spPr>
      </p:pic>
      <p:sp>
        <p:nvSpPr>
          <p:cNvPr id="373" name="Google Shape;373;p27"/>
          <p:cNvSpPr txBox="1"/>
          <p:nvPr/>
        </p:nvSpPr>
        <p:spPr>
          <a:xfrm>
            <a:off x="665725" y="1140825"/>
            <a:ext cx="5502600" cy="2703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a:t>Portability - Foldable, latchable, handle for carrying</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New Material - Structural integrity, weight management, durability</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Retractable bar for wheel base width setting (Easy install)</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Front 360 Degree wheels narrower than main wheels, two seperate skis must be used</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Locking Mechanism - Will have to be attached to structural frame directly behind main wheel</a:t>
            </a:r>
            <a:endParaRPr/>
          </a:p>
          <a:p>
            <a:pPr indent="0" lvl="0" marL="0" rtl="0" algn="l">
              <a:spcBef>
                <a:spcPts val="0"/>
              </a:spcBef>
              <a:spcAft>
                <a:spcPts val="0"/>
              </a:spcAft>
              <a:buNone/>
            </a:pPr>
            <a:r>
              <a:t/>
            </a:r>
            <a:endParaRPr sz="1200"/>
          </a:p>
        </p:txBody>
      </p:sp>
      <p:pic>
        <p:nvPicPr>
          <p:cNvPr id="374" name="Google Shape;374;p27"/>
          <p:cNvPicPr preferRelativeResize="0"/>
          <p:nvPr/>
        </p:nvPicPr>
        <p:blipFill>
          <a:blip r:embed="rId4">
            <a:alphaModFix/>
          </a:blip>
          <a:stretch>
            <a:fillRect/>
          </a:stretch>
        </p:blipFill>
        <p:spPr>
          <a:xfrm>
            <a:off x="6239725" y="2983500"/>
            <a:ext cx="2766174" cy="1841495"/>
          </a:xfrm>
          <a:prstGeom prst="rect">
            <a:avLst/>
          </a:prstGeom>
          <a:noFill/>
          <a:ln>
            <a:noFill/>
          </a:ln>
        </p:spPr>
      </p:pic>
      <p:pic>
        <p:nvPicPr>
          <p:cNvPr id="375" name="Google Shape;375;p27"/>
          <p:cNvPicPr preferRelativeResize="0"/>
          <p:nvPr/>
        </p:nvPicPr>
        <p:blipFill rotWithShape="1">
          <a:blip r:embed="rId5">
            <a:alphaModFix/>
          </a:blip>
          <a:srcRect b="43408" l="0" r="0" t="43233"/>
          <a:stretch/>
        </p:blipFill>
        <p:spPr>
          <a:xfrm>
            <a:off x="845275" y="3893125"/>
            <a:ext cx="5143500" cy="6870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2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Client Feedback - Different Material</a:t>
            </a:r>
            <a:endParaRPr/>
          </a:p>
        </p:txBody>
      </p:sp>
      <p:pic>
        <p:nvPicPr>
          <p:cNvPr id="381" name="Google Shape;381;p28"/>
          <p:cNvPicPr preferRelativeResize="0"/>
          <p:nvPr/>
        </p:nvPicPr>
        <p:blipFill>
          <a:blip r:embed="rId3">
            <a:alphaModFix/>
          </a:blip>
          <a:stretch>
            <a:fillRect/>
          </a:stretch>
        </p:blipFill>
        <p:spPr>
          <a:xfrm>
            <a:off x="2017000" y="1597875"/>
            <a:ext cx="5109993" cy="3416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2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Client Feedback - 360 Degree Wheels</a:t>
            </a:r>
            <a:endParaRPr/>
          </a:p>
          <a:p>
            <a:pPr indent="0" lvl="0" marL="0" rtl="0" algn="l">
              <a:spcBef>
                <a:spcPts val="0"/>
              </a:spcBef>
              <a:spcAft>
                <a:spcPts val="0"/>
              </a:spcAft>
              <a:buNone/>
            </a:pPr>
            <a:r>
              <a:t/>
            </a:r>
            <a:endParaRPr/>
          </a:p>
        </p:txBody>
      </p:sp>
      <p:pic>
        <p:nvPicPr>
          <p:cNvPr id="387" name="Google Shape;387;p29"/>
          <p:cNvPicPr preferRelativeResize="0"/>
          <p:nvPr/>
        </p:nvPicPr>
        <p:blipFill>
          <a:blip r:embed="rId3">
            <a:alphaModFix/>
          </a:blip>
          <a:stretch>
            <a:fillRect/>
          </a:stretch>
        </p:blipFill>
        <p:spPr>
          <a:xfrm>
            <a:off x="2370813" y="1055900"/>
            <a:ext cx="4402375" cy="3820975"/>
          </a:xfrm>
          <a:prstGeom prst="rect">
            <a:avLst/>
          </a:prstGeom>
          <a:noFill/>
          <a:ln>
            <a:noFill/>
          </a:ln>
        </p:spPr>
      </p:pic>
      <p:cxnSp>
        <p:nvCxnSpPr>
          <p:cNvPr id="388" name="Google Shape;388;p29"/>
          <p:cNvCxnSpPr/>
          <p:nvPr/>
        </p:nvCxnSpPr>
        <p:spPr>
          <a:xfrm>
            <a:off x="2169950" y="3486800"/>
            <a:ext cx="1869300" cy="889500"/>
          </a:xfrm>
          <a:prstGeom prst="straightConnector1">
            <a:avLst/>
          </a:prstGeom>
          <a:noFill/>
          <a:ln cap="flat" cmpd="sng" w="76200">
            <a:solidFill>
              <a:srgbClr val="FF0000"/>
            </a:solidFill>
            <a:prstDash val="solid"/>
            <a:round/>
            <a:headEnd len="med" w="med" type="none"/>
            <a:tailEnd len="med" w="med" type="triangle"/>
          </a:ln>
        </p:spPr>
      </p:cxnSp>
      <p:cxnSp>
        <p:nvCxnSpPr>
          <p:cNvPr id="389" name="Google Shape;389;p29"/>
          <p:cNvCxnSpPr/>
          <p:nvPr/>
        </p:nvCxnSpPr>
        <p:spPr>
          <a:xfrm flipH="1">
            <a:off x="6133800" y="2571750"/>
            <a:ext cx="1605300" cy="1438200"/>
          </a:xfrm>
          <a:prstGeom prst="straightConnector1">
            <a:avLst/>
          </a:prstGeom>
          <a:noFill/>
          <a:ln cap="flat" cmpd="sng" w="76200">
            <a:solidFill>
              <a:srgbClr val="FF0000"/>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30"/>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Client Feedback - Locking Bracket</a:t>
            </a:r>
            <a:endParaRPr/>
          </a:p>
        </p:txBody>
      </p:sp>
      <p:sp>
        <p:nvSpPr>
          <p:cNvPr id="395" name="Google Shape;395;p30"/>
          <p:cNvSpPr txBox="1"/>
          <p:nvPr>
            <p:ph idx="1" type="body"/>
          </p:nvPr>
        </p:nvSpPr>
        <p:spPr>
          <a:xfrm>
            <a:off x="4953700" y="2306705"/>
            <a:ext cx="3774600" cy="2532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Locking mechanism will attach to the frame directly behind the wheel as mentioned</a:t>
            </a:r>
            <a:endParaRPr/>
          </a:p>
          <a:p>
            <a:pPr indent="-311150" lvl="0" marL="457200" rtl="0" algn="l">
              <a:spcBef>
                <a:spcPts val="0"/>
              </a:spcBef>
              <a:spcAft>
                <a:spcPts val="0"/>
              </a:spcAft>
              <a:buSzPts val="1300"/>
              <a:buChar char="-"/>
            </a:pPr>
            <a:r>
              <a:rPr lang="en"/>
              <a:t>Will be an arm bracket that grips and tightens to the frame, looking like a sway bar on a car pictured above</a:t>
            </a:r>
            <a:endParaRPr/>
          </a:p>
        </p:txBody>
      </p:sp>
      <p:pic>
        <p:nvPicPr>
          <p:cNvPr id="396" name="Google Shape;396;p30"/>
          <p:cNvPicPr preferRelativeResize="0"/>
          <p:nvPr/>
        </p:nvPicPr>
        <p:blipFill>
          <a:blip r:embed="rId3">
            <a:alphaModFix/>
          </a:blip>
          <a:stretch>
            <a:fillRect/>
          </a:stretch>
        </p:blipFill>
        <p:spPr>
          <a:xfrm>
            <a:off x="311700" y="1017725"/>
            <a:ext cx="4402375" cy="3820975"/>
          </a:xfrm>
          <a:prstGeom prst="rect">
            <a:avLst/>
          </a:prstGeom>
          <a:noFill/>
          <a:ln>
            <a:noFill/>
          </a:ln>
        </p:spPr>
      </p:pic>
      <p:cxnSp>
        <p:nvCxnSpPr>
          <p:cNvPr id="397" name="Google Shape;397;p30"/>
          <p:cNvCxnSpPr/>
          <p:nvPr/>
        </p:nvCxnSpPr>
        <p:spPr>
          <a:xfrm flipH="1">
            <a:off x="1720375" y="2576525"/>
            <a:ext cx="3442200" cy="1117500"/>
          </a:xfrm>
          <a:prstGeom prst="straightConnector1">
            <a:avLst/>
          </a:prstGeom>
          <a:noFill/>
          <a:ln cap="flat" cmpd="sng" w="76200">
            <a:solidFill>
              <a:srgbClr val="FF0000"/>
            </a:solidFill>
            <a:prstDash val="solid"/>
            <a:round/>
            <a:headEnd len="med" w="med" type="none"/>
            <a:tailEnd len="med" w="med" type="triangle"/>
          </a:ln>
        </p:spPr>
      </p:cxnSp>
      <p:cxnSp>
        <p:nvCxnSpPr>
          <p:cNvPr id="398" name="Google Shape;398;p30"/>
          <p:cNvCxnSpPr/>
          <p:nvPr/>
        </p:nvCxnSpPr>
        <p:spPr>
          <a:xfrm flipH="1">
            <a:off x="3340025" y="2576525"/>
            <a:ext cx="1832100" cy="1049700"/>
          </a:xfrm>
          <a:prstGeom prst="straightConnector1">
            <a:avLst/>
          </a:prstGeom>
          <a:noFill/>
          <a:ln cap="flat" cmpd="sng" w="76200">
            <a:solidFill>
              <a:srgbClr val="FF0000"/>
            </a:solidFill>
            <a:prstDash val="solid"/>
            <a:round/>
            <a:headEnd len="med" w="med" type="none"/>
            <a:tailEnd len="med" w="med" type="triangle"/>
          </a:ln>
        </p:spPr>
      </p:cxnSp>
      <p:pic>
        <p:nvPicPr>
          <p:cNvPr id="399" name="Google Shape;399;p30"/>
          <p:cNvPicPr preferRelativeResize="0"/>
          <p:nvPr/>
        </p:nvPicPr>
        <p:blipFill>
          <a:blip r:embed="rId4">
            <a:alphaModFix/>
          </a:blip>
          <a:stretch>
            <a:fillRect/>
          </a:stretch>
        </p:blipFill>
        <p:spPr>
          <a:xfrm>
            <a:off x="5410675" y="1115400"/>
            <a:ext cx="2385675" cy="1251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31"/>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Changes or Improvements to Design &amp; </a:t>
            </a:r>
            <a:r>
              <a:rPr lang="en"/>
              <a:t>Development of Two Physical Prototypes</a:t>
            </a:r>
            <a:endParaRPr/>
          </a:p>
          <a:p>
            <a:pPr indent="0" lvl="0" marL="0" rtl="0" algn="l">
              <a:spcBef>
                <a:spcPts val="0"/>
              </a:spcBef>
              <a:spcAft>
                <a:spcPts val="0"/>
              </a:spcAft>
              <a:buNone/>
            </a:pPr>
            <a:r>
              <a:t/>
            </a:r>
            <a:endParaRPr/>
          </a:p>
        </p:txBody>
      </p:sp>
      <p:sp>
        <p:nvSpPr>
          <p:cNvPr id="405" name="Google Shape;405;p31"/>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Thoughts:</a:t>
            </a:r>
            <a:br>
              <a:rPr lang="en" sz="2400"/>
            </a:br>
            <a:r>
              <a:rPr lang="en" sz="2400"/>
              <a:t>- Downhill Ski Composite &gt; Plastic (PLA)</a:t>
            </a:r>
            <a:endParaRPr sz="2400"/>
          </a:p>
          <a:p>
            <a:pPr indent="0" lvl="0" marL="0" rtl="0" algn="l">
              <a:spcBef>
                <a:spcPts val="1600"/>
              </a:spcBef>
              <a:spcAft>
                <a:spcPts val="1600"/>
              </a:spcAft>
              <a:buNone/>
            </a:pPr>
            <a:r>
              <a:rPr lang="en" sz="2400"/>
              <a:t>- No braking system</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1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Our Clients and Their Problem</a:t>
            </a:r>
            <a:endParaRPr/>
          </a:p>
        </p:txBody>
      </p:sp>
      <p:sp>
        <p:nvSpPr>
          <p:cNvPr id="286" name="Google Shape;286;p14"/>
          <p:cNvSpPr txBox="1"/>
          <p:nvPr>
            <p:ph idx="1" type="body"/>
          </p:nvPr>
        </p:nvSpPr>
        <p:spPr>
          <a:xfrm>
            <a:off x="1227600" y="1359750"/>
            <a:ext cx="5603700" cy="3117000"/>
          </a:xfrm>
          <a:prstGeom prst="rect">
            <a:avLst/>
          </a:prstGeom>
        </p:spPr>
        <p:txBody>
          <a:bodyPr anchorCtr="0" anchor="t" bIns="91425" lIns="91425" spcFirstLastPara="1" rIns="91425" wrap="square" tIns="91425">
            <a:noAutofit/>
          </a:bodyPr>
          <a:lstStyle/>
          <a:p>
            <a:pPr indent="-311150" lvl="0" marL="457200" rtl="0" algn="l">
              <a:lnSpc>
                <a:spcPct val="200000"/>
              </a:lnSpc>
              <a:spcBef>
                <a:spcPts val="0"/>
              </a:spcBef>
              <a:spcAft>
                <a:spcPts val="0"/>
              </a:spcAft>
              <a:buSzPts val="1300"/>
              <a:buChar char="-"/>
            </a:pPr>
            <a:r>
              <a:rPr lang="en"/>
              <a:t>Our clients are involved in the LIFE Program run by Partners in Parenting, that allows disabled people a fun learning environment</a:t>
            </a:r>
            <a:endParaRPr/>
          </a:p>
          <a:p>
            <a:pPr indent="-311150" lvl="0" marL="457200" rtl="0" algn="l">
              <a:lnSpc>
                <a:spcPct val="200000"/>
              </a:lnSpc>
              <a:spcBef>
                <a:spcPts val="0"/>
              </a:spcBef>
              <a:spcAft>
                <a:spcPts val="0"/>
              </a:spcAft>
              <a:buSzPts val="1300"/>
              <a:buChar char="-"/>
            </a:pPr>
            <a:r>
              <a:rPr lang="en"/>
              <a:t>They are physically disabled and require a wheelchair for transportation, making it hard in the winter time</a:t>
            </a:r>
            <a:endParaRPr/>
          </a:p>
          <a:p>
            <a:pPr indent="-311150" lvl="0" marL="457200" rtl="0" algn="l">
              <a:lnSpc>
                <a:spcPct val="200000"/>
              </a:lnSpc>
              <a:spcBef>
                <a:spcPts val="0"/>
              </a:spcBef>
              <a:spcAft>
                <a:spcPts val="0"/>
              </a:spcAft>
              <a:buSzPts val="1300"/>
              <a:buChar char="-"/>
            </a:pPr>
            <a:r>
              <a:rPr lang="en"/>
              <a:t>Physical activity is a portion of the LIFE Program, and usually the city doesn’t maintain the sidewalks properly, leaving heavy snow and ice</a:t>
            </a:r>
            <a:endParaRPr/>
          </a:p>
          <a:p>
            <a:pPr indent="-311150" lvl="0" marL="457200" rtl="0" algn="l">
              <a:lnSpc>
                <a:spcPct val="200000"/>
              </a:lnSpc>
              <a:spcBef>
                <a:spcPts val="0"/>
              </a:spcBef>
              <a:spcAft>
                <a:spcPts val="0"/>
              </a:spcAft>
              <a:buSzPts val="1300"/>
              <a:buChar char="-"/>
            </a:pPr>
            <a:r>
              <a:rPr lang="en"/>
              <a:t>In sum, they are not easily able to go out for strolls in the winter time because of the snow being a barrier against their wheelchairs. </a:t>
            </a:r>
            <a:endParaRPr/>
          </a:p>
        </p:txBody>
      </p:sp>
      <p:pic>
        <p:nvPicPr>
          <p:cNvPr id="287" name="Google Shape;287;p14"/>
          <p:cNvPicPr preferRelativeResize="0"/>
          <p:nvPr/>
        </p:nvPicPr>
        <p:blipFill>
          <a:blip r:embed="rId3">
            <a:alphaModFix/>
          </a:blip>
          <a:stretch>
            <a:fillRect/>
          </a:stretch>
        </p:blipFill>
        <p:spPr>
          <a:xfrm>
            <a:off x="6392149" y="2941501"/>
            <a:ext cx="2560950" cy="20026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32"/>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Prototype II</a:t>
            </a:r>
            <a:endParaRPr/>
          </a:p>
        </p:txBody>
      </p:sp>
      <p:pic>
        <p:nvPicPr>
          <p:cNvPr id="411" name="Google Shape;411;p32"/>
          <p:cNvPicPr preferRelativeResize="0"/>
          <p:nvPr/>
        </p:nvPicPr>
        <p:blipFill>
          <a:blip r:embed="rId3">
            <a:alphaModFix/>
          </a:blip>
          <a:stretch>
            <a:fillRect/>
          </a:stretch>
        </p:blipFill>
        <p:spPr>
          <a:xfrm>
            <a:off x="1297500" y="1266450"/>
            <a:ext cx="3746624" cy="3530849"/>
          </a:xfrm>
          <a:prstGeom prst="rect">
            <a:avLst/>
          </a:prstGeom>
          <a:noFill/>
          <a:ln>
            <a:noFill/>
          </a:ln>
        </p:spPr>
      </p:pic>
      <p:pic>
        <p:nvPicPr>
          <p:cNvPr id="412" name="Google Shape;412;p32"/>
          <p:cNvPicPr preferRelativeResize="0"/>
          <p:nvPr/>
        </p:nvPicPr>
        <p:blipFill>
          <a:blip r:embed="rId4">
            <a:alphaModFix/>
          </a:blip>
          <a:stretch>
            <a:fillRect/>
          </a:stretch>
        </p:blipFill>
        <p:spPr>
          <a:xfrm>
            <a:off x="5688275" y="1266450"/>
            <a:ext cx="2648125" cy="3572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3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Decisions Made</a:t>
            </a:r>
            <a:endParaRPr/>
          </a:p>
        </p:txBody>
      </p:sp>
      <p:sp>
        <p:nvSpPr>
          <p:cNvPr id="418" name="Google Shape;418;p33"/>
          <p:cNvSpPr txBox="1"/>
          <p:nvPr>
            <p:ph idx="1" type="body"/>
          </p:nvPr>
        </p:nvSpPr>
        <p:spPr>
          <a:xfrm>
            <a:off x="1297500" y="1221825"/>
            <a:ext cx="7038900" cy="29112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Cutouts for the main wheelchair wheel</a:t>
            </a:r>
            <a:endParaRPr sz="1700"/>
          </a:p>
          <a:p>
            <a:pPr indent="-336550" lvl="0" marL="457200" rtl="0" algn="l">
              <a:spcBef>
                <a:spcPts val="0"/>
              </a:spcBef>
              <a:spcAft>
                <a:spcPts val="0"/>
              </a:spcAft>
              <a:buSzPts val="1700"/>
              <a:buChar char="●"/>
            </a:pPr>
            <a:r>
              <a:rPr lang="en" sz="1700"/>
              <a:t>Non flexible </a:t>
            </a:r>
            <a:endParaRPr sz="17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Google Shape;423;p3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Decisions Made</a:t>
            </a:r>
            <a:endParaRPr/>
          </a:p>
          <a:p>
            <a:pPr indent="0" lvl="0" marL="0" rtl="0" algn="l">
              <a:spcBef>
                <a:spcPts val="0"/>
              </a:spcBef>
              <a:spcAft>
                <a:spcPts val="0"/>
              </a:spcAft>
              <a:buNone/>
            </a:pPr>
            <a:r>
              <a:t/>
            </a:r>
            <a:endParaRPr/>
          </a:p>
        </p:txBody>
      </p:sp>
      <p:sp>
        <p:nvSpPr>
          <p:cNvPr id="424" name="Google Shape;424;p34"/>
          <p:cNvSpPr txBox="1"/>
          <p:nvPr>
            <p:ph idx="1" type="body"/>
          </p:nvPr>
        </p:nvSpPr>
        <p:spPr>
          <a:xfrm>
            <a:off x="1303800" y="13009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t>Material Decisions</a:t>
            </a:r>
            <a:endParaRPr sz="3600"/>
          </a:p>
          <a:p>
            <a:pPr indent="-457200" lvl="0" marL="457200" rtl="0" algn="l">
              <a:spcBef>
                <a:spcPts val="1600"/>
              </a:spcBef>
              <a:spcAft>
                <a:spcPts val="0"/>
              </a:spcAft>
              <a:buSzPts val="3600"/>
              <a:buChar char="●"/>
            </a:pPr>
            <a:r>
              <a:rPr lang="en" sz="3600"/>
              <a:t>Switch from PLA to Composite</a:t>
            </a:r>
            <a:endParaRPr sz="3600"/>
          </a:p>
          <a:p>
            <a:pPr indent="-457200" lvl="0" marL="457200" rtl="0" algn="l">
              <a:spcBef>
                <a:spcPts val="0"/>
              </a:spcBef>
              <a:spcAft>
                <a:spcPts val="0"/>
              </a:spcAft>
              <a:buSzPts val="3600"/>
              <a:buChar char="●"/>
            </a:pPr>
            <a:r>
              <a:rPr lang="en" sz="3600"/>
              <a:t>Saves time and increases strength</a:t>
            </a:r>
            <a:endParaRPr sz="3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3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Trials and Tribulations, Lessons Learned</a:t>
            </a:r>
            <a:endParaRPr/>
          </a:p>
        </p:txBody>
      </p:sp>
      <p:sp>
        <p:nvSpPr>
          <p:cNvPr id="430" name="Google Shape;430;p35"/>
          <p:cNvSpPr txBox="1"/>
          <p:nvPr>
            <p:ph idx="1" type="body"/>
          </p:nvPr>
        </p:nvSpPr>
        <p:spPr>
          <a:xfrm>
            <a:off x="1303800" y="1300950"/>
            <a:ext cx="7030500" cy="25416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Composite is extremely tough and strong</a:t>
            </a:r>
            <a:endParaRPr sz="2400"/>
          </a:p>
          <a:p>
            <a:pPr indent="-381000" lvl="0" marL="457200" rtl="0" algn="l">
              <a:spcBef>
                <a:spcPts val="0"/>
              </a:spcBef>
              <a:spcAft>
                <a:spcPts val="0"/>
              </a:spcAft>
              <a:buSzPts val="2400"/>
              <a:buChar char="●"/>
            </a:pPr>
            <a:r>
              <a:rPr lang="en" sz="2400"/>
              <a:t>Time consuming to cut through and work with</a:t>
            </a:r>
            <a:endParaRPr sz="2400"/>
          </a:p>
          <a:p>
            <a:pPr indent="-381000" lvl="0" marL="457200" rtl="0" algn="l">
              <a:spcBef>
                <a:spcPts val="0"/>
              </a:spcBef>
              <a:spcAft>
                <a:spcPts val="0"/>
              </a:spcAft>
              <a:buSzPts val="2400"/>
              <a:buChar char="●"/>
            </a:pPr>
            <a:r>
              <a:rPr lang="en" sz="2400"/>
              <a:t>The variety of wheelbases makes it extremely difficult to tailor a pair of skis for every wheelchair</a:t>
            </a:r>
            <a:endParaRPr sz="2400"/>
          </a:p>
          <a:p>
            <a:pPr indent="-381000" lvl="0" marL="457200" rtl="0" algn="l">
              <a:spcBef>
                <a:spcPts val="0"/>
              </a:spcBef>
              <a:spcAft>
                <a:spcPts val="0"/>
              </a:spcAft>
              <a:buSzPts val="2400"/>
              <a:buChar char="●"/>
            </a:pPr>
            <a:r>
              <a:rPr lang="en" sz="2400"/>
              <a:t>Time management</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3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Future Work</a:t>
            </a:r>
            <a:endParaRPr/>
          </a:p>
        </p:txBody>
      </p:sp>
      <p:sp>
        <p:nvSpPr>
          <p:cNvPr id="436" name="Google Shape;436;p36"/>
          <p:cNvSpPr txBox="1"/>
          <p:nvPr>
            <p:ph idx="1" type="body"/>
          </p:nvPr>
        </p:nvSpPr>
        <p:spPr>
          <a:xfrm>
            <a:off x="1303800" y="13009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800"/>
              <a:t>Future Work</a:t>
            </a:r>
            <a:endParaRPr sz="1800"/>
          </a:p>
          <a:p>
            <a:pPr indent="-342900" lvl="0" marL="457200" rtl="0" algn="l">
              <a:spcBef>
                <a:spcPts val="1600"/>
              </a:spcBef>
              <a:spcAft>
                <a:spcPts val="0"/>
              </a:spcAft>
              <a:buSzPts val="1800"/>
              <a:buChar char="●"/>
            </a:pPr>
            <a:r>
              <a:rPr lang="en" sz="1800"/>
              <a:t>Find a way to make skis adjustable for all sorts of wheelbases</a:t>
            </a:r>
            <a:endParaRPr sz="1800"/>
          </a:p>
          <a:p>
            <a:pPr indent="-342900" lvl="0" marL="457200" rtl="0" algn="l">
              <a:spcBef>
                <a:spcPts val="0"/>
              </a:spcBef>
              <a:spcAft>
                <a:spcPts val="0"/>
              </a:spcAft>
              <a:buSzPts val="1800"/>
              <a:buChar char="●"/>
            </a:pPr>
            <a:r>
              <a:rPr lang="en" sz="1800"/>
              <a:t>Find a way to create wider and better shaped skis from raw materials as opposed to modifying existing skis</a:t>
            </a:r>
            <a:endParaRPr sz="1800"/>
          </a:p>
          <a:p>
            <a:pPr indent="-342900" lvl="0" marL="457200" rtl="0" algn="l">
              <a:spcBef>
                <a:spcPts val="0"/>
              </a:spcBef>
              <a:spcAft>
                <a:spcPts val="0"/>
              </a:spcAft>
              <a:buSzPts val="1800"/>
              <a:buChar char="●"/>
            </a:pPr>
            <a:r>
              <a:rPr lang="en" sz="1800"/>
              <a:t>Create a more stable method of mounting the skis</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15"/>
          <p:cNvSpPr txBox="1"/>
          <p:nvPr>
            <p:ph type="title"/>
          </p:nvPr>
        </p:nvSpPr>
        <p:spPr>
          <a:xfrm>
            <a:off x="1303800" y="503325"/>
            <a:ext cx="7030500" cy="99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Benchmarking</a:t>
            </a:r>
            <a:endParaRPr/>
          </a:p>
        </p:txBody>
      </p:sp>
      <p:sp>
        <p:nvSpPr>
          <p:cNvPr id="293" name="Google Shape;293;p15"/>
          <p:cNvSpPr txBox="1"/>
          <p:nvPr>
            <p:ph idx="1" type="body"/>
          </p:nvPr>
        </p:nvSpPr>
        <p:spPr>
          <a:xfrm>
            <a:off x="1303800" y="1597875"/>
            <a:ext cx="7030500" cy="3002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1800"/>
              <a:t>WheelBlades</a:t>
            </a:r>
            <a:r>
              <a:rPr lang="en"/>
              <a:t>	</a:t>
            </a:r>
            <a:endParaRPr/>
          </a:p>
        </p:txBody>
      </p:sp>
      <p:pic>
        <p:nvPicPr>
          <p:cNvPr id="294" name="Google Shape;294;p15"/>
          <p:cNvPicPr preferRelativeResize="0"/>
          <p:nvPr/>
        </p:nvPicPr>
        <p:blipFill>
          <a:blip r:embed="rId3">
            <a:alphaModFix/>
          </a:blip>
          <a:stretch>
            <a:fillRect/>
          </a:stretch>
        </p:blipFill>
        <p:spPr>
          <a:xfrm>
            <a:off x="3831325" y="2629113"/>
            <a:ext cx="2324675" cy="940225"/>
          </a:xfrm>
          <a:prstGeom prst="rect">
            <a:avLst/>
          </a:prstGeom>
          <a:noFill/>
          <a:ln>
            <a:noFill/>
          </a:ln>
        </p:spPr>
      </p:pic>
      <p:pic>
        <p:nvPicPr>
          <p:cNvPr id="295" name="Google Shape;295;p15"/>
          <p:cNvPicPr preferRelativeResize="0"/>
          <p:nvPr/>
        </p:nvPicPr>
        <p:blipFill rotWithShape="1">
          <a:blip r:embed="rId4">
            <a:alphaModFix/>
          </a:blip>
          <a:srcRect b="0" l="-1884" r="0" t="0"/>
          <a:stretch/>
        </p:blipFill>
        <p:spPr>
          <a:xfrm>
            <a:off x="6320200" y="1932400"/>
            <a:ext cx="1909401" cy="2439576"/>
          </a:xfrm>
          <a:prstGeom prst="rect">
            <a:avLst/>
          </a:prstGeom>
          <a:noFill/>
          <a:ln>
            <a:noFill/>
          </a:ln>
        </p:spPr>
      </p:pic>
      <p:pic>
        <p:nvPicPr>
          <p:cNvPr id="296" name="Google Shape;296;p15"/>
          <p:cNvPicPr preferRelativeResize="0"/>
          <p:nvPr/>
        </p:nvPicPr>
        <p:blipFill>
          <a:blip r:embed="rId5">
            <a:alphaModFix/>
          </a:blip>
          <a:stretch>
            <a:fillRect/>
          </a:stretch>
        </p:blipFill>
        <p:spPr>
          <a:xfrm>
            <a:off x="1857950" y="1976475"/>
            <a:ext cx="1809174" cy="23955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16"/>
          <p:cNvSpPr txBox="1"/>
          <p:nvPr>
            <p:ph type="title"/>
          </p:nvPr>
        </p:nvSpPr>
        <p:spPr>
          <a:xfrm>
            <a:off x="1303800" y="627975"/>
            <a:ext cx="70305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Skees™ to the Rescue</a:t>
            </a:r>
            <a:endParaRPr/>
          </a:p>
        </p:txBody>
      </p:sp>
      <p:sp>
        <p:nvSpPr>
          <p:cNvPr id="302" name="Google Shape;302;p16"/>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1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Gantt Chart</a:t>
            </a:r>
            <a:endParaRPr/>
          </a:p>
        </p:txBody>
      </p:sp>
      <p:sp>
        <p:nvSpPr>
          <p:cNvPr id="308" name="Google Shape;308;p17"/>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1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 Concepts 1</a:t>
            </a:r>
            <a:r>
              <a:rPr lang="en"/>
              <a:t>- Wheelchair Skis (Attachable)</a:t>
            </a:r>
            <a:endParaRPr/>
          </a:p>
        </p:txBody>
      </p:sp>
      <p:sp>
        <p:nvSpPr>
          <p:cNvPr id="314" name="Google Shape;314;p18"/>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Attach a ski apparatus</a:t>
            </a:r>
            <a:endParaRPr sz="2400"/>
          </a:p>
          <a:p>
            <a:pPr indent="-381000" lvl="0" marL="457200" rtl="0" algn="l">
              <a:spcBef>
                <a:spcPts val="0"/>
              </a:spcBef>
              <a:spcAft>
                <a:spcPts val="0"/>
              </a:spcAft>
              <a:buSzPts val="2400"/>
              <a:buChar char="●"/>
            </a:pPr>
            <a:r>
              <a:rPr lang="en" sz="2400"/>
              <a:t>Lightweight durable plastic</a:t>
            </a:r>
            <a:endParaRPr sz="2400"/>
          </a:p>
          <a:p>
            <a:pPr indent="-381000" lvl="0" marL="457200" rtl="0" algn="l">
              <a:spcBef>
                <a:spcPts val="0"/>
              </a:spcBef>
              <a:spcAft>
                <a:spcPts val="0"/>
              </a:spcAft>
              <a:buSzPts val="2400"/>
              <a:buChar char="●"/>
            </a:pPr>
            <a:r>
              <a:rPr lang="en" sz="2400"/>
              <a:t>Gloss coating to reduce friction</a:t>
            </a:r>
            <a:endParaRPr sz="2400"/>
          </a:p>
          <a:p>
            <a:pPr indent="-381000" lvl="0" marL="457200" rtl="0" algn="l">
              <a:spcBef>
                <a:spcPts val="0"/>
              </a:spcBef>
              <a:spcAft>
                <a:spcPts val="0"/>
              </a:spcAft>
              <a:buSzPts val="2400"/>
              <a:buChar char="●"/>
            </a:pPr>
            <a:r>
              <a:rPr lang="en" sz="2400"/>
              <a:t>Includes a cut-out portion for wheel to make contact with the ground</a:t>
            </a:r>
            <a:endParaRPr sz="2400"/>
          </a:p>
          <a:p>
            <a:pPr indent="-381000" lvl="0" marL="457200" rtl="0" algn="l">
              <a:spcBef>
                <a:spcPts val="0"/>
              </a:spcBef>
              <a:spcAft>
                <a:spcPts val="0"/>
              </a:spcAft>
              <a:buSzPts val="2400"/>
              <a:buChar char="●"/>
            </a:pPr>
            <a:r>
              <a:rPr lang="en" sz="2400"/>
              <a:t>Connections to attach ski to wheelchair base to make product an optional attachment</a:t>
            </a:r>
            <a:endParaRPr sz="2400"/>
          </a:p>
          <a:p>
            <a:pPr indent="0" lvl="0" marL="457200" rtl="0" algn="l">
              <a:spcBef>
                <a:spcPts val="1600"/>
              </a:spcBef>
              <a:spcAft>
                <a:spcPts val="1600"/>
              </a:spcAft>
              <a:buNone/>
            </a:pPr>
            <a:r>
              <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1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 Concept 2 - Wheelchair Main Wheel and Flywheel Skis</a:t>
            </a:r>
            <a:endParaRPr/>
          </a:p>
        </p:txBody>
      </p:sp>
      <p:sp>
        <p:nvSpPr>
          <p:cNvPr id="320" name="Google Shape;320;p19"/>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 sz="2200"/>
              <a:t>Both the main wheel and flywheels would get skis to glide on</a:t>
            </a:r>
            <a:endParaRPr sz="2200"/>
          </a:p>
          <a:p>
            <a:pPr indent="-368300" lvl="0" marL="457200" rtl="0" algn="l">
              <a:spcBef>
                <a:spcPts val="0"/>
              </a:spcBef>
              <a:spcAft>
                <a:spcPts val="0"/>
              </a:spcAft>
              <a:buSzPts val="2200"/>
              <a:buChar char="●"/>
            </a:pPr>
            <a:r>
              <a:rPr lang="en" sz="2200"/>
              <a:t>Wider skis to more evenly distribute the weight of the client and wheelchair</a:t>
            </a:r>
            <a:endParaRPr sz="2200"/>
          </a:p>
          <a:p>
            <a:pPr indent="-368300" lvl="0" marL="457200" rtl="0" algn="l">
              <a:spcBef>
                <a:spcPts val="0"/>
              </a:spcBef>
              <a:spcAft>
                <a:spcPts val="0"/>
              </a:spcAft>
              <a:buSzPts val="2200"/>
              <a:buChar char="●"/>
            </a:pPr>
            <a:r>
              <a:rPr lang="en" sz="2200"/>
              <a:t>Skis would lock onto both sets of wheels to prevent them from moving completely</a:t>
            </a:r>
            <a:endParaRPr sz="2200"/>
          </a:p>
          <a:p>
            <a:pPr indent="-368300" lvl="0" marL="457200" rtl="0" algn="l">
              <a:spcBef>
                <a:spcPts val="0"/>
              </a:spcBef>
              <a:spcAft>
                <a:spcPts val="0"/>
              </a:spcAft>
              <a:buSzPts val="2200"/>
              <a:buChar char="●"/>
            </a:pPr>
            <a:r>
              <a:rPr lang="en" sz="2200"/>
              <a:t>Wheelchair would essentially glide over snow due to much more even weight distribution</a:t>
            </a:r>
            <a:endParaRPr sz="2200"/>
          </a:p>
          <a:p>
            <a:pPr indent="-368300" lvl="0" marL="457200" rtl="0" algn="l">
              <a:spcBef>
                <a:spcPts val="0"/>
              </a:spcBef>
              <a:spcAft>
                <a:spcPts val="0"/>
              </a:spcAft>
              <a:buSzPts val="2200"/>
              <a:buChar char="●"/>
            </a:pPr>
            <a:r>
              <a:rPr lang="en" sz="2200"/>
              <a:t>Client would need an external force to propel them</a:t>
            </a:r>
            <a:endParaRPr sz="2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20"/>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Chosen Concept</a:t>
            </a:r>
            <a:endParaRPr/>
          </a:p>
        </p:txBody>
      </p:sp>
      <p:sp>
        <p:nvSpPr>
          <p:cNvPr id="326" name="Google Shape;326;p20"/>
          <p:cNvSpPr txBox="1"/>
          <p:nvPr>
            <p:ph idx="1" type="body"/>
          </p:nvPr>
        </p:nvSpPr>
        <p:spPr>
          <a:xfrm>
            <a:off x="1303800" y="1597875"/>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Our chosen concept was the Attachable Wheelchair Ski.</a:t>
            </a:r>
            <a:endParaRPr sz="1800"/>
          </a:p>
          <a:p>
            <a:pPr indent="0" lvl="0" marL="0" rtl="0" algn="l">
              <a:spcBef>
                <a:spcPts val="1600"/>
              </a:spcBef>
              <a:spcAft>
                <a:spcPts val="0"/>
              </a:spcAft>
              <a:buNone/>
            </a:pPr>
            <a:r>
              <a:rPr lang="en" sz="1800"/>
              <a:t>Reasons:</a:t>
            </a:r>
            <a:endParaRPr sz="1800"/>
          </a:p>
          <a:p>
            <a:pPr indent="-342900" lvl="0" marL="457200" rtl="0" algn="l">
              <a:spcBef>
                <a:spcPts val="1600"/>
              </a:spcBef>
              <a:spcAft>
                <a:spcPts val="0"/>
              </a:spcAft>
              <a:buSzPts val="1800"/>
              <a:buChar char="●"/>
            </a:pPr>
            <a:r>
              <a:rPr lang="en" sz="1800"/>
              <a:t>Skis are an optional attachment</a:t>
            </a:r>
            <a:endParaRPr sz="1800"/>
          </a:p>
          <a:p>
            <a:pPr indent="-342900" lvl="0" marL="457200" rtl="0" algn="l">
              <a:spcBef>
                <a:spcPts val="0"/>
              </a:spcBef>
              <a:spcAft>
                <a:spcPts val="0"/>
              </a:spcAft>
              <a:buSzPts val="1800"/>
              <a:buChar char="●"/>
            </a:pPr>
            <a:r>
              <a:rPr lang="en" sz="1800"/>
              <a:t>Skis help main wheel with traction as that is where the problem is focused</a:t>
            </a:r>
            <a:endParaRPr sz="1800"/>
          </a:p>
          <a:p>
            <a:pPr indent="-342900" lvl="0" marL="457200" rtl="0" algn="l">
              <a:spcBef>
                <a:spcPts val="0"/>
              </a:spcBef>
              <a:spcAft>
                <a:spcPts val="0"/>
              </a:spcAft>
              <a:buSzPts val="1800"/>
              <a:buChar char="●"/>
            </a:pPr>
            <a:r>
              <a:rPr lang="en" sz="1800"/>
              <a:t>Two sets of skis </a:t>
            </a:r>
            <a:r>
              <a:rPr lang="en" sz="1800"/>
              <a:t>(Main Wheel and Flywheel)</a:t>
            </a:r>
            <a:r>
              <a:rPr lang="en" sz="1800"/>
              <a:t> would conflict with one another while moving and </a:t>
            </a:r>
            <a:r>
              <a:rPr lang="en" sz="1800"/>
              <a:t>maneuvering</a:t>
            </a:r>
            <a:endParaRPr sz="1800"/>
          </a:p>
          <a:p>
            <a:pPr indent="-342900" lvl="0" marL="457200" rtl="0" algn="l">
              <a:spcBef>
                <a:spcPts val="0"/>
              </a:spcBef>
              <a:spcAft>
                <a:spcPts val="0"/>
              </a:spcAft>
              <a:buSzPts val="1800"/>
              <a:buChar char="●"/>
            </a:pPr>
            <a:r>
              <a:rPr lang="en" sz="1800"/>
              <a:t>Much easier to fit within given budget </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21"/>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Initial Concept Design</a:t>
            </a:r>
            <a:endParaRPr/>
          </a:p>
        </p:txBody>
      </p:sp>
      <p:pic>
        <p:nvPicPr>
          <p:cNvPr id="332" name="Google Shape;332;p21"/>
          <p:cNvPicPr preferRelativeResize="0"/>
          <p:nvPr/>
        </p:nvPicPr>
        <p:blipFill>
          <a:blip r:embed="rId3">
            <a:alphaModFix/>
          </a:blip>
          <a:stretch>
            <a:fillRect/>
          </a:stretch>
        </p:blipFill>
        <p:spPr>
          <a:xfrm>
            <a:off x="1438275" y="1094375"/>
            <a:ext cx="6548950" cy="37834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