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Montserrat"/>
      <p:regular r:id="rId13"/>
      <p:bold r:id="rId14"/>
      <p:italic r:id="rId15"/>
      <p:boldItalic r:id="rId16"/>
    </p:embeddedFont>
    <p:embeddedFont>
      <p:font typeface="La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7" Type="http://schemas.openxmlformats.org/officeDocument/2006/relationships/font" Target="fonts/Lato-regular.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19" Type="http://schemas.openxmlformats.org/officeDocument/2006/relationships/font" Target="fonts/Lato-italic.fntdata"/><Relationship Id="rId6" Type="http://schemas.openxmlformats.org/officeDocument/2006/relationships/slide" Target="slides/slide1.xml"/><Relationship Id="rId18"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483ce892d0_1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483ce892d0_1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83ce892d0_1_6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83ce892d0_1_6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83ce892d0_1_6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83ce892d0_1_6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483ce892d0_1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83ce892d0_1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83ce892d0_1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83ce892d0_1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83ce892d0_1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83ce892d0_1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83ce892d0_1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83ce892d0_1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idx="4294967295" type="ctrTitle"/>
          </p:nvPr>
        </p:nvSpPr>
        <p:spPr>
          <a:xfrm>
            <a:off x="884300" y="1253950"/>
            <a:ext cx="2407800" cy="112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Skees</a:t>
            </a:r>
            <a:endParaRPr sz="6000"/>
          </a:p>
        </p:txBody>
      </p:sp>
      <p:sp>
        <p:nvSpPr>
          <p:cNvPr id="135" name="Google Shape;135;p13"/>
          <p:cNvSpPr txBox="1"/>
          <p:nvPr>
            <p:ph idx="4294967295" type="subTitle"/>
          </p:nvPr>
        </p:nvSpPr>
        <p:spPr>
          <a:xfrm>
            <a:off x="884300" y="2422175"/>
            <a:ext cx="3762000" cy="50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Group A5 - Julian Marra, Mihir Jakhi, and Leo Tan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4000"/>
              <a:t>Summary</a:t>
            </a:r>
            <a:endParaRPr/>
          </a:p>
        </p:txBody>
      </p:sp>
      <p:sp>
        <p:nvSpPr>
          <p:cNvPr id="141" name="Google Shape;141;p14"/>
          <p:cNvSpPr txBox="1"/>
          <p:nvPr>
            <p:ph idx="1" type="body"/>
          </p:nvPr>
        </p:nvSpPr>
        <p:spPr>
          <a:xfrm>
            <a:off x="1297500" y="1567550"/>
            <a:ext cx="5248800" cy="31371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400"/>
              <a:t>Design and build of a set of skis that will allow a wheelchair to easily glide through snowy and icy terrain. </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Our clients at the LIFE Program located just outside of Downtown Ottawa, sometimes have trouble getting through the snowy sidewalks in their wheelchairs, as the city usually doesn’t properly maintain them. </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Our skis will allow any manual wheelchair to easily glide through heavy snow or slippery ice, all while maintaining the normal functionality of the wheelchair (brakes, steering, wheel contact with ground, etc). </a:t>
            </a:r>
            <a:endParaRPr/>
          </a:p>
        </p:txBody>
      </p:sp>
      <p:pic>
        <p:nvPicPr>
          <p:cNvPr id="142" name="Google Shape;142;p14"/>
          <p:cNvPicPr preferRelativeResize="0"/>
          <p:nvPr/>
        </p:nvPicPr>
        <p:blipFill>
          <a:blip r:embed="rId3">
            <a:alphaModFix/>
          </a:blip>
          <a:stretch>
            <a:fillRect/>
          </a:stretch>
        </p:blipFill>
        <p:spPr>
          <a:xfrm>
            <a:off x="6698725" y="1611688"/>
            <a:ext cx="2292900" cy="24571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Problem Statement</a:t>
            </a:r>
            <a:endParaRPr/>
          </a:p>
        </p:txBody>
      </p:sp>
      <p:sp>
        <p:nvSpPr>
          <p:cNvPr id="148" name="Google Shape;148;p15"/>
          <p:cNvSpPr txBox="1"/>
          <p:nvPr>
            <p:ph idx="1" type="body"/>
          </p:nvPr>
        </p:nvSpPr>
        <p:spPr>
          <a:xfrm>
            <a:off x="2748300" y="1567550"/>
            <a:ext cx="5588100" cy="2911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400"/>
              <a:t>The City of Ottawa rarely provides proper maintenance to the sidewalks in close proximity to the LIFE headquarters in the winter, which raises the complication of not being able to get around in wheelchairs. </a:t>
            </a:r>
            <a:endParaRPr sz="1400"/>
          </a:p>
          <a:p>
            <a:pPr indent="0" lvl="0" marL="457200" rtl="0" algn="l">
              <a:lnSpc>
                <a:spcPct val="100000"/>
              </a:lnSpc>
              <a:spcBef>
                <a:spcPts val="0"/>
              </a:spcBef>
              <a:spcAft>
                <a:spcPts val="0"/>
              </a:spcAft>
              <a:buClr>
                <a:srgbClr val="000000"/>
              </a:buClr>
              <a:buSzPts val="1100"/>
              <a:buFont typeface="Arial"/>
              <a:buNone/>
            </a:pPr>
            <a:r>
              <a:rPr lang="en" sz="1400"/>
              <a:t>The thick snow and slippery ice simply makes it next to impossible to use a wheelchair the way it was meant to be used. </a:t>
            </a:r>
            <a:endParaRPr sz="1400"/>
          </a:p>
          <a:p>
            <a:pPr indent="0" lvl="0" marL="45720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One of the LIFE programs goals is to provide time for physical activity in conjunction with the classroom learning, and that aspect of the program is dwindled when wheelchairs are not able to be transported through winter conditions.</a:t>
            </a:r>
            <a:endParaRPr/>
          </a:p>
        </p:txBody>
      </p:sp>
      <p:pic>
        <p:nvPicPr>
          <p:cNvPr id="149" name="Google Shape;149;p15"/>
          <p:cNvPicPr preferRelativeResize="0"/>
          <p:nvPr/>
        </p:nvPicPr>
        <p:blipFill>
          <a:blip r:embed="rId3">
            <a:alphaModFix/>
          </a:blip>
          <a:stretch>
            <a:fillRect/>
          </a:stretch>
        </p:blipFill>
        <p:spPr>
          <a:xfrm>
            <a:off x="-120150" y="1430750"/>
            <a:ext cx="3048000" cy="304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Our Solution</a:t>
            </a:r>
            <a:endParaRPr/>
          </a:p>
        </p:txBody>
      </p:sp>
      <p:sp>
        <p:nvSpPr>
          <p:cNvPr id="155" name="Google Shape;155;p16"/>
          <p:cNvSpPr txBox="1"/>
          <p:nvPr>
            <p:ph idx="1" type="body"/>
          </p:nvPr>
        </p:nvSpPr>
        <p:spPr>
          <a:xfrm>
            <a:off x="3568950" y="1567550"/>
            <a:ext cx="4767300" cy="26217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400"/>
              <a:t>Skis allow the wheelchair to easily glide through snow.</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When the skis are installed, normal wheelchair functionality is maintained.</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Skis have a clean and slick look.</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Skis are made out of strong and reliable composite, with galvanized steel and aluminum components.</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Skis are polished and glossed to minimize friction when in contact with snow or ice.</a:t>
            </a:r>
            <a:endParaRPr sz="1400"/>
          </a:p>
        </p:txBody>
      </p:sp>
      <p:pic>
        <p:nvPicPr>
          <p:cNvPr id="156" name="Google Shape;156;p16"/>
          <p:cNvPicPr preferRelativeResize="0"/>
          <p:nvPr/>
        </p:nvPicPr>
        <p:blipFill>
          <a:blip r:embed="rId3">
            <a:alphaModFix/>
          </a:blip>
          <a:stretch>
            <a:fillRect/>
          </a:stretch>
        </p:blipFill>
        <p:spPr>
          <a:xfrm>
            <a:off x="358900" y="1769225"/>
            <a:ext cx="3210050" cy="1605025"/>
          </a:xfrm>
          <a:prstGeom prst="rect">
            <a:avLst/>
          </a:prstGeom>
          <a:noFill/>
          <a:ln>
            <a:noFill/>
          </a:ln>
          <a:effectLst>
            <a:outerShdw blurRad="57150" rotWithShape="0" algn="bl" dir="5400000" dist="19050">
              <a:srgbClr val="000000">
                <a:alpha val="50000"/>
              </a:srgbClr>
            </a:outerShdw>
            <a:reflection blurRad="0" dir="0" dist="0" endA="0" endPos="46000" fadeDir="5400012" kx="0" rotWithShape="0" algn="bl"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What is LIFE?</a:t>
            </a:r>
            <a:endParaRPr/>
          </a:p>
        </p:txBody>
      </p:sp>
      <p:sp>
        <p:nvSpPr>
          <p:cNvPr id="162" name="Google Shape;162;p17"/>
          <p:cNvSpPr txBox="1"/>
          <p:nvPr>
            <p:ph idx="1" type="body"/>
          </p:nvPr>
        </p:nvSpPr>
        <p:spPr>
          <a:xfrm>
            <a:off x="2872350" y="1567550"/>
            <a:ext cx="5463900" cy="29112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sz="1400"/>
              <a:t>Partners in Parenting Inc. was founded in March of 1997, and have since established a foster care network of families to support the local Children’s Aid Societies. </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Over the years, they have developed several programs that have evolved to include not only Foster Care but also Complex Special Needs Group Care and Supported Living programs. </a:t>
            </a:r>
            <a:endParaRPr sz="1400"/>
          </a:p>
          <a:p>
            <a:pPr indent="0" lvl="0" marL="0" rtl="0" algn="l">
              <a:lnSpc>
                <a:spcPct val="100000"/>
              </a:lnSpc>
              <a:spcBef>
                <a:spcPts val="0"/>
              </a:spcBef>
              <a:spcAft>
                <a:spcPts val="0"/>
              </a:spcAft>
              <a:buClr>
                <a:srgbClr val="000000"/>
              </a:buClr>
              <a:buSzPts val="1100"/>
              <a:buFont typeface="Arial"/>
              <a:buNone/>
            </a:pPr>
            <a:r>
              <a:t/>
            </a:r>
            <a:endParaRPr sz="1400"/>
          </a:p>
          <a:p>
            <a:pPr indent="-317500" lvl="0" marL="457200" rtl="0" algn="l">
              <a:lnSpc>
                <a:spcPct val="100000"/>
              </a:lnSpc>
              <a:spcBef>
                <a:spcPts val="0"/>
              </a:spcBef>
              <a:spcAft>
                <a:spcPts val="0"/>
              </a:spcAft>
              <a:buSzPts val="1400"/>
              <a:buChar char="-"/>
            </a:pPr>
            <a:r>
              <a:rPr lang="en" sz="1400"/>
              <a:t>The LIFE Program is one of those programs that allows people with special needs and other disabilities a chance to learn in an inviting, fun and special kind of environment. LIFE itself stands for “Learning In a Fun Environment”</a:t>
            </a:r>
            <a:endParaRPr/>
          </a:p>
        </p:txBody>
      </p:sp>
      <p:pic>
        <p:nvPicPr>
          <p:cNvPr id="163" name="Google Shape;163;p17"/>
          <p:cNvPicPr preferRelativeResize="0"/>
          <p:nvPr/>
        </p:nvPicPr>
        <p:blipFill>
          <a:blip r:embed="rId3">
            <a:alphaModFix/>
          </a:blip>
          <a:stretch>
            <a:fillRect/>
          </a:stretch>
        </p:blipFill>
        <p:spPr>
          <a:xfrm>
            <a:off x="133350" y="1893623"/>
            <a:ext cx="2888800" cy="22590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05255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Our Product</a:t>
            </a:r>
            <a:endParaRPr/>
          </a:p>
        </p:txBody>
      </p:sp>
      <p:sp>
        <p:nvSpPr>
          <p:cNvPr id="169" name="Google Shape;169;p18"/>
          <p:cNvSpPr txBox="1"/>
          <p:nvPr>
            <p:ph idx="1" type="body"/>
          </p:nvPr>
        </p:nvSpPr>
        <p:spPr>
          <a:xfrm>
            <a:off x="2188350" y="1491200"/>
            <a:ext cx="4767300" cy="2621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sz="1400"/>
          </a:p>
          <a:p>
            <a:pPr indent="0" lvl="0" marL="0" rtl="0" algn="ctr">
              <a:lnSpc>
                <a:spcPct val="100000"/>
              </a:lnSpc>
              <a:spcBef>
                <a:spcPts val="0"/>
              </a:spcBef>
              <a:spcAft>
                <a:spcPts val="0"/>
              </a:spcAft>
              <a:buNone/>
            </a:pPr>
            <a:r>
              <a:t/>
            </a:r>
            <a:endParaRPr sz="1400"/>
          </a:p>
          <a:p>
            <a:pPr indent="0" lvl="0" marL="0" rtl="0" algn="ctr">
              <a:lnSpc>
                <a:spcPct val="100000"/>
              </a:lnSpc>
              <a:spcBef>
                <a:spcPts val="0"/>
              </a:spcBef>
              <a:spcAft>
                <a:spcPts val="0"/>
              </a:spcAft>
              <a:buNone/>
            </a:pPr>
            <a:r>
              <a:t/>
            </a:r>
            <a:endParaRPr sz="1400"/>
          </a:p>
          <a:p>
            <a:pPr indent="0" lvl="0" marL="0" rtl="0" algn="ctr">
              <a:lnSpc>
                <a:spcPct val="100000"/>
              </a:lnSpc>
              <a:spcBef>
                <a:spcPts val="0"/>
              </a:spcBef>
              <a:spcAft>
                <a:spcPts val="0"/>
              </a:spcAft>
              <a:buNone/>
            </a:pPr>
            <a:r>
              <a:rPr lang="en" sz="1400"/>
              <a:t>**Picture of our final product will be inserted here with a brief description for our presentation on design day. We have not fully completed our final product as of yet.</a:t>
            </a:r>
            <a:endParaRPr sz="1400"/>
          </a:p>
          <a:p>
            <a:pPr indent="0" lvl="0" marL="0" rtl="0" algn="ctr">
              <a:lnSpc>
                <a:spcPct val="100000"/>
              </a:lnSpc>
              <a:spcBef>
                <a:spcPts val="0"/>
              </a:spcBef>
              <a:spcAft>
                <a:spcPts val="0"/>
              </a:spcAft>
              <a:buNone/>
            </a:pPr>
            <a:r>
              <a:rPr lang="en" sz="1400"/>
              <a:t>Also, there will probably be more slides with pictures of the design draw-ups, and other relevant pictures.**</a:t>
            </a: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9"/>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4000"/>
              <a:t>Product Specifications</a:t>
            </a:r>
            <a:endParaRPr/>
          </a:p>
        </p:txBody>
      </p:sp>
      <p:sp>
        <p:nvSpPr>
          <p:cNvPr id="175" name="Google Shape;175;p19"/>
          <p:cNvSpPr txBox="1"/>
          <p:nvPr>
            <p:ph idx="1" type="body"/>
          </p:nvPr>
        </p:nvSpPr>
        <p:spPr>
          <a:xfrm>
            <a:off x="1297500" y="1567550"/>
            <a:ext cx="4762200" cy="291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i="1" lang="en" sz="1400"/>
              <a:t>Materials:</a:t>
            </a:r>
            <a:endParaRPr b="1" i="1" sz="1400"/>
          </a:p>
          <a:p>
            <a:pPr indent="-304800" lvl="1" marL="914400" rtl="0" algn="l">
              <a:spcBef>
                <a:spcPts val="0"/>
              </a:spcBef>
              <a:spcAft>
                <a:spcPts val="0"/>
              </a:spcAft>
              <a:buSzPts val="1200"/>
              <a:buChar char="○"/>
            </a:pPr>
            <a:r>
              <a:rPr lang="en" sz="1200"/>
              <a:t>Pair of downhill skis</a:t>
            </a:r>
            <a:endParaRPr sz="1200"/>
          </a:p>
          <a:p>
            <a:pPr indent="-304800" lvl="1" marL="914400" rtl="0" algn="l">
              <a:spcBef>
                <a:spcPts val="0"/>
              </a:spcBef>
              <a:spcAft>
                <a:spcPts val="0"/>
              </a:spcAft>
              <a:buSzPts val="1200"/>
              <a:buChar char="○"/>
            </a:pPr>
            <a:r>
              <a:rPr lang="en" sz="1200"/>
              <a:t>Sheet metal</a:t>
            </a:r>
            <a:endParaRPr sz="1200"/>
          </a:p>
          <a:p>
            <a:pPr indent="-304800" lvl="1" marL="914400" rtl="0" algn="l">
              <a:spcBef>
                <a:spcPts val="0"/>
              </a:spcBef>
              <a:spcAft>
                <a:spcPts val="0"/>
              </a:spcAft>
              <a:buSzPts val="1200"/>
              <a:buChar char="○"/>
            </a:pPr>
            <a:r>
              <a:rPr lang="en" sz="1200"/>
              <a:t>Rectangular gate hinges</a:t>
            </a:r>
            <a:endParaRPr sz="1200"/>
          </a:p>
          <a:p>
            <a:pPr indent="-304800" lvl="1" marL="914400" rtl="0" algn="l">
              <a:spcBef>
                <a:spcPts val="0"/>
              </a:spcBef>
              <a:spcAft>
                <a:spcPts val="0"/>
              </a:spcAft>
              <a:buSzPts val="1200"/>
              <a:buChar char="○"/>
            </a:pPr>
            <a:r>
              <a:rPr lang="en" sz="1200"/>
              <a:t>Cubed rod</a:t>
            </a:r>
            <a:endParaRPr sz="1200"/>
          </a:p>
          <a:p>
            <a:pPr indent="-304800" lvl="1" marL="914400" rtl="0" algn="l">
              <a:spcBef>
                <a:spcPts val="0"/>
              </a:spcBef>
              <a:spcAft>
                <a:spcPts val="0"/>
              </a:spcAft>
              <a:buSzPts val="1200"/>
              <a:buChar char="○"/>
            </a:pPr>
            <a:r>
              <a:rPr lang="en" sz="1200"/>
              <a:t>U-bracket</a:t>
            </a:r>
            <a:endParaRPr sz="1200"/>
          </a:p>
          <a:p>
            <a:pPr indent="-304800" lvl="1" marL="914400" rtl="0" algn="l">
              <a:spcBef>
                <a:spcPts val="0"/>
              </a:spcBef>
              <a:spcAft>
                <a:spcPts val="0"/>
              </a:spcAft>
              <a:buSzPts val="1200"/>
              <a:buChar char="○"/>
            </a:pPr>
            <a:r>
              <a:rPr lang="en" sz="1200"/>
              <a:t>Ski gloss/wax</a:t>
            </a:r>
            <a:endParaRPr sz="1200"/>
          </a:p>
          <a:p>
            <a:pPr indent="-317500" lvl="0" marL="457200" rtl="0" algn="l">
              <a:spcBef>
                <a:spcPts val="0"/>
              </a:spcBef>
              <a:spcAft>
                <a:spcPts val="0"/>
              </a:spcAft>
              <a:buSzPts val="1400"/>
              <a:buChar char="●"/>
            </a:pPr>
            <a:r>
              <a:rPr b="1" i="1" lang="en" sz="1400"/>
              <a:t>Dimensions (cm):</a:t>
            </a:r>
            <a:endParaRPr b="1" i="1" sz="1400"/>
          </a:p>
          <a:p>
            <a:pPr indent="-304800" lvl="1" marL="914400" rtl="0" algn="l">
              <a:spcBef>
                <a:spcPts val="0"/>
              </a:spcBef>
              <a:spcAft>
                <a:spcPts val="0"/>
              </a:spcAft>
              <a:buSzPts val="1200"/>
              <a:buChar char="○"/>
            </a:pPr>
            <a:r>
              <a:rPr lang="en" sz="1200"/>
              <a:t>100 L x 6 W x 2 H</a:t>
            </a:r>
            <a:endParaRPr sz="1200"/>
          </a:p>
          <a:p>
            <a:pPr indent="-317500" lvl="0" marL="457200" rtl="0" algn="l">
              <a:spcBef>
                <a:spcPts val="0"/>
              </a:spcBef>
              <a:spcAft>
                <a:spcPts val="0"/>
              </a:spcAft>
              <a:buSzPts val="1400"/>
              <a:buChar char="●"/>
            </a:pPr>
            <a:r>
              <a:rPr b="1" i="1" lang="en" sz="1400"/>
              <a:t>Weight (pair):</a:t>
            </a:r>
            <a:endParaRPr b="1" i="1" sz="1400"/>
          </a:p>
          <a:p>
            <a:pPr indent="-304800" lvl="1" marL="914400" rtl="0" algn="l">
              <a:spcBef>
                <a:spcPts val="0"/>
              </a:spcBef>
              <a:spcAft>
                <a:spcPts val="0"/>
              </a:spcAft>
              <a:buSzPts val="1200"/>
              <a:buChar char="○"/>
            </a:pPr>
            <a:r>
              <a:rPr lang="en" sz="1200"/>
              <a:t>~10 lbs</a:t>
            </a:r>
            <a:endParaRPr sz="1200"/>
          </a:p>
        </p:txBody>
      </p:sp>
      <p:pic>
        <p:nvPicPr>
          <p:cNvPr id="176" name="Google Shape;176;p19"/>
          <p:cNvPicPr preferRelativeResize="0"/>
          <p:nvPr/>
        </p:nvPicPr>
        <p:blipFill>
          <a:blip r:embed="rId3">
            <a:alphaModFix/>
          </a:blip>
          <a:stretch>
            <a:fillRect/>
          </a:stretch>
        </p:blipFill>
        <p:spPr>
          <a:xfrm>
            <a:off x="4862700" y="1307850"/>
            <a:ext cx="3216050" cy="2797976"/>
          </a:xfrm>
          <a:prstGeom prst="rect">
            <a:avLst/>
          </a:prstGeom>
          <a:noFill/>
          <a:ln>
            <a:noFill/>
          </a:ln>
          <a:effectLst>
            <a:reflection blurRad="0" dir="0" dist="0" endA="0" endPos="37000" fadeDir="5400012" kx="0" rotWithShape="0" algn="bl" stA="62000" stPos="0" sy="-100000" ky="0"/>
          </a:effectLst>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