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Merriweather Light"/>
      <p:regular r:id="rId32"/>
      <p:bold r:id="rId33"/>
      <p:italic r:id="rId34"/>
      <p:boldItalic r:id="rId35"/>
    </p:embeddedFont>
    <p:embeddedFont>
      <p:font typeface="Oswald"/>
      <p:regular r:id="rId36"/>
      <p:bold r:id="rId37"/>
    </p:embeddedFont>
    <p:embeddedFont>
      <p:font typeface="Merriweather"/>
      <p:regular r:id="rId38"/>
      <p:bold r:id="rId39"/>
      <p:italic r:id="rId40"/>
      <p:boldItalic r:id="rId41"/>
    </p:embeddedFont>
    <p:embeddedFont>
      <p:font typeface="Source Sans Pro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B590DD6-44BD-40F8-8FF5-8DFB1CCB43DE}">
  <a:tblStyle styleId="{6B590DD6-44BD-40F8-8FF5-8DFB1CCB43D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erriweather-italic.fntdata"/><Relationship Id="rId20" Type="http://schemas.openxmlformats.org/officeDocument/2006/relationships/slide" Target="slides/slide15.xml"/><Relationship Id="rId42" Type="http://schemas.openxmlformats.org/officeDocument/2006/relationships/font" Target="fonts/SourceSansPro-regular.fntdata"/><Relationship Id="rId41" Type="http://schemas.openxmlformats.org/officeDocument/2006/relationships/font" Target="fonts/Merriweather-boldItalic.fntdata"/><Relationship Id="rId22" Type="http://schemas.openxmlformats.org/officeDocument/2006/relationships/slide" Target="slides/slide17.xml"/><Relationship Id="rId44" Type="http://schemas.openxmlformats.org/officeDocument/2006/relationships/font" Target="fonts/SourceSansPro-italic.fntdata"/><Relationship Id="rId21" Type="http://schemas.openxmlformats.org/officeDocument/2006/relationships/slide" Target="slides/slide16.xml"/><Relationship Id="rId43" Type="http://schemas.openxmlformats.org/officeDocument/2006/relationships/font" Target="fonts/SourceSansPro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font" Target="fonts/SourceSansPro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MerriweatherLight-bold.fntdata"/><Relationship Id="rId10" Type="http://schemas.openxmlformats.org/officeDocument/2006/relationships/slide" Target="slides/slide5.xml"/><Relationship Id="rId32" Type="http://schemas.openxmlformats.org/officeDocument/2006/relationships/font" Target="fonts/MerriweatherLight-regular.fntdata"/><Relationship Id="rId13" Type="http://schemas.openxmlformats.org/officeDocument/2006/relationships/slide" Target="slides/slide8.xml"/><Relationship Id="rId35" Type="http://schemas.openxmlformats.org/officeDocument/2006/relationships/font" Target="fonts/MerriweatherLight-boldItalic.fntdata"/><Relationship Id="rId12" Type="http://schemas.openxmlformats.org/officeDocument/2006/relationships/slide" Target="slides/slide7.xml"/><Relationship Id="rId34" Type="http://schemas.openxmlformats.org/officeDocument/2006/relationships/font" Target="fonts/MerriweatherLight-italic.fntdata"/><Relationship Id="rId15" Type="http://schemas.openxmlformats.org/officeDocument/2006/relationships/slide" Target="slides/slide10.xml"/><Relationship Id="rId37" Type="http://schemas.openxmlformats.org/officeDocument/2006/relationships/font" Target="fonts/Oswald-bold.fntdata"/><Relationship Id="rId14" Type="http://schemas.openxmlformats.org/officeDocument/2006/relationships/slide" Target="slides/slide9.xml"/><Relationship Id="rId36" Type="http://schemas.openxmlformats.org/officeDocument/2006/relationships/font" Target="fonts/Oswald-regular.fntdata"/><Relationship Id="rId17" Type="http://schemas.openxmlformats.org/officeDocument/2006/relationships/slide" Target="slides/slide12.xml"/><Relationship Id="rId39" Type="http://schemas.openxmlformats.org/officeDocument/2006/relationships/font" Target="fonts/Merriweather-bold.fntdata"/><Relationship Id="rId16" Type="http://schemas.openxmlformats.org/officeDocument/2006/relationships/slide" Target="slides/slide11.xml"/><Relationship Id="rId38" Type="http://schemas.openxmlformats.org/officeDocument/2006/relationships/font" Target="fonts/Merriweather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35ed75ccf_09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35ed75ccf_0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ed75ccf_010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ed75ccf_0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10277f144c5_0_2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10277f144c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35ed75ccf_01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35ed75ccf_0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0277f144c5_0_3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0277f144c5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10282e1b0b7_0_13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10282e1b0b7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cd566ac1d1_0_30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cd566ac1d1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cd566ac1d1_0_35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cd566ac1d1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10277f144c5_3_2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10277f144c5_3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1034860407e_0_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1034860407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cd566ac1d1_0_47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cd566ac1d1_0_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10277f144c5_2_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10277f144c5_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1034860407e_0_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1034860407e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0277f144c5_3_3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0277f144c5_3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1029332f241_2_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1029332f241_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0277f144c5_2_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0277f144c5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35ed75ccf_0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35ed75ccf_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1034860407e_0_3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1034860407e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5f391192_0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5f391192_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0277f144c5_2_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10277f144c5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cd566ac1d1_0_44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cd566ac1d1_0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034860407e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034860407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034860407e_0_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034860407e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5ed75ccf_0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35ed75ccf_0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0277f144c5_0_1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0277f144c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/>
          <p:nvPr/>
        </p:nvSpPr>
        <p:spPr>
          <a:xfrm>
            <a:off x="-26775" y="2008375"/>
            <a:ext cx="9210650" cy="3172625"/>
          </a:xfrm>
          <a:custGeom>
            <a:rect b="b" l="l" r="r" t="t"/>
            <a:pathLst>
              <a:path extrusionOk="0" h="126905" w="368426">
                <a:moveTo>
                  <a:pt x="309" y="263"/>
                </a:moveTo>
                <a:lnTo>
                  <a:pt x="16502" y="11294"/>
                </a:lnTo>
                <a:lnTo>
                  <a:pt x="31551" y="5122"/>
                </a:lnTo>
                <a:lnTo>
                  <a:pt x="62412" y="4991"/>
                </a:lnTo>
                <a:lnTo>
                  <a:pt x="77652" y="0"/>
                </a:lnTo>
                <a:lnTo>
                  <a:pt x="92892" y="13527"/>
                </a:lnTo>
                <a:lnTo>
                  <a:pt x="107942" y="21276"/>
                </a:lnTo>
                <a:lnTo>
                  <a:pt x="122991" y="21145"/>
                </a:lnTo>
                <a:lnTo>
                  <a:pt x="138993" y="10375"/>
                </a:lnTo>
                <a:lnTo>
                  <a:pt x="154043" y="7880"/>
                </a:lnTo>
                <a:lnTo>
                  <a:pt x="168711" y="2349"/>
                </a:lnTo>
                <a:lnTo>
                  <a:pt x="184332" y="14841"/>
                </a:lnTo>
                <a:lnTo>
                  <a:pt x="199572" y="15274"/>
                </a:lnTo>
                <a:lnTo>
                  <a:pt x="214622" y="25085"/>
                </a:lnTo>
                <a:lnTo>
                  <a:pt x="230052" y="25085"/>
                </a:lnTo>
                <a:lnTo>
                  <a:pt x="246054" y="20094"/>
                </a:lnTo>
                <a:lnTo>
                  <a:pt x="261104" y="20094"/>
                </a:lnTo>
                <a:lnTo>
                  <a:pt x="275391" y="11426"/>
                </a:lnTo>
                <a:lnTo>
                  <a:pt x="291584" y="16810"/>
                </a:lnTo>
                <a:lnTo>
                  <a:pt x="305871" y="8143"/>
                </a:lnTo>
                <a:lnTo>
                  <a:pt x="336732" y="8012"/>
                </a:lnTo>
                <a:lnTo>
                  <a:pt x="351782" y="11294"/>
                </a:lnTo>
                <a:lnTo>
                  <a:pt x="367593" y="2758"/>
                </a:lnTo>
                <a:lnTo>
                  <a:pt x="368426" y="126905"/>
                </a:lnTo>
                <a:lnTo>
                  <a:pt x="0" y="12636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35" name="Google Shape;35;p2"/>
          <p:cNvSpPr/>
          <p:nvPr/>
        </p:nvSpPr>
        <p:spPr>
          <a:xfrm>
            <a:off x="-26775" y="2139700"/>
            <a:ext cx="9210650" cy="3041300"/>
          </a:xfrm>
          <a:custGeom>
            <a:rect b="b" l="l" r="r" t="t"/>
            <a:pathLst>
              <a:path extrusionOk="0" h="121652" w="368426">
                <a:moveTo>
                  <a:pt x="309" y="5516"/>
                </a:moveTo>
                <a:lnTo>
                  <a:pt x="16692" y="11214"/>
                </a:lnTo>
                <a:lnTo>
                  <a:pt x="47172" y="11214"/>
                </a:lnTo>
                <a:lnTo>
                  <a:pt x="62412" y="6843"/>
                </a:lnTo>
                <a:lnTo>
                  <a:pt x="77652" y="16156"/>
                </a:lnTo>
                <a:lnTo>
                  <a:pt x="92892" y="16156"/>
                </a:lnTo>
                <a:lnTo>
                  <a:pt x="107370" y="11214"/>
                </a:lnTo>
                <a:lnTo>
                  <a:pt x="122610" y="8173"/>
                </a:lnTo>
                <a:lnTo>
                  <a:pt x="138612" y="8173"/>
                </a:lnTo>
                <a:lnTo>
                  <a:pt x="153852" y="10834"/>
                </a:lnTo>
                <a:lnTo>
                  <a:pt x="168711" y="7603"/>
                </a:lnTo>
                <a:lnTo>
                  <a:pt x="183951" y="12734"/>
                </a:lnTo>
                <a:lnTo>
                  <a:pt x="199572" y="20527"/>
                </a:lnTo>
                <a:lnTo>
                  <a:pt x="214050" y="15205"/>
                </a:lnTo>
                <a:lnTo>
                  <a:pt x="229671" y="15205"/>
                </a:lnTo>
                <a:lnTo>
                  <a:pt x="245292" y="5892"/>
                </a:lnTo>
                <a:lnTo>
                  <a:pt x="260532" y="11214"/>
                </a:lnTo>
                <a:lnTo>
                  <a:pt x="275772" y="11214"/>
                </a:lnTo>
                <a:lnTo>
                  <a:pt x="291012" y="6843"/>
                </a:lnTo>
                <a:lnTo>
                  <a:pt x="321492" y="6843"/>
                </a:lnTo>
                <a:lnTo>
                  <a:pt x="336732" y="15966"/>
                </a:lnTo>
                <a:lnTo>
                  <a:pt x="351210" y="12734"/>
                </a:lnTo>
                <a:lnTo>
                  <a:pt x="367593" y="0"/>
                </a:lnTo>
                <a:lnTo>
                  <a:pt x="368426" y="121652"/>
                </a:lnTo>
                <a:lnTo>
                  <a:pt x="0" y="121652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36" name="Google Shape;36;p2"/>
          <p:cNvSpPr/>
          <p:nvPr/>
        </p:nvSpPr>
        <p:spPr>
          <a:xfrm rot="8100000">
            <a:off x="1847981" y="18145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2"/>
          <p:cNvSpPr/>
          <p:nvPr/>
        </p:nvSpPr>
        <p:spPr>
          <a:xfrm rot="8100000">
            <a:off x="6038981" y="20984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2"/>
          <p:cNvSpPr/>
          <p:nvPr/>
        </p:nvSpPr>
        <p:spPr>
          <a:xfrm rot="8100000">
            <a:off x="7181981" y="21317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2"/>
          <p:cNvGrpSpPr/>
          <p:nvPr/>
        </p:nvGrpSpPr>
        <p:grpSpPr>
          <a:xfrm>
            <a:off x="-9525" y="2024075"/>
            <a:ext cx="9167825" cy="595300"/>
            <a:chOff x="-9525" y="4462475"/>
            <a:chExt cx="9167825" cy="595300"/>
          </a:xfrm>
        </p:grpSpPr>
        <p:sp>
          <p:nvSpPr>
            <p:cNvPr id="40" name="Google Shape;40;p2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1" name="Google Shape;41;p2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2" name="Google Shape;42;p2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43" name="Google Shape;43;p2"/>
          <p:cNvGrpSpPr/>
          <p:nvPr/>
        </p:nvGrpSpPr>
        <p:grpSpPr>
          <a:xfrm>
            <a:off x="-42837" y="2005088"/>
            <a:ext cx="9229575" cy="642787"/>
            <a:chOff x="-42837" y="4443488"/>
            <a:chExt cx="9229575" cy="642787"/>
          </a:xfrm>
        </p:grpSpPr>
        <p:sp>
          <p:nvSpPr>
            <p:cNvPr id="44" name="Google Shape;44;p2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9" name="Google Shape;69;p2"/>
          <p:cNvSpPr/>
          <p:nvPr/>
        </p:nvSpPr>
        <p:spPr>
          <a:xfrm>
            <a:off x="2990700" y="214780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085700" y="243355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4895700" y="2077632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2"/>
          <p:cNvSpPr/>
          <p:nvPr/>
        </p:nvSpPr>
        <p:spPr>
          <a:xfrm rot="8100000">
            <a:off x="8699949" y="18907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2"/>
          <p:cNvSpPr txBox="1"/>
          <p:nvPr>
            <p:ph type="ctrTitle"/>
          </p:nvPr>
        </p:nvSpPr>
        <p:spPr>
          <a:xfrm>
            <a:off x="2847975" y="3363425"/>
            <a:ext cx="56103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 graph">
  <p:cSld name="BLANK_2"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1"/>
          <p:cNvSpPr/>
          <p:nvPr/>
        </p:nvSpPr>
        <p:spPr>
          <a:xfrm>
            <a:off x="-20075" y="636775"/>
            <a:ext cx="9203950" cy="4550900"/>
          </a:xfrm>
          <a:custGeom>
            <a:rect b="b" l="l" r="r" t="t"/>
            <a:pathLst>
              <a:path extrusionOk="0" h="182036" w="368158">
                <a:moveTo>
                  <a:pt x="41" y="263"/>
                </a:moveTo>
                <a:lnTo>
                  <a:pt x="16234" y="11294"/>
                </a:lnTo>
                <a:lnTo>
                  <a:pt x="31283" y="5122"/>
                </a:lnTo>
                <a:lnTo>
                  <a:pt x="62144" y="4991"/>
                </a:lnTo>
                <a:lnTo>
                  <a:pt x="77384" y="0"/>
                </a:lnTo>
                <a:lnTo>
                  <a:pt x="92624" y="13527"/>
                </a:lnTo>
                <a:lnTo>
                  <a:pt x="107674" y="21276"/>
                </a:lnTo>
                <a:lnTo>
                  <a:pt x="122723" y="21145"/>
                </a:lnTo>
                <a:lnTo>
                  <a:pt x="138725" y="10375"/>
                </a:lnTo>
                <a:lnTo>
                  <a:pt x="153775" y="7880"/>
                </a:lnTo>
                <a:lnTo>
                  <a:pt x="168443" y="2349"/>
                </a:lnTo>
                <a:lnTo>
                  <a:pt x="184064" y="14841"/>
                </a:lnTo>
                <a:lnTo>
                  <a:pt x="199304" y="15274"/>
                </a:lnTo>
                <a:lnTo>
                  <a:pt x="214354" y="25085"/>
                </a:lnTo>
                <a:lnTo>
                  <a:pt x="229784" y="25085"/>
                </a:lnTo>
                <a:lnTo>
                  <a:pt x="245786" y="20094"/>
                </a:lnTo>
                <a:lnTo>
                  <a:pt x="260836" y="20094"/>
                </a:lnTo>
                <a:lnTo>
                  <a:pt x="275123" y="11426"/>
                </a:lnTo>
                <a:lnTo>
                  <a:pt x="291316" y="16810"/>
                </a:lnTo>
                <a:lnTo>
                  <a:pt x="305603" y="8143"/>
                </a:lnTo>
                <a:lnTo>
                  <a:pt x="336464" y="8012"/>
                </a:lnTo>
                <a:lnTo>
                  <a:pt x="351514" y="11294"/>
                </a:lnTo>
                <a:lnTo>
                  <a:pt x="367325" y="2758"/>
                </a:lnTo>
                <a:lnTo>
                  <a:pt x="368158" y="181769"/>
                </a:lnTo>
                <a:lnTo>
                  <a:pt x="0" y="18203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419" name="Google Shape;419;p11"/>
          <p:cNvSpPr/>
          <p:nvPr/>
        </p:nvSpPr>
        <p:spPr>
          <a:xfrm>
            <a:off x="-33475" y="768100"/>
            <a:ext cx="9210650" cy="4406200"/>
          </a:xfrm>
          <a:custGeom>
            <a:rect b="b" l="l" r="r" t="t"/>
            <a:pathLst>
              <a:path extrusionOk="0" h="176248" w="368426">
                <a:moveTo>
                  <a:pt x="577" y="5516"/>
                </a:moveTo>
                <a:lnTo>
                  <a:pt x="16960" y="11214"/>
                </a:lnTo>
                <a:lnTo>
                  <a:pt x="47440" y="11214"/>
                </a:lnTo>
                <a:lnTo>
                  <a:pt x="62680" y="6843"/>
                </a:lnTo>
                <a:lnTo>
                  <a:pt x="77920" y="16156"/>
                </a:lnTo>
                <a:lnTo>
                  <a:pt x="93160" y="16156"/>
                </a:lnTo>
                <a:lnTo>
                  <a:pt x="107638" y="11214"/>
                </a:lnTo>
                <a:lnTo>
                  <a:pt x="122878" y="8173"/>
                </a:lnTo>
                <a:lnTo>
                  <a:pt x="138880" y="8173"/>
                </a:lnTo>
                <a:lnTo>
                  <a:pt x="154120" y="10834"/>
                </a:lnTo>
                <a:lnTo>
                  <a:pt x="168979" y="7603"/>
                </a:lnTo>
                <a:lnTo>
                  <a:pt x="184219" y="12734"/>
                </a:lnTo>
                <a:lnTo>
                  <a:pt x="199840" y="20527"/>
                </a:lnTo>
                <a:lnTo>
                  <a:pt x="214318" y="15205"/>
                </a:lnTo>
                <a:lnTo>
                  <a:pt x="229939" y="15205"/>
                </a:lnTo>
                <a:lnTo>
                  <a:pt x="245560" y="5892"/>
                </a:lnTo>
                <a:lnTo>
                  <a:pt x="260800" y="11214"/>
                </a:lnTo>
                <a:lnTo>
                  <a:pt x="276040" y="11214"/>
                </a:lnTo>
                <a:lnTo>
                  <a:pt x="291280" y="6843"/>
                </a:lnTo>
                <a:lnTo>
                  <a:pt x="321760" y="6843"/>
                </a:lnTo>
                <a:lnTo>
                  <a:pt x="337000" y="15966"/>
                </a:lnTo>
                <a:lnTo>
                  <a:pt x="351478" y="12734"/>
                </a:lnTo>
                <a:lnTo>
                  <a:pt x="367861" y="0"/>
                </a:lnTo>
                <a:lnTo>
                  <a:pt x="368426" y="176248"/>
                </a:lnTo>
                <a:lnTo>
                  <a:pt x="0" y="176248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420" name="Google Shape;420;p11"/>
          <p:cNvSpPr/>
          <p:nvPr/>
        </p:nvSpPr>
        <p:spPr>
          <a:xfrm rot="8100000">
            <a:off x="1847981" y="4429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11"/>
          <p:cNvSpPr/>
          <p:nvPr/>
        </p:nvSpPr>
        <p:spPr>
          <a:xfrm rot="8100000">
            <a:off x="6038981" y="7268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11"/>
          <p:cNvSpPr/>
          <p:nvPr/>
        </p:nvSpPr>
        <p:spPr>
          <a:xfrm rot="8100000">
            <a:off x="7181981" y="7601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3" name="Google Shape;423;p11"/>
          <p:cNvGrpSpPr/>
          <p:nvPr/>
        </p:nvGrpSpPr>
        <p:grpSpPr>
          <a:xfrm>
            <a:off x="-9525" y="652475"/>
            <a:ext cx="9167825" cy="595300"/>
            <a:chOff x="-9525" y="4462475"/>
            <a:chExt cx="9167825" cy="595300"/>
          </a:xfrm>
        </p:grpSpPr>
        <p:sp>
          <p:nvSpPr>
            <p:cNvPr id="424" name="Google Shape;424;p11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25" name="Google Shape;425;p11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26" name="Google Shape;426;p11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427" name="Google Shape;427;p11"/>
          <p:cNvGrpSpPr/>
          <p:nvPr/>
        </p:nvGrpSpPr>
        <p:grpSpPr>
          <a:xfrm>
            <a:off x="-42837" y="633488"/>
            <a:ext cx="9229575" cy="642787"/>
            <a:chOff x="-42837" y="4443488"/>
            <a:chExt cx="9229575" cy="642787"/>
          </a:xfrm>
        </p:grpSpPr>
        <p:sp>
          <p:nvSpPr>
            <p:cNvPr id="428" name="Google Shape;428;p11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3" name="Google Shape;453;p11"/>
          <p:cNvSpPr/>
          <p:nvPr/>
        </p:nvSpPr>
        <p:spPr>
          <a:xfrm>
            <a:off x="2990700" y="77620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11"/>
          <p:cNvSpPr/>
          <p:nvPr/>
        </p:nvSpPr>
        <p:spPr>
          <a:xfrm>
            <a:off x="1085700" y="106195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11"/>
          <p:cNvSpPr/>
          <p:nvPr/>
        </p:nvSpPr>
        <p:spPr>
          <a:xfrm>
            <a:off x="4895700" y="706032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11"/>
          <p:cNvSpPr/>
          <p:nvPr/>
        </p:nvSpPr>
        <p:spPr>
          <a:xfrm rot="8100000">
            <a:off x="8699949" y="5191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11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tely blank">
  <p:cSld name="BLANK_1"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2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/>
          <p:nvPr/>
        </p:nvSpPr>
        <p:spPr>
          <a:xfrm>
            <a:off x="-26775" y="2008375"/>
            <a:ext cx="9210650" cy="3172625"/>
          </a:xfrm>
          <a:custGeom>
            <a:rect b="b" l="l" r="r" t="t"/>
            <a:pathLst>
              <a:path extrusionOk="0" h="126905" w="368426">
                <a:moveTo>
                  <a:pt x="309" y="263"/>
                </a:moveTo>
                <a:lnTo>
                  <a:pt x="16502" y="11294"/>
                </a:lnTo>
                <a:lnTo>
                  <a:pt x="31551" y="5122"/>
                </a:lnTo>
                <a:lnTo>
                  <a:pt x="62412" y="4991"/>
                </a:lnTo>
                <a:lnTo>
                  <a:pt x="77652" y="0"/>
                </a:lnTo>
                <a:lnTo>
                  <a:pt x="92892" y="13527"/>
                </a:lnTo>
                <a:lnTo>
                  <a:pt x="107942" y="21276"/>
                </a:lnTo>
                <a:lnTo>
                  <a:pt x="122991" y="21145"/>
                </a:lnTo>
                <a:lnTo>
                  <a:pt x="138993" y="10375"/>
                </a:lnTo>
                <a:lnTo>
                  <a:pt x="154043" y="7880"/>
                </a:lnTo>
                <a:lnTo>
                  <a:pt x="168711" y="2349"/>
                </a:lnTo>
                <a:lnTo>
                  <a:pt x="184332" y="14841"/>
                </a:lnTo>
                <a:lnTo>
                  <a:pt x="199572" y="15274"/>
                </a:lnTo>
                <a:lnTo>
                  <a:pt x="214622" y="25085"/>
                </a:lnTo>
                <a:lnTo>
                  <a:pt x="230052" y="25085"/>
                </a:lnTo>
                <a:lnTo>
                  <a:pt x="246054" y="20094"/>
                </a:lnTo>
                <a:lnTo>
                  <a:pt x="261104" y="20094"/>
                </a:lnTo>
                <a:lnTo>
                  <a:pt x="275391" y="11426"/>
                </a:lnTo>
                <a:lnTo>
                  <a:pt x="291584" y="16810"/>
                </a:lnTo>
                <a:lnTo>
                  <a:pt x="305871" y="8143"/>
                </a:lnTo>
                <a:lnTo>
                  <a:pt x="336732" y="8012"/>
                </a:lnTo>
                <a:lnTo>
                  <a:pt x="351782" y="11294"/>
                </a:lnTo>
                <a:lnTo>
                  <a:pt x="367593" y="2758"/>
                </a:lnTo>
                <a:lnTo>
                  <a:pt x="368426" y="126905"/>
                </a:lnTo>
                <a:lnTo>
                  <a:pt x="0" y="12636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76" name="Google Shape;76;p3"/>
          <p:cNvSpPr/>
          <p:nvPr/>
        </p:nvSpPr>
        <p:spPr>
          <a:xfrm>
            <a:off x="-26775" y="2139700"/>
            <a:ext cx="9210650" cy="3041300"/>
          </a:xfrm>
          <a:custGeom>
            <a:rect b="b" l="l" r="r" t="t"/>
            <a:pathLst>
              <a:path extrusionOk="0" h="121652" w="368426">
                <a:moveTo>
                  <a:pt x="309" y="5516"/>
                </a:moveTo>
                <a:lnTo>
                  <a:pt x="16692" y="11214"/>
                </a:lnTo>
                <a:lnTo>
                  <a:pt x="47172" y="11214"/>
                </a:lnTo>
                <a:lnTo>
                  <a:pt x="62412" y="6843"/>
                </a:lnTo>
                <a:lnTo>
                  <a:pt x="77652" y="16156"/>
                </a:lnTo>
                <a:lnTo>
                  <a:pt x="92892" y="16156"/>
                </a:lnTo>
                <a:lnTo>
                  <a:pt x="107370" y="11214"/>
                </a:lnTo>
                <a:lnTo>
                  <a:pt x="122610" y="8173"/>
                </a:lnTo>
                <a:lnTo>
                  <a:pt x="138612" y="8173"/>
                </a:lnTo>
                <a:lnTo>
                  <a:pt x="153852" y="10834"/>
                </a:lnTo>
                <a:lnTo>
                  <a:pt x="168711" y="7603"/>
                </a:lnTo>
                <a:lnTo>
                  <a:pt x="183951" y="12734"/>
                </a:lnTo>
                <a:lnTo>
                  <a:pt x="199572" y="20527"/>
                </a:lnTo>
                <a:lnTo>
                  <a:pt x="214050" y="15205"/>
                </a:lnTo>
                <a:lnTo>
                  <a:pt x="229671" y="15205"/>
                </a:lnTo>
                <a:lnTo>
                  <a:pt x="245292" y="5892"/>
                </a:lnTo>
                <a:lnTo>
                  <a:pt x="260532" y="11214"/>
                </a:lnTo>
                <a:lnTo>
                  <a:pt x="275772" y="11214"/>
                </a:lnTo>
                <a:lnTo>
                  <a:pt x="291012" y="6843"/>
                </a:lnTo>
                <a:lnTo>
                  <a:pt x="321492" y="6843"/>
                </a:lnTo>
                <a:lnTo>
                  <a:pt x="336732" y="15966"/>
                </a:lnTo>
                <a:lnTo>
                  <a:pt x="351210" y="12734"/>
                </a:lnTo>
                <a:lnTo>
                  <a:pt x="367593" y="0"/>
                </a:lnTo>
                <a:lnTo>
                  <a:pt x="368426" y="121652"/>
                </a:lnTo>
                <a:lnTo>
                  <a:pt x="0" y="121652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77" name="Google Shape;77;p3"/>
          <p:cNvSpPr/>
          <p:nvPr/>
        </p:nvSpPr>
        <p:spPr>
          <a:xfrm rot="8100000">
            <a:off x="1847981" y="18145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3"/>
          <p:cNvSpPr/>
          <p:nvPr/>
        </p:nvSpPr>
        <p:spPr>
          <a:xfrm rot="8100000">
            <a:off x="6038981" y="20984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3"/>
          <p:cNvSpPr/>
          <p:nvPr/>
        </p:nvSpPr>
        <p:spPr>
          <a:xfrm rot="8100000">
            <a:off x="7181981" y="21317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3"/>
          <p:cNvGrpSpPr/>
          <p:nvPr/>
        </p:nvGrpSpPr>
        <p:grpSpPr>
          <a:xfrm>
            <a:off x="-9525" y="2024075"/>
            <a:ext cx="9167825" cy="595300"/>
            <a:chOff x="-9525" y="4462475"/>
            <a:chExt cx="9167825" cy="595300"/>
          </a:xfrm>
        </p:grpSpPr>
        <p:sp>
          <p:nvSpPr>
            <p:cNvPr id="81" name="Google Shape;81;p3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rgbClr val="3C78D8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84" name="Google Shape;84;p3"/>
          <p:cNvGrpSpPr/>
          <p:nvPr/>
        </p:nvGrpSpPr>
        <p:grpSpPr>
          <a:xfrm>
            <a:off x="-42837" y="2005088"/>
            <a:ext cx="9229575" cy="642787"/>
            <a:chOff x="-42837" y="4443488"/>
            <a:chExt cx="9229575" cy="642787"/>
          </a:xfrm>
        </p:grpSpPr>
        <p:sp>
          <p:nvSpPr>
            <p:cNvPr id="85" name="Google Shape;85;p3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" name="Google Shape;110;p3"/>
          <p:cNvSpPr/>
          <p:nvPr/>
        </p:nvSpPr>
        <p:spPr>
          <a:xfrm>
            <a:off x="2990700" y="2147800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1085700" y="2433550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4895700" y="2077632"/>
            <a:ext cx="114600" cy="114600"/>
          </a:xfrm>
          <a:prstGeom prst="ellipse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3"/>
          <p:cNvSpPr/>
          <p:nvPr/>
        </p:nvSpPr>
        <p:spPr>
          <a:xfrm rot="8100000">
            <a:off x="8699949" y="18907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3"/>
          <p:cNvSpPr txBox="1"/>
          <p:nvPr>
            <p:ph type="ctrTitle"/>
          </p:nvPr>
        </p:nvSpPr>
        <p:spPr>
          <a:xfrm>
            <a:off x="2309350" y="3031150"/>
            <a:ext cx="5214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5" name="Google Shape;115;p3"/>
          <p:cNvSpPr txBox="1"/>
          <p:nvPr>
            <p:ph idx="1" type="subTitle"/>
          </p:nvPr>
        </p:nvSpPr>
        <p:spPr>
          <a:xfrm>
            <a:off x="2309441" y="4059250"/>
            <a:ext cx="52146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6" name="Google Shape;116;p3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>
            <p:ph idx="1" type="body"/>
          </p:nvPr>
        </p:nvSpPr>
        <p:spPr>
          <a:xfrm>
            <a:off x="1519975" y="2161800"/>
            <a:ext cx="61041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419100" lvl="0" marL="457200" rtl="0" algn="ctr">
              <a:spcBef>
                <a:spcPts val="600"/>
              </a:spcBef>
              <a:spcAft>
                <a:spcPts val="0"/>
              </a:spcAft>
              <a:buSzPts val="3000"/>
              <a:buChar char="◉"/>
              <a:defRPr i="1" sz="3000"/>
            </a:lvl1pPr>
            <a:lvl2pPr indent="-419100" lvl="1" marL="914400" rtl="0" algn="ctr">
              <a:spcBef>
                <a:spcPts val="0"/>
              </a:spcBef>
              <a:spcAft>
                <a:spcPts val="0"/>
              </a:spcAft>
              <a:buSzPts val="3000"/>
              <a:buChar char="◉"/>
              <a:defRPr i="1" sz="3000"/>
            </a:lvl2pPr>
            <a:lvl3pPr indent="-419100" lvl="2" marL="1371600" rtl="0" algn="ctr">
              <a:spcBef>
                <a:spcPts val="0"/>
              </a:spcBef>
              <a:spcAft>
                <a:spcPts val="0"/>
              </a:spcAft>
              <a:buSzPts val="3000"/>
              <a:buChar char="■"/>
              <a:defRPr i="1" sz="3000"/>
            </a:lvl3pPr>
            <a:lvl4pPr indent="-419100" lvl="3" marL="1828800" rtl="0" algn="ctr">
              <a:spcBef>
                <a:spcPts val="0"/>
              </a:spcBef>
              <a:spcAft>
                <a:spcPts val="0"/>
              </a:spcAft>
              <a:buSzPts val="3000"/>
              <a:buChar char="●"/>
              <a:defRPr i="1" sz="3000"/>
            </a:lvl4pPr>
            <a:lvl5pPr indent="-419100" lvl="4" marL="2286000" rtl="0" algn="ctr">
              <a:spcBef>
                <a:spcPts val="0"/>
              </a:spcBef>
              <a:spcAft>
                <a:spcPts val="0"/>
              </a:spcAft>
              <a:buSzPts val="3000"/>
              <a:buChar char="○"/>
              <a:defRPr i="1" sz="3000"/>
            </a:lvl5pPr>
            <a:lvl6pPr indent="-419100" lvl="5" marL="2743200" rtl="0" algn="ctr">
              <a:spcBef>
                <a:spcPts val="0"/>
              </a:spcBef>
              <a:spcAft>
                <a:spcPts val="0"/>
              </a:spcAft>
              <a:buSzPts val="3000"/>
              <a:buChar char="■"/>
              <a:defRPr i="1" sz="3000"/>
            </a:lvl6pPr>
            <a:lvl7pPr indent="-419100" lvl="6" marL="3200400" rtl="0" algn="ctr">
              <a:spcBef>
                <a:spcPts val="0"/>
              </a:spcBef>
              <a:spcAft>
                <a:spcPts val="0"/>
              </a:spcAft>
              <a:buSzPts val="3000"/>
              <a:buChar char="●"/>
              <a:defRPr i="1" sz="3000"/>
            </a:lvl7pPr>
            <a:lvl8pPr indent="-419100" lvl="7" marL="3657600" rtl="0" algn="ctr">
              <a:spcBef>
                <a:spcPts val="0"/>
              </a:spcBef>
              <a:spcAft>
                <a:spcPts val="0"/>
              </a:spcAft>
              <a:buSzPts val="3000"/>
              <a:buChar char="○"/>
              <a:defRPr i="1" sz="3000"/>
            </a:lvl8pPr>
            <a:lvl9pPr indent="-419100" lvl="8" marL="4114800" algn="ctr">
              <a:spcBef>
                <a:spcPts val="0"/>
              </a:spcBef>
              <a:spcAft>
                <a:spcPts val="0"/>
              </a:spcAft>
              <a:buSzPts val="3000"/>
              <a:buChar char="■"/>
              <a:defRPr i="1" sz="3000"/>
            </a:lvl9pPr>
          </a:lstStyle>
          <a:p/>
        </p:txBody>
      </p:sp>
      <p:sp>
        <p:nvSpPr>
          <p:cNvPr id="119" name="Google Shape;119;p4"/>
          <p:cNvSpPr txBox="1"/>
          <p:nvPr/>
        </p:nvSpPr>
        <p:spPr>
          <a:xfrm>
            <a:off x="3593400" y="5527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</a:rPr>
              <a:t>“</a:t>
            </a:r>
            <a:endParaRPr sz="9600">
              <a:solidFill>
                <a:schemeClr val="accent1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-28575" y="4446775"/>
            <a:ext cx="9191625" cy="712478"/>
          </a:xfrm>
          <a:custGeom>
            <a:rect b="b" l="l" r="r" t="t"/>
            <a:pathLst>
              <a:path extrusionOk="0" h="41339" w="367665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121" name="Google Shape;121;p4"/>
          <p:cNvSpPr/>
          <p:nvPr/>
        </p:nvSpPr>
        <p:spPr>
          <a:xfrm>
            <a:off x="-28575" y="4578111"/>
            <a:ext cx="9191625" cy="584439"/>
          </a:xfrm>
          <a:custGeom>
            <a:rect b="b" l="l" r="r" t="t"/>
            <a:pathLst>
              <a:path extrusionOk="0" h="33910" w="367665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122" name="Google Shape;122;p4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4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4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5" name="Google Shape;125;p4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126" name="Google Shape;126;p4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27" name="Google Shape;127;p4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28" name="Google Shape;128;p4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129" name="Google Shape;129;p4"/>
          <p:cNvGrpSpPr/>
          <p:nvPr/>
        </p:nvGrpSpPr>
        <p:grpSpPr>
          <a:xfrm>
            <a:off x="-42837" y="4443488"/>
            <a:ext cx="9229575" cy="642787"/>
            <a:chOff x="-42837" y="4443488"/>
            <a:chExt cx="9229575" cy="642787"/>
          </a:xfrm>
        </p:grpSpPr>
        <p:sp>
          <p:nvSpPr>
            <p:cNvPr id="130" name="Google Shape;130;p4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5" name="Google Shape;155;p4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4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4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4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4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/>
          <p:nvPr/>
        </p:nvSpPr>
        <p:spPr>
          <a:xfrm>
            <a:off x="-28575" y="4446775"/>
            <a:ext cx="9191625" cy="712478"/>
          </a:xfrm>
          <a:custGeom>
            <a:rect b="b" l="l" r="r" t="t"/>
            <a:pathLst>
              <a:path extrusionOk="0" h="41339" w="367665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162" name="Google Shape;162;p5"/>
          <p:cNvSpPr/>
          <p:nvPr/>
        </p:nvSpPr>
        <p:spPr>
          <a:xfrm>
            <a:off x="-28575" y="4578111"/>
            <a:ext cx="9191625" cy="584439"/>
          </a:xfrm>
          <a:custGeom>
            <a:rect b="b" l="l" r="r" t="t"/>
            <a:pathLst>
              <a:path extrusionOk="0" h="33910" w="367665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163" name="Google Shape;163;p5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5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5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6" name="Google Shape;166;p5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167" name="Google Shape;167;p5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68" name="Google Shape;168;p5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69" name="Google Shape;169;p5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170" name="Google Shape;170;p5"/>
          <p:cNvGrpSpPr/>
          <p:nvPr/>
        </p:nvGrpSpPr>
        <p:grpSpPr>
          <a:xfrm>
            <a:off x="-42837" y="4443488"/>
            <a:ext cx="9229575" cy="642788"/>
            <a:chOff x="-42837" y="4443488"/>
            <a:chExt cx="9229575" cy="642788"/>
          </a:xfrm>
        </p:grpSpPr>
        <p:sp>
          <p:nvSpPr>
            <p:cNvPr id="171" name="Google Shape;171;p5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6" name="Google Shape;196;p5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5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5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5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5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01" name="Google Shape;201;p5"/>
          <p:cNvSpPr txBox="1"/>
          <p:nvPr>
            <p:ph idx="1" type="body"/>
          </p:nvPr>
        </p:nvSpPr>
        <p:spPr>
          <a:xfrm>
            <a:off x="1075850" y="1540175"/>
            <a:ext cx="6996600" cy="19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◉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◉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02" name="Google Shape;202;p5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"/>
          <p:cNvSpPr/>
          <p:nvPr/>
        </p:nvSpPr>
        <p:spPr>
          <a:xfrm>
            <a:off x="-28575" y="4446775"/>
            <a:ext cx="9191625" cy="712478"/>
          </a:xfrm>
          <a:custGeom>
            <a:rect b="b" l="l" r="r" t="t"/>
            <a:pathLst>
              <a:path extrusionOk="0" h="41339" w="367665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205" name="Google Shape;205;p6"/>
          <p:cNvSpPr/>
          <p:nvPr/>
        </p:nvSpPr>
        <p:spPr>
          <a:xfrm>
            <a:off x="-28575" y="4578111"/>
            <a:ext cx="9191625" cy="584439"/>
          </a:xfrm>
          <a:custGeom>
            <a:rect b="b" l="l" r="r" t="t"/>
            <a:pathLst>
              <a:path extrusionOk="0" h="33910" w="367665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206" name="Google Shape;206;p6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6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6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9" name="Google Shape;209;p6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210" name="Google Shape;210;p6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11" name="Google Shape;211;p6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12" name="Google Shape;212;p6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213" name="Google Shape;213;p6"/>
          <p:cNvGrpSpPr/>
          <p:nvPr/>
        </p:nvGrpSpPr>
        <p:grpSpPr>
          <a:xfrm>
            <a:off x="-42837" y="4443488"/>
            <a:ext cx="9229575" cy="642788"/>
            <a:chOff x="-42837" y="4443488"/>
            <a:chExt cx="9229575" cy="642788"/>
          </a:xfrm>
        </p:grpSpPr>
        <p:sp>
          <p:nvSpPr>
            <p:cNvPr id="214" name="Google Shape;214;p6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9" name="Google Shape;239;p6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6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6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6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6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44" name="Google Shape;244;p6"/>
          <p:cNvSpPr txBox="1"/>
          <p:nvPr>
            <p:ph idx="1" type="body"/>
          </p:nvPr>
        </p:nvSpPr>
        <p:spPr>
          <a:xfrm>
            <a:off x="1131500" y="1552950"/>
            <a:ext cx="3339900" cy="26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◉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◉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45" name="Google Shape;245;p6"/>
          <p:cNvSpPr txBox="1"/>
          <p:nvPr>
            <p:ph idx="2" type="body"/>
          </p:nvPr>
        </p:nvSpPr>
        <p:spPr>
          <a:xfrm>
            <a:off x="4672563" y="1552950"/>
            <a:ext cx="3339900" cy="26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◉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◉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46" name="Google Shape;246;p6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7"/>
          <p:cNvSpPr/>
          <p:nvPr/>
        </p:nvSpPr>
        <p:spPr>
          <a:xfrm>
            <a:off x="-28575" y="4446775"/>
            <a:ext cx="9191625" cy="712478"/>
          </a:xfrm>
          <a:custGeom>
            <a:rect b="b" l="l" r="r" t="t"/>
            <a:pathLst>
              <a:path extrusionOk="0" h="41339" w="367665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249" name="Google Shape;249;p7"/>
          <p:cNvSpPr/>
          <p:nvPr/>
        </p:nvSpPr>
        <p:spPr>
          <a:xfrm>
            <a:off x="-28575" y="4578111"/>
            <a:ext cx="9191625" cy="584439"/>
          </a:xfrm>
          <a:custGeom>
            <a:rect b="b" l="l" r="r" t="t"/>
            <a:pathLst>
              <a:path extrusionOk="0" h="33910" w="367665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250" name="Google Shape;250;p7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7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7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3" name="Google Shape;253;p7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254" name="Google Shape;254;p7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56" name="Google Shape;256;p7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257" name="Google Shape;257;p7"/>
          <p:cNvGrpSpPr/>
          <p:nvPr/>
        </p:nvGrpSpPr>
        <p:grpSpPr>
          <a:xfrm>
            <a:off x="-42837" y="4443488"/>
            <a:ext cx="9229575" cy="642788"/>
            <a:chOff x="-42837" y="4443488"/>
            <a:chExt cx="9229575" cy="642788"/>
          </a:xfrm>
        </p:grpSpPr>
        <p:sp>
          <p:nvSpPr>
            <p:cNvPr id="258" name="Google Shape;258;p7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3" name="Google Shape;283;p7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7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7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7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7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88" name="Google Shape;288;p7"/>
          <p:cNvSpPr txBox="1"/>
          <p:nvPr>
            <p:ph idx="1" type="body"/>
          </p:nvPr>
        </p:nvSpPr>
        <p:spPr>
          <a:xfrm>
            <a:off x="705900" y="1626600"/>
            <a:ext cx="2471700" cy="27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◉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◉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89" name="Google Shape;289;p7"/>
          <p:cNvSpPr txBox="1"/>
          <p:nvPr>
            <p:ph idx="2" type="body"/>
          </p:nvPr>
        </p:nvSpPr>
        <p:spPr>
          <a:xfrm>
            <a:off x="3304125" y="1626600"/>
            <a:ext cx="2471700" cy="27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◉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◉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90" name="Google Shape;290;p7"/>
          <p:cNvSpPr txBox="1"/>
          <p:nvPr>
            <p:ph idx="3" type="body"/>
          </p:nvPr>
        </p:nvSpPr>
        <p:spPr>
          <a:xfrm>
            <a:off x="5902350" y="1626600"/>
            <a:ext cx="2471700" cy="27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◉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◉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91" name="Google Shape;291;p7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8"/>
          <p:cNvSpPr/>
          <p:nvPr/>
        </p:nvSpPr>
        <p:spPr>
          <a:xfrm>
            <a:off x="-28575" y="4446775"/>
            <a:ext cx="9191625" cy="712478"/>
          </a:xfrm>
          <a:custGeom>
            <a:rect b="b" l="l" r="r" t="t"/>
            <a:pathLst>
              <a:path extrusionOk="0" h="41339" w="367665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294" name="Google Shape;294;p8"/>
          <p:cNvSpPr/>
          <p:nvPr/>
        </p:nvSpPr>
        <p:spPr>
          <a:xfrm>
            <a:off x="-28575" y="4578111"/>
            <a:ext cx="9191625" cy="584439"/>
          </a:xfrm>
          <a:custGeom>
            <a:rect b="b" l="l" r="r" t="t"/>
            <a:pathLst>
              <a:path extrusionOk="0" h="33910" w="367665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295" name="Google Shape;295;p8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8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8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8" name="Google Shape;298;p8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299" name="Google Shape;299;p8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00" name="Google Shape;300;p8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01" name="Google Shape;301;p8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302" name="Google Shape;302;p8"/>
          <p:cNvGrpSpPr/>
          <p:nvPr/>
        </p:nvGrpSpPr>
        <p:grpSpPr>
          <a:xfrm>
            <a:off x="-42837" y="4443488"/>
            <a:ext cx="9229575" cy="642788"/>
            <a:chOff x="-42837" y="4443488"/>
            <a:chExt cx="9229575" cy="642788"/>
          </a:xfrm>
        </p:grpSpPr>
        <p:sp>
          <p:nvSpPr>
            <p:cNvPr id="303" name="Google Shape;303;p8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8" name="Google Shape;328;p8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8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8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8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8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333" name="Google Shape;333;p8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9"/>
          <p:cNvSpPr/>
          <p:nvPr/>
        </p:nvSpPr>
        <p:spPr>
          <a:xfrm>
            <a:off x="-28575" y="4446775"/>
            <a:ext cx="9191625" cy="712478"/>
          </a:xfrm>
          <a:custGeom>
            <a:rect b="b" l="l" r="r" t="t"/>
            <a:pathLst>
              <a:path extrusionOk="0" h="41339" w="367665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336" name="Google Shape;336;p9"/>
          <p:cNvSpPr/>
          <p:nvPr/>
        </p:nvSpPr>
        <p:spPr>
          <a:xfrm>
            <a:off x="-28575" y="4578111"/>
            <a:ext cx="9191625" cy="584439"/>
          </a:xfrm>
          <a:custGeom>
            <a:rect b="b" l="l" r="r" t="t"/>
            <a:pathLst>
              <a:path extrusionOk="0" h="33910" w="367665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337" name="Google Shape;337;p9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9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9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0" name="Google Shape;340;p9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341" name="Google Shape;341;p9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42" name="Google Shape;342;p9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43" name="Google Shape;343;p9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344" name="Google Shape;344;p9"/>
          <p:cNvGrpSpPr/>
          <p:nvPr/>
        </p:nvGrpSpPr>
        <p:grpSpPr>
          <a:xfrm>
            <a:off x="-42837" y="4443488"/>
            <a:ext cx="9229575" cy="642788"/>
            <a:chOff x="-42837" y="4443488"/>
            <a:chExt cx="9229575" cy="642788"/>
          </a:xfrm>
        </p:grpSpPr>
        <p:sp>
          <p:nvSpPr>
            <p:cNvPr id="345" name="Google Shape;345;p9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0" name="Google Shape;370;p9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9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9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9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9"/>
          <p:cNvSpPr txBox="1"/>
          <p:nvPr>
            <p:ph idx="1" type="body"/>
          </p:nvPr>
        </p:nvSpPr>
        <p:spPr>
          <a:xfrm>
            <a:off x="457200" y="3852828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</a:lstStyle>
          <a:p/>
        </p:txBody>
      </p:sp>
      <p:sp>
        <p:nvSpPr>
          <p:cNvPr id="375" name="Google Shape;375;p9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0"/>
          <p:cNvSpPr/>
          <p:nvPr/>
        </p:nvSpPr>
        <p:spPr>
          <a:xfrm>
            <a:off x="-28575" y="4446775"/>
            <a:ext cx="9191625" cy="712478"/>
          </a:xfrm>
          <a:custGeom>
            <a:rect b="b" l="l" r="r" t="t"/>
            <a:pathLst>
              <a:path extrusionOk="0" h="41339" w="367665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378" name="Google Shape;378;p10"/>
          <p:cNvSpPr/>
          <p:nvPr/>
        </p:nvSpPr>
        <p:spPr>
          <a:xfrm>
            <a:off x="-28575" y="4578111"/>
            <a:ext cx="9191625" cy="584439"/>
          </a:xfrm>
          <a:custGeom>
            <a:rect b="b" l="l" r="r" t="t"/>
            <a:pathLst>
              <a:path extrusionOk="0" h="33910" w="367665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379" name="Google Shape;379;p10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10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10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fmla="val 10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2" name="Google Shape;382;p10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383" name="Google Shape;383;p10"/>
            <p:cNvSpPr/>
            <p:nvPr/>
          </p:nvSpPr>
          <p:spPr>
            <a:xfrm>
              <a:off x="-9525" y="4581525"/>
              <a:ext cx="4205300" cy="476250"/>
            </a:xfrm>
            <a:custGeom>
              <a:rect b="b" l="l" r="r" t="t"/>
              <a:pathLst>
                <a:path extrusionOk="0" h="19050" w="168212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84" name="Google Shape;384;p10"/>
            <p:cNvSpPr/>
            <p:nvPr/>
          </p:nvSpPr>
          <p:spPr>
            <a:xfrm>
              <a:off x="4195775" y="4462475"/>
              <a:ext cx="3424225" cy="590550"/>
            </a:xfrm>
            <a:custGeom>
              <a:rect b="b" l="l" r="r" t="t"/>
              <a:pathLst>
                <a:path extrusionOk="0" h="23622" w="136969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85" name="Google Shape;385;p10"/>
            <p:cNvSpPr/>
            <p:nvPr/>
          </p:nvSpPr>
          <p:spPr>
            <a:xfrm>
              <a:off x="7624775" y="4472000"/>
              <a:ext cx="1533525" cy="414325"/>
            </a:xfrm>
            <a:custGeom>
              <a:rect b="b" l="l" r="r" t="t"/>
              <a:pathLst>
                <a:path extrusionOk="0" h="16573" w="61341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386" name="Google Shape;386;p10"/>
          <p:cNvGrpSpPr/>
          <p:nvPr/>
        </p:nvGrpSpPr>
        <p:grpSpPr>
          <a:xfrm>
            <a:off x="-42837" y="4443488"/>
            <a:ext cx="9229575" cy="642788"/>
            <a:chOff x="-42837" y="4443488"/>
            <a:chExt cx="9229575" cy="642788"/>
          </a:xfrm>
        </p:grpSpPr>
        <p:sp>
          <p:nvSpPr>
            <p:cNvPr id="387" name="Google Shape;387;p10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10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10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10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10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10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10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10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10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10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10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0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10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10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10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10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10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0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10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10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10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10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10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10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10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2" name="Google Shape;412;p10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10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10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10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fmla="val 100000" name="adj"/>
            </a:avLst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10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381000" y="7"/>
            <a:ext cx="8382000" cy="5162348"/>
            <a:chOff x="381000" y="-18750"/>
            <a:chExt cx="8382000" cy="5181000"/>
          </a:xfrm>
        </p:grpSpPr>
        <p:cxnSp>
          <p:nvCxnSpPr>
            <p:cNvPr id="7" name="Google Shape;7;p1"/>
            <p:cNvCxnSpPr/>
            <p:nvPr/>
          </p:nvCxnSpPr>
          <p:spPr>
            <a:xfrm>
              <a:off x="762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" name="Google Shape;8;p1"/>
            <p:cNvCxnSpPr/>
            <p:nvPr/>
          </p:nvCxnSpPr>
          <p:spPr>
            <a:xfrm>
              <a:off x="1524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" name="Google Shape;9;p1"/>
            <p:cNvCxnSpPr/>
            <p:nvPr/>
          </p:nvCxnSpPr>
          <p:spPr>
            <a:xfrm>
              <a:off x="2286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" name="Google Shape;10;p1"/>
            <p:cNvCxnSpPr/>
            <p:nvPr/>
          </p:nvCxnSpPr>
          <p:spPr>
            <a:xfrm>
              <a:off x="3048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" name="Google Shape;11;p1"/>
            <p:cNvCxnSpPr/>
            <p:nvPr/>
          </p:nvCxnSpPr>
          <p:spPr>
            <a:xfrm>
              <a:off x="3810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" name="Google Shape;12;p1"/>
            <p:cNvCxnSpPr/>
            <p:nvPr/>
          </p:nvCxnSpPr>
          <p:spPr>
            <a:xfrm>
              <a:off x="4572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" name="Google Shape;13;p1"/>
            <p:cNvCxnSpPr/>
            <p:nvPr/>
          </p:nvCxnSpPr>
          <p:spPr>
            <a:xfrm>
              <a:off x="5334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" name="Google Shape;14;p1"/>
            <p:cNvCxnSpPr/>
            <p:nvPr/>
          </p:nvCxnSpPr>
          <p:spPr>
            <a:xfrm>
              <a:off x="6096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" name="Google Shape;15;p1"/>
            <p:cNvCxnSpPr/>
            <p:nvPr/>
          </p:nvCxnSpPr>
          <p:spPr>
            <a:xfrm>
              <a:off x="6858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" name="Google Shape;16;p1"/>
            <p:cNvCxnSpPr/>
            <p:nvPr/>
          </p:nvCxnSpPr>
          <p:spPr>
            <a:xfrm>
              <a:off x="7620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" name="Google Shape;17;p1"/>
            <p:cNvCxnSpPr/>
            <p:nvPr/>
          </p:nvCxnSpPr>
          <p:spPr>
            <a:xfrm>
              <a:off x="8382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8" name="Google Shape;18;p1"/>
            <p:cNvCxnSpPr/>
            <p:nvPr/>
          </p:nvCxnSpPr>
          <p:spPr>
            <a:xfrm>
              <a:off x="381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19" name="Google Shape;19;p1"/>
            <p:cNvCxnSpPr/>
            <p:nvPr/>
          </p:nvCxnSpPr>
          <p:spPr>
            <a:xfrm>
              <a:off x="1143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0" name="Google Shape;20;p1"/>
            <p:cNvCxnSpPr/>
            <p:nvPr/>
          </p:nvCxnSpPr>
          <p:spPr>
            <a:xfrm>
              <a:off x="1905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1" name="Google Shape;21;p1"/>
            <p:cNvCxnSpPr/>
            <p:nvPr/>
          </p:nvCxnSpPr>
          <p:spPr>
            <a:xfrm>
              <a:off x="2667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2" name="Google Shape;22;p1"/>
            <p:cNvCxnSpPr/>
            <p:nvPr/>
          </p:nvCxnSpPr>
          <p:spPr>
            <a:xfrm>
              <a:off x="3429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3" name="Google Shape;23;p1"/>
            <p:cNvCxnSpPr/>
            <p:nvPr/>
          </p:nvCxnSpPr>
          <p:spPr>
            <a:xfrm>
              <a:off x="4191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4" name="Google Shape;24;p1"/>
            <p:cNvCxnSpPr/>
            <p:nvPr/>
          </p:nvCxnSpPr>
          <p:spPr>
            <a:xfrm>
              <a:off x="4953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5" name="Google Shape;25;p1"/>
            <p:cNvCxnSpPr/>
            <p:nvPr/>
          </p:nvCxnSpPr>
          <p:spPr>
            <a:xfrm>
              <a:off x="5715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6" name="Google Shape;26;p1"/>
            <p:cNvCxnSpPr/>
            <p:nvPr/>
          </p:nvCxnSpPr>
          <p:spPr>
            <a:xfrm>
              <a:off x="6477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7" name="Google Shape;27;p1"/>
            <p:cNvCxnSpPr/>
            <p:nvPr/>
          </p:nvCxnSpPr>
          <p:spPr>
            <a:xfrm>
              <a:off x="7239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8" name="Google Shape;28;p1"/>
            <p:cNvCxnSpPr/>
            <p:nvPr/>
          </p:nvCxnSpPr>
          <p:spPr>
            <a:xfrm>
              <a:off x="8001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9" name="Google Shape;29;p1"/>
            <p:cNvCxnSpPr/>
            <p:nvPr/>
          </p:nvCxnSpPr>
          <p:spPr>
            <a:xfrm>
              <a:off x="8763000" y="-18750"/>
              <a:ext cx="0" cy="518100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  <p:sp>
        <p:nvSpPr>
          <p:cNvPr id="30" name="Google Shape;30;p1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b="1" sz="2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b="1" sz="2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b="1" sz="2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b="1" sz="2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b="1" sz="2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b="1" sz="2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b="1" sz="2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b="1" sz="2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b="1" sz="2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31" name="Google Shape;31;p1"/>
          <p:cNvSpPr txBox="1"/>
          <p:nvPr>
            <p:ph idx="1" type="body"/>
          </p:nvPr>
        </p:nvSpPr>
        <p:spPr>
          <a:xfrm>
            <a:off x="1075850" y="1540175"/>
            <a:ext cx="6996600" cy="19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◉"/>
              <a:defRPr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◉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2" name="Google Shape;32;p1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29.jpg"/><Relationship Id="rId5" Type="http://schemas.openxmlformats.org/officeDocument/2006/relationships/image" Target="../media/image31.jpg"/><Relationship Id="rId6" Type="http://schemas.openxmlformats.org/officeDocument/2006/relationships/image" Target="../media/image30.jpg"/><Relationship Id="rId7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Relationship Id="rId6" Type="http://schemas.openxmlformats.org/officeDocument/2006/relationships/image" Target="../media/image10.png"/><Relationship Id="rId7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Relationship Id="rId10" Type="http://schemas.openxmlformats.org/officeDocument/2006/relationships/image" Target="../media/image27.png"/><Relationship Id="rId9" Type="http://schemas.openxmlformats.org/officeDocument/2006/relationships/image" Target="../media/image24.gif"/><Relationship Id="rId5" Type="http://schemas.openxmlformats.org/officeDocument/2006/relationships/image" Target="../media/image20.gif"/><Relationship Id="rId6" Type="http://schemas.openxmlformats.org/officeDocument/2006/relationships/image" Target="../media/image28.gif"/><Relationship Id="rId7" Type="http://schemas.openxmlformats.org/officeDocument/2006/relationships/image" Target="../media/image26.gif"/><Relationship Id="rId8" Type="http://schemas.openxmlformats.org/officeDocument/2006/relationships/image" Target="../media/image25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www.alamy.com/robots-evolution-robotics-technology-progress-futuristic-mechanical-robot-characters-robots-tech-evolution-vector-illustration-icons-set-image363971921.html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3"/>
          <p:cNvSpPr txBox="1"/>
          <p:nvPr>
            <p:ph type="ctrTitle"/>
          </p:nvPr>
        </p:nvSpPr>
        <p:spPr>
          <a:xfrm>
            <a:off x="3350175" y="3273025"/>
            <a:ext cx="5902200" cy="13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8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Loyalty Plus</a:t>
            </a:r>
            <a:endParaRPr sz="5000">
              <a:solidFill>
                <a:schemeClr val="lt1"/>
              </a:solidFill>
            </a:endParaRPr>
          </a:p>
        </p:txBody>
      </p:sp>
      <p:pic>
        <p:nvPicPr>
          <p:cNvPr id="465" name="Google Shape;46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9750" y="2729400"/>
            <a:ext cx="2207175" cy="220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22"/>
          <p:cNvSpPr txBox="1"/>
          <p:nvPr>
            <p:ph idx="4294967295" type="body"/>
          </p:nvPr>
        </p:nvSpPr>
        <p:spPr>
          <a:xfrm>
            <a:off x="457200" y="3914775"/>
            <a:ext cx="1886100" cy="73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First Ideas</a:t>
            </a:r>
            <a:endParaRPr sz="3000"/>
          </a:p>
        </p:txBody>
      </p:sp>
      <p:sp>
        <p:nvSpPr>
          <p:cNvPr id="575" name="Google Shape;575;p22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6" name="Google Shape;57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4175" y="580025"/>
            <a:ext cx="4064951" cy="348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22"/>
          <p:cNvPicPr preferRelativeResize="0"/>
          <p:nvPr/>
        </p:nvPicPr>
        <p:blipFill rotWithShape="1">
          <a:blip r:embed="rId4">
            <a:alphaModFix/>
          </a:blip>
          <a:srcRect b="10839" l="6161" r="29789" t="14197"/>
          <a:stretch/>
        </p:blipFill>
        <p:spPr>
          <a:xfrm>
            <a:off x="6315600" y="580025"/>
            <a:ext cx="1371600" cy="17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22"/>
          <p:cNvPicPr preferRelativeResize="0"/>
          <p:nvPr/>
        </p:nvPicPr>
        <p:blipFill rotWithShape="1">
          <a:blip r:embed="rId5">
            <a:alphaModFix/>
          </a:blip>
          <a:srcRect b="20409" l="27179" r="4063" t="22515"/>
          <a:stretch/>
        </p:blipFill>
        <p:spPr>
          <a:xfrm>
            <a:off x="7713675" y="2333625"/>
            <a:ext cx="1309823" cy="14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22"/>
          <p:cNvPicPr preferRelativeResize="0"/>
          <p:nvPr/>
        </p:nvPicPr>
        <p:blipFill rotWithShape="1">
          <a:blip r:embed="rId6">
            <a:alphaModFix/>
          </a:blip>
          <a:srcRect b="24332" l="8488" r="16984" t="18774"/>
          <a:stretch/>
        </p:blipFill>
        <p:spPr>
          <a:xfrm>
            <a:off x="6289125" y="2333625"/>
            <a:ext cx="1424549" cy="14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22"/>
          <p:cNvPicPr preferRelativeResize="0"/>
          <p:nvPr/>
        </p:nvPicPr>
        <p:blipFill rotWithShape="1">
          <a:blip r:embed="rId7">
            <a:alphaModFix/>
          </a:blip>
          <a:srcRect b="6647" l="31660" r="14823" t="4723"/>
          <a:stretch/>
        </p:blipFill>
        <p:spPr>
          <a:xfrm>
            <a:off x="7687200" y="580025"/>
            <a:ext cx="1336300" cy="175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3"/>
          <p:cNvSpPr txBox="1"/>
          <p:nvPr>
            <p:ph idx="4294967295" type="body"/>
          </p:nvPr>
        </p:nvSpPr>
        <p:spPr>
          <a:xfrm>
            <a:off x="342900" y="4118200"/>
            <a:ext cx="2028900" cy="6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Prototype I</a:t>
            </a:r>
            <a:endParaRPr/>
          </a:p>
        </p:txBody>
      </p:sp>
      <p:sp>
        <p:nvSpPr>
          <p:cNvPr id="586" name="Google Shape;586;p23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87" name="Google Shape;587;p23"/>
          <p:cNvGrpSpPr/>
          <p:nvPr/>
        </p:nvGrpSpPr>
        <p:grpSpPr>
          <a:xfrm>
            <a:off x="3109873" y="276225"/>
            <a:ext cx="1966752" cy="4222433"/>
            <a:chOff x="2112475" y="238125"/>
            <a:chExt cx="3395050" cy="5238750"/>
          </a:xfrm>
        </p:grpSpPr>
        <p:sp>
          <p:nvSpPr>
            <p:cNvPr id="588" name="Google Shape;588;p23"/>
            <p:cNvSpPr/>
            <p:nvPr/>
          </p:nvSpPr>
          <p:spPr>
            <a:xfrm>
              <a:off x="2112475" y="238125"/>
              <a:ext cx="3395050" cy="5238750"/>
            </a:xfrm>
            <a:custGeom>
              <a:rect b="b" l="l" r="r" t="t"/>
              <a:pathLst>
                <a:path extrusionOk="0" h="209550" w="135802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23"/>
            <p:cNvSpPr/>
            <p:nvPr/>
          </p:nvSpPr>
          <p:spPr>
            <a:xfrm>
              <a:off x="3671350" y="5147100"/>
              <a:ext cx="279175" cy="179900"/>
            </a:xfrm>
            <a:custGeom>
              <a:rect b="b" l="l" r="r" t="t"/>
              <a:pathLst>
                <a:path extrusionOk="0" h="7196" w="11167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3650725" y="446100"/>
              <a:ext cx="54375" cy="54350"/>
            </a:xfrm>
            <a:custGeom>
              <a:rect b="b" l="l" r="r" t="t"/>
              <a:pathLst>
                <a:path extrusionOk="0" h="2174" w="2175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3761275" y="423600"/>
              <a:ext cx="99325" cy="99325"/>
            </a:xfrm>
            <a:custGeom>
              <a:rect b="b" l="l" r="r" t="t"/>
              <a:pathLst>
                <a:path extrusionOk="0" h="3973" w="3973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92" name="Google Shape;592;p23"/>
          <p:cNvPicPr preferRelativeResize="0"/>
          <p:nvPr/>
        </p:nvPicPr>
        <p:blipFill rotWithShape="1">
          <a:blip r:embed="rId3">
            <a:alphaModFix/>
          </a:blip>
          <a:srcRect b="2763" l="4385" r="7016" t="4506"/>
          <a:stretch/>
        </p:blipFill>
        <p:spPr>
          <a:xfrm>
            <a:off x="3152775" y="667525"/>
            <a:ext cx="1924050" cy="3524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3" name="Google Shape;593;p23"/>
          <p:cNvGrpSpPr/>
          <p:nvPr/>
        </p:nvGrpSpPr>
        <p:grpSpPr>
          <a:xfrm>
            <a:off x="5076823" y="276225"/>
            <a:ext cx="1966752" cy="4222433"/>
            <a:chOff x="2112475" y="238125"/>
            <a:chExt cx="3395050" cy="5238750"/>
          </a:xfrm>
        </p:grpSpPr>
        <p:sp>
          <p:nvSpPr>
            <p:cNvPr id="594" name="Google Shape;594;p23"/>
            <p:cNvSpPr/>
            <p:nvPr/>
          </p:nvSpPr>
          <p:spPr>
            <a:xfrm>
              <a:off x="2112475" y="238125"/>
              <a:ext cx="3395050" cy="5238750"/>
            </a:xfrm>
            <a:custGeom>
              <a:rect b="b" l="l" r="r" t="t"/>
              <a:pathLst>
                <a:path extrusionOk="0" h="209550" w="135802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3671350" y="5147100"/>
              <a:ext cx="279175" cy="179900"/>
            </a:xfrm>
            <a:custGeom>
              <a:rect b="b" l="l" r="r" t="t"/>
              <a:pathLst>
                <a:path extrusionOk="0" h="7196" w="11167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3650725" y="446100"/>
              <a:ext cx="54375" cy="54350"/>
            </a:xfrm>
            <a:custGeom>
              <a:rect b="b" l="l" r="r" t="t"/>
              <a:pathLst>
                <a:path extrusionOk="0" h="2174" w="2175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3761275" y="423600"/>
              <a:ext cx="99325" cy="99325"/>
            </a:xfrm>
            <a:custGeom>
              <a:rect b="b" l="l" r="r" t="t"/>
              <a:pathLst>
                <a:path extrusionOk="0" h="3973" w="3973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98" name="Google Shape;598;p23"/>
          <p:cNvPicPr preferRelativeResize="0"/>
          <p:nvPr/>
        </p:nvPicPr>
        <p:blipFill rotWithShape="1">
          <a:blip r:embed="rId4">
            <a:alphaModFix/>
          </a:blip>
          <a:srcRect b="1632" l="2122" r="1815" t="0"/>
          <a:stretch/>
        </p:blipFill>
        <p:spPr>
          <a:xfrm>
            <a:off x="5118988" y="666475"/>
            <a:ext cx="1882425" cy="3441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9" name="Google Shape;599;p23"/>
          <p:cNvGrpSpPr/>
          <p:nvPr/>
        </p:nvGrpSpPr>
        <p:grpSpPr>
          <a:xfrm>
            <a:off x="7043598" y="276225"/>
            <a:ext cx="1966752" cy="4222433"/>
            <a:chOff x="2112475" y="238125"/>
            <a:chExt cx="3395050" cy="5238750"/>
          </a:xfrm>
        </p:grpSpPr>
        <p:sp>
          <p:nvSpPr>
            <p:cNvPr id="600" name="Google Shape;600;p23"/>
            <p:cNvSpPr/>
            <p:nvPr/>
          </p:nvSpPr>
          <p:spPr>
            <a:xfrm>
              <a:off x="2112475" y="238125"/>
              <a:ext cx="3395050" cy="5238750"/>
            </a:xfrm>
            <a:custGeom>
              <a:rect b="b" l="l" r="r" t="t"/>
              <a:pathLst>
                <a:path extrusionOk="0" h="209550" w="135802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3671350" y="5147100"/>
              <a:ext cx="279175" cy="179900"/>
            </a:xfrm>
            <a:custGeom>
              <a:rect b="b" l="l" r="r" t="t"/>
              <a:pathLst>
                <a:path extrusionOk="0" h="7196" w="11167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3650725" y="446100"/>
              <a:ext cx="54375" cy="54350"/>
            </a:xfrm>
            <a:custGeom>
              <a:rect b="b" l="l" r="r" t="t"/>
              <a:pathLst>
                <a:path extrusionOk="0" h="2174" w="2175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3761275" y="423600"/>
              <a:ext cx="99325" cy="99325"/>
            </a:xfrm>
            <a:custGeom>
              <a:rect b="b" l="l" r="r" t="t"/>
              <a:pathLst>
                <a:path extrusionOk="0" h="3973" w="3973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04" name="Google Shape;604;p23"/>
          <p:cNvPicPr preferRelativeResize="0"/>
          <p:nvPr/>
        </p:nvPicPr>
        <p:blipFill rotWithShape="1">
          <a:blip r:embed="rId5">
            <a:alphaModFix/>
          </a:blip>
          <a:srcRect b="0" l="0" r="4095" t="0"/>
          <a:stretch/>
        </p:blipFill>
        <p:spPr>
          <a:xfrm>
            <a:off x="7085763" y="656679"/>
            <a:ext cx="1882425" cy="3461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24"/>
          <p:cNvSpPr txBox="1"/>
          <p:nvPr>
            <p:ph type="title"/>
          </p:nvPr>
        </p:nvSpPr>
        <p:spPr>
          <a:xfrm>
            <a:off x="1075850" y="0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Prototype I</a:t>
            </a:r>
            <a:endParaRPr sz="3100"/>
          </a:p>
        </p:txBody>
      </p:sp>
      <p:sp>
        <p:nvSpPr>
          <p:cNvPr id="610" name="Google Shape;610;p24"/>
          <p:cNvSpPr txBox="1"/>
          <p:nvPr>
            <p:ph idx="1" type="body"/>
          </p:nvPr>
        </p:nvSpPr>
        <p:spPr>
          <a:xfrm>
            <a:off x="0" y="787700"/>
            <a:ext cx="9144000" cy="34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We focus on the non-</a:t>
            </a:r>
            <a:r>
              <a:rPr lang="en"/>
              <a:t>functional</a:t>
            </a:r>
            <a:r>
              <a:rPr lang="en"/>
              <a:t> parts</a:t>
            </a:r>
            <a:endParaRPr/>
          </a:p>
          <a:p>
            <a:pPr indent="-3556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000"/>
              <a:buChar char="◉"/>
            </a:pPr>
            <a:r>
              <a:rPr lang="en"/>
              <a:t>Creating a page for each main section</a:t>
            </a:r>
            <a:endParaRPr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◉"/>
            </a:pPr>
            <a:r>
              <a:rPr lang="en"/>
              <a:t>Being able to go from one page to another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Also we learnt how to use powerapps</a:t>
            </a:r>
            <a:endParaRPr/>
          </a:p>
          <a:p>
            <a:pPr indent="-3556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000"/>
              <a:buChar char="◉"/>
            </a:pPr>
            <a:r>
              <a:rPr lang="en"/>
              <a:t>Watched videos about different function in powerapps</a:t>
            </a:r>
            <a:endParaRPr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◉"/>
            </a:pPr>
            <a:r>
              <a:rPr lang="en"/>
              <a:t>Added some spreadsheets to powerapps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24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5"/>
          <p:cNvSpPr txBox="1"/>
          <p:nvPr>
            <p:ph idx="4294967295" type="body"/>
          </p:nvPr>
        </p:nvSpPr>
        <p:spPr>
          <a:xfrm>
            <a:off x="412800" y="2122675"/>
            <a:ext cx="3575400" cy="25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Prototype II</a:t>
            </a:r>
            <a:endParaRPr b="1"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25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8" name="Google Shape;618;p25"/>
          <p:cNvGrpSpPr/>
          <p:nvPr/>
        </p:nvGrpSpPr>
        <p:grpSpPr>
          <a:xfrm>
            <a:off x="3109873" y="276225"/>
            <a:ext cx="1966752" cy="4222433"/>
            <a:chOff x="2112475" y="238125"/>
            <a:chExt cx="3395050" cy="5238750"/>
          </a:xfrm>
        </p:grpSpPr>
        <p:sp>
          <p:nvSpPr>
            <p:cNvPr id="619" name="Google Shape;619;p25"/>
            <p:cNvSpPr/>
            <p:nvPr/>
          </p:nvSpPr>
          <p:spPr>
            <a:xfrm>
              <a:off x="2112475" y="238125"/>
              <a:ext cx="3395050" cy="5238750"/>
            </a:xfrm>
            <a:custGeom>
              <a:rect b="b" l="l" r="r" t="t"/>
              <a:pathLst>
                <a:path extrusionOk="0" h="209550" w="135802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25"/>
            <p:cNvSpPr/>
            <p:nvPr/>
          </p:nvSpPr>
          <p:spPr>
            <a:xfrm>
              <a:off x="3671350" y="5147100"/>
              <a:ext cx="279175" cy="179900"/>
            </a:xfrm>
            <a:custGeom>
              <a:rect b="b" l="l" r="r" t="t"/>
              <a:pathLst>
                <a:path extrusionOk="0" h="7196" w="11167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25"/>
            <p:cNvSpPr/>
            <p:nvPr/>
          </p:nvSpPr>
          <p:spPr>
            <a:xfrm>
              <a:off x="3650725" y="446100"/>
              <a:ext cx="54375" cy="54350"/>
            </a:xfrm>
            <a:custGeom>
              <a:rect b="b" l="l" r="r" t="t"/>
              <a:pathLst>
                <a:path extrusionOk="0" h="2174" w="2175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25"/>
            <p:cNvSpPr/>
            <p:nvPr/>
          </p:nvSpPr>
          <p:spPr>
            <a:xfrm>
              <a:off x="3761275" y="423600"/>
              <a:ext cx="99325" cy="99325"/>
            </a:xfrm>
            <a:custGeom>
              <a:rect b="b" l="l" r="r" t="t"/>
              <a:pathLst>
                <a:path extrusionOk="0" h="3973" w="3973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3" name="Google Shape;623;p25"/>
          <p:cNvGrpSpPr/>
          <p:nvPr/>
        </p:nvGrpSpPr>
        <p:grpSpPr>
          <a:xfrm>
            <a:off x="5076823" y="276225"/>
            <a:ext cx="1966752" cy="4222433"/>
            <a:chOff x="2112475" y="238125"/>
            <a:chExt cx="3395050" cy="5238750"/>
          </a:xfrm>
        </p:grpSpPr>
        <p:sp>
          <p:nvSpPr>
            <p:cNvPr id="624" name="Google Shape;624;p25"/>
            <p:cNvSpPr/>
            <p:nvPr/>
          </p:nvSpPr>
          <p:spPr>
            <a:xfrm>
              <a:off x="2112475" y="238125"/>
              <a:ext cx="3395050" cy="5238750"/>
            </a:xfrm>
            <a:custGeom>
              <a:rect b="b" l="l" r="r" t="t"/>
              <a:pathLst>
                <a:path extrusionOk="0" h="209550" w="135802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3671350" y="5147100"/>
              <a:ext cx="279175" cy="179900"/>
            </a:xfrm>
            <a:custGeom>
              <a:rect b="b" l="l" r="r" t="t"/>
              <a:pathLst>
                <a:path extrusionOk="0" h="7196" w="11167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25"/>
            <p:cNvSpPr/>
            <p:nvPr/>
          </p:nvSpPr>
          <p:spPr>
            <a:xfrm>
              <a:off x="3650725" y="446100"/>
              <a:ext cx="54375" cy="54350"/>
            </a:xfrm>
            <a:custGeom>
              <a:rect b="b" l="l" r="r" t="t"/>
              <a:pathLst>
                <a:path extrusionOk="0" h="2174" w="2175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25"/>
            <p:cNvSpPr/>
            <p:nvPr/>
          </p:nvSpPr>
          <p:spPr>
            <a:xfrm>
              <a:off x="3761275" y="423600"/>
              <a:ext cx="99325" cy="99325"/>
            </a:xfrm>
            <a:custGeom>
              <a:rect b="b" l="l" r="r" t="t"/>
              <a:pathLst>
                <a:path extrusionOk="0" h="3973" w="3973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8" name="Google Shape;628;p25"/>
          <p:cNvGrpSpPr/>
          <p:nvPr/>
        </p:nvGrpSpPr>
        <p:grpSpPr>
          <a:xfrm>
            <a:off x="7043598" y="276225"/>
            <a:ext cx="1966752" cy="4222433"/>
            <a:chOff x="2112475" y="238125"/>
            <a:chExt cx="3395050" cy="5238750"/>
          </a:xfrm>
        </p:grpSpPr>
        <p:sp>
          <p:nvSpPr>
            <p:cNvPr id="629" name="Google Shape;629;p25"/>
            <p:cNvSpPr/>
            <p:nvPr/>
          </p:nvSpPr>
          <p:spPr>
            <a:xfrm>
              <a:off x="2112475" y="238125"/>
              <a:ext cx="3395050" cy="5238750"/>
            </a:xfrm>
            <a:custGeom>
              <a:rect b="b" l="l" r="r" t="t"/>
              <a:pathLst>
                <a:path extrusionOk="0" h="209550" w="135802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25"/>
            <p:cNvSpPr/>
            <p:nvPr/>
          </p:nvSpPr>
          <p:spPr>
            <a:xfrm>
              <a:off x="3671350" y="5147100"/>
              <a:ext cx="279175" cy="179900"/>
            </a:xfrm>
            <a:custGeom>
              <a:rect b="b" l="l" r="r" t="t"/>
              <a:pathLst>
                <a:path extrusionOk="0" h="7196" w="11167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25"/>
            <p:cNvSpPr/>
            <p:nvPr/>
          </p:nvSpPr>
          <p:spPr>
            <a:xfrm>
              <a:off x="3650725" y="446100"/>
              <a:ext cx="54375" cy="54350"/>
            </a:xfrm>
            <a:custGeom>
              <a:rect b="b" l="l" r="r" t="t"/>
              <a:pathLst>
                <a:path extrusionOk="0" h="2174" w="2175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25"/>
            <p:cNvSpPr/>
            <p:nvPr/>
          </p:nvSpPr>
          <p:spPr>
            <a:xfrm>
              <a:off x="3761275" y="423600"/>
              <a:ext cx="99325" cy="99325"/>
            </a:xfrm>
            <a:custGeom>
              <a:rect b="b" l="l" r="r" t="t"/>
              <a:pathLst>
                <a:path extrusionOk="0" h="3973" w="3973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33" name="Google Shape;633;p25"/>
          <p:cNvPicPr preferRelativeResize="0"/>
          <p:nvPr/>
        </p:nvPicPr>
        <p:blipFill rotWithShape="1">
          <a:blip r:embed="rId3">
            <a:alphaModFix/>
          </a:blip>
          <a:srcRect b="3298" l="4516" r="7447" t="2989"/>
          <a:stretch/>
        </p:blipFill>
        <p:spPr>
          <a:xfrm>
            <a:off x="3167500" y="656675"/>
            <a:ext cx="1867125" cy="34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5775" y="656675"/>
            <a:ext cx="1867125" cy="34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6550" y="632200"/>
            <a:ext cx="1867125" cy="348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6"/>
          <p:cNvSpPr txBox="1"/>
          <p:nvPr>
            <p:ph type="title"/>
          </p:nvPr>
        </p:nvSpPr>
        <p:spPr>
          <a:xfrm>
            <a:off x="966350" y="0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Prototype II</a:t>
            </a:r>
            <a:endParaRPr sz="3100"/>
          </a:p>
        </p:txBody>
      </p:sp>
      <p:sp>
        <p:nvSpPr>
          <p:cNvPr id="641" name="Google Shape;641;p26"/>
          <p:cNvSpPr txBox="1"/>
          <p:nvPr>
            <p:ph idx="1" type="body"/>
          </p:nvPr>
        </p:nvSpPr>
        <p:spPr>
          <a:xfrm>
            <a:off x="0" y="248300"/>
            <a:ext cx="9144000" cy="36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Functional parts</a:t>
            </a:r>
            <a:endParaRPr/>
          </a:p>
          <a:p>
            <a:pPr indent="-3556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000"/>
              <a:buChar char="◉"/>
            </a:pPr>
            <a:r>
              <a:rPr lang="en"/>
              <a:t>Used the spreadsheets to try different functions</a:t>
            </a:r>
            <a:endParaRPr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◉"/>
            </a:pPr>
            <a:r>
              <a:rPr lang="en"/>
              <a:t>Drop down menus to display the name, amount and rewards for each point</a:t>
            </a:r>
            <a:endParaRPr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◉"/>
            </a:pPr>
            <a:r>
              <a:rPr lang="en"/>
              <a:t>Create a graph</a:t>
            </a:r>
            <a:endParaRPr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◉"/>
            </a:pPr>
            <a:r>
              <a:rPr lang="en"/>
              <a:t>Buttons allow </a:t>
            </a:r>
            <a:r>
              <a:rPr lang="en"/>
              <a:t>different</a:t>
            </a:r>
            <a:r>
              <a:rPr lang="en"/>
              <a:t> functions</a:t>
            </a:r>
            <a:endParaRPr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◉"/>
            </a:pPr>
            <a:r>
              <a:rPr lang="en"/>
              <a:t>Transitioning from one page to another</a:t>
            </a:r>
            <a:endParaRPr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◉"/>
            </a:pPr>
            <a:r>
              <a:rPr lang="en"/>
              <a:t>Choosing the amount of points to transfer</a:t>
            </a:r>
            <a:endParaRPr/>
          </a:p>
          <a:p>
            <a:pPr indent="0" lvl="0" marL="45720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26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3" name="Google Shape;64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4305" y="3368398"/>
            <a:ext cx="6419694" cy="130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27"/>
          <p:cNvSpPr txBox="1"/>
          <p:nvPr>
            <p:ph type="title"/>
          </p:nvPr>
        </p:nvSpPr>
        <p:spPr>
          <a:xfrm>
            <a:off x="1073700" y="654200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Prototype III</a:t>
            </a:r>
            <a:endParaRPr sz="3100"/>
          </a:p>
        </p:txBody>
      </p:sp>
      <p:sp>
        <p:nvSpPr>
          <p:cNvPr id="649" name="Google Shape;649;p27"/>
          <p:cNvSpPr txBox="1"/>
          <p:nvPr>
            <p:ph idx="1" type="body"/>
          </p:nvPr>
        </p:nvSpPr>
        <p:spPr>
          <a:xfrm>
            <a:off x="50" y="1540175"/>
            <a:ext cx="9144000" cy="19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◉"/>
            </a:pPr>
            <a:r>
              <a:rPr lang="en"/>
              <a:t>Adding the ability to change points from more reward points</a:t>
            </a:r>
            <a:endParaRPr/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◉"/>
            </a:pPr>
            <a:r>
              <a:rPr lang="en"/>
              <a:t>Refine the functions we already have</a:t>
            </a:r>
            <a:endParaRPr/>
          </a:p>
          <a:p>
            <a:pPr indent="0" lvl="0" marL="45720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27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8"/>
          <p:cNvSpPr txBox="1"/>
          <p:nvPr>
            <p:ph type="ctrTitle"/>
          </p:nvPr>
        </p:nvSpPr>
        <p:spPr>
          <a:xfrm>
            <a:off x="2309350" y="3031150"/>
            <a:ext cx="5214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Plan </a:t>
            </a:r>
            <a:endParaRPr/>
          </a:p>
        </p:txBody>
      </p:sp>
      <p:sp>
        <p:nvSpPr>
          <p:cNvPr id="656" name="Google Shape;656;p28"/>
          <p:cNvSpPr txBox="1"/>
          <p:nvPr>
            <p:ph idx="1" type="subTitle"/>
          </p:nvPr>
        </p:nvSpPr>
        <p:spPr>
          <a:xfrm>
            <a:off x="2309441" y="4059250"/>
            <a:ext cx="52146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road map of our project 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t</a:t>
            </a:r>
            <a:r>
              <a:rPr lang="en"/>
              <a:t>eam management</a:t>
            </a:r>
            <a:r>
              <a:rPr lang="en"/>
              <a:t> </a:t>
            </a:r>
            <a:endParaRPr/>
          </a:p>
        </p:txBody>
      </p:sp>
      <p:sp>
        <p:nvSpPr>
          <p:cNvPr id="657" name="Google Shape;657;p28"/>
          <p:cNvSpPr txBox="1"/>
          <p:nvPr/>
        </p:nvSpPr>
        <p:spPr>
          <a:xfrm>
            <a:off x="7416725" y="3661925"/>
            <a:ext cx="1760400" cy="12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sz="12000">
              <a:solidFill>
                <a:schemeClr val="accent2"/>
              </a:solidFill>
            </a:endParaRPr>
          </a:p>
        </p:txBody>
      </p:sp>
      <p:sp>
        <p:nvSpPr>
          <p:cNvPr id="658" name="Google Shape;658;p28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29"/>
          <p:cNvSpPr txBox="1"/>
          <p:nvPr>
            <p:ph type="title"/>
          </p:nvPr>
        </p:nvSpPr>
        <p:spPr>
          <a:xfrm>
            <a:off x="3246600" y="171700"/>
            <a:ext cx="2650800" cy="66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ROAD MAP</a:t>
            </a:r>
            <a:endParaRPr sz="3100"/>
          </a:p>
        </p:txBody>
      </p:sp>
      <p:sp>
        <p:nvSpPr>
          <p:cNvPr id="664" name="Google Shape;664;p29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17</a:t>
            </a:r>
            <a:endParaRPr/>
          </a:p>
        </p:txBody>
      </p:sp>
      <p:sp>
        <p:nvSpPr>
          <p:cNvPr id="665" name="Google Shape;665;p29"/>
          <p:cNvSpPr/>
          <p:nvPr/>
        </p:nvSpPr>
        <p:spPr>
          <a:xfrm>
            <a:off x="0" y="2124678"/>
            <a:ext cx="9144000" cy="1011043"/>
          </a:xfrm>
          <a:custGeom>
            <a:rect b="b" l="l" r="r" t="t"/>
            <a:pathLst>
              <a:path extrusionOk="0" h="1348058" w="1219200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cap="flat" cmpd="sng" w="228600">
            <a:solidFill>
              <a:schemeClr val="dk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29"/>
          <p:cNvSpPr/>
          <p:nvPr/>
        </p:nvSpPr>
        <p:spPr>
          <a:xfrm>
            <a:off x="0" y="2124678"/>
            <a:ext cx="9144000" cy="1011043"/>
          </a:xfrm>
          <a:custGeom>
            <a:rect b="b" l="l" r="r" t="t"/>
            <a:pathLst>
              <a:path extrusionOk="0" h="1348058" w="1219200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cap="flat" cmpd="sng" w="19050">
            <a:solidFill>
              <a:schemeClr val="lt1"/>
            </a:solidFill>
            <a:prstDash val="dash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29"/>
          <p:cNvSpPr/>
          <p:nvPr/>
        </p:nvSpPr>
        <p:spPr>
          <a:xfrm rot="-2700000">
            <a:off x="6950142" y="3425340"/>
            <a:ext cx="334744" cy="334744"/>
          </a:xfrm>
          <a:prstGeom prst="teardrop">
            <a:avLst>
              <a:gd fmla="val 100000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68" name="Google Shape;668;p29"/>
          <p:cNvSpPr/>
          <p:nvPr/>
        </p:nvSpPr>
        <p:spPr>
          <a:xfrm rot="-2700000">
            <a:off x="4922067" y="3432278"/>
            <a:ext cx="334744" cy="334744"/>
          </a:xfrm>
          <a:prstGeom prst="teardrop">
            <a:avLst>
              <a:gd fmla="val 10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69" name="Google Shape;669;p29"/>
          <p:cNvSpPr/>
          <p:nvPr/>
        </p:nvSpPr>
        <p:spPr>
          <a:xfrm rot="8100000">
            <a:off x="1855667" y="1526379"/>
            <a:ext cx="334744" cy="334744"/>
          </a:xfrm>
          <a:prstGeom prst="teardrop">
            <a:avLst>
              <a:gd fmla="val 10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70" name="Google Shape;670;p29"/>
          <p:cNvSpPr/>
          <p:nvPr/>
        </p:nvSpPr>
        <p:spPr>
          <a:xfrm rot="-2700000">
            <a:off x="2893992" y="3432290"/>
            <a:ext cx="334744" cy="334744"/>
          </a:xfrm>
          <a:prstGeom prst="teardrop">
            <a:avLst>
              <a:gd fmla="val 10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71" name="Google Shape;671;p29"/>
          <p:cNvSpPr/>
          <p:nvPr/>
        </p:nvSpPr>
        <p:spPr>
          <a:xfrm rot="8100000">
            <a:off x="3883742" y="1526379"/>
            <a:ext cx="334744" cy="334744"/>
          </a:xfrm>
          <a:prstGeom prst="teardrop">
            <a:avLst>
              <a:gd fmla="val 10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72" name="Google Shape;672;p29"/>
          <p:cNvSpPr/>
          <p:nvPr/>
        </p:nvSpPr>
        <p:spPr>
          <a:xfrm rot="8100000">
            <a:off x="5911817" y="1526379"/>
            <a:ext cx="334744" cy="334744"/>
          </a:xfrm>
          <a:prstGeom prst="teardrop">
            <a:avLst>
              <a:gd fmla="val 10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73" name="Google Shape;673;p29"/>
          <p:cNvSpPr txBox="1"/>
          <p:nvPr/>
        </p:nvSpPr>
        <p:spPr>
          <a:xfrm>
            <a:off x="1049550" y="836275"/>
            <a:ext cx="1947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Problem </a:t>
            </a:r>
            <a:r>
              <a:rPr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statement</a:t>
            </a:r>
            <a:r>
              <a:rPr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proposed by Zafin</a:t>
            </a:r>
            <a:endParaRPr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74" name="Google Shape;674;p29"/>
          <p:cNvSpPr txBox="1"/>
          <p:nvPr/>
        </p:nvSpPr>
        <p:spPr>
          <a:xfrm>
            <a:off x="2867550" y="836275"/>
            <a:ext cx="22623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Thinking about the initial project solution, </a:t>
            </a: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collecting feedback and covering shortcomings</a:t>
            </a:r>
            <a:endParaRPr sz="1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75" name="Google Shape;675;p29"/>
          <p:cNvSpPr txBox="1"/>
          <p:nvPr/>
        </p:nvSpPr>
        <p:spPr>
          <a:xfrm>
            <a:off x="5129975" y="792625"/>
            <a:ext cx="19470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team begins to design the first prototype according to the experiences and feedback</a:t>
            </a:r>
            <a:endParaRPr sz="1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76" name="Google Shape;676;p29"/>
          <p:cNvSpPr txBox="1"/>
          <p:nvPr/>
        </p:nvSpPr>
        <p:spPr>
          <a:xfrm>
            <a:off x="2133775" y="3890725"/>
            <a:ext cx="1855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team had a meeting with Zafin and proposed the </a:t>
            </a: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designs we created</a:t>
            </a: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to them</a:t>
            </a:r>
            <a:endParaRPr sz="1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77" name="Google Shape;677;p29"/>
          <p:cNvSpPr txBox="1"/>
          <p:nvPr/>
        </p:nvSpPr>
        <p:spPr>
          <a:xfrm>
            <a:off x="4010950" y="3890725"/>
            <a:ext cx="2157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Second team meeting with Zafin: show them what our solution is</a:t>
            </a:r>
            <a:endParaRPr sz="1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78" name="Google Shape;678;p29"/>
          <p:cNvSpPr txBox="1"/>
          <p:nvPr/>
        </p:nvSpPr>
        <p:spPr>
          <a:xfrm>
            <a:off x="6167943" y="3890575"/>
            <a:ext cx="2157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Improving and correcting our prototype II based on the success and failure in prototype I</a:t>
            </a:r>
            <a:endParaRPr sz="1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79" name="Google Shape;679;p29"/>
          <p:cNvSpPr txBox="1"/>
          <p:nvPr/>
        </p:nvSpPr>
        <p:spPr>
          <a:xfrm>
            <a:off x="7076975" y="733525"/>
            <a:ext cx="2028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third team meeting with Zafin: Verifying the results along the design process</a:t>
            </a:r>
            <a:endParaRPr sz="1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80" name="Google Shape;680;p29"/>
          <p:cNvSpPr/>
          <p:nvPr/>
        </p:nvSpPr>
        <p:spPr>
          <a:xfrm rot="8100000">
            <a:off x="8060792" y="1526379"/>
            <a:ext cx="334744" cy="334744"/>
          </a:xfrm>
          <a:prstGeom prst="teardrop">
            <a:avLst>
              <a:gd fmla="val 10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30"/>
          <p:cNvSpPr txBox="1"/>
          <p:nvPr>
            <p:ph type="title"/>
          </p:nvPr>
        </p:nvSpPr>
        <p:spPr>
          <a:xfrm>
            <a:off x="1047750" y="3582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Team management </a:t>
            </a:r>
            <a:endParaRPr sz="2700"/>
          </a:p>
        </p:txBody>
      </p:sp>
      <p:sp>
        <p:nvSpPr>
          <p:cNvPr id="686" name="Google Shape;686;p30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7" name="Google Shape;687;p30"/>
          <p:cNvSpPr txBox="1"/>
          <p:nvPr/>
        </p:nvSpPr>
        <p:spPr>
          <a:xfrm>
            <a:off x="868800" y="1251400"/>
            <a:ext cx="7354500" cy="33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●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Team members communicate their respective workloads, combine the actual situation and use the project management tool-Wrike to assign tasks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●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Solving problems together efficiently to p</a:t>
            </a: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romote friendship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●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The team members maintain communication through Discord and Zoom meetings to ensure that they understand the direction of the project in a timely manner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Char char="●"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Everyone in the group can contribute novel and pertinent opinions and complete milestones and tasks on time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31"/>
          <p:cNvSpPr txBox="1"/>
          <p:nvPr>
            <p:ph type="ctrTitle"/>
          </p:nvPr>
        </p:nvSpPr>
        <p:spPr>
          <a:xfrm>
            <a:off x="2309350" y="3031150"/>
            <a:ext cx="5214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Risks and </a:t>
            </a:r>
            <a:r>
              <a:rPr lang="en"/>
              <a:t>Constraints</a:t>
            </a:r>
            <a:endParaRPr/>
          </a:p>
        </p:txBody>
      </p:sp>
      <p:sp>
        <p:nvSpPr>
          <p:cNvPr id="693" name="Google Shape;693;p31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4" name="Google Shape;694;p31"/>
          <p:cNvSpPr txBox="1"/>
          <p:nvPr/>
        </p:nvSpPr>
        <p:spPr>
          <a:xfrm>
            <a:off x="6760900" y="2963525"/>
            <a:ext cx="3000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4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4"/>
          <p:cNvSpPr txBox="1"/>
          <p:nvPr>
            <p:ph type="title"/>
          </p:nvPr>
        </p:nvSpPr>
        <p:spPr>
          <a:xfrm>
            <a:off x="977425" y="0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The Team</a:t>
            </a:r>
            <a:endParaRPr/>
          </a:p>
        </p:txBody>
      </p:sp>
      <p:sp>
        <p:nvSpPr>
          <p:cNvPr id="471" name="Google Shape;471;p14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2" name="Google Shape;472;p14"/>
          <p:cNvSpPr txBox="1"/>
          <p:nvPr/>
        </p:nvSpPr>
        <p:spPr>
          <a:xfrm>
            <a:off x="292400" y="3214500"/>
            <a:ext cx="13434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Yuning Xia</a:t>
            </a:r>
            <a:br>
              <a:rPr lang="en"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BASc. Electrical Engineering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3" name="Google Shape;473;p14"/>
          <p:cNvSpPr txBox="1"/>
          <p:nvPr/>
        </p:nvSpPr>
        <p:spPr>
          <a:xfrm>
            <a:off x="1950675" y="3214500"/>
            <a:ext cx="14598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Sean Tsang</a:t>
            </a:r>
            <a:br>
              <a:rPr lang="en"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BASc. Biomedical and Mechanical Engineering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4" name="Google Shape;474;p14"/>
          <p:cNvSpPr txBox="1"/>
          <p:nvPr/>
        </p:nvSpPr>
        <p:spPr>
          <a:xfrm>
            <a:off x="3725350" y="31962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Haonan Lin</a:t>
            </a:r>
            <a:br>
              <a:rPr lang="en"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BASC. Mechanical Engineering</a:t>
            </a:r>
            <a:endParaRPr sz="9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5" name="Google Shape;475;p14"/>
          <p:cNvSpPr txBox="1"/>
          <p:nvPr/>
        </p:nvSpPr>
        <p:spPr>
          <a:xfrm>
            <a:off x="5539725" y="3181025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Brian Bulitka</a:t>
            </a:r>
            <a:br>
              <a:rPr lang="en"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BASc. Mechanical Engineering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76" name="Google Shape;4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813" y="778200"/>
            <a:ext cx="1564576" cy="237389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3000"/>
              </a:srgbClr>
            </a:outerShdw>
          </a:effectLst>
        </p:spPr>
      </p:pic>
      <p:sp>
        <p:nvSpPr>
          <p:cNvPr id="477" name="Google Shape;477;p14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478" name="Google Shape;478;p14"/>
          <p:cNvPicPr preferRelativeResize="0"/>
          <p:nvPr/>
        </p:nvPicPr>
        <p:blipFill rotWithShape="1">
          <a:blip r:embed="rId4">
            <a:alphaModFix/>
          </a:blip>
          <a:srcRect b="5009" l="8182" r="9336" t="-1721"/>
          <a:stretch/>
        </p:blipFill>
        <p:spPr>
          <a:xfrm>
            <a:off x="1935975" y="778200"/>
            <a:ext cx="1489198" cy="2373898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14"/>
          <p:cNvSpPr txBox="1"/>
          <p:nvPr/>
        </p:nvSpPr>
        <p:spPr>
          <a:xfrm>
            <a:off x="7354100" y="31962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Christopher Accad</a:t>
            </a:r>
            <a:br>
              <a:rPr lang="en"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BASc. Biomedical and Mechanical Engineering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80" name="Google Shape;48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4425" y="915875"/>
            <a:ext cx="1574429" cy="220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14"/>
          <p:cNvPicPr preferRelativeResize="0"/>
          <p:nvPr/>
        </p:nvPicPr>
        <p:blipFill rotWithShape="1">
          <a:blip r:embed="rId6">
            <a:alphaModFix/>
          </a:blip>
          <a:srcRect b="28002" l="4712" r="8179" t="17581"/>
          <a:stretch/>
        </p:blipFill>
        <p:spPr>
          <a:xfrm>
            <a:off x="5406075" y="807225"/>
            <a:ext cx="1722074" cy="228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14"/>
          <p:cNvPicPr preferRelativeResize="0"/>
          <p:nvPr/>
        </p:nvPicPr>
        <p:blipFill rotWithShape="1">
          <a:blip r:embed="rId7">
            <a:alphaModFix/>
          </a:blip>
          <a:srcRect b="0" l="0" r="0" t="5356"/>
          <a:stretch/>
        </p:blipFill>
        <p:spPr>
          <a:xfrm rot="5400000">
            <a:off x="7022423" y="1144712"/>
            <a:ext cx="2285926" cy="1622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2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700" name="Google Shape;700;p32"/>
          <p:cNvGraphicFramePr/>
          <p:nvPr/>
        </p:nvGraphicFramePr>
        <p:xfrm>
          <a:off x="531288" y="7797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{6B590DD6-44BD-40F8-8FF5-8DFB1CCB43DE}</a:tableStyleId>
              </a:tblPr>
              <a:tblGrid>
                <a:gridCol w="747325"/>
                <a:gridCol w="3066425"/>
                <a:gridCol w="4267675"/>
              </a:tblGrid>
              <a:tr h="403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Rank</a:t>
                      </a:r>
                      <a:endParaRPr b="1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Issues</a:t>
                      </a:r>
                      <a:endParaRPr b="1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Constraints</a:t>
                      </a:r>
                      <a:endParaRPr b="1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T="91425" marB="91425" marR="91425" marL="91425"/>
                </a:tc>
              </a:tr>
              <a:tr h="469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erriweather Light"/>
                          <a:ea typeface="Merriweather Light"/>
                          <a:cs typeface="Merriweather Light"/>
                          <a:sym typeface="Merriweather Light"/>
                        </a:rPr>
                        <a:t>Issues with using software sources</a:t>
                      </a:r>
                      <a:endParaRPr sz="1100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Merriweather Light"/>
                          <a:ea typeface="Merriweather Light"/>
                          <a:cs typeface="Merriweather Light"/>
                          <a:sym typeface="Merriweather Light"/>
                        </a:rPr>
                        <a:t>Infrequently used software produces problem like unable to find the operation mode</a:t>
                      </a:r>
                      <a:endParaRPr sz="1100">
                        <a:latin typeface="Merriweather Light"/>
                        <a:ea typeface="Merriweather Light"/>
                        <a:cs typeface="Merriweather Light"/>
                        <a:sym typeface="Merriweather Light"/>
                      </a:endParaRPr>
                    </a:p>
                  </a:txBody>
                  <a:tcPr marT="91425" marB="91425" marR="91425" marL="91425"/>
                </a:tc>
              </a:tr>
              <a:tr h="469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erriweather Light"/>
                          <a:ea typeface="Merriweather Light"/>
                          <a:cs typeface="Merriweather Light"/>
                          <a:sym typeface="Merriweather Light"/>
                        </a:rPr>
                        <a:t>Internal/ personal conflict </a:t>
                      </a:r>
                      <a:endParaRPr sz="1100">
                        <a:latin typeface="Merriweather Light"/>
                        <a:ea typeface="Merriweather Light"/>
                        <a:cs typeface="Merriweather Light"/>
                        <a:sym typeface="Merriweather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Merriweather Light"/>
                          <a:ea typeface="Merriweather Light"/>
                          <a:cs typeface="Merriweather Light"/>
                          <a:sym typeface="Merriweather Light"/>
                        </a:rPr>
                        <a:t>Conflicts because of different views and different time management </a:t>
                      </a:r>
                      <a:endParaRPr sz="1100">
                        <a:latin typeface="Merriweather Light"/>
                        <a:ea typeface="Merriweather Light"/>
                        <a:cs typeface="Merriweather Light"/>
                        <a:sym typeface="Merriweather Light"/>
                      </a:endParaRPr>
                    </a:p>
                  </a:txBody>
                  <a:tcPr marT="91425" marB="91425" marR="91425" marL="91425"/>
                </a:tc>
              </a:tr>
              <a:tr h="359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erriweather Light"/>
                          <a:ea typeface="Merriweather Light"/>
                          <a:cs typeface="Merriweather Light"/>
                          <a:sym typeface="Merriweather Light"/>
                        </a:rPr>
                        <a:t>Date loss/process reset </a:t>
                      </a:r>
                      <a:endParaRPr sz="1100">
                        <a:latin typeface="Merriweather Light"/>
                        <a:ea typeface="Merriweather Light"/>
                        <a:cs typeface="Merriweather Light"/>
                        <a:sym typeface="Merriweather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Merriweather Light"/>
                          <a:ea typeface="Merriweather Light"/>
                          <a:cs typeface="Merriweather Light"/>
                          <a:sym typeface="Merriweather Light"/>
                        </a:rPr>
                        <a:t>The team members are careless and the system crashes </a:t>
                      </a:r>
                      <a:endParaRPr sz="1100">
                        <a:solidFill>
                          <a:schemeClr val="dk1"/>
                        </a:solidFill>
                        <a:latin typeface="Merriweather Light"/>
                        <a:ea typeface="Merriweather Light"/>
                        <a:cs typeface="Merriweather Light"/>
                        <a:sym typeface="Merriweather Light"/>
                      </a:endParaRPr>
                    </a:p>
                  </a:txBody>
                  <a:tcPr marT="91425" marB="91425" marR="91425" marL="91425"/>
                </a:tc>
              </a:tr>
              <a:tr h="359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erriweather Light"/>
                          <a:ea typeface="Merriweather Light"/>
                          <a:cs typeface="Merriweather Light"/>
                          <a:sym typeface="Merriweather Light"/>
                        </a:rPr>
                        <a:t>Lack of funds</a:t>
                      </a:r>
                      <a:endParaRPr sz="1100">
                        <a:solidFill>
                          <a:srgbClr val="666666"/>
                        </a:solidFill>
                        <a:highlight>
                          <a:srgbClr val="FFFFFF"/>
                        </a:highlight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Merriweather Light"/>
                          <a:ea typeface="Merriweather Light"/>
                          <a:cs typeface="Merriweather Light"/>
                          <a:sym typeface="Merriweather Light"/>
                        </a:rPr>
                        <a:t>Students just have a few financial source of livelihood  </a:t>
                      </a:r>
                      <a:endParaRPr sz="1100">
                        <a:latin typeface="Merriweather Light"/>
                        <a:ea typeface="Merriweather Light"/>
                        <a:cs typeface="Merriweather Light"/>
                        <a:sym typeface="Merriweather Light"/>
                      </a:endParaRPr>
                    </a:p>
                  </a:txBody>
                  <a:tcPr marT="91425" marB="91425" marR="91425" marL="91425"/>
                </a:tc>
              </a:tr>
              <a:tr h="469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erriweather Light"/>
                          <a:ea typeface="Merriweather Light"/>
                          <a:cs typeface="Merriweather Light"/>
                          <a:sym typeface="Merriweather Light"/>
                        </a:rPr>
                        <a:t>Team members fail to complete tasks on time</a:t>
                      </a:r>
                      <a:endParaRPr sz="1100">
                        <a:solidFill>
                          <a:srgbClr val="434343"/>
                        </a:solidFill>
                        <a:latin typeface="Merriweather Light"/>
                        <a:ea typeface="Merriweather Light"/>
                        <a:cs typeface="Merriweather Light"/>
                        <a:sym typeface="Merriweather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434343"/>
                          </a:solidFill>
                          <a:latin typeface="Merriweather Light"/>
                          <a:ea typeface="Merriweather Light"/>
                          <a:cs typeface="Merriweather Light"/>
                          <a:sym typeface="Merriweather Light"/>
                        </a:rPr>
                        <a:t>Team time management and task distribution</a:t>
                      </a:r>
                      <a:endParaRPr sz="1100">
                        <a:solidFill>
                          <a:srgbClr val="434343"/>
                        </a:solidFill>
                        <a:latin typeface="Merriweather Light"/>
                        <a:ea typeface="Merriweather Light"/>
                        <a:cs typeface="Merriweather Light"/>
                        <a:sym typeface="Merriweather Light"/>
                      </a:endParaRPr>
                    </a:p>
                  </a:txBody>
                  <a:tcPr marT="91425" marB="91425" marR="91425" marL="91425"/>
                </a:tc>
              </a:tr>
              <a:tr h="359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erriweather Light"/>
                          <a:ea typeface="Merriweather Light"/>
                          <a:cs typeface="Merriweather Light"/>
                          <a:sym typeface="Merriweather Light"/>
                        </a:rPr>
                        <a:t>Couldn’t finish all details</a:t>
                      </a:r>
                      <a:endParaRPr sz="1100">
                        <a:latin typeface="Merriweather Light"/>
                        <a:ea typeface="Merriweather Light"/>
                        <a:cs typeface="Merriweather Light"/>
                        <a:sym typeface="Merriweather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Merriweather Light"/>
                          <a:ea typeface="Merriweather Light"/>
                          <a:cs typeface="Merriweather Light"/>
                          <a:sym typeface="Merriweather Light"/>
                        </a:rPr>
                        <a:t>Time limit of 3 months which is not enough</a:t>
                      </a:r>
                      <a:endParaRPr sz="1100">
                        <a:solidFill>
                          <a:srgbClr val="434343"/>
                        </a:solidFill>
                        <a:latin typeface="Merriweather Light"/>
                        <a:ea typeface="Merriweather Light"/>
                        <a:cs typeface="Merriweather Light"/>
                        <a:sym typeface="Merriweather Light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701" name="Google Shape;701;p32"/>
          <p:cNvSpPr txBox="1"/>
          <p:nvPr/>
        </p:nvSpPr>
        <p:spPr>
          <a:xfrm>
            <a:off x="1285875" y="170775"/>
            <a:ext cx="68715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Priority of Issues and Constraints</a:t>
            </a:r>
            <a:endParaRPr sz="3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3"/>
          <p:cNvSpPr txBox="1"/>
          <p:nvPr>
            <p:ph type="ctrTitle"/>
          </p:nvPr>
        </p:nvSpPr>
        <p:spPr>
          <a:xfrm>
            <a:off x="2309350" y="3031150"/>
            <a:ext cx="5214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Lessons Learned and Next Steps</a:t>
            </a:r>
            <a:endParaRPr/>
          </a:p>
        </p:txBody>
      </p:sp>
      <p:sp>
        <p:nvSpPr>
          <p:cNvPr id="707" name="Google Shape;707;p33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8" name="Google Shape;708;p33"/>
          <p:cNvSpPr txBox="1"/>
          <p:nvPr/>
        </p:nvSpPr>
        <p:spPr>
          <a:xfrm>
            <a:off x="6941725" y="2884700"/>
            <a:ext cx="3000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5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34"/>
          <p:cNvSpPr txBox="1"/>
          <p:nvPr>
            <p:ph type="title"/>
          </p:nvPr>
        </p:nvSpPr>
        <p:spPr>
          <a:xfrm>
            <a:off x="1073700" y="21217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Lessons Learned</a:t>
            </a:r>
            <a:endParaRPr sz="3100"/>
          </a:p>
        </p:txBody>
      </p:sp>
      <p:sp>
        <p:nvSpPr>
          <p:cNvPr id="714" name="Google Shape;714;p34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5" name="Google Shape;715;p34"/>
          <p:cNvSpPr txBox="1"/>
          <p:nvPr/>
        </p:nvSpPr>
        <p:spPr>
          <a:xfrm>
            <a:off x="514350" y="1402800"/>
            <a:ext cx="40758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Communication Is key.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○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Teamwork makes the dreamwork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Never limit Ideas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○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No Ideas are crazy, there just isn’t enough time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Everyone is Different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○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Be sure to use 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each others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 skills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Programming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○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Python, Microsoft Power.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User Interface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○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In creating app, realized importance of user friendliness. Every small detail matters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16" name="Google Shape;716;p34"/>
          <p:cNvSpPr txBox="1"/>
          <p:nvPr/>
        </p:nvSpPr>
        <p:spPr>
          <a:xfrm>
            <a:off x="4590150" y="1402800"/>
            <a:ext cx="39900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Wrike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○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Kept everyone on track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FOLLOW THE DESIGN PROCESS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○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The Yellow brick road is gold for a reason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Prototype testing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○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Nothing is ever right the first time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Educational Videos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○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Engage the User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17" name="Google Shape;71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1175" y="3037755"/>
            <a:ext cx="548700" cy="546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3721" y="3037750"/>
            <a:ext cx="699213" cy="54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00" y="143150"/>
            <a:ext cx="2219175" cy="13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400" y="143153"/>
            <a:ext cx="2321818" cy="13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400" y="143150"/>
            <a:ext cx="2403225" cy="13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80400" y="3402000"/>
            <a:ext cx="791725" cy="107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94950" y="98750"/>
            <a:ext cx="1958650" cy="146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15450" y="154186"/>
            <a:ext cx="2038151" cy="135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4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35"/>
          <p:cNvSpPr txBox="1"/>
          <p:nvPr>
            <p:ph type="title"/>
          </p:nvPr>
        </p:nvSpPr>
        <p:spPr>
          <a:xfrm>
            <a:off x="1073700" y="41400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Next Steps</a:t>
            </a:r>
            <a:endParaRPr sz="3100"/>
          </a:p>
        </p:txBody>
      </p:sp>
      <p:sp>
        <p:nvSpPr>
          <p:cNvPr id="730" name="Google Shape;730;p35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1" name="Google Shape;731;p35"/>
          <p:cNvSpPr txBox="1"/>
          <p:nvPr/>
        </p:nvSpPr>
        <p:spPr>
          <a:xfrm>
            <a:off x="95175" y="982700"/>
            <a:ext cx="80427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Source Sans Pro"/>
                <a:ea typeface="Source Sans Pro"/>
                <a:cs typeface="Source Sans Pro"/>
                <a:sym typeface="Source Sans Pro"/>
              </a:rPr>
              <a:t>                        EVERYTHING CAN ALWAYS BE BETTER</a:t>
            </a:r>
            <a:endParaRPr b="1" sz="17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Implementation of Blockchain IDE Software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More advanced UI and UX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Further research into Loyalty points system, and their international Cousins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Partner with zafin for further development of the application. 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Software development for Data collection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6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7" name="Google Shape;737;p36"/>
          <p:cNvSpPr txBox="1"/>
          <p:nvPr/>
        </p:nvSpPr>
        <p:spPr>
          <a:xfrm>
            <a:off x="502300" y="271250"/>
            <a:ext cx="70623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dk1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rPr>
              <a:t>Why Loyalty Plus?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38" name="Google Shape;738;p36"/>
          <p:cNvSpPr txBox="1"/>
          <p:nvPr/>
        </p:nvSpPr>
        <p:spPr>
          <a:xfrm>
            <a:off x="903475" y="1726575"/>
            <a:ext cx="6172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➢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A simple and very user friendly design 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➢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A way to exchange loyalty points fast and effectively 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➢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The democratization of loyalty points that includes small businesses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➢"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37"/>
          <p:cNvSpPr txBox="1"/>
          <p:nvPr>
            <p:ph idx="4294967295" type="ctrTitle"/>
          </p:nvPr>
        </p:nvSpPr>
        <p:spPr>
          <a:xfrm>
            <a:off x="1275150" y="1278550"/>
            <a:ext cx="65937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THANKS!</a:t>
            </a:r>
            <a:endParaRPr sz="10000"/>
          </a:p>
        </p:txBody>
      </p:sp>
      <p:sp>
        <p:nvSpPr>
          <p:cNvPr id="744" name="Google Shape;744;p37"/>
          <p:cNvSpPr txBox="1"/>
          <p:nvPr>
            <p:ph idx="4294967295" type="subTitle"/>
          </p:nvPr>
        </p:nvSpPr>
        <p:spPr>
          <a:xfrm>
            <a:off x="1275150" y="2325749"/>
            <a:ext cx="6593700" cy="16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600"/>
              <a:t>Any questions?</a:t>
            </a:r>
            <a:endParaRPr b="1" sz="36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3600"/>
          </a:p>
        </p:txBody>
      </p:sp>
      <p:sp>
        <p:nvSpPr>
          <p:cNvPr id="745" name="Google Shape;745;p37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38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1" name="Google Shape;751;p38"/>
          <p:cNvSpPr txBox="1"/>
          <p:nvPr>
            <p:ph idx="4294967295" type="title"/>
          </p:nvPr>
        </p:nvSpPr>
        <p:spPr>
          <a:xfrm>
            <a:off x="1047750" y="266050"/>
            <a:ext cx="6996600" cy="64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References</a:t>
            </a:r>
            <a:endParaRPr sz="3100"/>
          </a:p>
        </p:txBody>
      </p:sp>
      <p:sp>
        <p:nvSpPr>
          <p:cNvPr id="752" name="Google Shape;752;p38"/>
          <p:cNvSpPr txBox="1"/>
          <p:nvPr/>
        </p:nvSpPr>
        <p:spPr>
          <a:xfrm>
            <a:off x="321475" y="974450"/>
            <a:ext cx="6740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3"/>
              </a:rPr>
              <a:t>https://www.alamy.com/robots-evolution-robotics-technology-progress-futuristic-mechanical-robot-characters-robots-tech-evolution-vector-illustration-icons-set-image363971921.html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5"/>
          <p:cNvSpPr txBox="1"/>
          <p:nvPr>
            <p:ph type="ctrTitle"/>
          </p:nvPr>
        </p:nvSpPr>
        <p:spPr>
          <a:xfrm>
            <a:off x="2309350" y="3031150"/>
            <a:ext cx="5214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Thinking</a:t>
            </a:r>
            <a:endParaRPr/>
          </a:p>
        </p:txBody>
      </p:sp>
      <p:sp>
        <p:nvSpPr>
          <p:cNvPr id="488" name="Google Shape;488;p15"/>
          <p:cNvSpPr txBox="1"/>
          <p:nvPr>
            <p:ph idx="1" type="subTitle"/>
          </p:nvPr>
        </p:nvSpPr>
        <p:spPr>
          <a:xfrm>
            <a:off x="2309441" y="4059250"/>
            <a:ext cx="52146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Process of our Design</a:t>
            </a:r>
            <a:endParaRPr/>
          </a:p>
        </p:txBody>
      </p:sp>
      <p:sp>
        <p:nvSpPr>
          <p:cNvPr id="489" name="Google Shape;489;p15"/>
          <p:cNvSpPr txBox="1"/>
          <p:nvPr/>
        </p:nvSpPr>
        <p:spPr>
          <a:xfrm>
            <a:off x="7456925" y="3639250"/>
            <a:ext cx="1760400" cy="12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12000">
              <a:solidFill>
                <a:schemeClr val="accent2"/>
              </a:solidFill>
            </a:endParaRPr>
          </a:p>
        </p:txBody>
      </p:sp>
      <p:sp>
        <p:nvSpPr>
          <p:cNvPr id="490" name="Google Shape;490;p15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6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6" name="Google Shape;49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0900" y="282825"/>
            <a:ext cx="2476500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16"/>
          <p:cNvSpPr txBox="1"/>
          <p:nvPr/>
        </p:nvSpPr>
        <p:spPr>
          <a:xfrm>
            <a:off x="281275" y="170775"/>
            <a:ext cx="6710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dk1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rPr>
              <a:t>Problem Statement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98" name="Google Shape;498;p16"/>
          <p:cNvSpPr txBox="1"/>
          <p:nvPr/>
        </p:nvSpPr>
        <p:spPr>
          <a:xfrm>
            <a:off x="210950" y="1195475"/>
            <a:ext cx="5535300" cy="28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➢"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Need for a simple and easy way to </a:t>
            </a: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obtain and spend various loyalty points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➢"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Democratize points to allow small and large businesses to benefit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➢"/>
            </a:pPr>
            <a:r>
              <a:rPr lang="en" sz="1500">
                <a:latin typeface="Times New Roman"/>
                <a:ea typeface="Times New Roman"/>
                <a:cs typeface="Times New Roman"/>
                <a:sym typeface="Times New Roman"/>
              </a:rPr>
              <a:t>Zafin, a banking software company, is tasking us to design a software that would democratize loyalty points and incorporate different companies and businesses to ensure a smooth consumer experience.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7"/>
          <p:cNvSpPr txBox="1"/>
          <p:nvPr>
            <p:ph type="title"/>
          </p:nvPr>
        </p:nvSpPr>
        <p:spPr>
          <a:xfrm>
            <a:off x="1073700" y="40307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Hierarchy</a:t>
            </a:r>
            <a:r>
              <a:rPr lang="en" sz="3100"/>
              <a:t> of Client needs</a:t>
            </a:r>
            <a:endParaRPr sz="3100"/>
          </a:p>
        </p:txBody>
      </p:sp>
      <p:sp>
        <p:nvSpPr>
          <p:cNvPr id="504" name="Google Shape;504;p17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05" name="Google Shape;505;p17"/>
          <p:cNvGrpSpPr/>
          <p:nvPr/>
        </p:nvGrpSpPr>
        <p:grpSpPr>
          <a:xfrm>
            <a:off x="1346334" y="1537465"/>
            <a:ext cx="3195279" cy="2179720"/>
            <a:chOff x="3778727" y="4460423"/>
            <a:chExt cx="720160" cy="457867"/>
          </a:xfrm>
        </p:grpSpPr>
        <p:sp>
          <p:nvSpPr>
            <p:cNvPr id="506" name="Google Shape;506;p17"/>
            <p:cNvSpPr/>
            <p:nvPr/>
          </p:nvSpPr>
          <p:spPr>
            <a:xfrm>
              <a:off x="3780312" y="4519014"/>
              <a:ext cx="718575" cy="115145"/>
            </a:xfrm>
            <a:custGeom>
              <a:rect b="b" l="l" r="r" t="t"/>
              <a:pathLst>
                <a:path extrusionOk="0" h="202" w="1261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The ability to exchange the type of points</a:t>
              </a:r>
              <a:endParaRPr b="1" i="0" sz="12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3868662" y="4710395"/>
              <a:ext cx="541875" cy="112657"/>
            </a:xfrm>
            <a:custGeom>
              <a:rect b="b" l="l" r="r" t="t"/>
              <a:pathLst>
                <a:path extrusionOk="0" h="198" w="951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Give incentive to spend points</a:t>
              </a:r>
              <a:endParaRPr b="1" i="0" sz="12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3827297" y="4618098"/>
              <a:ext cx="624612" cy="110620"/>
            </a:xfrm>
            <a:custGeom>
              <a:rect b="b" l="l" r="r" t="t"/>
              <a:pathLst>
                <a:path extrusionOk="0" h="200" w="1105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The smaller companies can</a:t>
              </a:r>
              <a:br>
                <a:rPr lang="en" sz="12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</a:br>
              <a:r>
                <a:rPr lang="en" sz="12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apply to the Program</a:t>
              </a:r>
              <a:endParaRPr b="1" i="0" sz="12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3912610" y="4806085"/>
              <a:ext cx="453525" cy="112204"/>
            </a:xfrm>
            <a:custGeom>
              <a:rect b="b" l="l" r="r" t="t"/>
              <a:pathLst>
                <a:path extrusionOk="0" h="197" w="796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Simple design </a:t>
              </a:r>
              <a:r>
                <a:rPr lang="en" sz="12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and</a:t>
              </a:r>
              <a:r>
                <a:rPr lang="en" sz="12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user interface</a:t>
              </a:r>
              <a:endParaRPr b="1" i="0" sz="12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510" name="Google Shape;510;p17"/>
            <p:cNvSpPr/>
            <p:nvPr/>
          </p:nvSpPr>
          <p:spPr>
            <a:xfrm>
              <a:off x="3778727" y="4460423"/>
              <a:ext cx="719100" cy="79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1" i="0" sz="12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cxnSp>
        <p:nvCxnSpPr>
          <p:cNvPr id="511" name="Google Shape;511;p17"/>
          <p:cNvCxnSpPr/>
          <p:nvPr/>
        </p:nvCxnSpPr>
        <p:spPr>
          <a:xfrm>
            <a:off x="4470988" y="2047869"/>
            <a:ext cx="9357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12" name="Google Shape;512;p17"/>
          <p:cNvSpPr txBox="1"/>
          <p:nvPr/>
        </p:nvSpPr>
        <p:spPr>
          <a:xfrm>
            <a:off x="5461482" y="1884396"/>
            <a:ext cx="29187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way for users to have a way to easily access </a:t>
            </a: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different</a:t>
            </a: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point </a:t>
            </a: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values that register to loyalty plus</a:t>
            </a:r>
            <a:endParaRPr sz="1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513" name="Google Shape;513;p17"/>
          <p:cNvCxnSpPr/>
          <p:nvPr/>
        </p:nvCxnSpPr>
        <p:spPr>
          <a:xfrm>
            <a:off x="4333128" y="2505494"/>
            <a:ext cx="10737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14" name="Google Shape;514;p17"/>
          <p:cNvSpPr txBox="1"/>
          <p:nvPr/>
        </p:nvSpPr>
        <p:spPr>
          <a:xfrm>
            <a:off x="5461482" y="2342004"/>
            <a:ext cx="29973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way to </a:t>
            </a: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democratize</a:t>
            </a: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loyalty points and </a:t>
            </a: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incorporate</a:t>
            </a: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small businesses into the </a:t>
            </a: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loyalty</a:t>
            </a: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points market </a:t>
            </a:r>
            <a:endParaRPr sz="1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515" name="Google Shape;515;p17"/>
          <p:cNvCxnSpPr/>
          <p:nvPr/>
        </p:nvCxnSpPr>
        <p:spPr>
          <a:xfrm>
            <a:off x="4137219" y="2963119"/>
            <a:ext cx="1269600" cy="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16" name="Google Shape;516;p17"/>
          <p:cNvSpPr txBox="1"/>
          <p:nvPr/>
        </p:nvSpPr>
        <p:spPr>
          <a:xfrm>
            <a:off x="5461492" y="2799623"/>
            <a:ext cx="24678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Give users a reason to spend </a:t>
            </a: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their</a:t>
            </a: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valuable</a:t>
            </a: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loyalty points </a:t>
            </a: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that</a:t>
            </a: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they have earned</a:t>
            </a:r>
            <a:endParaRPr sz="1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517" name="Google Shape;517;p17"/>
          <p:cNvCxnSpPr/>
          <p:nvPr/>
        </p:nvCxnSpPr>
        <p:spPr>
          <a:xfrm>
            <a:off x="3970335" y="3420720"/>
            <a:ext cx="14367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18" name="Google Shape;518;p17"/>
          <p:cNvSpPr txBox="1"/>
          <p:nvPr/>
        </p:nvSpPr>
        <p:spPr>
          <a:xfrm>
            <a:off x="5461492" y="3257239"/>
            <a:ext cx="24678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 easy to use interface that anyone can use </a:t>
            </a:r>
            <a:endParaRPr sz="1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8"/>
          <p:cNvSpPr txBox="1"/>
          <p:nvPr>
            <p:ph type="title"/>
          </p:nvPr>
        </p:nvSpPr>
        <p:spPr>
          <a:xfrm>
            <a:off x="997600" y="120750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The Design Process</a:t>
            </a:r>
            <a:endParaRPr sz="3100"/>
          </a:p>
        </p:txBody>
      </p:sp>
      <p:sp>
        <p:nvSpPr>
          <p:cNvPr id="524" name="Google Shape;524;p18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5" name="Google Shape;52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550" y="1607813"/>
            <a:ext cx="1145350" cy="114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4088" y="1209863"/>
            <a:ext cx="1459427" cy="15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8737" y="935950"/>
            <a:ext cx="1302825" cy="1800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1000" y="535175"/>
            <a:ext cx="1385775" cy="22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18"/>
          <p:cNvSpPr txBox="1"/>
          <p:nvPr/>
        </p:nvSpPr>
        <p:spPr>
          <a:xfrm>
            <a:off x="82050" y="2757575"/>
            <a:ext cx="1788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Problem, Design criteria, Design Concepts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30" name="Google Shape;530;p18"/>
          <p:cNvSpPr txBox="1"/>
          <p:nvPr/>
        </p:nvSpPr>
        <p:spPr>
          <a:xfrm>
            <a:off x="132300" y="3528850"/>
            <a:ext cx="1687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The identified the problem, Bench marked, and developed concepts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1" name="Google Shape;531;p18"/>
          <p:cNvSpPr txBox="1"/>
          <p:nvPr/>
        </p:nvSpPr>
        <p:spPr>
          <a:xfrm>
            <a:off x="2220150" y="2835425"/>
            <a:ext cx="193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Prototype</a:t>
            </a:r>
            <a:r>
              <a:rPr b="1" lang="en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 I</a:t>
            </a:r>
            <a:endParaRPr/>
          </a:p>
        </p:txBody>
      </p:sp>
      <p:sp>
        <p:nvSpPr>
          <p:cNvPr id="532" name="Google Shape;532;p18"/>
          <p:cNvSpPr txBox="1"/>
          <p:nvPr/>
        </p:nvSpPr>
        <p:spPr>
          <a:xfrm>
            <a:off x="4576000" y="2835425"/>
            <a:ext cx="178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Prototype II</a:t>
            </a:r>
            <a:endParaRPr/>
          </a:p>
        </p:txBody>
      </p:sp>
      <p:sp>
        <p:nvSpPr>
          <p:cNvPr id="533" name="Google Shape;533;p18"/>
          <p:cNvSpPr txBox="1"/>
          <p:nvPr/>
        </p:nvSpPr>
        <p:spPr>
          <a:xfrm>
            <a:off x="6312225" y="28354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Prototype</a:t>
            </a:r>
            <a:r>
              <a:rPr b="1" lang="en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 III/</a:t>
            </a:r>
            <a:r>
              <a:rPr b="1" lang="en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Final</a:t>
            </a:r>
            <a:r>
              <a:rPr b="1" lang="en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 Design</a:t>
            </a:r>
            <a:endParaRPr/>
          </a:p>
        </p:txBody>
      </p:sp>
      <p:sp>
        <p:nvSpPr>
          <p:cNvPr id="534" name="Google Shape;534;p18"/>
          <p:cNvSpPr txBox="1"/>
          <p:nvPr/>
        </p:nvSpPr>
        <p:spPr>
          <a:xfrm>
            <a:off x="1986138" y="3528850"/>
            <a:ext cx="2113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Created and experimental model in powerapps and Established main functions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35" name="Google Shape;535;p18"/>
          <p:cNvSpPr txBox="1"/>
          <p:nvPr/>
        </p:nvSpPr>
        <p:spPr>
          <a:xfrm>
            <a:off x="4215425" y="3528850"/>
            <a:ext cx="2676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Implemented a numerical model to allow functionality of main features and cleaned up UI</a:t>
            </a:r>
            <a:endParaRPr/>
          </a:p>
        </p:txBody>
      </p:sp>
      <p:sp>
        <p:nvSpPr>
          <p:cNvPr id="536" name="Google Shape;536;p18"/>
          <p:cNvSpPr txBox="1"/>
          <p:nvPr/>
        </p:nvSpPr>
        <p:spPr>
          <a:xfrm>
            <a:off x="6891425" y="3528850"/>
            <a:ext cx="2390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Full implementation of all features and refine all screens and images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9"/>
          <p:cNvSpPr txBox="1"/>
          <p:nvPr>
            <p:ph type="ctrTitle"/>
          </p:nvPr>
        </p:nvSpPr>
        <p:spPr>
          <a:xfrm>
            <a:off x="2309350" y="3031150"/>
            <a:ext cx="5214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 Development</a:t>
            </a:r>
            <a:endParaRPr/>
          </a:p>
        </p:txBody>
      </p:sp>
      <p:sp>
        <p:nvSpPr>
          <p:cNvPr id="542" name="Google Shape;542;p19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3" name="Google Shape;543;p19"/>
          <p:cNvSpPr txBox="1"/>
          <p:nvPr/>
        </p:nvSpPr>
        <p:spPr>
          <a:xfrm>
            <a:off x="6801075" y="2953500"/>
            <a:ext cx="3000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0"/>
          <p:cNvSpPr txBox="1"/>
          <p:nvPr>
            <p:ph idx="4294967295" type="ctrTitle"/>
          </p:nvPr>
        </p:nvSpPr>
        <p:spPr>
          <a:xfrm>
            <a:off x="685800" y="2345342"/>
            <a:ext cx="7772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0"/>
              <a:t>Prototypes</a:t>
            </a:r>
            <a:endParaRPr sz="9000"/>
          </a:p>
        </p:txBody>
      </p:sp>
      <p:grpSp>
        <p:nvGrpSpPr>
          <p:cNvPr id="549" name="Google Shape;549;p20"/>
          <p:cNvGrpSpPr/>
          <p:nvPr/>
        </p:nvGrpSpPr>
        <p:grpSpPr>
          <a:xfrm>
            <a:off x="4146170" y="640688"/>
            <a:ext cx="1166508" cy="1166538"/>
            <a:chOff x="6654650" y="3665275"/>
            <a:chExt cx="409100" cy="409125"/>
          </a:xfrm>
        </p:grpSpPr>
        <p:sp>
          <p:nvSpPr>
            <p:cNvPr id="550" name="Google Shape;550;p20"/>
            <p:cNvSpPr/>
            <p:nvPr/>
          </p:nvSpPr>
          <p:spPr>
            <a:xfrm>
              <a:off x="6808525" y="3819150"/>
              <a:ext cx="211875" cy="211900"/>
            </a:xfrm>
            <a:custGeom>
              <a:rect b="b" l="l" r="r" t="t"/>
              <a:pathLst>
                <a:path extrusionOk="0" h="8476" w="8475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20"/>
            <p:cNvSpPr/>
            <p:nvPr/>
          </p:nvSpPr>
          <p:spPr>
            <a:xfrm>
              <a:off x="6654650" y="3665275"/>
              <a:ext cx="409100" cy="409125"/>
            </a:xfrm>
            <a:custGeom>
              <a:rect b="b" l="l" r="r" t="t"/>
              <a:pathLst>
                <a:path extrusionOk="0" h="16365" w="16364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2" name="Google Shape;552;p20"/>
          <p:cNvGrpSpPr/>
          <p:nvPr/>
        </p:nvGrpSpPr>
        <p:grpSpPr>
          <a:xfrm rot="1940693">
            <a:off x="3340903" y="1116018"/>
            <a:ext cx="587626" cy="587659"/>
            <a:chOff x="570875" y="4322250"/>
            <a:chExt cx="443300" cy="443325"/>
          </a:xfrm>
        </p:grpSpPr>
        <p:sp>
          <p:nvSpPr>
            <p:cNvPr id="553" name="Google Shape;553;p20"/>
            <p:cNvSpPr/>
            <p:nvPr/>
          </p:nvSpPr>
          <p:spPr>
            <a:xfrm>
              <a:off x="570875" y="4322250"/>
              <a:ext cx="443300" cy="443325"/>
            </a:xfrm>
            <a:custGeom>
              <a:rect b="b" l="l" r="r" t="t"/>
              <a:pathLst>
                <a:path extrusionOk="0" h="17733" w="17732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20"/>
            <p:cNvSpPr/>
            <p:nvPr/>
          </p:nvSpPr>
          <p:spPr>
            <a:xfrm>
              <a:off x="597725" y="4665400"/>
              <a:ext cx="73300" cy="73300"/>
            </a:xfrm>
            <a:custGeom>
              <a:rect b="b" l="l" r="r" t="t"/>
              <a:pathLst>
                <a:path extrusionOk="0" h="2932" w="2932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654525" y="4708150"/>
              <a:ext cx="47025" cy="47025"/>
            </a:xfrm>
            <a:custGeom>
              <a:rect b="b" l="l" r="r" t="t"/>
              <a:pathLst>
                <a:path extrusionOk="0" h="1881" w="1881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81250" y="4634875"/>
              <a:ext cx="47050" cy="47050"/>
            </a:xfrm>
            <a:custGeom>
              <a:rect b="b" l="l" r="r" t="t"/>
              <a:pathLst>
                <a:path extrusionOk="0" h="1882" w="1882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7" name="Google Shape;557;p20"/>
          <p:cNvSpPr/>
          <p:nvPr/>
        </p:nvSpPr>
        <p:spPr>
          <a:xfrm>
            <a:off x="3829676" y="640708"/>
            <a:ext cx="316510" cy="302214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20"/>
          <p:cNvSpPr/>
          <p:nvPr/>
        </p:nvSpPr>
        <p:spPr>
          <a:xfrm rot="1793658">
            <a:off x="5318500" y="1302383"/>
            <a:ext cx="225078" cy="214930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20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1"/>
          <p:cNvSpPr txBox="1"/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Product development</a:t>
            </a:r>
            <a:endParaRPr sz="3100"/>
          </a:p>
        </p:txBody>
      </p:sp>
      <p:sp>
        <p:nvSpPr>
          <p:cNvPr id="565" name="Google Shape;565;p21"/>
          <p:cNvSpPr/>
          <p:nvPr/>
        </p:nvSpPr>
        <p:spPr>
          <a:xfrm>
            <a:off x="97588" y="1610400"/>
            <a:ext cx="2357400" cy="1325100"/>
          </a:xfrm>
          <a:prstGeom prst="homePlate">
            <a:avLst>
              <a:gd fmla="val 30129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</a:t>
            </a: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irst ideas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66" name="Google Shape;566;p21"/>
          <p:cNvSpPr/>
          <p:nvPr/>
        </p:nvSpPr>
        <p:spPr>
          <a:xfrm>
            <a:off x="2218413" y="1610400"/>
            <a:ext cx="2434800" cy="1325100"/>
          </a:xfrm>
          <a:prstGeom prst="chevron">
            <a:avLst>
              <a:gd fmla="val 29853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First prototype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67" name="Google Shape;567;p21"/>
          <p:cNvSpPr/>
          <p:nvPr/>
        </p:nvSpPr>
        <p:spPr>
          <a:xfrm>
            <a:off x="4449438" y="1610400"/>
            <a:ext cx="2434800" cy="1325100"/>
          </a:xfrm>
          <a:prstGeom prst="chevron">
            <a:avLst>
              <a:gd fmla="val 29853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Second prototype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68" name="Google Shape;568;p21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9" name="Google Shape;569;p21"/>
          <p:cNvSpPr/>
          <p:nvPr/>
        </p:nvSpPr>
        <p:spPr>
          <a:xfrm>
            <a:off x="6611613" y="1610400"/>
            <a:ext cx="2434800" cy="1325100"/>
          </a:xfrm>
          <a:prstGeom prst="chevron">
            <a:avLst>
              <a:gd fmla="val 29853" name="adj"/>
            </a:avLst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Third</a:t>
            </a: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prototype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Quince template">
  <a:themeElements>
    <a:clrScheme name="Custom 347">
      <a:dk1>
        <a:srgbClr val="28324A"/>
      </a:dk1>
      <a:lt1>
        <a:srgbClr val="FFFFFF"/>
      </a:lt1>
      <a:dk2>
        <a:srgbClr val="707685"/>
      </a:dk2>
      <a:lt2>
        <a:srgbClr val="E5E5E5"/>
      </a:lt2>
      <a:accent1>
        <a:srgbClr val="00CEF6"/>
      </a:accent1>
      <a:accent2>
        <a:srgbClr val="3C78D8"/>
      </a:accent2>
      <a:accent3>
        <a:srgbClr val="00A7C8"/>
      </a:accent3>
      <a:accent4>
        <a:srgbClr val="8EC400"/>
      </a:accent4>
      <a:accent5>
        <a:srgbClr val="AFF000"/>
      </a:accent5>
      <a:accent6>
        <a:srgbClr val="7F7F7F"/>
      </a:accent6>
      <a:hlink>
        <a:srgbClr val="28324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