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48436ab4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48436ab4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Front 360 degree wheels are narrower than the main wheel so we have to look at two seperate skis. Julian recommended attaching a bowl shaped piece to the 360 wheels so that the wheel is still able to move in every direction, or using something similar to what is pictured above.</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48436ab44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48436ab4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We looked at the wheelchairs, and the locking bracket will have to attach to the bar that is directly behind the main wheel and runs along to the front which also holds the 360 degree wheel.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47ef104c3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47ef104c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have been thinking that we should purchase and wood use as our replacement to 3D printing PLA material.</a:t>
            </a:r>
            <a:endParaRPr/>
          </a:p>
          <a:p>
            <a:pPr indent="-298450" lvl="0" marL="457200" rtl="0" algn="l">
              <a:spcBef>
                <a:spcPts val="0"/>
              </a:spcBef>
              <a:spcAft>
                <a:spcPts val="0"/>
              </a:spcAft>
              <a:buSzPts val="1100"/>
              <a:buChar char="-"/>
            </a:pPr>
            <a:r>
              <a:rPr lang="en"/>
              <a:t>Wood is stronger than plastic, and wood is stronger than 3D printing PLA material.</a:t>
            </a:r>
            <a:endParaRPr/>
          </a:p>
          <a:p>
            <a:pPr indent="-298450" lvl="0" marL="457200" rtl="0" algn="l">
              <a:spcBef>
                <a:spcPts val="0"/>
              </a:spcBef>
              <a:spcAft>
                <a:spcPts val="0"/>
              </a:spcAft>
              <a:buSzPts val="1100"/>
              <a:buChar char="-"/>
            </a:pPr>
            <a:r>
              <a:rPr lang="en"/>
              <a:t>Since wood degrades over time, we can put a layer of coating on the wood, so the wood material lasts longer.</a:t>
            </a:r>
            <a:endParaRPr/>
          </a:p>
          <a:p>
            <a:pPr indent="-298450" lvl="0" marL="457200" rtl="0" algn="l">
              <a:spcBef>
                <a:spcPts val="0"/>
              </a:spcBef>
              <a:spcAft>
                <a:spcPts val="0"/>
              </a:spcAft>
              <a:buSzPts val="1100"/>
              <a:buChar char="-"/>
            </a:pPr>
            <a:r>
              <a:rPr lang="en"/>
              <a:t>Another change is to our design is that we will not be including a braking system, but we originally did have a braking system.</a:t>
            </a:r>
            <a:endParaRPr/>
          </a:p>
          <a:p>
            <a:pPr indent="-298450" lvl="0" marL="457200" rtl="0" algn="l">
              <a:spcBef>
                <a:spcPts val="0"/>
              </a:spcBef>
              <a:spcAft>
                <a:spcPts val="0"/>
              </a:spcAft>
              <a:buSzPts val="1100"/>
              <a:buChar char="-"/>
            </a:pPr>
            <a:r>
              <a:rPr lang="en"/>
              <a:t>The development of our first prototype went well because we learned how the 3D printers created the object, and we realized that PLA might not be strong enough because it becomes very brittle after any sort of drilling or milling.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47ef104c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47ef104c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Our clients from the LIFE Program who require wheelchairs for transportation have trouble getting around in snowy or icy conditions on the sidewalks near their headquarters, even with the constant help of a staff member pushing them. </a:t>
            </a:r>
            <a:endParaRPr/>
          </a:p>
          <a:p>
            <a:pPr indent="-298450" lvl="0" marL="457200" rtl="0" algn="l">
              <a:spcBef>
                <a:spcPts val="0"/>
              </a:spcBef>
              <a:spcAft>
                <a:spcPts val="0"/>
              </a:spcAft>
              <a:buSzPts val="1100"/>
              <a:buChar char="-"/>
            </a:pPr>
            <a:r>
              <a:rPr lang="en"/>
              <a:t>A wheelchair ski design is required to allow the clients to be able to successfully get from point A to Point B throughout Ottawa's harsh winters, while minimizing the efforts of the staff members and persons in wheelchairs and maximizing safety and effectiveness.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48436ab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48436ab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Wheelchair wheels resting on skis</a:t>
            </a:r>
            <a:endParaRPr/>
          </a:p>
          <a:p>
            <a:pPr indent="-298450" lvl="0" marL="457200" rtl="0" algn="l">
              <a:spcBef>
                <a:spcPts val="0"/>
              </a:spcBef>
              <a:spcAft>
                <a:spcPts val="0"/>
              </a:spcAft>
              <a:buSzPts val="1100"/>
              <a:buChar char="-"/>
            </a:pPr>
            <a:r>
              <a:rPr lang="en"/>
              <a:t>Skis supporting weight of wheelchair and allowing it to glide across snow without becoming stuck/preventing buildup of snow</a:t>
            </a:r>
            <a:endParaRPr/>
          </a:p>
          <a:p>
            <a:pPr indent="0" lvl="0" marL="0" rtl="0" algn="l">
              <a:spcBef>
                <a:spcPts val="0"/>
              </a:spcBef>
              <a:spcAft>
                <a:spcPts val="0"/>
              </a:spcAft>
              <a:buNone/>
            </a:pPr>
            <a:r>
              <a:rPr lang="en"/>
              <a:t>Key features:</a:t>
            </a:r>
            <a:endParaRPr/>
          </a:p>
          <a:p>
            <a:pPr indent="-298450" lvl="0" marL="457200" rtl="0" algn="l">
              <a:spcBef>
                <a:spcPts val="0"/>
              </a:spcBef>
              <a:spcAft>
                <a:spcPts val="0"/>
              </a:spcAft>
              <a:buSzPts val="1100"/>
              <a:buChar char="-"/>
            </a:pPr>
            <a:r>
              <a:rPr lang="en"/>
              <a:t>Freely angling ski tip</a:t>
            </a:r>
            <a:endParaRPr/>
          </a:p>
          <a:p>
            <a:pPr indent="-298450" lvl="1" marL="914400" rtl="0" algn="l">
              <a:spcBef>
                <a:spcPts val="0"/>
              </a:spcBef>
              <a:spcAft>
                <a:spcPts val="0"/>
              </a:spcAft>
              <a:buSzPts val="1100"/>
              <a:buChar char="-"/>
            </a:pPr>
            <a:r>
              <a:rPr lang="en"/>
              <a:t>Allows ski to mount slopes/bumps easily</a:t>
            </a:r>
            <a:endParaRPr/>
          </a:p>
          <a:p>
            <a:pPr indent="-298450" lvl="0" marL="457200" rtl="0" algn="l">
              <a:spcBef>
                <a:spcPts val="0"/>
              </a:spcBef>
              <a:spcAft>
                <a:spcPts val="0"/>
              </a:spcAft>
              <a:buSzPts val="1100"/>
              <a:buChar char="-"/>
            </a:pPr>
            <a:r>
              <a:rPr lang="en"/>
              <a:t>Metal brake plate</a:t>
            </a:r>
            <a:endParaRPr/>
          </a:p>
          <a:p>
            <a:pPr indent="-298450" lvl="1" marL="914400" rtl="0" algn="l">
              <a:spcBef>
                <a:spcPts val="0"/>
              </a:spcBef>
              <a:spcAft>
                <a:spcPts val="0"/>
              </a:spcAft>
              <a:buSzPts val="1100"/>
              <a:buChar char="-"/>
            </a:pPr>
            <a:r>
              <a:rPr lang="en"/>
              <a:t>Prevents wheelchair from sliding away on downhills, and allows person pushing chair to stop quickly</a:t>
            </a:r>
            <a:endParaRPr/>
          </a:p>
          <a:p>
            <a:pPr indent="-298450" lvl="0" marL="457200" rtl="0" algn="l">
              <a:spcBef>
                <a:spcPts val="0"/>
              </a:spcBef>
              <a:spcAft>
                <a:spcPts val="0"/>
              </a:spcAft>
              <a:buSzPts val="1100"/>
              <a:buChar char="-"/>
            </a:pPr>
            <a:r>
              <a:rPr lang="en"/>
              <a:t>Reflector strip</a:t>
            </a:r>
            <a:endParaRPr/>
          </a:p>
          <a:p>
            <a:pPr indent="-298450" lvl="1" marL="914400" rtl="0" algn="l">
              <a:spcBef>
                <a:spcPts val="0"/>
              </a:spcBef>
              <a:spcAft>
                <a:spcPts val="0"/>
              </a:spcAft>
              <a:buSzPts val="1100"/>
              <a:buChar char="-"/>
            </a:pPr>
            <a:r>
              <a:rPr lang="en"/>
              <a:t>Makes wheelchair visible to oncoming cars</a:t>
            </a:r>
            <a:endParaRPr/>
          </a:p>
          <a:p>
            <a:pPr indent="-298450" lvl="0" marL="457200" rtl="0" algn="l">
              <a:spcBef>
                <a:spcPts val="0"/>
              </a:spcBef>
              <a:spcAft>
                <a:spcPts val="0"/>
              </a:spcAft>
              <a:buSzPts val="1100"/>
              <a:buChar char="-"/>
            </a:pPr>
            <a:r>
              <a:rPr lang="en"/>
              <a:t>Under-ski wheels</a:t>
            </a:r>
            <a:endParaRPr/>
          </a:p>
          <a:p>
            <a:pPr indent="-298450" lvl="1" marL="914400" rtl="0" algn="l">
              <a:spcBef>
                <a:spcPts val="0"/>
              </a:spcBef>
              <a:spcAft>
                <a:spcPts val="0"/>
              </a:spcAft>
              <a:buSzPts val="1100"/>
              <a:buChar char="-"/>
            </a:pPr>
            <a:r>
              <a:rPr lang="en"/>
              <a:t>Supports ski over surfaces where snow isn’t present, protecting bottom of ski from damage</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48436ab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48436ab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3D printed ski</a:t>
            </a:r>
            <a:endParaRPr/>
          </a:p>
          <a:p>
            <a:pPr indent="-298450" lvl="0" marL="457200" rtl="0" algn="l">
              <a:spcBef>
                <a:spcPts val="0"/>
              </a:spcBef>
              <a:spcAft>
                <a:spcPts val="0"/>
              </a:spcAft>
              <a:buSzPts val="1100"/>
              <a:buChar char="-"/>
            </a:pPr>
            <a:r>
              <a:rPr lang="en"/>
              <a:t>Downhill ski shape</a:t>
            </a:r>
            <a:endParaRPr/>
          </a:p>
          <a:p>
            <a:pPr indent="-298450" lvl="0" marL="457200" rtl="0" algn="l">
              <a:spcBef>
                <a:spcPts val="0"/>
              </a:spcBef>
              <a:spcAft>
                <a:spcPts val="0"/>
              </a:spcAft>
              <a:buSzPts val="1100"/>
              <a:buChar char="-"/>
            </a:pPr>
            <a:r>
              <a:rPr lang="en"/>
              <a:t>Roller wheels (larger than final prototype)</a:t>
            </a:r>
            <a:endParaRPr/>
          </a:p>
          <a:p>
            <a:pPr indent="-298450" lvl="0" marL="457200" rtl="0" algn="l">
              <a:spcBef>
                <a:spcPts val="0"/>
              </a:spcBef>
              <a:spcAft>
                <a:spcPts val="0"/>
              </a:spcAft>
              <a:buSzPts val="1100"/>
              <a:buChar char="-"/>
            </a:pPr>
            <a:r>
              <a:rPr lang="en"/>
              <a:t>Prototype designed for testing strength of 3D printed ski and how well the wheel/ski combination works on different terrain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47ef104c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47ef104c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47ef104c3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47ef104c3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47ef104c3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47ef104c3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200">
                <a:solidFill>
                  <a:schemeClr val="dk1"/>
                </a:solidFill>
                <a:latin typeface="Times New Roman"/>
                <a:ea typeface="Times New Roman"/>
                <a:cs typeface="Times New Roman"/>
                <a:sym typeface="Times New Roman"/>
              </a:rPr>
              <a:t>This initial conceptual design above was presented to the client at our second client meeting.</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We would create skis such that the large wheels of the wheelchair would roll onto the skis and would be fitted into the hole of the skis.</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skis would be created to adapt to any type of terrain that have either valleys or hills because the front of the skis are able to be angled at the given terrain.</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47ef104c3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47ef104c3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eriod"/>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Our previous method of 3D printing the skis won’t quite work because of the low strength and durability.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Recommends we use a set of downhill skis as a base</a:t>
            </a:r>
            <a:endParaRPr sz="1200">
              <a:solidFill>
                <a:schemeClr val="dk1"/>
              </a:solidFill>
            </a:endParaRPr>
          </a:p>
          <a:p>
            <a:pPr indent="0" lvl="0" marL="0" rtl="0" algn="l">
              <a:spcBef>
                <a:spcPts val="0"/>
              </a:spcBef>
              <a:spcAft>
                <a:spcPts val="0"/>
              </a:spcAft>
              <a:buNone/>
            </a:pPr>
            <a:r>
              <a:rPr lang="en" sz="1200">
                <a:solidFill>
                  <a:schemeClr val="dk1"/>
                </a:solidFill>
              </a:rPr>
              <a:t>2.</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Foldable skis that latch together and have a fixed handle for carrying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Carrying case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Mounting bracket for back of the wheelchair</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47ef104c3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47ef104c3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We need to look at either a new material for the skis or just using a pair of downhill skis because the 3D printed plastic is not strong enough to support the weight of the chair.</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Therefore, we can look at placing something in the middle of the 3D printed skis for support and weight balance.</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If we 3D print, we have to be careful with the sanding/grinding of the plastic as it will be fragile.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Also if we 3D print, there is a larger 3D printing machine that we have to look into how to use and will be easier for printing the ski as one piece instead of seperate pieces.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Wheelchair Skis</a:t>
            </a:r>
            <a:endParaRPr/>
          </a:p>
        </p:txBody>
      </p:sp>
      <p:sp>
        <p:nvSpPr>
          <p:cNvPr id="135" name="Google Shape;135;p13"/>
          <p:cNvSpPr txBox="1"/>
          <p:nvPr>
            <p:ph idx="1" type="subTitle"/>
          </p:nvPr>
        </p:nvSpPr>
        <p:spPr>
          <a:xfrm>
            <a:off x="3614375" y="2318700"/>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Group A5: </a:t>
            </a:r>
            <a:r>
              <a:rPr lang="en" sz="1200"/>
              <a:t>Julian, Mihir, Kieran, and Leo</a:t>
            </a:r>
            <a:endParaRPr sz="1200"/>
          </a:p>
          <a:p>
            <a:pPr indent="0" lvl="0" marL="0" rtl="0" algn="l">
              <a:spcBef>
                <a:spcPts val="0"/>
              </a:spcBef>
              <a:spcAft>
                <a:spcPts val="0"/>
              </a:spcAft>
              <a:buNone/>
            </a:pPr>
            <a:r>
              <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Client Feedback - 360 Degree Wheels</a:t>
            </a:r>
            <a:endParaRPr/>
          </a:p>
          <a:p>
            <a:pPr indent="0" lvl="0" marL="0" rtl="0" algn="l">
              <a:spcBef>
                <a:spcPts val="0"/>
              </a:spcBef>
              <a:spcAft>
                <a:spcPts val="0"/>
              </a:spcAft>
              <a:buNone/>
            </a:pPr>
            <a:r>
              <a:t/>
            </a:r>
            <a:endParaRPr/>
          </a:p>
        </p:txBody>
      </p:sp>
      <p:pic>
        <p:nvPicPr>
          <p:cNvPr id="193" name="Google Shape;193;p22"/>
          <p:cNvPicPr preferRelativeResize="0"/>
          <p:nvPr/>
        </p:nvPicPr>
        <p:blipFill>
          <a:blip r:embed="rId3">
            <a:alphaModFix/>
          </a:blip>
          <a:stretch>
            <a:fillRect/>
          </a:stretch>
        </p:blipFill>
        <p:spPr>
          <a:xfrm>
            <a:off x="2370813" y="1055900"/>
            <a:ext cx="4402375" cy="3820975"/>
          </a:xfrm>
          <a:prstGeom prst="rect">
            <a:avLst/>
          </a:prstGeom>
          <a:noFill/>
          <a:ln>
            <a:noFill/>
          </a:ln>
        </p:spPr>
      </p:pic>
      <p:cxnSp>
        <p:nvCxnSpPr>
          <p:cNvPr id="194" name="Google Shape;194;p22"/>
          <p:cNvCxnSpPr/>
          <p:nvPr/>
        </p:nvCxnSpPr>
        <p:spPr>
          <a:xfrm>
            <a:off x="2169950" y="3486800"/>
            <a:ext cx="1869300" cy="889500"/>
          </a:xfrm>
          <a:prstGeom prst="straightConnector1">
            <a:avLst/>
          </a:prstGeom>
          <a:noFill/>
          <a:ln cap="flat" cmpd="sng" w="76200">
            <a:solidFill>
              <a:srgbClr val="FF0000"/>
            </a:solidFill>
            <a:prstDash val="solid"/>
            <a:round/>
            <a:headEnd len="med" w="med" type="none"/>
            <a:tailEnd len="med" w="med" type="triangle"/>
          </a:ln>
        </p:spPr>
      </p:cxnSp>
      <p:cxnSp>
        <p:nvCxnSpPr>
          <p:cNvPr id="195" name="Google Shape;195;p22"/>
          <p:cNvCxnSpPr/>
          <p:nvPr/>
        </p:nvCxnSpPr>
        <p:spPr>
          <a:xfrm flipH="1">
            <a:off x="6133800" y="2571750"/>
            <a:ext cx="1605300" cy="14382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Client Feedback - Locking Bracket</a:t>
            </a:r>
            <a:endParaRPr/>
          </a:p>
        </p:txBody>
      </p:sp>
      <p:sp>
        <p:nvSpPr>
          <p:cNvPr id="201" name="Google Shape;201;p23"/>
          <p:cNvSpPr txBox="1"/>
          <p:nvPr>
            <p:ph idx="1" type="body"/>
          </p:nvPr>
        </p:nvSpPr>
        <p:spPr>
          <a:xfrm>
            <a:off x="4953700" y="2306705"/>
            <a:ext cx="3774600" cy="2532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Locking mechanism will attach to the frame directly behind the wheel as mentioned</a:t>
            </a:r>
            <a:endParaRPr/>
          </a:p>
          <a:p>
            <a:pPr indent="-311150" lvl="0" marL="457200" rtl="0" algn="l">
              <a:spcBef>
                <a:spcPts val="0"/>
              </a:spcBef>
              <a:spcAft>
                <a:spcPts val="0"/>
              </a:spcAft>
              <a:buSzPts val="1300"/>
              <a:buChar char="-"/>
            </a:pPr>
            <a:r>
              <a:rPr lang="en"/>
              <a:t>Will be an arm bracket that grips and tightens to the frame, looking like a sway bar on a car pictured above</a:t>
            </a:r>
            <a:endParaRPr/>
          </a:p>
        </p:txBody>
      </p:sp>
      <p:pic>
        <p:nvPicPr>
          <p:cNvPr id="202" name="Google Shape;202;p23"/>
          <p:cNvPicPr preferRelativeResize="0"/>
          <p:nvPr/>
        </p:nvPicPr>
        <p:blipFill>
          <a:blip r:embed="rId3">
            <a:alphaModFix/>
          </a:blip>
          <a:stretch>
            <a:fillRect/>
          </a:stretch>
        </p:blipFill>
        <p:spPr>
          <a:xfrm>
            <a:off x="311700" y="1017725"/>
            <a:ext cx="4402375" cy="3820975"/>
          </a:xfrm>
          <a:prstGeom prst="rect">
            <a:avLst/>
          </a:prstGeom>
          <a:noFill/>
          <a:ln>
            <a:noFill/>
          </a:ln>
        </p:spPr>
      </p:pic>
      <p:cxnSp>
        <p:nvCxnSpPr>
          <p:cNvPr id="203" name="Google Shape;203;p23"/>
          <p:cNvCxnSpPr/>
          <p:nvPr/>
        </p:nvCxnSpPr>
        <p:spPr>
          <a:xfrm flipH="1">
            <a:off x="1720375" y="2576525"/>
            <a:ext cx="3442200" cy="1117500"/>
          </a:xfrm>
          <a:prstGeom prst="straightConnector1">
            <a:avLst/>
          </a:prstGeom>
          <a:noFill/>
          <a:ln cap="flat" cmpd="sng" w="76200">
            <a:solidFill>
              <a:srgbClr val="FF0000"/>
            </a:solidFill>
            <a:prstDash val="solid"/>
            <a:round/>
            <a:headEnd len="med" w="med" type="none"/>
            <a:tailEnd len="med" w="med" type="triangle"/>
          </a:ln>
        </p:spPr>
      </p:cxnSp>
      <p:cxnSp>
        <p:nvCxnSpPr>
          <p:cNvPr id="204" name="Google Shape;204;p23"/>
          <p:cNvCxnSpPr/>
          <p:nvPr/>
        </p:nvCxnSpPr>
        <p:spPr>
          <a:xfrm flipH="1">
            <a:off x="3340025" y="2576525"/>
            <a:ext cx="1832100" cy="1049700"/>
          </a:xfrm>
          <a:prstGeom prst="straightConnector1">
            <a:avLst/>
          </a:prstGeom>
          <a:noFill/>
          <a:ln cap="flat" cmpd="sng" w="76200">
            <a:solidFill>
              <a:srgbClr val="FF0000"/>
            </a:solidFill>
            <a:prstDash val="solid"/>
            <a:round/>
            <a:headEnd len="med" w="med" type="none"/>
            <a:tailEnd len="med" w="med" type="triangle"/>
          </a:ln>
        </p:spPr>
      </p:cxnSp>
      <p:pic>
        <p:nvPicPr>
          <p:cNvPr id="205" name="Google Shape;205;p23"/>
          <p:cNvPicPr preferRelativeResize="0"/>
          <p:nvPr/>
        </p:nvPicPr>
        <p:blipFill>
          <a:blip r:embed="rId4">
            <a:alphaModFix/>
          </a:blip>
          <a:stretch>
            <a:fillRect/>
          </a:stretch>
        </p:blipFill>
        <p:spPr>
          <a:xfrm>
            <a:off x="5410675" y="1115400"/>
            <a:ext cx="2385675" cy="1251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or Improvements to Design &amp; </a:t>
            </a:r>
            <a:r>
              <a:rPr lang="en"/>
              <a:t>Development of Two Physical Prototypes</a:t>
            </a:r>
            <a:endParaRPr/>
          </a:p>
          <a:p>
            <a:pPr indent="0" lvl="0" marL="0" rtl="0" algn="l">
              <a:spcBef>
                <a:spcPts val="0"/>
              </a:spcBef>
              <a:spcAft>
                <a:spcPts val="0"/>
              </a:spcAft>
              <a:buNone/>
            </a:pPr>
            <a:r>
              <a:t/>
            </a:r>
            <a:endParaRPr/>
          </a:p>
        </p:txBody>
      </p:sp>
      <p:sp>
        <p:nvSpPr>
          <p:cNvPr id="211" name="Google Shape;211;p2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Thoughts:</a:t>
            </a:r>
            <a:br>
              <a:rPr lang="en" sz="2400"/>
            </a:br>
            <a:r>
              <a:rPr lang="en" sz="2400"/>
              <a:t>- Wood &gt; Plastic (PLA)</a:t>
            </a:r>
            <a:endParaRPr sz="2400"/>
          </a:p>
          <a:p>
            <a:pPr indent="0" lvl="0" marL="0" rtl="0" algn="l">
              <a:spcBef>
                <a:spcPts val="1600"/>
              </a:spcBef>
              <a:spcAft>
                <a:spcPts val="1600"/>
              </a:spcAft>
              <a:buNone/>
            </a:pPr>
            <a:r>
              <a:rPr lang="en" sz="2400"/>
              <a:t>- No braking system</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pic>
        <p:nvPicPr>
          <p:cNvPr id="141" name="Google Shape;141;p14"/>
          <p:cNvPicPr preferRelativeResize="0"/>
          <p:nvPr/>
        </p:nvPicPr>
        <p:blipFill>
          <a:blip r:embed="rId3">
            <a:alphaModFix/>
          </a:blip>
          <a:stretch>
            <a:fillRect/>
          </a:stretch>
        </p:blipFill>
        <p:spPr>
          <a:xfrm>
            <a:off x="2894588" y="1184475"/>
            <a:ext cx="3354825"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Concept Design</a:t>
            </a:r>
            <a:endParaRPr/>
          </a:p>
        </p:txBody>
      </p:sp>
      <p:pic>
        <p:nvPicPr>
          <p:cNvPr id="147" name="Google Shape;147;p15"/>
          <p:cNvPicPr preferRelativeResize="0"/>
          <p:nvPr/>
        </p:nvPicPr>
        <p:blipFill>
          <a:blip r:embed="rId3">
            <a:alphaModFix/>
          </a:blip>
          <a:stretch>
            <a:fillRect/>
          </a:stretch>
        </p:blipFill>
        <p:spPr>
          <a:xfrm>
            <a:off x="1305600" y="1017725"/>
            <a:ext cx="6681625" cy="386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I</a:t>
            </a:r>
            <a:endParaRPr/>
          </a:p>
        </p:txBody>
      </p:sp>
      <p:pic>
        <p:nvPicPr>
          <p:cNvPr id="153" name="Google Shape;153;p16"/>
          <p:cNvPicPr preferRelativeResize="0"/>
          <p:nvPr/>
        </p:nvPicPr>
        <p:blipFill rotWithShape="1">
          <a:blip r:embed="rId3">
            <a:alphaModFix/>
          </a:blip>
          <a:srcRect b="20779" l="0" r="11418" t="0"/>
          <a:stretch/>
        </p:blipFill>
        <p:spPr>
          <a:xfrm>
            <a:off x="222800" y="1955300"/>
            <a:ext cx="3221700" cy="2100325"/>
          </a:xfrm>
          <a:prstGeom prst="rect">
            <a:avLst/>
          </a:prstGeom>
          <a:noFill/>
          <a:ln>
            <a:noFill/>
          </a:ln>
        </p:spPr>
      </p:pic>
      <p:pic>
        <p:nvPicPr>
          <p:cNvPr id="154" name="Google Shape;154;p16"/>
          <p:cNvPicPr preferRelativeResize="0"/>
          <p:nvPr/>
        </p:nvPicPr>
        <p:blipFill rotWithShape="1">
          <a:blip r:embed="rId4">
            <a:alphaModFix/>
          </a:blip>
          <a:srcRect b="14217" l="0" r="6594" t="7833"/>
          <a:stretch/>
        </p:blipFill>
        <p:spPr>
          <a:xfrm>
            <a:off x="5731325" y="1955300"/>
            <a:ext cx="3221700" cy="2100325"/>
          </a:xfrm>
          <a:prstGeom prst="rect">
            <a:avLst/>
          </a:prstGeom>
          <a:noFill/>
          <a:ln>
            <a:noFill/>
          </a:ln>
        </p:spPr>
      </p:pic>
      <p:pic>
        <p:nvPicPr>
          <p:cNvPr id="155" name="Google Shape;155;p16"/>
          <p:cNvPicPr preferRelativeResize="0"/>
          <p:nvPr/>
        </p:nvPicPr>
        <p:blipFill rotWithShape="1">
          <a:blip r:embed="rId5">
            <a:alphaModFix/>
          </a:blip>
          <a:srcRect b="0" l="0" r="0" t="0"/>
          <a:stretch/>
        </p:blipFill>
        <p:spPr>
          <a:xfrm>
            <a:off x="3600050" y="1068775"/>
            <a:ext cx="1975725" cy="3289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Project Plan</a:t>
            </a:r>
            <a:endParaRPr/>
          </a:p>
        </p:txBody>
      </p:sp>
      <p:pic>
        <p:nvPicPr>
          <p:cNvPr id="161" name="Google Shape;161;p17"/>
          <p:cNvPicPr preferRelativeResize="0"/>
          <p:nvPr/>
        </p:nvPicPr>
        <p:blipFill rotWithShape="1">
          <a:blip r:embed="rId3">
            <a:alphaModFix/>
          </a:blip>
          <a:srcRect b="0" l="0" r="0" t="11441"/>
          <a:stretch/>
        </p:blipFill>
        <p:spPr>
          <a:xfrm>
            <a:off x="1970750" y="1407025"/>
            <a:ext cx="5282500" cy="312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311700" y="2150850"/>
            <a:ext cx="8520600" cy="104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Client Feedback - Thoughts, Suggestions, Recommendations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Client Feedback Based on Initial Design</a:t>
            </a:r>
            <a:endParaRPr/>
          </a:p>
        </p:txBody>
      </p:sp>
      <p:pic>
        <p:nvPicPr>
          <p:cNvPr id="172" name="Google Shape;172;p19"/>
          <p:cNvPicPr preferRelativeResize="0"/>
          <p:nvPr/>
        </p:nvPicPr>
        <p:blipFill>
          <a:blip r:embed="rId3">
            <a:alphaModFix/>
          </a:blip>
          <a:stretch>
            <a:fillRect/>
          </a:stretch>
        </p:blipFill>
        <p:spPr>
          <a:xfrm>
            <a:off x="1801893" y="1017725"/>
            <a:ext cx="5321366" cy="3991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Client Feedback - Recommendations</a:t>
            </a:r>
            <a:endParaRPr/>
          </a:p>
        </p:txBody>
      </p:sp>
      <p:pic>
        <p:nvPicPr>
          <p:cNvPr id="178" name="Google Shape;178;p20"/>
          <p:cNvPicPr preferRelativeResize="0"/>
          <p:nvPr/>
        </p:nvPicPr>
        <p:blipFill>
          <a:blip r:embed="rId3">
            <a:alphaModFix/>
          </a:blip>
          <a:stretch>
            <a:fillRect/>
          </a:stretch>
        </p:blipFill>
        <p:spPr>
          <a:xfrm>
            <a:off x="6168250" y="1017725"/>
            <a:ext cx="2766175" cy="1721025"/>
          </a:xfrm>
          <a:prstGeom prst="rect">
            <a:avLst/>
          </a:prstGeom>
          <a:noFill/>
          <a:ln>
            <a:noFill/>
          </a:ln>
        </p:spPr>
      </p:pic>
      <p:sp>
        <p:nvSpPr>
          <p:cNvPr id="179" name="Google Shape;179;p20"/>
          <p:cNvSpPr txBox="1"/>
          <p:nvPr/>
        </p:nvSpPr>
        <p:spPr>
          <a:xfrm>
            <a:off x="665725" y="1140825"/>
            <a:ext cx="5502600" cy="2703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AutoNum type="arabicPeriod"/>
            </a:pPr>
            <a:r>
              <a:rPr lang="en">
                <a:solidFill>
                  <a:schemeClr val="lt1"/>
                </a:solidFill>
              </a:rPr>
              <a:t>Portability - Foldable, latchable, handle for carrying</a:t>
            </a:r>
            <a:endParaRPr>
              <a:solidFill>
                <a:schemeClr val="lt1"/>
              </a:solidFill>
            </a:endParaRPr>
          </a:p>
          <a:p>
            <a:pPr indent="0" lvl="0" marL="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AutoNum type="arabicPeriod"/>
            </a:pPr>
            <a:r>
              <a:rPr lang="en">
                <a:solidFill>
                  <a:schemeClr val="lt1"/>
                </a:solidFill>
              </a:rPr>
              <a:t>New Material - Structural integrity, weight management, durability</a:t>
            </a:r>
            <a:endParaRPr>
              <a:solidFill>
                <a:schemeClr val="lt1"/>
              </a:solidFill>
            </a:endParaRPr>
          </a:p>
          <a:p>
            <a:pPr indent="0" lvl="0" marL="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AutoNum type="arabicPeriod"/>
            </a:pPr>
            <a:r>
              <a:rPr lang="en">
                <a:solidFill>
                  <a:schemeClr val="lt1"/>
                </a:solidFill>
              </a:rPr>
              <a:t>Retractable bar for wheel base width setting (Easy install)</a:t>
            </a:r>
            <a:endParaRPr>
              <a:solidFill>
                <a:schemeClr val="lt1"/>
              </a:solidFill>
            </a:endParaRPr>
          </a:p>
          <a:p>
            <a:pPr indent="0" lvl="0" marL="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AutoNum type="arabicPeriod"/>
            </a:pPr>
            <a:r>
              <a:rPr lang="en">
                <a:solidFill>
                  <a:schemeClr val="lt1"/>
                </a:solidFill>
              </a:rPr>
              <a:t>Front 360 Degree wheels narrower than main wheels, two seperate skis must be used</a:t>
            </a:r>
            <a:endParaRPr>
              <a:solidFill>
                <a:schemeClr val="lt1"/>
              </a:solidFill>
            </a:endParaRPr>
          </a:p>
          <a:p>
            <a:pPr indent="0" lvl="0" marL="0" rtl="0" algn="l">
              <a:spcBef>
                <a:spcPts val="0"/>
              </a:spcBef>
              <a:spcAft>
                <a:spcPts val="0"/>
              </a:spcAft>
              <a:buNone/>
            </a:pPr>
            <a:r>
              <a:t/>
            </a:r>
            <a:endParaRPr>
              <a:solidFill>
                <a:schemeClr val="lt1"/>
              </a:solidFill>
            </a:endParaRPr>
          </a:p>
          <a:p>
            <a:pPr indent="-317500" lvl="0" marL="457200" rtl="0" algn="l">
              <a:spcBef>
                <a:spcPts val="0"/>
              </a:spcBef>
              <a:spcAft>
                <a:spcPts val="0"/>
              </a:spcAft>
              <a:buClr>
                <a:schemeClr val="lt1"/>
              </a:buClr>
              <a:buSzPts val="1400"/>
              <a:buAutoNum type="arabicPeriod"/>
            </a:pPr>
            <a:r>
              <a:rPr lang="en">
                <a:solidFill>
                  <a:schemeClr val="lt1"/>
                </a:solidFill>
              </a:rPr>
              <a:t>Locking Mechanism - Will have to be attached to structural frame directly behind main wheel</a:t>
            </a:r>
            <a:endParaRPr>
              <a:solidFill>
                <a:schemeClr val="lt1"/>
              </a:solidFill>
            </a:endParaRPr>
          </a:p>
          <a:p>
            <a:pPr indent="0" lvl="0" marL="0" rtl="0" algn="l">
              <a:spcBef>
                <a:spcPts val="0"/>
              </a:spcBef>
              <a:spcAft>
                <a:spcPts val="0"/>
              </a:spcAft>
              <a:buNone/>
            </a:pPr>
            <a:r>
              <a:t/>
            </a:r>
            <a:endParaRPr sz="1200">
              <a:solidFill>
                <a:schemeClr val="dk1"/>
              </a:solidFill>
            </a:endParaRPr>
          </a:p>
        </p:txBody>
      </p:sp>
      <p:pic>
        <p:nvPicPr>
          <p:cNvPr id="180" name="Google Shape;180;p20"/>
          <p:cNvPicPr preferRelativeResize="0"/>
          <p:nvPr/>
        </p:nvPicPr>
        <p:blipFill>
          <a:blip r:embed="rId4">
            <a:alphaModFix/>
          </a:blip>
          <a:stretch>
            <a:fillRect/>
          </a:stretch>
        </p:blipFill>
        <p:spPr>
          <a:xfrm>
            <a:off x="6239725" y="2983500"/>
            <a:ext cx="2766174" cy="1841495"/>
          </a:xfrm>
          <a:prstGeom prst="rect">
            <a:avLst/>
          </a:prstGeom>
          <a:noFill/>
          <a:ln>
            <a:noFill/>
          </a:ln>
        </p:spPr>
      </p:pic>
      <p:pic>
        <p:nvPicPr>
          <p:cNvPr id="181" name="Google Shape;181;p20"/>
          <p:cNvPicPr preferRelativeResize="0"/>
          <p:nvPr/>
        </p:nvPicPr>
        <p:blipFill rotWithShape="1">
          <a:blip r:embed="rId5">
            <a:alphaModFix/>
          </a:blip>
          <a:srcRect b="43408" l="0" r="0" t="43233"/>
          <a:stretch/>
        </p:blipFill>
        <p:spPr>
          <a:xfrm>
            <a:off x="845275" y="3893125"/>
            <a:ext cx="5143500" cy="687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Client Feedback - Different Material</a:t>
            </a:r>
            <a:endParaRPr/>
          </a:p>
        </p:txBody>
      </p:sp>
      <p:pic>
        <p:nvPicPr>
          <p:cNvPr id="187" name="Google Shape;187;p21"/>
          <p:cNvPicPr preferRelativeResize="0"/>
          <p:nvPr/>
        </p:nvPicPr>
        <p:blipFill>
          <a:blip r:embed="rId3">
            <a:alphaModFix/>
          </a:blip>
          <a:stretch>
            <a:fillRect/>
          </a:stretch>
        </p:blipFill>
        <p:spPr>
          <a:xfrm>
            <a:off x="2017000" y="1152475"/>
            <a:ext cx="5109993"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