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Bantayog" panose="020B0604020202020204" charset="0"/>
      <p:regular r:id="rId17"/>
    </p:embeddedFont>
    <p:embeddedFont>
      <p:font typeface="Brightwall" panose="02000500000000000000" charset="0"/>
      <p:regular r:id="rId18"/>
    </p:embeddedFont>
    <p:embeddedFont>
      <p:font typeface="Canva Sans" panose="020B0604020202020204" charset="0"/>
      <p:regular r:id="rId19"/>
    </p:embeddedFont>
    <p:embeddedFont>
      <p:font typeface="DM Serif Display" pitchFamily="2" charset="0"/>
      <p:regular r:id="rId20"/>
    </p:embeddedFont>
    <p:embeddedFont>
      <p:font typeface="Montserrat" panose="00000500000000000000" pitchFamily="2" charset="0"/>
      <p:regular r:id="rId21"/>
    </p:embeddedFont>
    <p:embeddedFont>
      <p:font typeface="Open Sans" panose="020B0606030504020204" pitchFamily="34" charset="0"/>
      <p:regular r:id="rId22"/>
    </p:embeddedFont>
    <p:embeddedFont>
      <p:font typeface="Open Sans Bold" panose="020B0806030504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04.04.2024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 could talk for hours about autonomous weapons, where we are now with the technology and all the different factors to take into consideration, but what is most important to us, is the factual evidence and the ethical concern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After meeting with the client, and doing our own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svg"/><Relationship Id="rId7" Type="http://schemas.openxmlformats.org/officeDocument/2006/relationships/image" Target="../media/image4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4.svg"/><Relationship Id="rId12"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1.pn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2.sv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18.png"/><Relationship Id="rId2" Type="http://schemas.openxmlformats.org/officeDocument/2006/relationships/image" Target="../media/image20.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sv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sp>
        <p:nvSpPr>
          <p:cNvPr id="2" name="TextBox 2"/>
          <p:cNvSpPr txBox="1"/>
          <p:nvPr/>
        </p:nvSpPr>
        <p:spPr>
          <a:xfrm>
            <a:off x="5686624" y="8415157"/>
            <a:ext cx="6914751" cy="1039451"/>
          </a:xfrm>
          <a:prstGeom prst="rect">
            <a:avLst/>
          </a:prstGeom>
        </p:spPr>
        <p:txBody>
          <a:bodyPr lIns="0" tIns="0" rIns="0" bIns="0" rtlCol="0" anchor="t">
            <a:spAutoFit/>
          </a:bodyPr>
          <a:lstStyle/>
          <a:p>
            <a:pPr algn="ctr">
              <a:lnSpc>
                <a:spcPts val="4132"/>
              </a:lnSpc>
            </a:pPr>
            <a:r>
              <a:rPr lang="en-US" sz="2951" spc="1334" dirty="0">
                <a:solidFill>
                  <a:srgbClr val="FFFFFF"/>
                </a:solidFill>
                <a:latin typeface="DM Serif Display"/>
              </a:rPr>
              <a:t>RACHAEL, ROSIE,JAY, MAXINE AND KAREEM</a:t>
            </a:r>
          </a:p>
        </p:txBody>
      </p:sp>
      <p:sp>
        <p:nvSpPr>
          <p:cNvPr id="3" name="TextBox 3"/>
          <p:cNvSpPr txBox="1"/>
          <p:nvPr/>
        </p:nvSpPr>
        <p:spPr>
          <a:xfrm>
            <a:off x="5229404" y="941847"/>
            <a:ext cx="7829192" cy="804638"/>
          </a:xfrm>
          <a:prstGeom prst="rect">
            <a:avLst/>
          </a:prstGeom>
        </p:spPr>
        <p:txBody>
          <a:bodyPr lIns="0" tIns="0" rIns="0" bIns="0" rtlCol="0" anchor="t">
            <a:spAutoFit/>
          </a:bodyPr>
          <a:lstStyle/>
          <a:p>
            <a:pPr algn="ctr">
              <a:lnSpc>
                <a:spcPts val="6574"/>
              </a:lnSpc>
            </a:pPr>
            <a:r>
              <a:rPr lang="en-US" sz="4696" spc="2122" dirty="0">
                <a:solidFill>
                  <a:srgbClr val="FFFFFF"/>
                </a:solidFill>
                <a:latin typeface="DM Serif Display"/>
              </a:rPr>
              <a:t>INTRODUCING</a:t>
            </a:r>
          </a:p>
        </p:txBody>
      </p:sp>
      <p:sp>
        <p:nvSpPr>
          <p:cNvPr id="4" name="TextBox 4"/>
          <p:cNvSpPr txBox="1"/>
          <p:nvPr/>
        </p:nvSpPr>
        <p:spPr>
          <a:xfrm>
            <a:off x="10602965" y="4602227"/>
            <a:ext cx="5155799" cy="1683342"/>
          </a:xfrm>
          <a:prstGeom prst="rect">
            <a:avLst/>
          </a:prstGeom>
        </p:spPr>
        <p:txBody>
          <a:bodyPr lIns="0" tIns="0" rIns="0" bIns="0" rtlCol="0" anchor="t">
            <a:spAutoFit/>
          </a:bodyPr>
          <a:lstStyle/>
          <a:p>
            <a:pPr algn="ctr">
              <a:lnSpc>
                <a:spcPts val="13792"/>
              </a:lnSpc>
            </a:pPr>
            <a:r>
              <a:rPr lang="en-US" sz="9851" dirty="0">
                <a:solidFill>
                  <a:srgbClr val="FFFFFF"/>
                </a:solidFill>
                <a:latin typeface="Brightwall"/>
              </a:rPr>
              <a:t>Group 5</a:t>
            </a:r>
          </a:p>
        </p:txBody>
      </p:sp>
      <p:sp>
        <p:nvSpPr>
          <p:cNvPr id="5" name="TextBox 5"/>
          <p:cNvSpPr txBox="1"/>
          <p:nvPr/>
        </p:nvSpPr>
        <p:spPr>
          <a:xfrm>
            <a:off x="2529235" y="1467123"/>
            <a:ext cx="13229529" cy="3524429"/>
          </a:xfrm>
          <a:prstGeom prst="rect">
            <a:avLst/>
          </a:prstGeom>
        </p:spPr>
        <p:txBody>
          <a:bodyPr lIns="0" tIns="0" rIns="0" bIns="0" rtlCol="0" anchor="t">
            <a:spAutoFit/>
          </a:bodyPr>
          <a:lstStyle/>
          <a:p>
            <a:pPr algn="ctr">
              <a:lnSpc>
                <a:spcPts val="28865"/>
              </a:lnSpc>
            </a:pPr>
            <a:r>
              <a:rPr lang="en-US" sz="20617">
                <a:solidFill>
                  <a:srgbClr val="283618"/>
                </a:solidFill>
                <a:latin typeface="DM Serif Display"/>
              </a:rPr>
              <a:t>GNG 1103 </a:t>
            </a:r>
            <a:endParaRPr lang="en-US" sz="20617" dirty="0">
              <a:solidFill>
                <a:srgbClr val="283618"/>
              </a:solidFill>
              <a:latin typeface="DM Serif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7100858" y="1850270"/>
            <a:ext cx="21450158" cy="16005849"/>
            <a:chOff x="0" y="0"/>
            <a:chExt cx="6350000" cy="4738293"/>
          </a:xfrm>
        </p:grpSpPr>
        <p:sp>
          <p:nvSpPr>
            <p:cNvPr id="3" name="Freeform 3"/>
            <p:cNvSpPr/>
            <p:nvPr/>
          </p:nvSpPr>
          <p:spPr>
            <a:xfrm>
              <a:off x="0" y="-55880"/>
              <a:ext cx="6350000" cy="4794173"/>
            </a:xfrm>
            <a:custGeom>
              <a:avLst/>
              <a:gdLst/>
              <a:ahLst/>
              <a:cxnLst/>
              <a:rect l="l" t="t" r="r" b="b"/>
              <a:pathLst>
                <a:path w="6350000" h="4794173">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4794173"/>
                  </a:lnTo>
                  <a:lnTo>
                    <a:pt x="6350000" y="4794173"/>
                  </a:lnTo>
                  <a:lnTo>
                    <a:pt x="6350000" y="327660"/>
                  </a:lnTo>
                  <a:cubicBezTo>
                    <a:pt x="6112510" y="265430"/>
                    <a:pt x="5867400" y="220980"/>
                    <a:pt x="5628640" y="177800"/>
                  </a:cubicBezTo>
                  <a:close/>
                </a:path>
              </a:pathLst>
            </a:custGeom>
            <a:solidFill>
              <a:srgbClr val="606C38"/>
            </a:solidFill>
          </p:spPr>
          <p:txBody>
            <a:bodyPr/>
            <a:lstStyle/>
            <a:p>
              <a:endParaRPr lang="en-CA" dirty="0"/>
            </a:p>
          </p:txBody>
        </p:sp>
      </p:grpSp>
      <p:sp>
        <p:nvSpPr>
          <p:cNvPr id="4" name="Freeform 4"/>
          <p:cNvSpPr/>
          <p:nvPr/>
        </p:nvSpPr>
        <p:spPr>
          <a:xfrm>
            <a:off x="-854015" y="8701460"/>
            <a:ext cx="19142015" cy="2784293"/>
          </a:xfrm>
          <a:custGeom>
            <a:avLst/>
            <a:gdLst/>
            <a:ahLst/>
            <a:cxnLst/>
            <a:rect l="l" t="t" r="r" b="b"/>
            <a:pathLst>
              <a:path w="19142015" h="2784293">
                <a:moveTo>
                  <a:pt x="0" y="0"/>
                </a:moveTo>
                <a:lnTo>
                  <a:pt x="19142015" y="0"/>
                </a:lnTo>
                <a:lnTo>
                  <a:pt x="19142015" y="2784293"/>
                </a:lnTo>
                <a:lnTo>
                  <a:pt x="0" y="27842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5" name="Freeform 5"/>
          <p:cNvSpPr/>
          <p:nvPr/>
        </p:nvSpPr>
        <p:spPr>
          <a:xfrm>
            <a:off x="7440179" y="1028700"/>
            <a:ext cx="10259958" cy="3930632"/>
          </a:xfrm>
          <a:custGeom>
            <a:avLst/>
            <a:gdLst/>
            <a:ahLst/>
            <a:cxnLst/>
            <a:rect l="l" t="t" r="r" b="b"/>
            <a:pathLst>
              <a:path w="10259958" h="3930632">
                <a:moveTo>
                  <a:pt x="0" y="0"/>
                </a:moveTo>
                <a:lnTo>
                  <a:pt x="10259958" y="0"/>
                </a:lnTo>
                <a:lnTo>
                  <a:pt x="10259958" y="3930632"/>
                </a:lnTo>
                <a:lnTo>
                  <a:pt x="0" y="3930632"/>
                </a:lnTo>
                <a:lnTo>
                  <a:pt x="0" y="0"/>
                </a:lnTo>
                <a:close/>
              </a:path>
            </a:pathLst>
          </a:custGeom>
          <a:blipFill>
            <a:blip r:embed="rId4"/>
            <a:stretch>
              <a:fillRect/>
            </a:stretch>
          </a:blipFill>
          <a:ln w="47625" cap="sq">
            <a:solidFill>
              <a:srgbClr val="283618"/>
            </a:solidFill>
            <a:prstDash val="solid"/>
            <a:miter/>
          </a:ln>
        </p:spPr>
        <p:txBody>
          <a:bodyPr/>
          <a:lstStyle/>
          <a:p>
            <a:endParaRPr lang="en-CA" dirty="0"/>
          </a:p>
        </p:txBody>
      </p:sp>
      <p:sp>
        <p:nvSpPr>
          <p:cNvPr id="6" name="Freeform 6"/>
          <p:cNvSpPr/>
          <p:nvPr/>
        </p:nvSpPr>
        <p:spPr>
          <a:xfrm>
            <a:off x="686069" y="4635710"/>
            <a:ext cx="9157585" cy="5217484"/>
          </a:xfrm>
          <a:custGeom>
            <a:avLst/>
            <a:gdLst/>
            <a:ahLst/>
            <a:cxnLst/>
            <a:rect l="l" t="t" r="r" b="b"/>
            <a:pathLst>
              <a:path w="9157585" h="5217484">
                <a:moveTo>
                  <a:pt x="0" y="0"/>
                </a:moveTo>
                <a:lnTo>
                  <a:pt x="9157584" y="0"/>
                </a:lnTo>
                <a:lnTo>
                  <a:pt x="9157584" y="5217485"/>
                </a:lnTo>
                <a:lnTo>
                  <a:pt x="0" y="5217485"/>
                </a:lnTo>
                <a:lnTo>
                  <a:pt x="0" y="0"/>
                </a:lnTo>
                <a:close/>
              </a:path>
            </a:pathLst>
          </a:custGeom>
          <a:blipFill>
            <a:blip r:embed="rId5"/>
            <a:stretch>
              <a:fillRect/>
            </a:stretch>
          </a:blipFill>
          <a:ln w="47625" cap="sq">
            <a:solidFill>
              <a:srgbClr val="283618"/>
            </a:solidFill>
            <a:prstDash val="solid"/>
            <a:miter/>
          </a:ln>
        </p:spPr>
        <p:txBody>
          <a:bodyPr/>
          <a:lstStyle/>
          <a:p>
            <a:endParaRPr lang="en-CA" dirty="0"/>
          </a:p>
        </p:txBody>
      </p:sp>
      <p:sp>
        <p:nvSpPr>
          <p:cNvPr id="7" name="TextBox 7"/>
          <p:cNvSpPr txBox="1"/>
          <p:nvPr/>
        </p:nvSpPr>
        <p:spPr>
          <a:xfrm>
            <a:off x="-422426" y="-142875"/>
            <a:ext cx="11817560" cy="1260602"/>
          </a:xfrm>
          <a:prstGeom prst="rect">
            <a:avLst/>
          </a:prstGeom>
        </p:spPr>
        <p:txBody>
          <a:bodyPr lIns="0" tIns="0" rIns="0" bIns="0" rtlCol="0" anchor="t">
            <a:spAutoFit/>
          </a:bodyPr>
          <a:lstStyle/>
          <a:p>
            <a:pPr algn="ctr">
              <a:lnSpc>
                <a:spcPts val="10318"/>
              </a:lnSpc>
            </a:pPr>
            <a:r>
              <a:rPr lang="en-US" sz="7370" dirty="0">
                <a:solidFill>
                  <a:srgbClr val="EFEEE7"/>
                </a:solidFill>
                <a:latin typeface="DM Serif Display"/>
              </a:rPr>
              <a:t>ALLEYWAY PROTOTYPE II</a:t>
            </a:r>
          </a:p>
        </p:txBody>
      </p:sp>
      <p:sp>
        <p:nvSpPr>
          <p:cNvPr id="8" name="TextBox 8"/>
          <p:cNvSpPr txBox="1"/>
          <p:nvPr/>
        </p:nvSpPr>
        <p:spPr>
          <a:xfrm>
            <a:off x="-13007" y="1536798"/>
            <a:ext cx="7575872" cy="2371090"/>
          </a:xfrm>
          <a:prstGeom prst="rect">
            <a:avLst/>
          </a:prstGeom>
        </p:spPr>
        <p:txBody>
          <a:bodyPr lIns="0" tIns="0" rIns="0" bIns="0" rtlCol="0" anchor="t">
            <a:spAutoFit/>
          </a:bodyPr>
          <a:lstStyle/>
          <a:p>
            <a:pPr marL="734059" lvl="1" indent="-367030">
              <a:lnSpc>
                <a:spcPts val="4759"/>
              </a:lnSpc>
              <a:buFont typeface="Arial"/>
              <a:buChar char="•"/>
            </a:pPr>
            <a:r>
              <a:rPr lang="en-US" sz="3399" dirty="0">
                <a:solidFill>
                  <a:srgbClr val="283618"/>
                </a:solidFill>
                <a:latin typeface="DM Serif Display"/>
              </a:rPr>
              <a:t>Skybox to add effect, </a:t>
            </a:r>
          </a:p>
          <a:p>
            <a:pPr marL="734059" lvl="1" indent="-367030">
              <a:lnSpc>
                <a:spcPts val="4759"/>
              </a:lnSpc>
              <a:buFont typeface="Arial"/>
              <a:buChar char="•"/>
            </a:pPr>
            <a:r>
              <a:rPr lang="en-US" sz="3399" dirty="0">
                <a:solidFill>
                  <a:srgbClr val="283618"/>
                </a:solidFill>
                <a:latin typeface="DM Serif Display"/>
              </a:rPr>
              <a:t>accessories like garbage, trash, etc.</a:t>
            </a:r>
          </a:p>
          <a:p>
            <a:pPr marL="734059" lvl="1" indent="-367030">
              <a:lnSpc>
                <a:spcPts val="4759"/>
              </a:lnSpc>
              <a:buFont typeface="Arial"/>
              <a:buChar char="•"/>
            </a:pPr>
            <a:r>
              <a:rPr lang="en-US" sz="3399" dirty="0">
                <a:solidFill>
                  <a:srgbClr val="283618"/>
                </a:solidFill>
                <a:latin typeface="DM Serif Display"/>
              </a:rPr>
              <a:t>Dumpster +trash</a:t>
            </a:r>
          </a:p>
          <a:p>
            <a:pPr marL="734059" lvl="1" indent="-367030">
              <a:lnSpc>
                <a:spcPts val="4759"/>
              </a:lnSpc>
              <a:buFont typeface="Arial"/>
              <a:buChar char="•"/>
            </a:pPr>
            <a:r>
              <a:rPr lang="en-US" sz="3399" dirty="0">
                <a:solidFill>
                  <a:srgbClr val="283618"/>
                </a:solidFill>
                <a:latin typeface="DM Serif Display"/>
              </a:rPr>
              <a:t>light source behind</a:t>
            </a:r>
          </a:p>
        </p:txBody>
      </p:sp>
      <p:sp>
        <p:nvSpPr>
          <p:cNvPr id="9" name="TextBox 9"/>
          <p:cNvSpPr txBox="1"/>
          <p:nvPr/>
        </p:nvSpPr>
        <p:spPr>
          <a:xfrm>
            <a:off x="10866234" y="5730295"/>
            <a:ext cx="7587481" cy="2971165"/>
          </a:xfrm>
          <a:prstGeom prst="rect">
            <a:avLst/>
          </a:prstGeom>
        </p:spPr>
        <p:txBody>
          <a:bodyPr lIns="0" tIns="0" rIns="0" bIns="0" rtlCol="0" anchor="t">
            <a:spAutoFit/>
          </a:bodyPr>
          <a:lstStyle/>
          <a:p>
            <a:pPr marL="734059" lvl="1" indent="-367030">
              <a:lnSpc>
                <a:spcPts val="4759"/>
              </a:lnSpc>
              <a:buFont typeface="Arial"/>
              <a:buChar char="•"/>
            </a:pPr>
            <a:r>
              <a:rPr lang="en-US" sz="3399" dirty="0">
                <a:solidFill>
                  <a:srgbClr val="283618"/>
                </a:solidFill>
                <a:latin typeface="DM Serif Display"/>
              </a:rPr>
              <a:t>Broken brick, plaster, and windows</a:t>
            </a:r>
          </a:p>
          <a:p>
            <a:pPr marL="734059" lvl="1" indent="-367030">
              <a:lnSpc>
                <a:spcPts val="4759"/>
              </a:lnSpc>
              <a:buFont typeface="Arial"/>
              <a:buChar char="•"/>
            </a:pPr>
            <a:r>
              <a:rPr lang="en-US" sz="3399" dirty="0">
                <a:solidFill>
                  <a:srgbClr val="283618"/>
                </a:solidFill>
                <a:latin typeface="DM Serif Display"/>
              </a:rPr>
              <a:t>Open roof</a:t>
            </a:r>
          </a:p>
          <a:p>
            <a:pPr marL="734059" lvl="1" indent="-367030">
              <a:lnSpc>
                <a:spcPts val="4759"/>
              </a:lnSpc>
              <a:buFont typeface="Arial"/>
              <a:buChar char="•"/>
            </a:pPr>
            <a:r>
              <a:rPr lang="en-US" sz="3399" dirty="0">
                <a:solidFill>
                  <a:srgbClr val="283618"/>
                </a:solidFill>
                <a:latin typeface="DM Serif Display"/>
              </a:rPr>
              <a:t>debris around area</a:t>
            </a:r>
          </a:p>
          <a:p>
            <a:pPr marL="734059" lvl="1" indent="-367030">
              <a:lnSpc>
                <a:spcPts val="4759"/>
              </a:lnSpc>
              <a:buFont typeface="Arial"/>
              <a:buChar char="•"/>
            </a:pPr>
            <a:r>
              <a:rPr lang="en-US" sz="3399" dirty="0">
                <a:solidFill>
                  <a:srgbClr val="283618"/>
                </a:solidFill>
                <a:latin typeface="DM Serif Display"/>
              </a:rPr>
              <a:t>wood planks on windows </a:t>
            </a:r>
          </a:p>
          <a:p>
            <a:pPr>
              <a:lnSpc>
                <a:spcPts val="4759"/>
              </a:lnSpc>
            </a:pPr>
            <a:endParaRPr lang="en-US" sz="3399" dirty="0">
              <a:solidFill>
                <a:srgbClr val="283618"/>
              </a:solidFill>
              <a:latin typeface="DM Serif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a:off x="1190625" y="5133975"/>
            <a:ext cx="16068675" cy="0"/>
          </a:xfrm>
          <a:prstGeom prst="line">
            <a:avLst/>
          </a:prstGeom>
          <a:ln w="19050" cap="rnd">
            <a:solidFill>
              <a:srgbClr val="606C38"/>
            </a:solidFill>
            <a:prstDash val="solid"/>
            <a:headEnd type="none" w="sm" len="sm"/>
            <a:tailEnd type="none" w="sm" len="sm"/>
          </a:ln>
        </p:spPr>
        <p:txBody>
          <a:bodyPr/>
          <a:lstStyle/>
          <a:p>
            <a:endParaRPr lang="en-CA" dirty="0"/>
          </a:p>
        </p:txBody>
      </p:sp>
      <p:grpSp>
        <p:nvGrpSpPr>
          <p:cNvPr id="3" name="Group 3"/>
          <p:cNvGrpSpPr/>
          <p:nvPr/>
        </p:nvGrpSpPr>
        <p:grpSpPr>
          <a:xfrm>
            <a:off x="1028700" y="4981575"/>
            <a:ext cx="323850" cy="32385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06C38"/>
            </a:solidFill>
          </p:spPr>
          <p:txBody>
            <a:bodyPr/>
            <a:lstStyle/>
            <a:p>
              <a:endParaRPr lang="en-CA" dirty="0"/>
            </a:p>
          </p:txBody>
        </p:sp>
      </p:grpSp>
      <p:grpSp>
        <p:nvGrpSpPr>
          <p:cNvPr id="5" name="Group 5"/>
          <p:cNvGrpSpPr/>
          <p:nvPr/>
        </p:nvGrpSpPr>
        <p:grpSpPr>
          <a:xfrm>
            <a:off x="5317258" y="4972050"/>
            <a:ext cx="323850" cy="32385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06C38"/>
            </a:solidFill>
          </p:spPr>
          <p:txBody>
            <a:bodyPr/>
            <a:lstStyle/>
            <a:p>
              <a:endParaRPr lang="en-CA" dirty="0"/>
            </a:p>
          </p:txBody>
        </p:sp>
      </p:grpSp>
      <p:grpSp>
        <p:nvGrpSpPr>
          <p:cNvPr id="7" name="Group 7"/>
          <p:cNvGrpSpPr/>
          <p:nvPr/>
        </p:nvGrpSpPr>
        <p:grpSpPr>
          <a:xfrm>
            <a:off x="9605817" y="4972050"/>
            <a:ext cx="323850" cy="323850"/>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06C38"/>
            </a:solidFill>
          </p:spPr>
          <p:txBody>
            <a:bodyPr/>
            <a:lstStyle/>
            <a:p>
              <a:endParaRPr lang="en-CA" dirty="0"/>
            </a:p>
          </p:txBody>
        </p:sp>
      </p:grpSp>
      <p:grpSp>
        <p:nvGrpSpPr>
          <p:cNvPr id="9" name="Group 9"/>
          <p:cNvGrpSpPr/>
          <p:nvPr/>
        </p:nvGrpSpPr>
        <p:grpSpPr>
          <a:xfrm>
            <a:off x="13894375" y="4972050"/>
            <a:ext cx="323850" cy="32385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06C38"/>
            </a:solidFill>
          </p:spPr>
          <p:txBody>
            <a:bodyPr/>
            <a:lstStyle/>
            <a:p>
              <a:endParaRPr lang="en-CA" dirty="0"/>
            </a:p>
          </p:txBody>
        </p:sp>
      </p:grpSp>
      <p:grpSp>
        <p:nvGrpSpPr>
          <p:cNvPr id="11" name="Group 11"/>
          <p:cNvGrpSpPr/>
          <p:nvPr/>
        </p:nvGrpSpPr>
        <p:grpSpPr>
          <a:xfrm>
            <a:off x="2225758" y="2656683"/>
            <a:ext cx="13836484" cy="1610517"/>
            <a:chOff x="0" y="0"/>
            <a:chExt cx="3644177" cy="424169"/>
          </a:xfrm>
        </p:grpSpPr>
        <p:sp>
          <p:nvSpPr>
            <p:cNvPr id="12" name="Freeform 12"/>
            <p:cNvSpPr/>
            <p:nvPr/>
          </p:nvSpPr>
          <p:spPr>
            <a:xfrm>
              <a:off x="0" y="0"/>
              <a:ext cx="3644177" cy="424169"/>
            </a:xfrm>
            <a:custGeom>
              <a:avLst/>
              <a:gdLst/>
              <a:ahLst/>
              <a:cxnLst/>
              <a:rect l="l" t="t" r="r" b="b"/>
              <a:pathLst>
                <a:path w="3644177" h="424169">
                  <a:moveTo>
                    <a:pt x="28536" y="0"/>
                  </a:moveTo>
                  <a:lnTo>
                    <a:pt x="3615641" y="0"/>
                  </a:lnTo>
                  <a:cubicBezTo>
                    <a:pt x="3623209" y="0"/>
                    <a:pt x="3630467" y="3006"/>
                    <a:pt x="3635819" y="8358"/>
                  </a:cubicBezTo>
                  <a:cubicBezTo>
                    <a:pt x="3641170" y="13710"/>
                    <a:pt x="3644177" y="20968"/>
                    <a:pt x="3644177" y="28536"/>
                  </a:cubicBezTo>
                  <a:lnTo>
                    <a:pt x="3644177" y="395633"/>
                  </a:lnTo>
                  <a:cubicBezTo>
                    <a:pt x="3644177" y="403201"/>
                    <a:pt x="3641170" y="410460"/>
                    <a:pt x="3635819" y="415811"/>
                  </a:cubicBezTo>
                  <a:cubicBezTo>
                    <a:pt x="3630467" y="421163"/>
                    <a:pt x="3623209" y="424169"/>
                    <a:pt x="3615641" y="424169"/>
                  </a:cubicBezTo>
                  <a:lnTo>
                    <a:pt x="28536" y="424169"/>
                  </a:lnTo>
                  <a:cubicBezTo>
                    <a:pt x="20968" y="424169"/>
                    <a:pt x="13710" y="421163"/>
                    <a:pt x="8358" y="415811"/>
                  </a:cubicBezTo>
                  <a:cubicBezTo>
                    <a:pt x="3006" y="410460"/>
                    <a:pt x="0" y="403201"/>
                    <a:pt x="0" y="395633"/>
                  </a:cubicBezTo>
                  <a:lnTo>
                    <a:pt x="0" y="28536"/>
                  </a:lnTo>
                  <a:cubicBezTo>
                    <a:pt x="0" y="20968"/>
                    <a:pt x="3006" y="13710"/>
                    <a:pt x="8358" y="8358"/>
                  </a:cubicBezTo>
                  <a:cubicBezTo>
                    <a:pt x="13710" y="3006"/>
                    <a:pt x="20968" y="0"/>
                    <a:pt x="28536" y="0"/>
                  </a:cubicBezTo>
                  <a:close/>
                </a:path>
              </a:pathLst>
            </a:custGeom>
            <a:solidFill>
              <a:srgbClr val="606C38"/>
            </a:solidFill>
            <a:ln w="76200" cap="rnd">
              <a:solidFill>
                <a:srgbClr val="000000"/>
              </a:solidFill>
              <a:prstDash val="solid"/>
              <a:round/>
            </a:ln>
          </p:spPr>
          <p:txBody>
            <a:bodyPr/>
            <a:lstStyle/>
            <a:p>
              <a:endParaRPr lang="en-CA" dirty="0"/>
            </a:p>
          </p:txBody>
        </p:sp>
        <p:sp>
          <p:nvSpPr>
            <p:cNvPr id="13" name="TextBox 13"/>
            <p:cNvSpPr txBox="1"/>
            <p:nvPr/>
          </p:nvSpPr>
          <p:spPr>
            <a:xfrm>
              <a:off x="0" y="-47625"/>
              <a:ext cx="3644177" cy="471794"/>
            </a:xfrm>
            <a:prstGeom prst="rect">
              <a:avLst/>
            </a:prstGeom>
          </p:spPr>
          <p:txBody>
            <a:bodyPr lIns="50800" tIns="50800" rIns="50800" bIns="50800" rtlCol="0" anchor="ctr"/>
            <a:lstStyle/>
            <a:p>
              <a:pPr algn="ctr">
                <a:lnSpc>
                  <a:spcPts val="2800"/>
                </a:lnSpc>
              </a:pPr>
              <a:endParaRPr dirty="0"/>
            </a:p>
          </p:txBody>
        </p:sp>
      </p:grpSp>
      <p:sp>
        <p:nvSpPr>
          <p:cNvPr id="14" name="TextBox 14"/>
          <p:cNvSpPr txBox="1"/>
          <p:nvPr/>
        </p:nvSpPr>
        <p:spPr>
          <a:xfrm>
            <a:off x="1028700" y="1019175"/>
            <a:ext cx="16230600" cy="1228725"/>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110F10"/>
                </a:solidFill>
                <a:latin typeface="DM Serif Display"/>
              </a:rPr>
              <a:t>FUTURE CONSIDERATIONS </a:t>
            </a:r>
          </a:p>
        </p:txBody>
      </p:sp>
      <p:sp>
        <p:nvSpPr>
          <p:cNvPr id="15" name="TextBox 15"/>
          <p:cNvSpPr txBox="1"/>
          <p:nvPr/>
        </p:nvSpPr>
        <p:spPr>
          <a:xfrm>
            <a:off x="1028700" y="5972175"/>
            <a:ext cx="3813960" cy="907415"/>
          </a:xfrm>
          <a:prstGeom prst="rect">
            <a:avLst/>
          </a:prstGeom>
        </p:spPr>
        <p:txBody>
          <a:bodyPr lIns="0" tIns="0" rIns="0" bIns="0" rtlCol="0" anchor="t">
            <a:spAutoFit/>
          </a:bodyPr>
          <a:lstStyle/>
          <a:p>
            <a:pPr marL="0" lvl="0" indent="0" algn="l">
              <a:lnSpc>
                <a:spcPts val="3639"/>
              </a:lnSpc>
              <a:spcBef>
                <a:spcPct val="0"/>
              </a:spcBef>
            </a:pPr>
            <a:r>
              <a:rPr lang="en-US" sz="2799" dirty="0">
                <a:solidFill>
                  <a:srgbClr val="110F10"/>
                </a:solidFill>
                <a:latin typeface="DM Serif Display"/>
              </a:rPr>
              <a:t>FINISH DEVELOPING THE ALLY WAY DESIGN</a:t>
            </a:r>
          </a:p>
        </p:txBody>
      </p:sp>
      <p:sp>
        <p:nvSpPr>
          <p:cNvPr id="16" name="TextBox 16"/>
          <p:cNvSpPr txBox="1"/>
          <p:nvPr/>
        </p:nvSpPr>
        <p:spPr>
          <a:xfrm>
            <a:off x="1028700" y="7193534"/>
            <a:ext cx="3364925" cy="1470660"/>
          </a:xfrm>
          <a:prstGeom prst="rect">
            <a:avLst/>
          </a:prstGeom>
        </p:spPr>
        <p:txBody>
          <a:bodyPr lIns="0" tIns="0" rIns="0" bIns="0" rtlCol="0" anchor="t">
            <a:spAutoFit/>
          </a:bodyPr>
          <a:lstStyle/>
          <a:p>
            <a:pPr marL="0" lvl="0" indent="0" algn="l">
              <a:lnSpc>
                <a:spcPts val="2940"/>
              </a:lnSpc>
              <a:spcBef>
                <a:spcPct val="0"/>
              </a:spcBef>
            </a:pPr>
            <a:r>
              <a:rPr lang="en-US" sz="2100" dirty="0">
                <a:solidFill>
                  <a:srgbClr val="110F10"/>
                </a:solidFill>
                <a:latin typeface="DM Serif Display"/>
              </a:rPr>
              <a:t>This is the next step to designing the environment of the project. (Purchased alleyway asset)</a:t>
            </a:r>
          </a:p>
        </p:txBody>
      </p:sp>
      <p:sp>
        <p:nvSpPr>
          <p:cNvPr id="17" name="TextBox 17"/>
          <p:cNvSpPr txBox="1"/>
          <p:nvPr/>
        </p:nvSpPr>
        <p:spPr>
          <a:xfrm>
            <a:off x="5317258" y="5972175"/>
            <a:ext cx="3364925" cy="907415"/>
          </a:xfrm>
          <a:prstGeom prst="rect">
            <a:avLst/>
          </a:prstGeom>
        </p:spPr>
        <p:txBody>
          <a:bodyPr lIns="0" tIns="0" rIns="0" bIns="0" rtlCol="0" anchor="t">
            <a:spAutoFit/>
          </a:bodyPr>
          <a:lstStyle/>
          <a:p>
            <a:pPr marL="0" lvl="0" indent="0" algn="l">
              <a:lnSpc>
                <a:spcPts val="3639"/>
              </a:lnSpc>
              <a:spcBef>
                <a:spcPct val="0"/>
              </a:spcBef>
            </a:pPr>
            <a:r>
              <a:rPr lang="en-US" sz="2799" dirty="0">
                <a:solidFill>
                  <a:srgbClr val="110F10"/>
                </a:solidFill>
                <a:latin typeface="DM Serif Display"/>
              </a:rPr>
              <a:t>IMPLEMENT AUDIO CLIPS</a:t>
            </a:r>
          </a:p>
        </p:txBody>
      </p:sp>
      <p:sp>
        <p:nvSpPr>
          <p:cNvPr id="18" name="TextBox 18"/>
          <p:cNvSpPr txBox="1"/>
          <p:nvPr/>
        </p:nvSpPr>
        <p:spPr>
          <a:xfrm>
            <a:off x="5317258" y="7193534"/>
            <a:ext cx="3364925" cy="1470660"/>
          </a:xfrm>
          <a:prstGeom prst="rect">
            <a:avLst/>
          </a:prstGeom>
        </p:spPr>
        <p:txBody>
          <a:bodyPr lIns="0" tIns="0" rIns="0" bIns="0" rtlCol="0" anchor="t">
            <a:spAutoFit/>
          </a:bodyPr>
          <a:lstStyle/>
          <a:p>
            <a:pPr marL="0" lvl="0" indent="0" algn="l">
              <a:lnSpc>
                <a:spcPts val="2940"/>
              </a:lnSpc>
              <a:spcBef>
                <a:spcPct val="0"/>
              </a:spcBef>
            </a:pPr>
            <a:r>
              <a:rPr lang="en-US" sz="2100" dirty="0">
                <a:solidFill>
                  <a:srgbClr val="110F10"/>
                </a:solidFill>
                <a:latin typeface="DM Serif Display"/>
              </a:rPr>
              <a:t>Both Musical audio and subtitles will be added once and used to direct the overall message.</a:t>
            </a:r>
          </a:p>
        </p:txBody>
      </p:sp>
      <p:sp>
        <p:nvSpPr>
          <p:cNvPr id="19" name="TextBox 19"/>
          <p:cNvSpPr txBox="1"/>
          <p:nvPr/>
        </p:nvSpPr>
        <p:spPr>
          <a:xfrm>
            <a:off x="9605817" y="5972175"/>
            <a:ext cx="3364925" cy="907415"/>
          </a:xfrm>
          <a:prstGeom prst="rect">
            <a:avLst/>
          </a:prstGeom>
        </p:spPr>
        <p:txBody>
          <a:bodyPr lIns="0" tIns="0" rIns="0" bIns="0" rtlCol="0" anchor="t">
            <a:spAutoFit/>
          </a:bodyPr>
          <a:lstStyle/>
          <a:p>
            <a:pPr marL="0" lvl="0" indent="0" algn="l">
              <a:lnSpc>
                <a:spcPts val="3639"/>
              </a:lnSpc>
              <a:spcBef>
                <a:spcPct val="0"/>
              </a:spcBef>
            </a:pPr>
            <a:r>
              <a:rPr lang="en-US" sz="2799" dirty="0">
                <a:solidFill>
                  <a:srgbClr val="110F10"/>
                </a:solidFill>
                <a:latin typeface="DM Serif Display"/>
              </a:rPr>
              <a:t>TRANSITIONS BETWEEN SCENES</a:t>
            </a:r>
          </a:p>
        </p:txBody>
      </p:sp>
      <p:sp>
        <p:nvSpPr>
          <p:cNvPr id="20" name="TextBox 20"/>
          <p:cNvSpPr txBox="1"/>
          <p:nvPr/>
        </p:nvSpPr>
        <p:spPr>
          <a:xfrm>
            <a:off x="9605817" y="7193534"/>
            <a:ext cx="3364925" cy="1470660"/>
          </a:xfrm>
          <a:prstGeom prst="rect">
            <a:avLst/>
          </a:prstGeom>
        </p:spPr>
        <p:txBody>
          <a:bodyPr lIns="0" tIns="0" rIns="0" bIns="0" rtlCol="0" anchor="t">
            <a:spAutoFit/>
          </a:bodyPr>
          <a:lstStyle/>
          <a:p>
            <a:pPr marL="0" lvl="0" indent="0" algn="l">
              <a:lnSpc>
                <a:spcPts val="2940"/>
              </a:lnSpc>
              <a:spcBef>
                <a:spcPct val="0"/>
              </a:spcBef>
            </a:pPr>
            <a:r>
              <a:rPr lang="en-US" sz="2100" dirty="0">
                <a:solidFill>
                  <a:srgbClr val="110F10"/>
                </a:solidFill>
                <a:latin typeface="DM Serif Display"/>
              </a:rPr>
              <a:t>Smooth transitions from one scene to other needs will be added for the final prototype.</a:t>
            </a:r>
          </a:p>
        </p:txBody>
      </p:sp>
      <p:sp>
        <p:nvSpPr>
          <p:cNvPr id="21" name="TextBox 21"/>
          <p:cNvSpPr txBox="1"/>
          <p:nvPr/>
        </p:nvSpPr>
        <p:spPr>
          <a:xfrm>
            <a:off x="13894375" y="5972175"/>
            <a:ext cx="3364925" cy="907415"/>
          </a:xfrm>
          <a:prstGeom prst="rect">
            <a:avLst/>
          </a:prstGeom>
        </p:spPr>
        <p:txBody>
          <a:bodyPr lIns="0" tIns="0" rIns="0" bIns="0" rtlCol="0" anchor="t">
            <a:spAutoFit/>
          </a:bodyPr>
          <a:lstStyle/>
          <a:p>
            <a:pPr marL="0" lvl="0" indent="0" algn="l">
              <a:lnSpc>
                <a:spcPts val="3639"/>
              </a:lnSpc>
              <a:spcBef>
                <a:spcPct val="0"/>
              </a:spcBef>
            </a:pPr>
            <a:r>
              <a:rPr lang="en-US" sz="2799" dirty="0">
                <a:solidFill>
                  <a:srgbClr val="110F10"/>
                </a:solidFill>
                <a:latin typeface="DM Serif Display"/>
              </a:rPr>
              <a:t>EDITING AND CLIPPING</a:t>
            </a:r>
          </a:p>
        </p:txBody>
      </p:sp>
      <p:sp>
        <p:nvSpPr>
          <p:cNvPr id="22" name="TextBox 22"/>
          <p:cNvSpPr txBox="1"/>
          <p:nvPr/>
        </p:nvSpPr>
        <p:spPr>
          <a:xfrm>
            <a:off x="13894375" y="7193534"/>
            <a:ext cx="3364925" cy="1470660"/>
          </a:xfrm>
          <a:prstGeom prst="rect">
            <a:avLst/>
          </a:prstGeom>
        </p:spPr>
        <p:txBody>
          <a:bodyPr lIns="0" tIns="0" rIns="0" bIns="0" rtlCol="0" anchor="t">
            <a:spAutoFit/>
          </a:bodyPr>
          <a:lstStyle/>
          <a:p>
            <a:pPr marL="0" lvl="0" indent="0" algn="l">
              <a:lnSpc>
                <a:spcPts val="2940"/>
              </a:lnSpc>
              <a:spcBef>
                <a:spcPct val="0"/>
              </a:spcBef>
            </a:pPr>
            <a:r>
              <a:rPr lang="en-US" sz="2100" dirty="0">
                <a:solidFill>
                  <a:srgbClr val="110F10"/>
                </a:solidFill>
                <a:latin typeface="DM Serif Display"/>
              </a:rPr>
              <a:t>Creating a video and VR walkthrough that lasts 1 minute all clips will need to be cut and edited.</a:t>
            </a:r>
          </a:p>
        </p:txBody>
      </p:sp>
      <p:sp>
        <p:nvSpPr>
          <p:cNvPr id="23" name="TextBox 23"/>
          <p:cNvSpPr txBox="1"/>
          <p:nvPr/>
        </p:nvSpPr>
        <p:spPr>
          <a:xfrm>
            <a:off x="5656302" y="2970769"/>
            <a:ext cx="6975396" cy="887095"/>
          </a:xfrm>
          <a:prstGeom prst="rect">
            <a:avLst/>
          </a:prstGeom>
        </p:spPr>
        <p:txBody>
          <a:bodyPr lIns="0" tIns="0" rIns="0" bIns="0" rtlCol="0" anchor="t">
            <a:spAutoFit/>
          </a:bodyPr>
          <a:lstStyle/>
          <a:p>
            <a:pPr marL="0" lvl="0" indent="0" algn="ctr">
              <a:lnSpc>
                <a:spcPts val="7279"/>
              </a:lnSpc>
              <a:spcBef>
                <a:spcPct val="0"/>
              </a:spcBef>
            </a:pPr>
            <a:r>
              <a:rPr lang="en-US" sz="5199" dirty="0">
                <a:solidFill>
                  <a:srgbClr val="EFEEE7"/>
                </a:solidFill>
                <a:latin typeface="DM Serif Display"/>
              </a:rPr>
              <a:t>Tasks To be Completed</a:t>
            </a:r>
            <a:r>
              <a:rPr lang="en-US" sz="5199" dirty="0">
                <a:solidFill>
                  <a:srgbClr val="000000"/>
                </a:solidFill>
                <a:latin typeface="DM Serif Display"/>
              </a:rPr>
              <a:t> </a:t>
            </a:r>
          </a:p>
        </p:txBody>
      </p:sp>
      <p:sp>
        <p:nvSpPr>
          <p:cNvPr id="24" name="Freeform 24"/>
          <p:cNvSpPr/>
          <p:nvPr/>
        </p:nvSpPr>
        <p:spPr>
          <a:xfrm>
            <a:off x="0" y="0"/>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25" name="Freeform 25"/>
          <p:cNvSpPr/>
          <p:nvPr/>
        </p:nvSpPr>
        <p:spPr>
          <a:xfrm>
            <a:off x="14359402" y="0"/>
            <a:ext cx="3928598" cy="4147272"/>
          </a:xfrm>
          <a:custGeom>
            <a:avLst/>
            <a:gdLst/>
            <a:ahLst/>
            <a:cxnLst/>
            <a:rect l="l" t="t" r="r" b="b"/>
            <a:pathLst>
              <a:path w="3928598" h="4147272">
                <a:moveTo>
                  <a:pt x="0" y="0"/>
                </a:moveTo>
                <a:lnTo>
                  <a:pt x="3928598" y="0"/>
                </a:lnTo>
                <a:lnTo>
                  <a:pt x="3928598" y="4147272"/>
                </a:lnTo>
                <a:lnTo>
                  <a:pt x="0" y="41472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dirty="0"/>
          </a:p>
        </p:txBody>
      </p:sp>
      <p:sp>
        <p:nvSpPr>
          <p:cNvPr id="26" name="Freeform 26"/>
          <p:cNvSpPr/>
          <p:nvPr/>
        </p:nvSpPr>
        <p:spPr>
          <a:xfrm>
            <a:off x="-676267" y="8878504"/>
            <a:ext cx="19142015" cy="2784293"/>
          </a:xfrm>
          <a:custGeom>
            <a:avLst/>
            <a:gdLst/>
            <a:ahLst/>
            <a:cxnLst/>
            <a:rect l="l" t="t" r="r" b="b"/>
            <a:pathLst>
              <a:path w="19142015" h="2784293">
                <a:moveTo>
                  <a:pt x="0" y="0"/>
                </a:moveTo>
                <a:lnTo>
                  <a:pt x="19142015" y="0"/>
                </a:lnTo>
                <a:lnTo>
                  <a:pt x="19142015" y="2784293"/>
                </a:lnTo>
                <a:lnTo>
                  <a:pt x="0" y="2784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14310" y="0"/>
                  </a:moveTo>
                  <a:lnTo>
                    <a:pt x="4260416" y="0"/>
                  </a:lnTo>
                  <a:cubicBezTo>
                    <a:pt x="4264211" y="0"/>
                    <a:pt x="4267851" y="1508"/>
                    <a:pt x="4270535" y="4191"/>
                  </a:cubicBezTo>
                  <a:cubicBezTo>
                    <a:pt x="4273218" y="6875"/>
                    <a:pt x="4274726" y="10515"/>
                    <a:pt x="4274726" y="14310"/>
                  </a:cubicBezTo>
                  <a:lnTo>
                    <a:pt x="4274726" y="2153157"/>
                  </a:lnTo>
                  <a:cubicBezTo>
                    <a:pt x="4274726" y="2156952"/>
                    <a:pt x="4273218" y="2160592"/>
                    <a:pt x="4270535" y="2163276"/>
                  </a:cubicBezTo>
                  <a:cubicBezTo>
                    <a:pt x="4267851" y="2165959"/>
                    <a:pt x="4264211" y="2167467"/>
                    <a:pt x="4260416" y="2167467"/>
                  </a:cubicBezTo>
                  <a:lnTo>
                    <a:pt x="14310" y="2167467"/>
                  </a:lnTo>
                  <a:cubicBezTo>
                    <a:pt x="10515" y="2167467"/>
                    <a:pt x="6875" y="2165959"/>
                    <a:pt x="4191" y="2163276"/>
                  </a:cubicBezTo>
                  <a:cubicBezTo>
                    <a:pt x="1508" y="2160592"/>
                    <a:pt x="0" y="2156952"/>
                    <a:pt x="0" y="2153157"/>
                  </a:cubicBezTo>
                  <a:lnTo>
                    <a:pt x="0" y="14310"/>
                  </a:lnTo>
                  <a:cubicBezTo>
                    <a:pt x="0" y="10515"/>
                    <a:pt x="1508" y="6875"/>
                    <a:pt x="4191" y="4191"/>
                  </a:cubicBezTo>
                  <a:cubicBezTo>
                    <a:pt x="6875" y="1508"/>
                    <a:pt x="10515" y="0"/>
                    <a:pt x="14310" y="0"/>
                  </a:cubicBezTo>
                  <a:close/>
                </a:path>
              </a:pathLst>
            </a:custGeom>
            <a:solidFill>
              <a:srgbClr val="EFEEE7"/>
            </a:solidFill>
            <a:ln w="66675" cap="rnd">
              <a:solidFill>
                <a:srgbClr val="000000"/>
              </a:solidFill>
              <a:prstDash val="solid"/>
              <a:round/>
            </a:ln>
          </p:spPr>
          <p:txBody>
            <a:bodyPr/>
            <a:lstStyle/>
            <a:p>
              <a:endParaRPr lang="en-CA" dirty="0"/>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3079"/>
                </a:lnSpc>
              </a:pPr>
              <a:endParaRPr dirty="0"/>
            </a:p>
          </p:txBody>
        </p:sp>
      </p:grpSp>
      <p:sp>
        <p:nvSpPr>
          <p:cNvPr id="5" name="Freeform 5"/>
          <p:cNvSpPr/>
          <p:nvPr/>
        </p:nvSpPr>
        <p:spPr>
          <a:xfrm>
            <a:off x="14195644" y="0"/>
            <a:ext cx="4092356" cy="4114800"/>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6" name="TextBox 6"/>
          <p:cNvSpPr txBox="1"/>
          <p:nvPr/>
        </p:nvSpPr>
        <p:spPr>
          <a:xfrm>
            <a:off x="3361670" y="1226241"/>
            <a:ext cx="11564660" cy="1566544"/>
          </a:xfrm>
          <a:prstGeom prst="rect">
            <a:avLst/>
          </a:prstGeom>
        </p:spPr>
        <p:txBody>
          <a:bodyPr lIns="0" tIns="0" rIns="0" bIns="0" rtlCol="0" anchor="t">
            <a:spAutoFit/>
          </a:bodyPr>
          <a:lstStyle/>
          <a:p>
            <a:pPr algn="ctr">
              <a:lnSpc>
                <a:spcPts val="12880"/>
              </a:lnSpc>
            </a:pPr>
            <a:r>
              <a:rPr lang="en-US" sz="9200" dirty="0">
                <a:solidFill>
                  <a:srgbClr val="000000"/>
                </a:solidFill>
                <a:latin typeface="DM Serif Display"/>
              </a:rPr>
              <a:t>FEEDBACK &amp; TESTING</a:t>
            </a:r>
          </a:p>
        </p:txBody>
      </p:sp>
      <p:sp>
        <p:nvSpPr>
          <p:cNvPr id="7" name="TextBox 7"/>
          <p:cNvSpPr txBox="1"/>
          <p:nvPr/>
        </p:nvSpPr>
        <p:spPr>
          <a:xfrm>
            <a:off x="3255998" y="3124835"/>
            <a:ext cx="4602999" cy="570865"/>
          </a:xfrm>
          <a:prstGeom prst="rect">
            <a:avLst/>
          </a:prstGeom>
        </p:spPr>
        <p:txBody>
          <a:bodyPr lIns="0" tIns="0" rIns="0" bIns="0" rtlCol="0" anchor="t">
            <a:spAutoFit/>
          </a:bodyPr>
          <a:lstStyle/>
          <a:p>
            <a:pPr algn="ctr">
              <a:lnSpc>
                <a:spcPts val="4759"/>
              </a:lnSpc>
            </a:pPr>
            <a:r>
              <a:rPr lang="en-US" sz="3399" dirty="0">
                <a:solidFill>
                  <a:srgbClr val="000000"/>
                </a:solidFill>
                <a:latin typeface="DM Serif Display"/>
              </a:rPr>
              <a:t>Client Feedback</a:t>
            </a:r>
          </a:p>
        </p:txBody>
      </p:sp>
      <p:sp>
        <p:nvSpPr>
          <p:cNvPr id="8" name="TextBox 8"/>
          <p:cNvSpPr txBox="1"/>
          <p:nvPr/>
        </p:nvSpPr>
        <p:spPr>
          <a:xfrm>
            <a:off x="2952527" y="4067175"/>
            <a:ext cx="4906470" cy="860425"/>
          </a:xfrm>
          <a:prstGeom prst="rect">
            <a:avLst/>
          </a:prstGeom>
        </p:spPr>
        <p:txBody>
          <a:bodyPr lIns="0" tIns="0" rIns="0" bIns="0" rtlCol="0" anchor="t">
            <a:spAutoFit/>
          </a:bodyPr>
          <a:lstStyle/>
          <a:p>
            <a:pPr marL="539748" lvl="1" indent="-269874" algn="ctr">
              <a:lnSpc>
                <a:spcPts val="3499"/>
              </a:lnSpc>
              <a:buFont typeface="Arial"/>
              <a:buChar char="•"/>
            </a:pPr>
            <a:r>
              <a:rPr lang="en-US" sz="2499" dirty="0">
                <a:solidFill>
                  <a:srgbClr val="000000"/>
                </a:solidFill>
                <a:latin typeface="DM Serif Display"/>
              </a:rPr>
              <a:t>Make sure there is sufficient time to complete the project.</a:t>
            </a:r>
          </a:p>
        </p:txBody>
      </p:sp>
      <p:sp>
        <p:nvSpPr>
          <p:cNvPr id="9" name="Freeform 9"/>
          <p:cNvSpPr/>
          <p:nvPr/>
        </p:nvSpPr>
        <p:spPr>
          <a:xfrm rot="-10800000">
            <a:off x="0" y="6172200"/>
            <a:ext cx="4092356" cy="4114800"/>
          </a:xfrm>
          <a:custGeom>
            <a:avLst/>
            <a:gdLst/>
            <a:ahLst/>
            <a:cxnLst/>
            <a:rect l="l" t="t" r="r" b="b"/>
            <a:pathLst>
              <a:path w="4092356" h="4114800">
                <a:moveTo>
                  <a:pt x="0" y="0"/>
                </a:moveTo>
                <a:lnTo>
                  <a:pt x="4092356" y="0"/>
                </a:lnTo>
                <a:lnTo>
                  <a:pt x="40923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10" name="TextBox 10"/>
          <p:cNvSpPr txBox="1"/>
          <p:nvPr/>
        </p:nvSpPr>
        <p:spPr>
          <a:xfrm>
            <a:off x="10196721" y="3125498"/>
            <a:ext cx="4426000" cy="570865"/>
          </a:xfrm>
          <a:prstGeom prst="rect">
            <a:avLst/>
          </a:prstGeom>
        </p:spPr>
        <p:txBody>
          <a:bodyPr lIns="0" tIns="0" rIns="0" bIns="0" rtlCol="0" anchor="t">
            <a:spAutoFit/>
          </a:bodyPr>
          <a:lstStyle/>
          <a:p>
            <a:pPr algn="ctr">
              <a:lnSpc>
                <a:spcPts val="4759"/>
              </a:lnSpc>
            </a:pPr>
            <a:r>
              <a:rPr lang="en-US" sz="3399" dirty="0">
                <a:solidFill>
                  <a:srgbClr val="000000"/>
                </a:solidFill>
                <a:latin typeface="DM Serif Display"/>
              </a:rPr>
              <a:t>Testing Plan and Goals </a:t>
            </a:r>
          </a:p>
        </p:txBody>
      </p:sp>
      <p:sp>
        <p:nvSpPr>
          <p:cNvPr id="11" name="TextBox 11"/>
          <p:cNvSpPr txBox="1"/>
          <p:nvPr/>
        </p:nvSpPr>
        <p:spPr>
          <a:xfrm>
            <a:off x="3877595" y="5289550"/>
            <a:ext cx="3056334" cy="570865"/>
          </a:xfrm>
          <a:prstGeom prst="rect">
            <a:avLst/>
          </a:prstGeom>
        </p:spPr>
        <p:txBody>
          <a:bodyPr lIns="0" tIns="0" rIns="0" bIns="0" rtlCol="0" anchor="t">
            <a:spAutoFit/>
          </a:bodyPr>
          <a:lstStyle/>
          <a:p>
            <a:pPr algn="ctr">
              <a:lnSpc>
                <a:spcPts val="4759"/>
              </a:lnSpc>
            </a:pPr>
            <a:r>
              <a:rPr lang="en-US" sz="3399" dirty="0">
                <a:solidFill>
                  <a:srgbClr val="000000"/>
                </a:solidFill>
                <a:latin typeface="DM Serif Display"/>
              </a:rPr>
              <a:t>Other Feedback</a:t>
            </a:r>
          </a:p>
        </p:txBody>
      </p:sp>
      <p:sp>
        <p:nvSpPr>
          <p:cNvPr id="12" name="TextBox 12"/>
          <p:cNvSpPr txBox="1"/>
          <p:nvPr/>
        </p:nvSpPr>
        <p:spPr>
          <a:xfrm>
            <a:off x="2952527" y="6350017"/>
            <a:ext cx="4906470" cy="1736725"/>
          </a:xfrm>
          <a:prstGeom prst="rect">
            <a:avLst/>
          </a:prstGeom>
        </p:spPr>
        <p:txBody>
          <a:bodyPr lIns="0" tIns="0" rIns="0" bIns="0" rtlCol="0" anchor="t">
            <a:spAutoFit/>
          </a:bodyPr>
          <a:lstStyle/>
          <a:p>
            <a:pPr marL="539748" lvl="1" indent="-269874" algn="ctr">
              <a:lnSpc>
                <a:spcPts val="3499"/>
              </a:lnSpc>
              <a:buFont typeface="Arial"/>
              <a:buChar char="•"/>
            </a:pPr>
            <a:r>
              <a:rPr lang="en-US" sz="2499" dirty="0">
                <a:solidFill>
                  <a:srgbClr val="000000"/>
                </a:solidFill>
                <a:latin typeface="DM Serif Display"/>
              </a:rPr>
              <a:t>Ensure VR experience is intuitive </a:t>
            </a:r>
          </a:p>
          <a:p>
            <a:pPr marL="539748" lvl="1" indent="-269874" algn="ctr">
              <a:lnSpc>
                <a:spcPts val="3499"/>
              </a:lnSpc>
              <a:buFont typeface="Arial"/>
              <a:buChar char="•"/>
            </a:pPr>
            <a:r>
              <a:rPr lang="en-US" sz="2499" dirty="0">
                <a:solidFill>
                  <a:srgbClr val="000000"/>
                </a:solidFill>
                <a:latin typeface="DM Serif Display"/>
              </a:rPr>
              <a:t>Concept and message can be understood by everyone</a:t>
            </a:r>
          </a:p>
        </p:txBody>
      </p:sp>
      <p:sp>
        <p:nvSpPr>
          <p:cNvPr id="13" name="TextBox 13"/>
          <p:cNvSpPr txBox="1"/>
          <p:nvPr/>
        </p:nvSpPr>
        <p:spPr>
          <a:xfrm>
            <a:off x="9893112" y="4029075"/>
            <a:ext cx="5033218" cy="3562350"/>
          </a:xfrm>
          <a:prstGeom prst="rect">
            <a:avLst/>
          </a:prstGeom>
        </p:spPr>
        <p:txBody>
          <a:bodyPr lIns="0" tIns="0" rIns="0" bIns="0" rtlCol="0" anchor="t">
            <a:spAutoFit/>
          </a:bodyPr>
          <a:lstStyle/>
          <a:p>
            <a:pPr marL="539748" lvl="1" indent="-269874" algn="ctr">
              <a:lnSpc>
                <a:spcPts val="3599"/>
              </a:lnSpc>
              <a:buFont typeface="Arial"/>
              <a:buChar char="•"/>
            </a:pPr>
            <a:r>
              <a:rPr lang="en-US" sz="2499" dirty="0">
                <a:solidFill>
                  <a:srgbClr val="000000"/>
                </a:solidFill>
                <a:latin typeface="DM Serif Display"/>
              </a:rPr>
              <a:t>Continue to get feedback after implementing large changes</a:t>
            </a:r>
          </a:p>
          <a:p>
            <a:pPr algn="ctr">
              <a:lnSpc>
                <a:spcPts val="3599"/>
              </a:lnSpc>
            </a:pPr>
            <a:endParaRPr lang="en-US" sz="2499" dirty="0">
              <a:solidFill>
                <a:srgbClr val="000000"/>
              </a:solidFill>
              <a:latin typeface="DM Serif Display"/>
            </a:endParaRPr>
          </a:p>
          <a:p>
            <a:pPr marL="539748" lvl="1" indent="-269874" algn="ctr">
              <a:lnSpc>
                <a:spcPts val="3599"/>
              </a:lnSpc>
              <a:buFont typeface="Arial"/>
              <a:buChar char="•"/>
            </a:pPr>
            <a:r>
              <a:rPr lang="en-US" sz="2499" dirty="0">
                <a:solidFill>
                  <a:srgbClr val="000000"/>
                </a:solidFill>
                <a:latin typeface="DM Serif Display"/>
              </a:rPr>
              <a:t>Heavily test final prototype to ensure no malfunctions</a:t>
            </a:r>
          </a:p>
          <a:p>
            <a:pPr algn="ctr">
              <a:lnSpc>
                <a:spcPts val="3599"/>
              </a:lnSpc>
            </a:pPr>
            <a:endParaRPr lang="en-US" sz="2499" dirty="0">
              <a:solidFill>
                <a:srgbClr val="000000"/>
              </a:solidFill>
              <a:latin typeface="DM Serif Display"/>
            </a:endParaRPr>
          </a:p>
          <a:p>
            <a:pPr marL="539748" lvl="1" indent="-269874" algn="ctr">
              <a:lnSpc>
                <a:spcPts val="3599"/>
              </a:lnSpc>
              <a:buFont typeface="Arial"/>
              <a:buChar char="•"/>
            </a:pPr>
            <a:r>
              <a:rPr lang="en-US" sz="2499" dirty="0">
                <a:solidFill>
                  <a:srgbClr val="000000"/>
                </a:solidFill>
                <a:latin typeface="DM Serif Display"/>
              </a:rPr>
              <a:t>Compare final prototype to original requirements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1196351" y="7968706"/>
            <a:ext cx="8879851" cy="6001372"/>
            <a:chOff x="0" y="0"/>
            <a:chExt cx="2338726" cy="1580608"/>
          </a:xfrm>
        </p:grpSpPr>
        <p:sp>
          <p:nvSpPr>
            <p:cNvPr id="3" name="Freeform 3"/>
            <p:cNvSpPr/>
            <p:nvPr/>
          </p:nvSpPr>
          <p:spPr>
            <a:xfrm>
              <a:off x="0" y="0"/>
              <a:ext cx="2338726" cy="1580608"/>
            </a:xfrm>
            <a:custGeom>
              <a:avLst/>
              <a:gdLst/>
              <a:ahLst/>
              <a:cxnLst/>
              <a:rect l="l" t="t" r="r" b="b"/>
              <a:pathLst>
                <a:path w="2338726" h="1580608">
                  <a:moveTo>
                    <a:pt x="21796" y="0"/>
                  </a:moveTo>
                  <a:lnTo>
                    <a:pt x="2316930" y="0"/>
                  </a:lnTo>
                  <a:cubicBezTo>
                    <a:pt x="2328968" y="0"/>
                    <a:pt x="2338726" y="9759"/>
                    <a:pt x="2338726" y="21796"/>
                  </a:cubicBezTo>
                  <a:lnTo>
                    <a:pt x="2338726" y="1558812"/>
                  </a:lnTo>
                  <a:cubicBezTo>
                    <a:pt x="2338726" y="1570850"/>
                    <a:pt x="2328968" y="1580608"/>
                    <a:pt x="2316930" y="1580608"/>
                  </a:cubicBezTo>
                  <a:lnTo>
                    <a:pt x="21796" y="1580608"/>
                  </a:lnTo>
                  <a:cubicBezTo>
                    <a:pt x="9759" y="1580608"/>
                    <a:pt x="0" y="1570850"/>
                    <a:pt x="0" y="1558812"/>
                  </a:cubicBezTo>
                  <a:lnTo>
                    <a:pt x="0" y="21796"/>
                  </a:lnTo>
                  <a:cubicBezTo>
                    <a:pt x="0" y="9759"/>
                    <a:pt x="9759" y="0"/>
                    <a:pt x="21796" y="0"/>
                  </a:cubicBezTo>
                  <a:close/>
                </a:path>
              </a:pathLst>
            </a:custGeom>
            <a:solidFill>
              <a:srgbClr val="000000">
                <a:alpha val="0"/>
              </a:srgbClr>
            </a:solidFill>
            <a:ln w="38100" cap="rnd">
              <a:solidFill>
                <a:srgbClr val="606C38"/>
              </a:solidFill>
              <a:prstDash val="solid"/>
              <a:round/>
            </a:ln>
          </p:spPr>
          <p:txBody>
            <a:bodyPr/>
            <a:lstStyle/>
            <a:p>
              <a:endParaRPr lang="en-CA" dirty="0"/>
            </a:p>
          </p:txBody>
        </p:sp>
        <p:sp>
          <p:nvSpPr>
            <p:cNvPr id="4" name="TextBox 4"/>
            <p:cNvSpPr txBox="1"/>
            <p:nvPr/>
          </p:nvSpPr>
          <p:spPr>
            <a:xfrm>
              <a:off x="0" y="-57150"/>
              <a:ext cx="2338726" cy="1637758"/>
            </a:xfrm>
            <a:prstGeom prst="rect">
              <a:avLst/>
            </a:prstGeom>
          </p:spPr>
          <p:txBody>
            <a:bodyPr lIns="50800" tIns="50800" rIns="50800" bIns="50800" rtlCol="0" anchor="ctr"/>
            <a:lstStyle/>
            <a:p>
              <a:pPr algn="ctr">
                <a:lnSpc>
                  <a:spcPts val="3150"/>
                </a:lnSpc>
              </a:pPr>
              <a:endParaRPr dirty="0"/>
            </a:p>
          </p:txBody>
        </p:sp>
      </p:grpSp>
      <p:grpSp>
        <p:nvGrpSpPr>
          <p:cNvPr id="5" name="Group 5"/>
          <p:cNvGrpSpPr/>
          <p:nvPr/>
        </p:nvGrpSpPr>
        <p:grpSpPr>
          <a:xfrm>
            <a:off x="9087314" y="-4010607"/>
            <a:ext cx="9756973" cy="6001372"/>
            <a:chOff x="0" y="0"/>
            <a:chExt cx="2569738" cy="1580608"/>
          </a:xfrm>
        </p:grpSpPr>
        <p:sp>
          <p:nvSpPr>
            <p:cNvPr id="6" name="Freeform 6"/>
            <p:cNvSpPr/>
            <p:nvPr/>
          </p:nvSpPr>
          <p:spPr>
            <a:xfrm>
              <a:off x="0" y="0"/>
              <a:ext cx="2569738" cy="1580608"/>
            </a:xfrm>
            <a:custGeom>
              <a:avLst/>
              <a:gdLst/>
              <a:ahLst/>
              <a:cxnLst/>
              <a:rect l="l" t="t" r="r" b="b"/>
              <a:pathLst>
                <a:path w="2569738" h="1580608">
                  <a:moveTo>
                    <a:pt x="19837" y="0"/>
                  </a:moveTo>
                  <a:lnTo>
                    <a:pt x="2549901" y="0"/>
                  </a:lnTo>
                  <a:cubicBezTo>
                    <a:pt x="2560856" y="0"/>
                    <a:pt x="2569738" y="8881"/>
                    <a:pt x="2569738" y="19837"/>
                  </a:cubicBezTo>
                  <a:lnTo>
                    <a:pt x="2569738" y="1560771"/>
                  </a:lnTo>
                  <a:cubicBezTo>
                    <a:pt x="2569738" y="1566032"/>
                    <a:pt x="2567648" y="1571078"/>
                    <a:pt x="2563928" y="1574798"/>
                  </a:cubicBezTo>
                  <a:cubicBezTo>
                    <a:pt x="2560207" y="1578518"/>
                    <a:pt x="2555162" y="1580608"/>
                    <a:pt x="2549901" y="1580608"/>
                  </a:cubicBezTo>
                  <a:lnTo>
                    <a:pt x="19837" y="1580608"/>
                  </a:lnTo>
                  <a:cubicBezTo>
                    <a:pt x="14576" y="1580608"/>
                    <a:pt x="9530" y="1578518"/>
                    <a:pt x="5810" y="1574798"/>
                  </a:cubicBezTo>
                  <a:cubicBezTo>
                    <a:pt x="2090" y="1571078"/>
                    <a:pt x="0" y="1566032"/>
                    <a:pt x="0" y="1560771"/>
                  </a:cubicBezTo>
                  <a:lnTo>
                    <a:pt x="0" y="19837"/>
                  </a:lnTo>
                  <a:cubicBezTo>
                    <a:pt x="0" y="14576"/>
                    <a:pt x="2090" y="9530"/>
                    <a:pt x="5810" y="5810"/>
                  </a:cubicBezTo>
                  <a:cubicBezTo>
                    <a:pt x="9530" y="2090"/>
                    <a:pt x="14576" y="0"/>
                    <a:pt x="19837" y="0"/>
                  </a:cubicBezTo>
                  <a:close/>
                </a:path>
              </a:pathLst>
            </a:custGeom>
            <a:solidFill>
              <a:srgbClr val="000000">
                <a:alpha val="0"/>
              </a:srgbClr>
            </a:solidFill>
            <a:ln w="38100" cap="rnd">
              <a:solidFill>
                <a:srgbClr val="606C38"/>
              </a:solidFill>
              <a:prstDash val="solid"/>
              <a:round/>
            </a:ln>
          </p:spPr>
          <p:txBody>
            <a:bodyPr/>
            <a:lstStyle/>
            <a:p>
              <a:endParaRPr lang="en-CA" dirty="0"/>
            </a:p>
          </p:txBody>
        </p:sp>
        <p:sp>
          <p:nvSpPr>
            <p:cNvPr id="7" name="TextBox 7"/>
            <p:cNvSpPr txBox="1"/>
            <p:nvPr/>
          </p:nvSpPr>
          <p:spPr>
            <a:xfrm>
              <a:off x="0" y="-57150"/>
              <a:ext cx="2569738" cy="1637758"/>
            </a:xfrm>
            <a:prstGeom prst="rect">
              <a:avLst/>
            </a:prstGeom>
          </p:spPr>
          <p:txBody>
            <a:bodyPr lIns="50800" tIns="50800" rIns="50800" bIns="50800" rtlCol="0" anchor="ctr"/>
            <a:lstStyle/>
            <a:p>
              <a:pPr algn="ctr">
                <a:lnSpc>
                  <a:spcPts val="3150"/>
                </a:lnSpc>
              </a:pPr>
              <a:endParaRPr dirty="0"/>
            </a:p>
          </p:txBody>
        </p:sp>
      </p:grpSp>
      <p:grpSp>
        <p:nvGrpSpPr>
          <p:cNvPr id="8" name="Group 8"/>
          <p:cNvGrpSpPr/>
          <p:nvPr/>
        </p:nvGrpSpPr>
        <p:grpSpPr>
          <a:xfrm>
            <a:off x="11724767" y="6816253"/>
            <a:ext cx="4880089" cy="979488"/>
            <a:chOff x="0" y="0"/>
            <a:chExt cx="6506785" cy="1305983"/>
          </a:xfrm>
        </p:grpSpPr>
        <p:sp>
          <p:nvSpPr>
            <p:cNvPr id="9" name="TextBox 9"/>
            <p:cNvSpPr txBox="1"/>
            <p:nvPr/>
          </p:nvSpPr>
          <p:spPr>
            <a:xfrm>
              <a:off x="0" y="-9525"/>
              <a:ext cx="1134891" cy="1025525"/>
            </a:xfrm>
            <a:prstGeom prst="rect">
              <a:avLst/>
            </a:prstGeom>
          </p:spPr>
          <p:txBody>
            <a:bodyPr lIns="0" tIns="0" rIns="0" bIns="0" rtlCol="0" anchor="t">
              <a:spAutoFit/>
            </a:bodyPr>
            <a:lstStyle/>
            <a:p>
              <a:pPr>
                <a:lnSpc>
                  <a:spcPts val="6000"/>
                </a:lnSpc>
              </a:pPr>
              <a:r>
                <a:rPr lang="en-US" sz="5000" spc="-100" dirty="0">
                  <a:solidFill>
                    <a:srgbClr val="000000"/>
                  </a:solidFill>
                  <a:latin typeface="Open Sans Bold"/>
                </a:rPr>
                <a:t>04</a:t>
              </a:r>
            </a:p>
          </p:txBody>
        </p:sp>
        <p:sp>
          <p:nvSpPr>
            <p:cNvPr id="10" name="TextBox 10"/>
            <p:cNvSpPr txBox="1"/>
            <p:nvPr/>
          </p:nvSpPr>
          <p:spPr>
            <a:xfrm>
              <a:off x="1636110" y="227542"/>
              <a:ext cx="4870675" cy="1078442"/>
            </a:xfrm>
            <a:prstGeom prst="rect">
              <a:avLst/>
            </a:prstGeom>
          </p:spPr>
          <p:txBody>
            <a:bodyPr lIns="0" tIns="0" rIns="0" bIns="0" rtlCol="0" anchor="t">
              <a:spAutoFit/>
            </a:bodyPr>
            <a:lstStyle/>
            <a:p>
              <a:pPr marL="0" lvl="0" indent="0">
                <a:lnSpc>
                  <a:spcPts val="3249"/>
                </a:lnSpc>
              </a:pPr>
              <a:r>
                <a:rPr lang="en-US" sz="2499" dirty="0">
                  <a:solidFill>
                    <a:srgbClr val="000000"/>
                  </a:solidFill>
                  <a:latin typeface="Open Sans"/>
                </a:rPr>
                <a:t>Age appropriate content, user friendly</a:t>
              </a:r>
            </a:p>
          </p:txBody>
        </p:sp>
      </p:grpSp>
      <p:sp>
        <p:nvSpPr>
          <p:cNvPr id="11" name="AutoShape 11"/>
          <p:cNvSpPr/>
          <p:nvPr/>
        </p:nvSpPr>
        <p:spPr>
          <a:xfrm>
            <a:off x="1606944" y="4329385"/>
            <a:ext cx="10961021" cy="0"/>
          </a:xfrm>
          <a:prstGeom prst="line">
            <a:avLst/>
          </a:prstGeom>
          <a:ln w="104775" cap="flat">
            <a:solidFill>
              <a:srgbClr val="606C38"/>
            </a:solidFill>
            <a:prstDash val="solid"/>
            <a:headEnd type="none" w="sm" len="sm"/>
            <a:tailEnd type="none" w="sm" len="sm"/>
          </a:ln>
        </p:spPr>
        <p:txBody>
          <a:bodyPr/>
          <a:lstStyle/>
          <a:p>
            <a:endParaRPr lang="en-CA" dirty="0"/>
          </a:p>
        </p:txBody>
      </p:sp>
      <p:sp>
        <p:nvSpPr>
          <p:cNvPr id="12" name="Freeform 12"/>
          <p:cNvSpPr/>
          <p:nvPr/>
        </p:nvSpPr>
        <p:spPr>
          <a:xfrm rot="5400000">
            <a:off x="-3404811" y="3404811"/>
            <a:ext cx="7968706" cy="1159084"/>
          </a:xfrm>
          <a:custGeom>
            <a:avLst/>
            <a:gdLst/>
            <a:ahLst/>
            <a:cxnLst/>
            <a:rect l="l" t="t" r="r" b="b"/>
            <a:pathLst>
              <a:path w="7968706" h="1159084">
                <a:moveTo>
                  <a:pt x="0" y="0"/>
                </a:moveTo>
                <a:lnTo>
                  <a:pt x="7968706" y="0"/>
                </a:lnTo>
                <a:lnTo>
                  <a:pt x="7968706" y="1159084"/>
                </a:lnTo>
                <a:lnTo>
                  <a:pt x="0" y="1159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13" name="Freeform 13"/>
          <p:cNvSpPr/>
          <p:nvPr/>
        </p:nvSpPr>
        <p:spPr>
          <a:xfrm rot="-10800000">
            <a:off x="13037095" y="6172200"/>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dirty="0"/>
          </a:p>
        </p:txBody>
      </p:sp>
      <p:sp>
        <p:nvSpPr>
          <p:cNvPr id="14" name="Freeform 14"/>
          <p:cNvSpPr/>
          <p:nvPr/>
        </p:nvSpPr>
        <p:spPr>
          <a:xfrm>
            <a:off x="809795" y="6854591"/>
            <a:ext cx="3229926" cy="4114800"/>
          </a:xfrm>
          <a:custGeom>
            <a:avLst/>
            <a:gdLst/>
            <a:ahLst/>
            <a:cxnLst/>
            <a:rect l="l" t="t" r="r" b="b"/>
            <a:pathLst>
              <a:path w="3229926" h="4114800">
                <a:moveTo>
                  <a:pt x="0" y="0"/>
                </a:moveTo>
                <a:lnTo>
                  <a:pt x="3229926" y="0"/>
                </a:lnTo>
                <a:lnTo>
                  <a:pt x="322992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dirty="0"/>
          </a:p>
        </p:txBody>
      </p:sp>
      <p:sp>
        <p:nvSpPr>
          <p:cNvPr id="15" name="Freeform 15"/>
          <p:cNvSpPr/>
          <p:nvPr/>
        </p:nvSpPr>
        <p:spPr>
          <a:xfrm>
            <a:off x="9735199" y="7305997"/>
            <a:ext cx="1646330" cy="3028359"/>
          </a:xfrm>
          <a:custGeom>
            <a:avLst/>
            <a:gdLst/>
            <a:ahLst/>
            <a:cxnLst/>
            <a:rect l="l" t="t" r="r" b="b"/>
            <a:pathLst>
              <a:path w="1646330" h="3028359">
                <a:moveTo>
                  <a:pt x="0" y="0"/>
                </a:moveTo>
                <a:lnTo>
                  <a:pt x="1646329" y="0"/>
                </a:lnTo>
                <a:lnTo>
                  <a:pt x="1646329" y="3028359"/>
                </a:lnTo>
                <a:lnTo>
                  <a:pt x="0" y="30283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dirty="0"/>
          </a:p>
        </p:txBody>
      </p:sp>
      <p:grpSp>
        <p:nvGrpSpPr>
          <p:cNvPr id="16" name="Group 16"/>
          <p:cNvGrpSpPr/>
          <p:nvPr/>
        </p:nvGrpSpPr>
        <p:grpSpPr>
          <a:xfrm>
            <a:off x="1683144" y="1729259"/>
            <a:ext cx="12753867" cy="2271241"/>
            <a:chOff x="0" y="0"/>
            <a:chExt cx="17005156" cy="3028321"/>
          </a:xfrm>
        </p:grpSpPr>
        <p:sp>
          <p:nvSpPr>
            <p:cNvPr id="17" name="TextBox 17"/>
            <p:cNvSpPr txBox="1"/>
            <p:nvPr/>
          </p:nvSpPr>
          <p:spPr>
            <a:xfrm>
              <a:off x="0" y="0"/>
              <a:ext cx="17005156" cy="1828800"/>
            </a:xfrm>
            <a:prstGeom prst="rect">
              <a:avLst/>
            </a:prstGeom>
          </p:spPr>
          <p:txBody>
            <a:bodyPr lIns="0" tIns="0" rIns="0" bIns="0" rtlCol="0" anchor="t">
              <a:spAutoFit/>
            </a:bodyPr>
            <a:lstStyle/>
            <a:p>
              <a:pPr marL="0" lvl="0" indent="0">
                <a:lnSpc>
                  <a:spcPts val="10800"/>
                </a:lnSpc>
              </a:pPr>
              <a:r>
                <a:rPr lang="en-US" sz="9000" spc="-179" dirty="0">
                  <a:solidFill>
                    <a:srgbClr val="000000"/>
                  </a:solidFill>
                  <a:latin typeface="Open Sans Bold"/>
                </a:rPr>
                <a:t>Accessibility</a:t>
              </a:r>
            </a:p>
          </p:txBody>
        </p:sp>
        <p:sp>
          <p:nvSpPr>
            <p:cNvPr id="18" name="TextBox 18"/>
            <p:cNvSpPr txBox="1"/>
            <p:nvPr/>
          </p:nvSpPr>
          <p:spPr>
            <a:xfrm>
              <a:off x="0" y="2390146"/>
              <a:ext cx="17005156" cy="638175"/>
            </a:xfrm>
            <a:prstGeom prst="rect">
              <a:avLst/>
            </a:prstGeom>
          </p:spPr>
          <p:txBody>
            <a:bodyPr lIns="0" tIns="0" rIns="0" bIns="0" rtlCol="0" anchor="t">
              <a:spAutoFit/>
            </a:bodyPr>
            <a:lstStyle/>
            <a:p>
              <a:pPr marL="0" lvl="0" indent="0">
                <a:lnSpc>
                  <a:spcPts val="3900"/>
                </a:lnSpc>
              </a:pPr>
              <a:r>
                <a:rPr lang="en-US" sz="3000" spc="-60" dirty="0">
                  <a:solidFill>
                    <a:srgbClr val="000000"/>
                  </a:solidFill>
                  <a:latin typeface="Open Sans Bold"/>
                </a:rPr>
                <a:t>Important features to provide equality for all users.</a:t>
              </a:r>
            </a:p>
          </p:txBody>
        </p:sp>
      </p:grpSp>
      <p:grpSp>
        <p:nvGrpSpPr>
          <p:cNvPr id="19" name="Group 19"/>
          <p:cNvGrpSpPr/>
          <p:nvPr/>
        </p:nvGrpSpPr>
        <p:grpSpPr>
          <a:xfrm>
            <a:off x="4511871" y="4948741"/>
            <a:ext cx="4880089" cy="979488"/>
            <a:chOff x="0" y="0"/>
            <a:chExt cx="6506785" cy="1305983"/>
          </a:xfrm>
        </p:grpSpPr>
        <p:sp>
          <p:nvSpPr>
            <p:cNvPr id="20" name="TextBox 20"/>
            <p:cNvSpPr txBox="1"/>
            <p:nvPr/>
          </p:nvSpPr>
          <p:spPr>
            <a:xfrm>
              <a:off x="0" y="-9525"/>
              <a:ext cx="1134891" cy="1025525"/>
            </a:xfrm>
            <a:prstGeom prst="rect">
              <a:avLst/>
            </a:prstGeom>
          </p:spPr>
          <p:txBody>
            <a:bodyPr lIns="0" tIns="0" rIns="0" bIns="0" rtlCol="0" anchor="t">
              <a:spAutoFit/>
            </a:bodyPr>
            <a:lstStyle/>
            <a:p>
              <a:pPr>
                <a:lnSpc>
                  <a:spcPts val="6000"/>
                </a:lnSpc>
              </a:pPr>
              <a:r>
                <a:rPr lang="en-US" sz="5000" spc="-100" dirty="0">
                  <a:solidFill>
                    <a:srgbClr val="000000"/>
                  </a:solidFill>
                  <a:latin typeface="Open Sans Bold"/>
                </a:rPr>
                <a:t>01</a:t>
              </a:r>
            </a:p>
          </p:txBody>
        </p:sp>
        <p:sp>
          <p:nvSpPr>
            <p:cNvPr id="21" name="TextBox 21"/>
            <p:cNvSpPr txBox="1"/>
            <p:nvPr/>
          </p:nvSpPr>
          <p:spPr>
            <a:xfrm>
              <a:off x="1636110" y="227542"/>
              <a:ext cx="4870675" cy="1078442"/>
            </a:xfrm>
            <a:prstGeom prst="rect">
              <a:avLst/>
            </a:prstGeom>
          </p:spPr>
          <p:txBody>
            <a:bodyPr lIns="0" tIns="0" rIns="0" bIns="0" rtlCol="0" anchor="t">
              <a:spAutoFit/>
            </a:bodyPr>
            <a:lstStyle/>
            <a:p>
              <a:pPr marL="0" lvl="0" indent="0">
                <a:lnSpc>
                  <a:spcPts val="3249"/>
                </a:lnSpc>
              </a:pPr>
              <a:r>
                <a:rPr lang="en-US" sz="2499" dirty="0">
                  <a:solidFill>
                    <a:srgbClr val="000000"/>
                  </a:solidFill>
                  <a:latin typeface="Open Sans"/>
                </a:rPr>
                <a:t>Subtitles and Language barriers</a:t>
              </a:r>
            </a:p>
          </p:txBody>
        </p:sp>
      </p:grpSp>
      <p:grpSp>
        <p:nvGrpSpPr>
          <p:cNvPr id="22" name="Group 22"/>
          <p:cNvGrpSpPr/>
          <p:nvPr/>
        </p:nvGrpSpPr>
        <p:grpSpPr>
          <a:xfrm>
            <a:off x="4511871" y="6816253"/>
            <a:ext cx="4880089" cy="979488"/>
            <a:chOff x="0" y="0"/>
            <a:chExt cx="6506785" cy="1305983"/>
          </a:xfrm>
        </p:grpSpPr>
        <p:sp>
          <p:nvSpPr>
            <p:cNvPr id="23" name="TextBox 23"/>
            <p:cNvSpPr txBox="1"/>
            <p:nvPr/>
          </p:nvSpPr>
          <p:spPr>
            <a:xfrm>
              <a:off x="0" y="-9525"/>
              <a:ext cx="1134891" cy="1025525"/>
            </a:xfrm>
            <a:prstGeom prst="rect">
              <a:avLst/>
            </a:prstGeom>
          </p:spPr>
          <p:txBody>
            <a:bodyPr lIns="0" tIns="0" rIns="0" bIns="0" rtlCol="0" anchor="t">
              <a:spAutoFit/>
            </a:bodyPr>
            <a:lstStyle/>
            <a:p>
              <a:pPr>
                <a:lnSpc>
                  <a:spcPts val="6000"/>
                </a:lnSpc>
              </a:pPr>
              <a:r>
                <a:rPr lang="en-US" sz="5000" spc="-100" dirty="0">
                  <a:solidFill>
                    <a:srgbClr val="000000"/>
                  </a:solidFill>
                  <a:latin typeface="Open Sans Bold"/>
                </a:rPr>
                <a:t>03</a:t>
              </a:r>
            </a:p>
          </p:txBody>
        </p:sp>
        <p:sp>
          <p:nvSpPr>
            <p:cNvPr id="24" name="TextBox 24"/>
            <p:cNvSpPr txBox="1"/>
            <p:nvPr/>
          </p:nvSpPr>
          <p:spPr>
            <a:xfrm>
              <a:off x="1636110" y="227542"/>
              <a:ext cx="4870675" cy="1078442"/>
            </a:xfrm>
            <a:prstGeom prst="rect">
              <a:avLst/>
            </a:prstGeom>
          </p:spPr>
          <p:txBody>
            <a:bodyPr lIns="0" tIns="0" rIns="0" bIns="0" rtlCol="0" anchor="t">
              <a:spAutoFit/>
            </a:bodyPr>
            <a:lstStyle/>
            <a:p>
              <a:pPr marL="0" lvl="0" indent="0">
                <a:lnSpc>
                  <a:spcPts val="3249"/>
                </a:lnSpc>
              </a:pPr>
              <a:r>
                <a:rPr lang="en-US" sz="2499" dirty="0">
                  <a:solidFill>
                    <a:srgbClr val="000000"/>
                  </a:solidFill>
                  <a:latin typeface="Open Sans"/>
                </a:rPr>
                <a:t>Lighting sensitivity and precautions</a:t>
              </a:r>
            </a:p>
          </p:txBody>
        </p:sp>
      </p:grpSp>
      <p:grpSp>
        <p:nvGrpSpPr>
          <p:cNvPr id="25" name="Group 25"/>
          <p:cNvGrpSpPr/>
          <p:nvPr/>
        </p:nvGrpSpPr>
        <p:grpSpPr>
          <a:xfrm>
            <a:off x="11724767" y="4948741"/>
            <a:ext cx="4880089" cy="979488"/>
            <a:chOff x="0" y="0"/>
            <a:chExt cx="6506785" cy="1305983"/>
          </a:xfrm>
        </p:grpSpPr>
        <p:sp>
          <p:nvSpPr>
            <p:cNvPr id="26" name="TextBox 26"/>
            <p:cNvSpPr txBox="1"/>
            <p:nvPr/>
          </p:nvSpPr>
          <p:spPr>
            <a:xfrm>
              <a:off x="0" y="-9525"/>
              <a:ext cx="1134891" cy="1025525"/>
            </a:xfrm>
            <a:prstGeom prst="rect">
              <a:avLst/>
            </a:prstGeom>
          </p:spPr>
          <p:txBody>
            <a:bodyPr lIns="0" tIns="0" rIns="0" bIns="0" rtlCol="0" anchor="t">
              <a:spAutoFit/>
            </a:bodyPr>
            <a:lstStyle/>
            <a:p>
              <a:pPr>
                <a:lnSpc>
                  <a:spcPts val="6000"/>
                </a:lnSpc>
              </a:pPr>
              <a:r>
                <a:rPr lang="en-US" sz="5000" spc="-100" dirty="0">
                  <a:solidFill>
                    <a:srgbClr val="000000"/>
                  </a:solidFill>
                  <a:latin typeface="Open Sans Bold"/>
                </a:rPr>
                <a:t>02</a:t>
              </a:r>
            </a:p>
          </p:txBody>
        </p:sp>
        <p:sp>
          <p:nvSpPr>
            <p:cNvPr id="27" name="TextBox 27"/>
            <p:cNvSpPr txBox="1"/>
            <p:nvPr/>
          </p:nvSpPr>
          <p:spPr>
            <a:xfrm>
              <a:off x="1636110" y="227542"/>
              <a:ext cx="4870675" cy="1078442"/>
            </a:xfrm>
            <a:prstGeom prst="rect">
              <a:avLst/>
            </a:prstGeom>
          </p:spPr>
          <p:txBody>
            <a:bodyPr lIns="0" tIns="0" rIns="0" bIns="0" rtlCol="0" anchor="t">
              <a:spAutoFit/>
            </a:bodyPr>
            <a:lstStyle/>
            <a:p>
              <a:pPr marL="0" lvl="0" indent="0">
                <a:lnSpc>
                  <a:spcPts val="3249"/>
                </a:lnSpc>
              </a:pPr>
              <a:r>
                <a:rPr lang="en-US" sz="2499" dirty="0">
                  <a:solidFill>
                    <a:srgbClr val="000000"/>
                  </a:solidFill>
                  <a:latin typeface="Open Sans"/>
                </a:rPr>
                <a:t>Visual Directions and Navigation Tools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TextBox 2"/>
          <p:cNvSpPr txBox="1"/>
          <p:nvPr/>
        </p:nvSpPr>
        <p:spPr>
          <a:xfrm>
            <a:off x="1384300" y="2316191"/>
            <a:ext cx="5270895" cy="1038225"/>
          </a:xfrm>
          <a:prstGeom prst="rect">
            <a:avLst/>
          </a:prstGeom>
        </p:spPr>
        <p:txBody>
          <a:bodyPr lIns="0" tIns="0" rIns="0" bIns="0" rtlCol="0" anchor="t">
            <a:spAutoFit/>
          </a:bodyPr>
          <a:lstStyle/>
          <a:p>
            <a:pPr marL="0" lvl="0" indent="0" algn="l">
              <a:lnSpc>
                <a:spcPts val="8189"/>
              </a:lnSpc>
              <a:spcBef>
                <a:spcPct val="0"/>
              </a:spcBef>
            </a:pPr>
            <a:r>
              <a:rPr lang="en-US" sz="6825" dirty="0">
                <a:solidFill>
                  <a:srgbClr val="000000"/>
                </a:solidFill>
                <a:latin typeface="DM Serif Display"/>
              </a:rPr>
              <a:t>CONCLUSION</a:t>
            </a:r>
          </a:p>
        </p:txBody>
      </p:sp>
      <p:sp>
        <p:nvSpPr>
          <p:cNvPr id="3" name="Freeform 3"/>
          <p:cNvSpPr/>
          <p:nvPr/>
        </p:nvSpPr>
        <p:spPr>
          <a:xfrm rot="-5400000">
            <a:off x="12410763" y="4395355"/>
            <a:ext cx="10287000" cy="1496291"/>
          </a:xfrm>
          <a:custGeom>
            <a:avLst/>
            <a:gdLst/>
            <a:ahLst/>
            <a:cxnLst/>
            <a:rect l="l" t="t" r="r" b="b"/>
            <a:pathLst>
              <a:path w="10287000" h="1496291">
                <a:moveTo>
                  <a:pt x="0" y="0"/>
                </a:moveTo>
                <a:lnTo>
                  <a:pt x="10287000" y="0"/>
                </a:lnTo>
                <a:lnTo>
                  <a:pt x="10287000" y="1496290"/>
                </a:lnTo>
                <a:lnTo>
                  <a:pt x="0" y="14962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grpSp>
        <p:nvGrpSpPr>
          <p:cNvPr id="4" name="Group 4"/>
          <p:cNvGrpSpPr/>
          <p:nvPr/>
        </p:nvGrpSpPr>
        <p:grpSpPr>
          <a:xfrm>
            <a:off x="7531100" y="1028700"/>
            <a:ext cx="15859357" cy="8229600"/>
            <a:chOff x="0" y="0"/>
            <a:chExt cx="4176950" cy="2167467"/>
          </a:xfrm>
        </p:grpSpPr>
        <p:sp>
          <p:nvSpPr>
            <p:cNvPr id="5" name="Freeform 5"/>
            <p:cNvSpPr/>
            <p:nvPr/>
          </p:nvSpPr>
          <p:spPr>
            <a:xfrm>
              <a:off x="0" y="0"/>
              <a:ext cx="4176950" cy="2167467"/>
            </a:xfrm>
            <a:custGeom>
              <a:avLst/>
              <a:gdLst/>
              <a:ahLst/>
              <a:cxnLst/>
              <a:rect l="l" t="t" r="r" b="b"/>
              <a:pathLst>
                <a:path w="4176950" h="2167467">
                  <a:moveTo>
                    <a:pt x="12204" y="0"/>
                  </a:moveTo>
                  <a:lnTo>
                    <a:pt x="4164746" y="0"/>
                  </a:lnTo>
                  <a:cubicBezTo>
                    <a:pt x="4167983" y="0"/>
                    <a:pt x="4171087" y="1286"/>
                    <a:pt x="4173375" y="3574"/>
                  </a:cubicBezTo>
                  <a:cubicBezTo>
                    <a:pt x="4175664" y="5863"/>
                    <a:pt x="4176950" y="8967"/>
                    <a:pt x="4176950" y="12204"/>
                  </a:cubicBezTo>
                  <a:lnTo>
                    <a:pt x="4176950" y="2155263"/>
                  </a:lnTo>
                  <a:cubicBezTo>
                    <a:pt x="4176950" y="2162003"/>
                    <a:pt x="4171486" y="2167467"/>
                    <a:pt x="4164746" y="2167467"/>
                  </a:cubicBezTo>
                  <a:lnTo>
                    <a:pt x="12204" y="2167467"/>
                  </a:lnTo>
                  <a:cubicBezTo>
                    <a:pt x="5464" y="2167467"/>
                    <a:pt x="0" y="2162003"/>
                    <a:pt x="0" y="2155263"/>
                  </a:cubicBezTo>
                  <a:lnTo>
                    <a:pt x="0" y="12204"/>
                  </a:lnTo>
                  <a:cubicBezTo>
                    <a:pt x="0" y="5464"/>
                    <a:pt x="5464" y="0"/>
                    <a:pt x="12204" y="0"/>
                  </a:cubicBezTo>
                  <a:close/>
                </a:path>
              </a:pathLst>
            </a:custGeom>
            <a:solidFill>
              <a:srgbClr val="000000">
                <a:alpha val="0"/>
              </a:srgbClr>
            </a:solidFill>
            <a:ln w="76200" cap="rnd">
              <a:solidFill>
                <a:srgbClr val="606C38"/>
              </a:solidFill>
              <a:prstDash val="solid"/>
              <a:round/>
            </a:ln>
          </p:spPr>
          <p:txBody>
            <a:bodyPr/>
            <a:lstStyle/>
            <a:p>
              <a:endParaRPr lang="en-CA" dirty="0"/>
            </a:p>
          </p:txBody>
        </p:sp>
        <p:sp>
          <p:nvSpPr>
            <p:cNvPr id="6" name="TextBox 6"/>
            <p:cNvSpPr txBox="1"/>
            <p:nvPr/>
          </p:nvSpPr>
          <p:spPr>
            <a:xfrm>
              <a:off x="0" y="-57150"/>
              <a:ext cx="4176950" cy="2224617"/>
            </a:xfrm>
            <a:prstGeom prst="rect">
              <a:avLst/>
            </a:prstGeom>
          </p:spPr>
          <p:txBody>
            <a:bodyPr lIns="50800" tIns="50800" rIns="50800" bIns="50800" rtlCol="0" anchor="ctr"/>
            <a:lstStyle/>
            <a:p>
              <a:pPr algn="ctr">
                <a:lnSpc>
                  <a:spcPts val="3150"/>
                </a:lnSpc>
              </a:pPr>
              <a:endParaRPr dirty="0"/>
            </a:p>
          </p:txBody>
        </p:sp>
      </p:grpSp>
      <p:sp>
        <p:nvSpPr>
          <p:cNvPr id="7" name="TextBox 7"/>
          <p:cNvSpPr txBox="1"/>
          <p:nvPr/>
        </p:nvSpPr>
        <p:spPr>
          <a:xfrm>
            <a:off x="8601115" y="2315088"/>
            <a:ext cx="8000343" cy="5257800"/>
          </a:xfrm>
          <a:prstGeom prst="rect">
            <a:avLst/>
          </a:prstGeom>
        </p:spPr>
        <p:txBody>
          <a:bodyPr lIns="0" tIns="0" rIns="0" bIns="0" rtlCol="0" anchor="t">
            <a:spAutoFit/>
          </a:bodyPr>
          <a:lstStyle/>
          <a:p>
            <a:pPr marL="0" lvl="0" indent="0">
              <a:lnSpc>
                <a:spcPts val="6000"/>
              </a:lnSpc>
            </a:pPr>
            <a:r>
              <a:rPr lang="en-US" sz="3000" dirty="0">
                <a:solidFill>
                  <a:srgbClr val="000000"/>
                </a:solidFill>
                <a:latin typeface="Canva Sans"/>
              </a:rPr>
              <a:t>Overall our project depicts the impact autonomous weaponry has on modern society. Additionally the goal of our project is to highlight the negative impact advanced technology can have in the future in hope to demonstrate the actions that must be taken against it.</a:t>
            </a:r>
          </a:p>
        </p:txBody>
      </p:sp>
      <p:sp>
        <p:nvSpPr>
          <p:cNvPr id="8" name="Freeform 8"/>
          <p:cNvSpPr/>
          <p:nvPr/>
        </p:nvSpPr>
        <p:spPr>
          <a:xfrm rot="-5400000">
            <a:off x="-568052" y="5626340"/>
            <a:ext cx="5250905" cy="4114800"/>
          </a:xfrm>
          <a:custGeom>
            <a:avLst/>
            <a:gdLst/>
            <a:ahLst/>
            <a:cxnLst/>
            <a:rect l="l" t="t" r="r" b="b"/>
            <a:pathLst>
              <a:path w="5250905" h="4114800">
                <a:moveTo>
                  <a:pt x="0" y="0"/>
                </a:moveTo>
                <a:lnTo>
                  <a:pt x="5250904" y="0"/>
                </a:lnTo>
                <a:lnTo>
                  <a:pt x="52509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2B2C30"/>
            </a:solidFill>
            <a:prstDash val="solid"/>
            <a:headEnd type="none" w="sm" len="sm"/>
            <a:tailEnd type="none" w="sm" len="sm"/>
          </a:ln>
        </p:spPr>
        <p:txBody>
          <a:bodyPr/>
          <a:lstStyle/>
          <a:p>
            <a:endParaRPr lang="en-CA" dirty="0"/>
          </a:p>
        </p:txBody>
      </p:sp>
      <p:sp>
        <p:nvSpPr>
          <p:cNvPr id="3" name="TextBox 3"/>
          <p:cNvSpPr txBox="1"/>
          <p:nvPr/>
        </p:nvSpPr>
        <p:spPr>
          <a:xfrm>
            <a:off x="1006871" y="952500"/>
            <a:ext cx="16230600" cy="679081"/>
          </a:xfrm>
          <a:prstGeom prst="rect">
            <a:avLst/>
          </a:prstGeom>
        </p:spPr>
        <p:txBody>
          <a:bodyPr lIns="0" tIns="0" rIns="0" bIns="0" rtlCol="0" anchor="t">
            <a:spAutoFit/>
          </a:bodyPr>
          <a:lstStyle/>
          <a:p>
            <a:pPr>
              <a:lnSpc>
                <a:spcPts val="5620"/>
              </a:lnSpc>
              <a:spcBef>
                <a:spcPct val="0"/>
              </a:spcBef>
            </a:pPr>
            <a:r>
              <a:rPr lang="en-US" sz="4014" spc="911" dirty="0">
                <a:solidFill>
                  <a:srgbClr val="2B2C30"/>
                </a:solidFill>
                <a:latin typeface="DM Serif Display"/>
              </a:rPr>
              <a:t>AGENDA</a:t>
            </a:r>
          </a:p>
        </p:txBody>
      </p:sp>
      <p:sp>
        <p:nvSpPr>
          <p:cNvPr id="4" name="TextBox 4"/>
          <p:cNvSpPr txBox="1"/>
          <p:nvPr/>
        </p:nvSpPr>
        <p:spPr>
          <a:xfrm>
            <a:off x="394955" y="2276090"/>
            <a:ext cx="10182156" cy="6434197"/>
          </a:xfrm>
          <a:prstGeom prst="rect">
            <a:avLst/>
          </a:prstGeom>
        </p:spPr>
        <p:txBody>
          <a:bodyPr lIns="0" tIns="0" rIns="0" bIns="0" rtlCol="0" anchor="t">
            <a:spAutoFit/>
          </a:bodyPr>
          <a:lstStyle/>
          <a:p>
            <a:pPr marL="863606" lvl="1" indent="-431803">
              <a:lnSpc>
                <a:spcPts val="5600"/>
              </a:lnSpc>
              <a:buFont typeface="Arial"/>
              <a:buChar char="•"/>
            </a:pPr>
            <a:r>
              <a:rPr lang="en-US" sz="4000" dirty="0">
                <a:solidFill>
                  <a:srgbClr val="2B2C30"/>
                </a:solidFill>
                <a:latin typeface="DM Serif Display"/>
              </a:rPr>
              <a:t>Purpose</a:t>
            </a:r>
          </a:p>
          <a:p>
            <a:pPr marL="863606" lvl="1" indent="-431803">
              <a:lnSpc>
                <a:spcPts val="5600"/>
              </a:lnSpc>
              <a:buFont typeface="Arial"/>
              <a:buChar char="•"/>
            </a:pPr>
            <a:r>
              <a:rPr lang="en-US" sz="4000" dirty="0">
                <a:solidFill>
                  <a:srgbClr val="2B2C30"/>
                </a:solidFill>
                <a:latin typeface="DM Serif Display"/>
              </a:rPr>
              <a:t>Needs and problem statement </a:t>
            </a:r>
          </a:p>
          <a:p>
            <a:pPr marL="863606" lvl="1" indent="-431803">
              <a:lnSpc>
                <a:spcPts val="5600"/>
              </a:lnSpc>
              <a:buFont typeface="Arial"/>
              <a:buChar char="•"/>
            </a:pPr>
            <a:r>
              <a:rPr lang="en-US" sz="4000" dirty="0">
                <a:solidFill>
                  <a:srgbClr val="2B2C30"/>
                </a:solidFill>
                <a:latin typeface="DM Serif Display"/>
              </a:rPr>
              <a:t>Background Research </a:t>
            </a:r>
          </a:p>
          <a:p>
            <a:pPr marL="863606" lvl="1" indent="-431803">
              <a:lnSpc>
                <a:spcPts val="5600"/>
              </a:lnSpc>
              <a:buFont typeface="Arial"/>
              <a:buChar char="•"/>
            </a:pPr>
            <a:r>
              <a:rPr lang="en-US" sz="4000" dirty="0">
                <a:solidFill>
                  <a:srgbClr val="2B2C30"/>
                </a:solidFill>
                <a:latin typeface="DM Serif Display"/>
              </a:rPr>
              <a:t>Storyline </a:t>
            </a:r>
          </a:p>
          <a:p>
            <a:pPr marL="863606" lvl="1" indent="-431803">
              <a:lnSpc>
                <a:spcPts val="5600"/>
              </a:lnSpc>
              <a:buFont typeface="Arial"/>
              <a:buChar char="•"/>
            </a:pPr>
            <a:r>
              <a:rPr lang="en-US" sz="4000" dirty="0">
                <a:solidFill>
                  <a:srgbClr val="2B2C30"/>
                </a:solidFill>
                <a:latin typeface="DM Serif Display"/>
              </a:rPr>
              <a:t>Prototype progression</a:t>
            </a:r>
          </a:p>
          <a:p>
            <a:pPr marL="863606" lvl="1" indent="-431803">
              <a:lnSpc>
                <a:spcPts val="5600"/>
              </a:lnSpc>
              <a:buFont typeface="Arial"/>
              <a:buChar char="•"/>
            </a:pPr>
            <a:r>
              <a:rPr lang="en-US" sz="4000" dirty="0">
                <a:solidFill>
                  <a:srgbClr val="2B2C30"/>
                </a:solidFill>
                <a:latin typeface="DM Serif Display"/>
              </a:rPr>
              <a:t>Future considerations</a:t>
            </a:r>
          </a:p>
          <a:p>
            <a:pPr marL="863606" lvl="1" indent="-431803">
              <a:lnSpc>
                <a:spcPts val="5600"/>
              </a:lnSpc>
              <a:buFont typeface="Arial"/>
              <a:buChar char="•"/>
            </a:pPr>
            <a:r>
              <a:rPr lang="en-US" sz="4000" dirty="0">
                <a:solidFill>
                  <a:srgbClr val="2B2C30"/>
                </a:solidFill>
                <a:latin typeface="DM Serif Display"/>
              </a:rPr>
              <a:t>Feedback and Testing Plan</a:t>
            </a:r>
          </a:p>
          <a:p>
            <a:pPr marL="863606" lvl="1" indent="-431803">
              <a:lnSpc>
                <a:spcPts val="5600"/>
              </a:lnSpc>
              <a:spcBef>
                <a:spcPct val="0"/>
              </a:spcBef>
              <a:buFont typeface="Arial"/>
              <a:buChar char="•"/>
            </a:pPr>
            <a:r>
              <a:rPr lang="en-US" sz="4000" dirty="0">
                <a:solidFill>
                  <a:srgbClr val="2B2C30"/>
                </a:solidFill>
                <a:latin typeface="DM Serif Display"/>
              </a:rPr>
              <a:t>Accessibility </a:t>
            </a:r>
          </a:p>
          <a:p>
            <a:pPr marL="863606" lvl="1" indent="-431803">
              <a:lnSpc>
                <a:spcPts val="5600"/>
              </a:lnSpc>
              <a:spcBef>
                <a:spcPct val="0"/>
              </a:spcBef>
              <a:buFont typeface="Arial"/>
              <a:buChar char="•"/>
            </a:pPr>
            <a:r>
              <a:rPr lang="en-US" sz="4000" dirty="0">
                <a:solidFill>
                  <a:srgbClr val="2B2C30"/>
                </a:solidFill>
                <a:latin typeface="DM Serif Display"/>
              </a:rPr>
              <a:t>Conclusion </a:t>
            </a:r>
          </a:p>
        </p:txBody>
      </p:sp>
      <p:sp>
        <p:nvSpPr>
          <p:cNvPr id="5" name="Freeform 5"/>
          <p:cNvSpPr/>
          <p:nvPr/>
        </p:nvSpPr>
        <p:spPr>
          <a:xfrm>
            <a:off x="0" y="0"/>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6" name="Freeform 6"/>
          <p:cNvSpPr/>
          <p:nvPr/>
        </p:nvSpPr>
        <p:spPr>
          <a:xfrm>
            <a:off x="0" y="8782618"/>
            <a:ext cx="9514345" cy="1383905"/>
          </a:xfrm>
          <a:custGeom>
            <a:avLst/>
            <a:gdLst/>
            <a:ahLst/>
            <a:cxnLst/>
            <a:rect l="l" t="t" r="r" b="b"/>
            <a:pathLst>
              <a:path w="9514345" h="1383905">
                <a:moveTo>
                  <a:pt x="0" y="0"/>
                </a:moveTo>
                <a:lnTo>
                  <a:pt x="9514345" y="0"/>
                </a:lnTo>
                <a:lnTo>
                  <a:pt x="9514345" y="1383905"/>
                </a:lnTo>
                <a:lnTo>
                  <a:pt x="0" y="1383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dirty="0"/>
          </a:p>
        </p:txBody>
      </p:sp>
      <p:grpSp>
        <p:nvGrpSpPr>
          <p:cNvPr id="7" name="Group 7"/>
          <p:cNvGrpSpPr/>
          <p:nvPr/>
        </p:nvGrpSpPr>
        <p:grpSpPr>
          <a:xfrm>
            <a:off x="9749473" y="0"/>
            <a:ext cx="8502253" cy="10166523"/>
            <a:chOff x="0" y="0"/>
            <a:chExt cx="2239276" cy="2677603"/>
          </a:xfrm>
        </p:grpSpPr>
        <p:sp>
          <p:nvSpPr>
            <p:cNvPr id="8" name="Freeform 8"/>
            <p:cNvSpPr/>
            <p:nvPr/>
          </p:nvSpPr>
          <p:spPr>
            <a:xfrm>
              <a:off x="0" y="0"/>
              <a:ext cx="2239276" cy="2677603"/>
            </a:xfrm>
            <a:custGeom>
              <a:avLst/>
              <a:gdLst/>
              <a:ahLst/>
              <a:cxnLst/>
              <a:rect l="l" t="t" r="r" b="b"/>
              <a:pathLst>
                <a:path w="2239276" h="2677603">
                  <a:moveTo>
                    <a:pt x="0" y="0"/>
                  </a:moveTo>
                  <a:lnTo>
                    <a:pt x="2239276" y="0"/>
                  </a:lnTo>
                  <a:lnTo>
                    <a:pt x="2239276" y="2677603"/>
                  </a:lnTo>
                  <a:lnTo>
                    <a:pt x="0" y="2677603"/>
                  </a:lnTo>
                  <a:close/>
                </a:path>
              </a:pathLst>
            </a:custGeom>
            <a:solidFill>
              <a:srgbClr val="606C38"/>
            </a:solidFill>
            <a:ln w="76200" cap="sq">
              <a:solidFill>
                <a:srgbClr val="000000"/>
              </a:solidFill>
              <a:prstDash val="solid"/>
              <a:miter/>
            </a:ln>
          </p:spPr>
          <p:txBody>
            <a:bodyPr/>
            <a:lstStyle/>
            <a:p>
              <a:endParaRPr lang="en-CA" dirty="0"/>
            </a:p>
          </p:txBody>
        </p:sp>
        <p:sp>
          <p:nvSpPr>
            <p:cNvPr id="9" name="TextBox 9"/>
            <p:cNvSpPr txBox="1"/>
            <p:nvPr/>
          </p:nvSpPr>
          <p:spPr>
            <a:xfrm>
              <a:off x="0" y="-38100"/>
              <a:ext cx="2239276" cy="2715703"/>
            </a:xfrm>
            <a:prstGeom prst="rect">
              <a:avLst/>
            </a:prstGeom>
          </p:spPr>
          <p:txBody>
            <a:bodyPr lIns="50800" tIns="50800" rIns="50800" bIns="50800" rtlCol="0" anchor="ctr"/>
            <a:lstStyle/>
            <a:p>
              <a:pPr algn="ctr">
                <a:lnSpc>
                  <a:spcPts val="2947"/>
                </a:lnSpc>
              </a:pPr>
              <a:endParaRPr dirty="0"/>
            </a:p>
          </p:txBody>
        </p:sp>
      </p:grpSp>
      <p:sp>
        <p:nvSpPr>
          <p:cNvPr id="10" name="Freeform 10"/>
          <p:cNvSpPr/>
          <p:nvPr/>
        </p:nvSpPr>
        <p:spPr>
          <a:xfrm>
            <a:off x="11006874" y="2089537"/>
            <a:ext cx="5987449" cy="5987449"/>
          </a:xfrm>
          <a:custGeom>
            <a:avLst/>
            <a:gdLst/>
            <a:ahLst/>
            <a:cxnLst/>
            <a:rect l="l" t="t" r="r" b="b"/>
            <a:pathLst>
              <a:path w="5987449" h="5987449">
                <a:moveTo>
                  <a:pt x="0" y="0"/>
                </a:moveTo>
                <a:lnTo>
                  <a:pt x="5987449" y="0"/>
                </a:lnTo>
                <a:lnTo>
                  <a:pt x="5987449" y="5987449"/>
                </a:lnTo>
                <a:lnTo>
                  <a:pt x="0" y="5987449"/>
                </a:lnTo>
                <a:lnTo>
                  <a:pt x="0" y="0"/>
                </a:lnTo>
                <a:close/>
              </a:path>
            </a:pathLst>
          </a:custGeom>
          <a:blipFill>
            <a:blip r:embed="rId6"/>
            <a:stretch>
              <a:fillRect/>
            </a:stretch>
          </a:blipFill>
        </p:spPr>
        <p:txBody>
          <a:bodyPr/>
          <a:lstStyle/>
          <a:p>
            <a:endParaRPr lang="en-CA" dirty="0"/>
          </a:p>
        </p:txBody>
      </p:sp>
      <p:sp>
        <p:nvSpPr>
          <p:cNvPr id="11" name="Freeform 11"/>
          <p:cNvSpPr/>
          <p:nvPr/>
        </p:nvSpPr>
        <p:spPr>
          <a:xfrm>
            <a:off x="14390162" y="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448772" y="6159179"/>
            <a:ext cx="19185545" cy="6198242"/>
            <a:chOff x="0" y="0"/>
            <a:chExt cx="6351016" cy="2051812"/>
          </a:xfrm>
        </p:grpSpPr>
        <p:sp>
          <p:nvSpPr>
            <p:cNvPr id="3" name="Freeform 3"/>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solidFill>
              <a:srgbClr val="606C38"/>
            </a:solidFill>
            <a:ln w="12700" cap="sq">
              <a:solidFill>
                <a:srgbClr val="000000"/>
              </a:solidFill>
              <a:prstDash val="solid"/>
              <a:miter/>
            </a:ln>
          </p:spPr>
          <p:txBody>
            <a:bodyPr/>
            <a:lstStyle/>
            <a:p>
              <a:endParaRPr lang="en-CA" dirty="0"/>
            </a:p>
          </p:txBody>
        </p:sp>
      </p:grpSp>
      <p:grpSp>
        <p:nvGrpSpPr>
          <p:cNvPr id="4" name="Group 4"/>
          <p:cNvGrpSpPr/>
          <p:nvPr/>
        </p:nvGrpSpPr>
        <p:grpSpPr>
          <a:xfrm>
            <a:off x="-330658" y="6704012"/>
            <a:ext cx="19185545" cy="6198242"/>
            <a:chOff x="0" y="0"/>
            <a:chExt cx="6351016" cy="2051812"/>
          </a:xfrm>
        </p:grpSpPr>
        <p:sp>
          <p:nvSpPr>
            <p:cNvPr id="5" name="Freeform 5"/>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2"/>
              <a:stretch>
                <a:fillRect t="-28095" b="-45881"/>
              </a:stretch>
            </a:blipFill>
            <a:ln w="76200" cap="sq">
              <a:solidFill>
                <a:srgbClr val="EFEEE7"/>
              </a:solidFill>
              <a:prstDash val="solid"/>
              <a:miter/>
            </a:ln>
          </p:spPr>
          <p:txBody>
            <a:bodyPr/>
            <a:lstStyle/>
            <a:p>
              <a:endParaRPr lang="en-CA" dirty="0"/>
            </a:p>
          </p:txBody>
        </p:sp>
      </p:grpSp>
      <p:grpSp>
        <p:nvGrpSpPr>
          <p:cNvPr id="6" name="Group 6"/>
          <p:cNvGrpSpPr/>
          <p:nvPr/>
        </p:nvGrpSpPr>
        <p:grpSpPr>
          <a:xfrm>
            <a:off x="317247" y="1840857"/>
            <a:ext cx="7633493" cy="3302643"/>
            <a:chOff x="0" y="0"/>
            <a:chExt cx="2010467" cy="869832"/>
          </a:xfrm>
        </p:grpSpPr>
        <p:sp>
          <p:nvSpPr>
            <p:cNvPr id="7" name="Freeform 7"/>
            <p:cNvSpPr/>
            <p:nvPr/>
          </p:nvSpPr>
          <p:spPr>
            <a:xfrm>
              <a:off x="0" y="0"/>
              <a:ext cx="2010467" cy="869832"/>
            </a:xfrm>
            <a:custGeom>
              <a:avLst/>
              <a:gdLst/>
              <a:ahLst/>
              <a:cxnLst/>
              <a:rect l="l" t="t" r="r" b="b"/>
              <a:pathLst>
                <a:path w="2010467" h="869832">
                  <a:moveTo>
                    <a:pt x="51724" y="0"/>
                  </a:moveTo>
                  <a:lnTo>
                    <a:pt x="1958743" y="0"/>
                  </a:lnTo>
                  <a:cubicBezTo>
                    <a:pt x="1987309" y="0"/>
                    <a:pt x="2010467" y="23158"/>
                    <a:pt x="2010467" y="51724"/>
                  </a:cubicBezTo>
                  <a:lnTo>
                    <a:pt x="2010467" y="818107"/>
                  </a:lnTo>
                  <a:cubicBezTo>
                    <a:pt x="2010467" y="846674"/>
                    <a:pt x="1987309" y="869832"/>
                    <a:pt x="1958743" y="869832"/>
                  </a:cubicBezTo>
                  <a:lnTo>
                    <a:pt x="51724" y="869832"/>
                  </a:lnTo>
                  <a:cubicBezTo>
                    <a:pt x="23158" y="869832"/>
                    <a:pt x="0" y="846674"/>
                    <a:pt x="0" y="818107"/>
                  </a:cubicBezTo>
                  <a:lnTo>
                    <a:pt x="0" y="51724"/>
                  </a:lnTo>
                  <a:cubicBezTo>
                    <a:pt x="0" y="23158"/>
                    <a:pt x="23158" y="0"/>
                    <a:pt x="51724" y="0"/>
                  </a:cubicBezTo>
                  <a:close/>
                </a:path>
              </a:pathLst>
            </a:custGeom>
            <a:solidFill>
              <a:srgbClr val="606C38"/>
            </a:solidFill>
            <a:ln w="76200" cap="rnd">
              <a:solidFill>
                <a:srgbClr val="000000"/>
              </a:solidFill>
              <a:prstDash val="solid"/>
              <a:round/>
            </a:ln>
          </p:spPr>
          <p:txBody>
            <a:bodyPr/>
            <a:lstStyle/>
            <a:p>
              <a:endParaRPr lang="en-CA" dirty="0"/>
            </a:p>
          </p:txBody>
        </p:sp>
        <p:sp>
          <p:nvSpPr>
            <p:cNvPr id="8" name="TextBox 8"/>
            <p:cNvSpPr txBox="1"/>
            <p:nvPr/>
          </p:nvSpPr>
          <p:spPr>
            <a:xfrm>
              <a:off x="0" y="-38100"/>
              <a:ext cx="2010467" cy="907932"/>
            </a:xfrm>
            <a:prstGeom prst="rect">
              <a:avLst/>
            </a:prstGeom>
          </p:spPr>
          <p:txBody>
            <a:bodyPr lIns="50800" tIns="50800" rIns="50800" bIns="50800" rtlCol="0" anchor="ctr"/>
            <a:lstStyle/>
            <a:p>
              <a:pPr algn="ctr">
                <a:lnSpc>
                  <a:spcPts val="2947"/>
                </a:lnSpc>
              </a:pPr>
              <a:endParaRPr dirty="0"/>
            </a:p>
          </p:txBody>
        </p:sp>
      </p:grpSp>
      <p:sp>
        <p:nvSpPr>
          <p:cNvPr id="9" name="TextBox 9"/>
          <p:cNvSpPr txBox="1"/>
          <p:nvPr/>
        </p:nvSpPr>
        <p:spPr>
          <a:xfrm>
            <a:off x="2141363" y="385534"/>
            <a:ext cx="14946077" cy="1152981"/>
          </a:xfrm>
          <a:prstGeom prst="rect">
            <a:avLst/>
          </a:prstGeom>
        </p:spPr>
        <p:txBody>
          <a:bodyPr lIns="0" tIns="0" rIns="0" bIns="0" rtlCol="0" anchor="t">
            <a:spAutoFit/>
          </a:bodyPr>
          <a:lstStyle/>
          <a:p>
            <a:pPr algn="ctr">
              <a:lnSpc>
                <a:spcPts val="9424"/>
              </a:lnSpc>
            </a:pPr>
            <a:r>
              <a:rPr lang="en-US" sz="6732" dirty="0">
                <a:solidFill>
                  <a:srgbClr val="000000"/>
                </a:solidFill>
                <a:latin typeface="DM Serif Display"/>
              </a:rPr>
              <a:t>PURPOSE OF THIS PROJECT </a:t>
            </a:r>
          </a:p>
        </p:txBody>
      </p:sp>
      <p:sp>
        <p:nvSpPr>
          <p:cNvPr id="10" name="TextBox 10"/>
          <p:cNvSpPr txBox="1"/>
          <p:nvPr/>
        </p:nvSpPr>
        <p:spPr>
          <a:xfrm>
            <a:off x="688999" y="2101471"/>
            <a:ext cx="6889989" cy="2454275"/>
          </a:xfrm>
          <a:prstGeom prst="rect">
            <a:avLst/>
          </a:prstGeom>
        </p:spPr>
        <p:txBody>
          <a:bodyPr lIns="0" tIns="0" rIns="0" bIns="0" rtlCol="0" anchor="t">
            <a:spAutoFit/>
          </a:bodyPr>
          <a:lstStyle/>
          <a:p>
            <a:pPr>
              <a:lnSpc>
                <a:spcPts val="4900"/>
              </a:lnSpc>
              <a:spcBef>
                <a:spcPct val="0"/>
              </a:spcBef>
            </a:pPr>
            <a:r>
              <a:rPr lang="en-US" sz="3500" dirty="0">
                <a:solidFill>
                  <a:srgbClr val="EFEEE7"/>
                </a:solidFill>
                <a:latin typeface="DM Serif Display"/>
              </a:rPr>
              <a:t>The purpose of this project is to demonstrate the harmful impacts autonomous weaponry has when implemented present in society. </a:t>
            </a:r>
          </a:p>
        </p:txBody>
      </p:sp>
      <p:sp>
        <p:nvSpPr>
          <p:cNvPr id="11" name="TextBox 11"/>
          <p:cNvSpPr txBox="1"/>
          <p:nvPr/>
        </p:nvSpPr>
        <p:spPr>
          <a:xfrm>
            <a:off x="9144000" y="1806254"/>
            <a:ext cx="8673599" cy="3489325"/>
          </a:xfrm>
          <a:prstGeom prst="rect">
            <a:avLst/>
          </a:prstGeom>
        </p:spPr>
        <p:txBody>
          <a:bodyPr lIns="0" tIns="0" rIns="0" bIns="0" rtlCol="0" anchor="t">
            <a:spAutoFit/>
          </a:bodyPr>
          <a:lstStyle/>
          <a:p>
            <a:pPr>
              <a:lnSpc>
                <a:spcPts val="3499"/>
              </a:lnSpc>
              <a:spcBef>
                <a:spcPct val="0"/>
              </a:spcBef>
            </a:pPr>
            <a:r>
              <a:rPr lang="en-US" sz="2499" dirty="0">
                <a:solidFill>
                  <a:srgbClr val="000000"/>
                </a:solidFill>
                <a:latin typeface="DM Serif Display"/>
              </a:rPr>
              <a:t>KEY MESSAGES AND MORALITY:</a:t>
            </a:r>
          </a:p>
          <a:p>
            <a:pPr marL="539749" lvl="1" indent="-269875">
              <a:lnSpc>
                <a:spcPts val="3499"/>
              </a:lnSpc>
              <a:spcBef>
                <a:spcPct val="0"/>
              </a:spcBef>
              <a:buFont typeface="Arial"/>
              <a:buChar char="•"/>
            </a:pPr>
            <a:r>
              <a:rPr lang="en-US" sz="2499" dirty="0">
                <a:solidFill>
                  <a:srgbClr val="000000"/>
                </a:solidFill>
                <a:latin typeface="DM Serif Display"/>
              </a:rPr>
              <a:t>Impact on people ranging in all ages, gender and wealth</a:t>
            </a:r>
          </a:p>
          <a:p>
            <a:pPr marL="539749" lvl="1" indent="-269875">
              <a:lnSpc>
                <a:spcPts val="3499"/>
              </a:lnSpc>
              <a:spcBef>
                <a:spcPct val="0"/>
              </a:spcBef>
              <a:buFont typeface="Arial"/>
              <a:buChar char="•"/>
            </a:pPr>
            <a:r>
              <a:rPr lang="en-US" sz="2499" dirty="0">
                <a:solidFill>
                  <a:srgbClr val="000000"/>
                </a:solidFill>
                <a:latin typeface="DM Serif Display"/>
              </a:rPr>
              <a:t>Safety concerns and adaptation </a:t>
            </a:r>
          </a:p>
          <a:p>
            <a:pPr marL="539749" lvl="1" indent="-269875">
              <a:lnSpc>
                <a:spcPts val="3499"/>
              </a:lnSpc>
              <a:spcBef>
                <a:spcPct val="0"/>
              </a:spcBef>
              <a:buFont typeface="Arial"/>
              <a:buChar char="•"/>
            </a:pPr>
            <a:r>
              <a:rPr lang="en-US" sz="2499" dirty="0">
                <a:solidFill>
                  <a:srgbClr val="000000"/>
                </a:solidFill>
                <a:latin typeface="DM Serif Display"/>
              </a:rPr>
              <a:t>Frustration and concern towards the conflict </a:t>
            </a:r>
          </a:p>
          <a:p>
            <a:pPr marL="539749" lvl="1" indent="-269875">
              <a:lnSpc>
                <a:spcPts val="3499"/>
              </a:lnSpc>
              <a:spcBef>
                <a:spcPct val="0"/>
              </a:spcBef>
              <a:buFont typeface="Arial"/>
              <a:buChar char="•"/>
            </a:pPr>
            <a:r>
              <a:rPr lang="en-US" sz="2499" dirty="0">
                <a:solidFill>
                  <a:srgbClr val="000000"/>
                </a:solidFill>
                <a:latin typeface="DM Serif Display"/>
              </a:rPr>
              <a:t>Sad reality of electronic developmental impacts </a:t>
            </a:r>
          </a:p>
          <a:p>
            <a:pPr marL="539749" lvl="1" indent="-269875">
              <a:lnSpc>
                <a:spcPts val="3499"/>
              </a:lnSpc>
              <a:spcBef>
                <a:spcPct val="0"/>
              </a:spcBef>
              <a:buFont typeface="Arial"/>
              <a:buChar char="•"/>
            </a:pPr>
            <a:r>
              <a:rPr lang="en-US" sz="2499" dirty="0">
                <a:solidFill>
                  <a:srgbClr val="000000"/>
                </a:solidFill>
                <a:latin typeface="DM Serif Display"/>
              </a:rPr>
              <a:t>Economic changes and family displacement</a:t>
            </a:r>
          </a:p>
          <a:p>
            <a:pPr marL="539749" lvl="1" indent="-269875">
              <a:lnSpc>
                <a:spcPts val="3499"/>
              </a:lnSpc>
              <a:spcBef>
                <a:spcPct val="0"/>
              </a:spcBef>
              <a:buFont typeface="Arial"/>
              <a:buChar char="•"/>
            </a:pPr>
            <a:r>
              <a:rPr lang="en-US" sz="2499" dirty="0">
                <a:solidFill>
                  <a:srgbClr val="000000"/>
                </a:solidFill>
                <a:latin typeface="DM Serif Display"/>
              </a:rPr>
              <a:t>Humanitarian rights at risk</a:t>
            </a:r>
          </a:p>
          <a:p>
            <a:pPr marL="539749" lvl="1" indent="-269875">
              <a:lnSpc>
                <a:spcPts val="3499"/>
              </a:lnSpc>
              <a:spcBef>
                <a:spcPct val="0"/>
              </a:spcBef>
              <a:buFont typeface="Arial"/>
              <a:buChar char="•"/>
            </a:pPr>
            <a:r>
              <a:rPr lang="en-US" sz="2499" dirty="0">
                <a:solidFill>
                  <a:srgbClr val="000000"/>
                </a:solidFill>
                <a:latin typeface="DM Serif Display"/>
              </a:rPr>
              <a:t>Product demand (GDP)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grpSp>
        <p:nvGrpSpPr>
          <p:cNvPr id="2" name="Group 2"/>
          <p:cNvGrpSpPr/>
          <p:nvPr/>
        </p:nvGrpSpPr>
        <p:grpSpPr>
          <a:xfrm>
            <a:off x="8715321" y="14532"/>
            <a:ext cx="9572679" cy="10272468"/>
            <a:chOff x="0" y="0"/>
            <a:chExt cx="6287544" cy="6747181"/>
          </a:xfrm>
        </p:grpSpPr>
        <p:sp>
          <p:nvSpPr>
            <p:cNvPr id="3" name="Freeform 3"/>
            <p:cNvSpPr/>
            <p:nvPr/>
          </p:nvSpPr>
          <p:spPr>
            <a:xfrm>
              <a:off x="-130429" y="-589915"/>
              <a:ext cx="6628158" cy="7420662"/>
            </a:xfrm>
            <a:custGeom>
              <a:avLst/>
              <a:gdLst/>
              <a:ahLst/>
              <a:cxnLst/>
              <a:rect l="l" t="t" r="r" b="b"/>
              <a:pathLst>
                <a:path w="6628158" h="7420662">
                  <a:moveTo>
                    <a:pt x="6398055" y="7317670"/>
                  </a:moveTo>
                  <a:cubicBezTo>
                    <a:pt x="4804637" y="7340905"/>
                    <a:pt x="3109072" y="7318749"/>
                    <a:pt x="1524132" y="7328328"/>
                  </a:cubicBezTo>
                  <a:cubicBezTo>
                    <a:pt x="1192394" y="7320638"/>
                    <a:pt x="833740" y="7342303"/>
                    <a:pt x="487872" y="7329137"/>
                  </a:cubicBezTo>
                  <a:cubicBezTo>
                    <a:pt x="410085" y="7320908"/>
                    <a:pt x="0" y="7420662"/>
                    <a:pt x="260298" y="7058133"/>
                  </a:cubicBezTo>
                  <a:cubicBezTo>
                    <a:pt x="356522" y="6999183"/>
                    <a:pt x="246840" y="6897068"/>
                    <a:pt x="279543" y="6803990"/>
                  </a:cubicBezTo>
                  <a:cubicBezTo>
                    <a:pt x="400260" y="6682585"/>
                    <a:pt x="260702" y="6500341"/>
                    <a:pt x="183049" y="6315805"/>
                  </a:cubicBezTo>
                  <a:cubicBezTo>
                    <a:pt x="176590" y="6162430"/>
                    <a:pt x="302960" y="6039000"/>
                    <a:pt x="225038" y="5875642"/>
                  </a:cubicBezTo>
                  <a:cubicBezTo>
                    <a:pt x="232171" y="5798078"/>
                    <a:pt x="227999" y="5661699"/>
                    <a:pt x="156268" y="5596545"/>
                  </a:cubicBezTo>
                  <a:cubicBezTo>
                    <a:pt x="60960" y="5542722"/>
                    <a:pt x="278332" y="5378149"/>
                    <a:pt x="248186" y="5230574"/>
                  </a:cubicBezTo>
                  <a:cubicBezTo>
                    <a:pt x="257068" y="5094600"/>
                    <a:pt x="246302" y="4937043"/>
                    <a:pt x="219251" y="4776248"/>
                  </a:cubicBezTo>
                  <a:cubicBezTo>
                    <a:pt x="226115" y="4721076"/>
                    <a:pt x="256395" y="4670355"/>
                    <a:pt x="244418" y="4617342"/>
                  </a:cubicBezTo>
                  <a:cubicBezTo>
                    <a:pt x="248455" y="4540046"/>
                    <a:pt x="346294" y="4462752"/>
                    <a:pt x="274160" y="4398002"/>
                  </a:cubicBezTo>
                  <a:cubicBezTo>
                    <a:pt x="261644" y="4387075"/>
                    <a:pt x="276178" y="4368595"/>
                    <a:pt x="291924" y="4348765"/>
                  </a:cubicBezTo>
                  <a:cubicBezTo>
                    <a:pt x="280754" y="4338513"/>
                    <a:pt x="189106" y="4186217"/>
                    <a:pt x="229479" y="4123626"/>
                  </a:cubicBezTo>
                  <a:cubicBezTo>
                    <a:pt x="227191" y="4056043"/>
                    <a:pt x="307939" y="4063867"/>
                    <a:pt x="229748" y="3916427"/>
                  </a:cubicBezTo>
                  <a:cubicBezTo>
                    <a:pt x="177801" y="3901858"/>
                    <a:pt x="343468" y="3720964"/>
                    <a:pt x="414391" y="3585934"/>
                  </a:cubicBezTo>
                  <a:cubicBezTo>
                    <a:pt x="393666" y="3509044"/>
                    <a:pt x="446287" y="3443080"/>
                    <a:pt x="468492" y="3365380"/>
                  </a:cubicBezTo>
                  <a:cubicBezTo>
                    <a:pt x="492178" y="3252339"/>
                    <a:pt x="468223" y="3183002"/>
                    <a:pt x="591094" y="3081966"/>
                  </a:cubicBezTo>
                  <a:cubicBezTo>
                    <a:pt x="627161" y="3003727"/>
                    <a:pt x="535782" y="2914696"/>
                    <a:pt x="581539" y="2795314"/>
                  </a:cubicBezTo>
                  <a:cubicBezTo>
                    <a:pt x="561621" y="2779261"/>
                    <a:pt x="617741" y="2761186"/>
                    <a:pt x="581673" y="2733937"/>
                  </a:cubicBezTo>
                  <a:cubicBezTo>
                    <a:pt x="565658" y="2712354"/>
                    <a:pt x="533494" y="2716805"/>
                    <a:pt x="564716" y="2671750"/>
                  </a:cubicBezTo>
                  <a:cubicBezTo>
                    <a:pt x="553546" y="2653674"/>
                    <a:pt x="600784" y="2523770"/>
                    <a:pt x="575752" y="2429748"/>
                  </a:cubicBezTo>
                  <a:cubicBezTo>
                    <a:pt x="571445" y="2418417"/>
                    <a:pt x="642234" y="2378084"/>
                    <a:pt x="614107" y="2350295"/>
                  </a:cubicBezTo>
                  <a:cubicBezTo>
                    <a:pt x="645868" y="2285680"/>
                    <a:pt x="541972" y="2246966"/>
                    <a:pt x="629987" y="2099121"/>
                  </a:cubicBezTo>
                  <a:cubicBezTo>
                    <a:pt x="579116" y="2062294"/>
                    <a:pt x="597823" y="2018319"/>
                    <a:pt x="593382" y="1975152"/>
                  </a:cubicBezTo>
                  <a:cubicBezTo>
                    <a:pt x="652731" y="1905007"/>
                    <a:pt x="676283" y="1757836"/>
                    <a:pt x="808574" y="1494116"/>
                  </a:cubicBezTo>
                  <a:cubicBezTo>
                    <a:pt x="878555" y="1402388"/>
                    <a:pt x="869942" y="1264525"/>
                    <a:pt x="959437" y="1030887"/>
                  </a:cubicBezTo>
                  <a:cubicBezTo>
                    <a:pt x="931849" y="1001075"/>
                    <a:pt x="1075714" y="1011462"/>
                    <a:pt x="1173015" y="820316"/>
                  </a:cubicBezTo>
                  <a:cubicBezTo>
                    <a:pt x="1156596" y="748147"/>
                    <a:pt x="1265201" y="681374"/>
                    <a:pt x="1219310" y="600167"/>
                  </a:cubicBezTo>
                  <a:cubicBezTo>
                    <a:pt x="1656154" y="610419"/>
                    <a:pt x="2186935" y="599358"/>
                    <a:pt x="2718523" y="602325"/>
                  </a:cubicBezTo>
                  <a:cubicBezTo>
                    <a:pt x="3793274" y="606237"/>
                    <a:pt x="4790640" y="603539"/>
                    <a:pt x="5850991" y="602595"/>
                  </a:cubicBezTo>
                  <a:cubicBezTo>
                    <a:pt x="6628158" y="699854"/>
                    <a:pt x="6351087" y="0"/>
                    <a:pt x="6417973" y="3027064"/>
                  </a:cubicBezTo>
                  <a:cubicBezTo>
                    <a:pt x="6381906" y="4424846"/>
                    <a:pt x="6437658" y="5996104"/>
                    <a:pt x="6398055" y="7317670"/>
                  </a:cubicBezTo>
                  <a:close/>
                </a:path>
              </a:pathLst>
            </a:custGeom>
            <a:blipFill>
              <a:blip r:embed="rId3">
                <a:alphaModFix amt="91000"/>
              </a:blip>
              <a:stretch>
                <a:fillRect l="-22117" t="-91" r="-22131" b="-91"/>
              </a:stretch>
            </a:blipFill>
            <a:ln w="76200" cap="sq">
              <a:solidFill>
                <a:srgbClr val="606C38">
                  <a:alpha val="90980"/>
                </a:srgbClr>
              </a:solidFill>
              <a:prstDash val="solid"/>
              <a:miter/>
            </a:ln>
          </p:spPr>
          <p:txBody>
            <a:bodyPr/>
            <a:lstStyle/>
            <a:p>
              <a:endParaRPr lang="en-CA" dirty="0"/>
            </a:p>
          </p:txBody>
        </p:sp>
      </p:grpSp>
      <p:grpSp>
        <p:nvGrpSpPr>
          <p:cNvPr id="4" name="Group 4"/>
          <p:cNvGrpSpPr/>
          <p:nvPr/>
        </p:nvGrpSpPr>
        <p:grpSpPr>
          <a:xfrm>
            <a:off x="10197268" y="0"/>
            <a:ext cx="8170789" cy="10287000"/>
            <a:chOff x="0" y="0"/>
            <a:chExt cx="5045512" cy="6352286"/>
          </a:xfrm>
        </p:grpSpPr>
        <p:sp>
          <p:nvSpPr>
            <p:cNvPr id="5" name="Freeform 5"/>
            <p:cNvSpPr/>
            <p:nvPr/>
          </p:nvSpPr>
          <p:spPr>
            <a:xfrm rot="-10800000">
              <a:off x="-205874" y="-83741"/>
              <a:ext cx="5386126" cy="7025767"/>
            </a:xfrm>
            <a:custGeom>
              <a:avLst/>
              <a:gdLst/>
              <a:ahLst/>
              <a:cxnLst/>
              <a:rect l="l" t="t" r="r" b="b"/>
              <a:pathLst>
                <a:path w="5386126" h="7025767">
                  <a:moveTo>
                    <a:pt x="226168" y="101854"/>
                  </a:moveTo>
                  <a:cubicBezTo>
                    <a:pt x="1504826" y="79756"/>
                    <a:pt x="2865451" y="100838"/>
                    <a:pt x="4137305" y="91821"/>
                  </a:cubicBezTo>
                  <a:cubicBezTo>
                    <a:pt x="4403512" y="99060"/>
                    <a:pt x="4691318" y="78359"/>
                    <a:pt x="4968864" y="91059"/>
                  </a:cubicBezTo>
                  <a:cubicBezTo>
                    <a:pt x="5031285" y="98806"/>
                    <a:pt x="5386127" y="0"/>
                    <a:pt x="5151483" y="346202"/>
                  </a:cubicBezTo>
                  <a:cubicBezTo>
                    <a:pt x="5074267" y="401701"/>
                    <a:pt x="5162282" y="497840"/>
                    <a:pt x="5136040" y="585470"/>
                  </a:cubicBezTo>
                  <a:cubicBezTo>
                    <a:pt x="5039169" y="699770"/>
                    <a:pt x="5151159" y="871347"/>
                    <a:pt x="5213472" y="1045083"/>
                  </a:cubicBezTo>
                  <a:cubicBezTo>
                    <a:pt x="5218656" y="1189482"/>
                    <a:pt x="5117249" y="1305687"/>
                    <a:pt x="5179778" y="1459484"/>
                  </a:cubicBezTo>
                  <a:cubicBezTo>
                    <a:pt x="5174054" y="1532509"/>
                    <a:pt x="5177402" y="1660906"/>
                    <a:pt x="5234963" y="1722247"/>
                  </a:cubicBezTo>
                  <a:cubicBezTo>
                    <a:pt x="5325167" y="1772920"/>
                    <a:pt x="5137012" y="1927860"/>
                    <a:pt x="5161203" y="2066798"/>
                  </a:cubicBezTo>
                  <a:cubicBezTo>
                    <a:pt x="5154075" y="2194814"/>
                    <a:pt x="5162714" y="2343150"/>
                    <a:pt x="5184421" y="2494534"/>
                  </a:cubicBezTo>
                  <a:cubicBezTo>
                    <a:pt x="5178914" y="2546477"/>
                    <a:pt x="5154615" y="2594229"/>
                    <a:pt x="5164226" y="2644140"/>
                  </a:cubicBezTo>
                  <a:cubicBezTo>
                    <a:pt x="5160987" y="2716911"/>
                    <a:pt x="5082474" y="2789682"/>
                    <a:pt x="5140360" y="2850642"/>
                  </a:cubicBezTo>
                  <a:cubicBezTo>
                    <a:pt x="5150403" y="2860929"/>
                    <a:pt x="5138740" y="2878328"/>
                    <a:pt x="5126104" y="2896997"/>
                  </a:cubicBezTo>
                  <a:cubicBezTo>
                    <a:pt x="5135068" y="2906649"/>
                    <a:pt x="5208612" y="3050032"/>
                    <a:pt x="5176214" y="3108960"/>
                  </a:cubicBezTo>
                  <a:cubicBezTo>
                    <a:pt x="5178050" y="3172587"/>
                    <a:pt x="5113253" y="3165221"/>
                    <a:pt x="5175998" y="3304032"/>
                  </a:cubicBezTo>
                  <a:cubicBezTo>
                    <a:pt x="5217684" y="3317748"/>
                    <a:pt x="5084742" y="3488055"/>
                    <a:pt x="5027829" y="3615182"/>
                  </a:cubicBezTo>
                  <a:cubicBezTo>
                    <a:pt x="5044460" y="3687572"/>
                    <a:pt x="5002234" y="3749675"/>
                    <a:pt x="4984415" y="3822827"/>
                  </a:cubicBezTo>
                  <a:cubicBezTo>
                    <a:pt x="4965408" y="3929253"/>
                    <a:pt x="4984631" y="3994531"/>
                    <a:pt x="4886032" y="4089654"/>
                  </a:cubicBezTo>
                  <a:cubicBezTo>
                    <a:pt x="4857089" y="4163314"/>
                    <a:pt x="4930418" y="4247134"/>
                    <a:pt x="4893700" y="4359529"/>
                  </a:cubicBezTo>
                  <a:cubicBezTo>
                    <a:pt x="4909683" y="4374642"/>
                    <a:pt x="4864649" y="4391660"/>
                    <a:pt x="4893592" y="4417314"/>
                  </a:cubicBezTo>
                  <a:cubicBezTo>
                    <a:pt x="4906443" y="4437634"/>
                    <a:pt x="4932254" y="4433443"/>
                    <a:pt x="4907199" y="4475861"/>
                  </a:cubicBezTo>
                  <a:cubicBezTo>
                    <a:pt x="4916163" y="4492879"/>
                    <a:pt x="4878256" y="4615180"/>
                    <a:pt x="4898343" y="4703699"/>
                  </a:cubicBezTo>
                  <a:cubicBezTo>
                    <a:pt x="4901799" y="4714367"/>
                    <a:pt x="4844994" y="4752340"/>
                    <a:pt x="4867565" y="4778502"/>
                  </a:cubicBezTo>
                  <a:cubicBezTo>
                    <a:pt x="4842078" y="4839335"/>
                    <a:pt x="4925450" y="4875784"/>
                    <a:pt x="4854822" y="5014976"/>
                  </a:cubicBezTo>
                  <a:cubicBezTo>
                    <a:pt x="4895644" y="5049647"/>
                    <a:pt x="4880632" y="5091049"/>
                    <a:pt x="4884196" y="5131689"/>
                  </a:cubicBezTo>
                  <a:cubicBezTo>
                    <a:pt x="4836570" y="5197729"/>
                    <a:pt x="4817671" y="5336286"/>
                    <a:pt x="4711513" y="5584571"/>
                  </a:cubicBezTo>
                  <a:cubicBezTo>
                    <a:pt x="4655355" y="5670931"/>
                    <a:pt x="4662267" y="5800725"/>
                    <a:pt x="4590451" y="6020689"/>
                  </a:cubicBezTo>
                  <a:cubicBezTo>
                    <a:pt x="4612589" y="6048756"/>
                    <a:pt x="4497143" y="6038977"/>
                    <a:pt x="4419063" y="6218936"/>
                  </a:cubicBezTo>
                  <a:cubicBezTo>
                    <a:pt x="4432238" y="6286881"/>
                    <a:pt x="4345087" y="6349746"/>
                    <a:pt x="4381913" y="6426200"/>
                  </a:cubicBezTo>
                  <a:cubicBezTo>
                    <a:pt x="4031362" y="6416548"/>
                    <a:pt x="3605431" y="6426962"/>
                    <a:pt x="3178852" y="6424168"/>
                  </a:cubicBezTo>
                  <a:cubicBezTo>
                    <a:pt x="2316406" y="6420485"/>
                    <a:pt x="1516057" y="6423025"/>
                    <a:pt x="665167" y="6423914"/>
                  </a:cubicBezTo>
                  <a:cubicBezTo>
                    <a:pt x="0" y="6332347"/>
                    <a:pt x="263859" y="7025767"/>
                    <a:pt x="210186" y="4141343"/>
                  </a:cubicBezTo>
                  <a:cubicBezTo>
                    <a:pt x="239128" y="2825369"/>
                    <a:pt x="190500" y="1346073"/>
                    <a:pt x="226168" y="101854"/>
                  </a:cubicBezTo>
                  <a:close/>
                </a:path>
              </a:pathLst>
            </a:custGeom>
            <a:blipFill>
              <a:blip r:embed="rId4"/>
              <a:stretch>
                <a:fillRect l="-111070" r="-137815"/>
              </a:stretch>
            </a:blipFill>
            <a:ln w="76200" cap="sq">
              <a:solidFill>
                <a:srgbClr val="EFEEE7"/>
              </a:solidFill>
              <a:prstDash val="solid"/>
              <a:miter/>
            </a:ln>
          </p:spPr>
          <p:txBody>
            <a:bodyPr/>
            <a:lstStyle/>
            <a:p>
              <a:endParaRPr lang="en-CA" dirty="0"/>
            </a:p>
          </p:txBody>
        </p:sp>
      </p:grpSp>
      <p:sp>
        <p:nvSpPr>
          <p:cNvPr id="6" name="Freeform 6"/>
          <p:cNvSpPr/>
          <p:nvPr/>
        </p:nvSpPr>
        <p:spPr>
          <a:xfrm>
            <a:off x="13885166" y="8066253"/>
            <a:ext cx="3985711" cy="1809513"/>
          </a:xfrm>
          <a:custGeom>
            <a:avLst/>
            <a:gdLst/>
            <a:ahLst/>
            <a:cxnLst/>
            <a:rect l="l" t="t" r="r" b="b"/>
            <a:pathLst>
              <a:path w="3985711" h="1809513">
                <a:moveTo>
                  <a:pt x="0" y="0"/>
                </a:moveTo>
                <a:lnTo>
                  <a:pt x="3985711" y="0"/>
                </a:lnTo>
                <a:lnTo>
                  <a:pt x="3985711" y="1809513"/>
                </a:lnTo>
                <a:lnTo>
                  <a:pt x="0" y="1809513"/>
                </a:lnTo>
                <a:lnTo>
                  <a:pt x="0" y="0"/>
                </a:lnTo>
                <a:close/>
              </a:path>
            </a:pathLst>
          </a:custGeom>
          <a:blipFill>
            <a:blip r:embed="rId5"/>
            <a:stretch>
              <a:fillRect/>
            </a:stretch>
          </a:blipFill>
        </p:spPr>
        <p:txBody>
          <a:bodyPr/>
          <a:lstStyle/>
          <a:p>
            <a:endParaRPr lang="en-CA" dirty="0"/>
          </a:p>
        </p:txBody>
      </p:sp>
      <p:sp>
        <p:nvSpPr>
          <p:cNvPr id="7" name="Freeform 7"/>
          <p:cNvSpPr/>
          <p:nvPr/>
        </p:nvSpPr>
        <p:spPr>
          <a:xfrm>
            <a:off x="-676267" y="8878504"/>
            <a:ext cx="9391588" cy="1366049"/>
          </a:xfrm>
          <a:custGeom>
            <a:avLst/>
            <a:gdLst/>
            <a:ahLst/>
            <a:cxnLst/>
            <a:rect l="l" t="t" r="r" b="b"/>
            <a:pathLst>
              <a:path w="9391588" h="1366049">
                <a:moveTo>
                  <a:pt x="0" y="0"/>
                </a:moveTo>
                <a:lnTo>
                  <a:pt x="9391588" y="0"/>
                </a:lnTo>
                <a:lnTo>
                  <a:pt x="9391588" y="1366049"/>
                </a:lnTo>
                <a:lnTo>
                  <a:pt x="0" y="13660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dirty="0"/>
          </a:p>
        </p:txBody>
      </p:sp>
      <p:sp>
        <p:nvSpPr>
          <p:cNvPr id="8" name="Freeform 8"/>
          <p:cNvSpPr/>
          <p:nvPr/>
        </p:nvSpPr>
        <p:spPr>
          <a:xfrm>
            <a:off x="-42390" y="212524"/>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dirty="0"/>
          </a:p>
        </p:txBody>
      </p:sp>
      <p:sp>
        <p:nvSpPr>
          <p:cNvPr id="9" name="Freeform 9"/>
          <p:cNvSpPr/>
          <p:nvPr/>
        </p:nvSpPr>
        <p:spPr>
          <a:xfrm>
            <a:off x="13885166" y="1363688"/>
            <a:ext cx="3054873" cy="3054873"/>
          </a:xfrm>
          <a:custGeom>
            <a:avLst/>
            <a:gdLst/>
            <a:ahLst/>
            <a:cxnLst/>
            <a:rect l="l" t="t" r="r" b="b"/>
            <a:pathLst>
              <a:path w="3054873" h="3054873">
                <a:moveTo>
                  <a:pt x="0" y="0"/>
                </a:moveTo>
                <a:lnTo>
                  <a:pt x="3054873" y="0"/>
                </a:lnTo>
                <a:lnTo>
                  <a:pt x="3054873" y="3054873"/>
                </a:lnTo>
                <a:lnTo>
                  <a:pt x="0" y="3054873"/>
                </a:lnTo>
                <a:lnTo>
                  <a:pt x="0" y="0"/>
                </a:lnTo>
                <a:close/>
              </a:path>
            </a:pathLst>
          </a:custGeom>
          <a:blipFill>
            <a:blip r:embed="rId10">
              <a:alphaModFix amt="87000"/>
            </a:blip>
            <a:stretch>
              <a:fillRect/>
            </a:stretch>
          </a:blipFill>
        </p:spPr>
        <p:txBody>
          <a:bodyPr/>
          <a:lstStyle/>
          <a:p>
            <a:endParaRPr lang="en-CA" dirty="0"/>
          </a:p>
        </p:txBody>
      </p:sp>
      <p:sp>
        <p:nvSpPr>
          <p:cNvPr id="10" name="Freeform 10"/>
          <p:cNvSpPr/>
          <p:nvPr/>
        </p:nvSpPr>
        <p:spPr>
          <a:xfrm>
            <a:off x="14390162" y="0"/>
            <a:ext cx="3897838" cy="4114800"/>
          </a:xfrm>
          <a:custGeom>
            <a:avLst/>
            <a:gdLst/>
            <a:ahLst/>
            <a:cxnLst/>
            <a:rect l="l" t="t" r="r" b="b"/>
            <a:pathLst>
              <a:path w="3897838" h="4114800">
                <a:moveTo>
                  <a:pt x="0" y="0"/>
                </a:moveTo>
                <a:lnTo>
                  <a:pt x="3897838" y="0"/>
                </a:lnTo>
                <a:lnTo>
                  <a:pt x="389783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dirty="0"/>
          </a:p>
        </p:txBody>
      </p:sp>
      <p:sp>
        <p:nvSpPr>
          <p:cNvPr id="11" name="TextBox 11"/>
          <p:cNvSpPr txBox="1"/>
          <p:nvPr/>
        </p:nvSpPr>
        <p:spPr>
          <a:xfrm>
            <a:off x="401020" y="411055"/>
            <a:ext cx="13680305" cy="1111465"/>
          </a:xfrm>
          <a:prstGeom prst="rect">
            <a:avLst/>
          </a:prstGeom>
        </p:spPr>
        <p:txBody>
          <a:bodyPr lIns="0" tIns="0" rIns="0" bIns="0" rtlCol="0" anchor="t">
            <a:spAutoFit/>
          </a:bodyPr>
          <a:lstStyle/>
          <a:p>
            <a:pPr>
              <a:lnSpc>
                <a:spcPts val="9088"/>
              </a:lnSpc>
            </a:pPr>
            <a:r>
              <a:rPr lang="en-US" sz="6491" dirty="0">
                <a:solidFill>
                  <a:srgbClr val="000000"/>
                </a:solidFill>
                <a:latin typeface="DM Serif Display"/>
              </a:rPr>
              <a:t>BACKGROUND RESEARCH </a:t>
            </a:r>
          </a:p>
        </p:txBody>
      </p:sp>
      <p:sp>
        <p:nvSpPr>
          <p:cNvPr id="12" name="Freeform 12"/>
          <p:cNvSpPr/>
          <p:nvPr/>
        </p:nvSpPr>
        <p:spPr>
          <a:xfrm>
            <a:off x="13666716" y="1129221"/>
            <a:ext cx="3491774" cy="3523808"/>
          </a:xfrm>
          <a:custGeom>
            <a:avLst/>
            <a:gdLst/>
            <a:ahLst/>
            <a:cxnLst/>
            <a:rect l="l" t="t" r="r" b="b"/>
            <a:pathLst>
              <a:path w="3491774" h="3523808">
                <a:moveTo>
                  <a:pt x="0" y="0"/>
                </a:moveTo>
                <a:lnTo>
                  <a:pt x="3491773" y="0"/>
                </a:lnTo>
                <a:lnTo>
                  <a:pt x="3491773" y="3523808"/>
                </a:lnTo>
                <a:lnTo>
                  <a:pt x="0" y="35238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dirty="0"/>
          </a:p>
        </p:txBody>
      </p:sp>
      <p:sp>
        <p:nvSpPr>
          <p:cNvPr id="13" name="Freeform 13"/>
          <p:cNvSpPr/>
          <p:nvPr/>
        </p:nvSpPr>
        <p:spPr>
          <a:xfrm>
            <a:off x="10669839" y="4653029"/>
            <a:ext cx="3474121" cy="3175099"/>
          </a:xfrm>
          <a:custGeom>
            <a:avLst/>
            <a:gdLst/>
            <a:ahLst/>
            <a:cxnLst/>
            <a:rect l="l" t="t" r="r" b="b"/>
            <a:pathLst>
              <a:path w="3474121" h="3175099">
                <a:moveTo>
                  <a:pt x="0" y="0"/>
                </a:moveTo>
                <a:lnTo>
                  <a:pt x="3474121" y="0"/>
                </a:lnTo>
                <a:lnTo>
                  <a:pt x="3474121" y="3175099"/>
                </a:lnTo>
                <a:lnTo>
                  <a:pt x="0" y="3175099"/>
                </a:lnTo>
                <a:lnTo>
                  <a:pt x="0" y="0"/>
                </a:lnTo>
                <a:close/>
              </a:path>
            </a:pathLst>
          </a:custGeom>
          <a:blipFill>
            <a:blip r:embed="rId15"/>
            <a:stretch>
              <a:fillRect t="-9496" r="-71"/>
            </a:stretch>
          </a:blipFill>
        </p:spPr>
        <p:txBody>
          <a:bodyPr/>
          <a:lstStyle/>
          <a:p>
            <a:endParaRPr lang="en-CA" dirty="0"/>
          </a:p>
        </p:txBody>
      </p:sp>
      <p:sp>
        <p:nvSpPr>
          <p:cNvPr id="14" name="TextBox 14"/>
          <p:cNvSpPr txBox="1"/>
          <p:nvPr/>
        </p:nvSpPr>
        <p:spPr>
          <a:xfrm>
            <a:off x="401020" y="5003135"/>
            <a:ext cx="8528640" cy="993710"/>
          </a:xfrm>
          <a:prstGeom prst="rect">
            <a:avLst/>
          </a:prstGeom>
        </p:spPr>
        <p:txBody>
          <a:bodyPr lIns="0" tIns="0" rIns="0" bIns="0" rtlCol="0" anchor="t">
            <a:spAutoFit/>
          </a:bodyPr>
          <a:lstStyle/>
          <a:p>
            <a:pPr>
              <a:lnSpc>
                <a:spcPts val="4028"/>
              </a:lnSpc>
            </a:pPr>
            <a:r>
              <a:rPr lang="en-US" sz="2877" dirty="0">
                <a:solidFill>
                  <a:srgbClr val="283618"/>
                </a:solidFill>
                <a:latin typeface="DM Serif Display"/>
              </a:rPr>
              <a:t>PROBLEM: </a:t>
            </a:r>
          </a:p>
          <a:p>
            <a:pPr>
              <a:lnSpc>
                <a:spcPts val="4028"/>
              </a:lnSpc>
            </a:pPr>
            <a:endParaRPr lang="en-US" sz="2877" dirty="0">
              <a:solidFill>
                <a:srgbClr val="283618"/>
              </a:solidFill>
              <a:latin typeface="DM Serif Display"/>
            </a:endParaRPr>
          </a:p>
        </p:txBody>
      </p:sp>
      <p:sp>
        <p:nvSpPr>
          <p:cNvPr id="15" name="TextBox 15"/>
          <p:cNvSpPr txBox="1"/>
          <p:nvPr/>
        </p:nvSpPr>
        <p:spPr>
          <a:xfrm>
            <a:off x="579505" y="2295625"/>
            <a:ext cx="6262248" cy="514920"/>
          </a:xfrm>
          <a:prstGeom prst="rect">
            <a:avLst/>
          </a:prstGeom>
        </p:spPr>
        <p:txBody>
          <a:bodyPr lIns="0" tIns="0" rIns="0" bIns="0" rtlCol="0" anchor="t">
            <a:spAutoFit/>
          </a:bodyPr>
          <a:lstStyle/>
          <a:p>
            <a:pPr>
              <a:lnSpc>
                <a:spcPts val="4168"/>
              </a:lnSpc>
            </a:pPr>
            <a:r>
              <a:rPr lang="en-US" sz="2977" dirty="0">
                <a:solidFill>
                  <a:srgbClr val="283618"/>
                </a:solidFill>
                <a:latin typeface="DM Serif Display"/>
              </a:rPr>
              <a:t>DEFINITION</a:t>
            </a:r>
          </a:p>
        </p:txBody>
      </p:sp>
      <p:sp>
        <p:nvSpPr>
          <p:cNvPr id="16" name="TextBox 16"/>
          <p:cNvSpPr txBox="1"/>
          <p:nvPr/>
        </p:nvSpPr>
        <p:spPr>
          <a:xfrm>
            <a:off x="814360" y="1417745"/>
            <a:ext cx="8115300" cy="944555"/>
          </a:xfrm>
          <a:prstGeom prst="rect">
            <a:avLst/>
          </a:prstGeom>
        </p:spPr>
        <p:txBody>
          <a:bodyPr lIns="0" tIns="0" rIns="0" bIns="0" rtlCol="0" anchor="t">
            <a:spAutoFit/>
          </a:bodyPr>
          <a:lstStyle/>
          <a:p>
            <a:pPr>
              <a:lnSpc>
                <a:spcPts val="7787"/>
              </a:lnSpc>
            </a:pPr>
            <a:r>
              <a:rPr lang="en-US" sz="5562" dirty="0">
                <a:solidFill>
                  <a:srgbClr val="606C38"/>
                </a:solidFill>
                <a:latin typeface="DM Serif Display"/>
              </a:rPr>
              <a:t>AUTONOMOUS WEAPONS</a:t>
            </a:r>
          </a:p>
        </p:txBody>
      </p:sp>
      <p:sp>
        <p:nvSpPr>
          <p:cNvPr id="17" name="TextBox 17"/>
          <p:cNvSpPr txBox="1"/>
          <p:nvPr/>
        </p:nvSpPr>
        <p:spPr>
          <a:xfrm>
            <a:off x="579505" y="2833975"/>
            <a:ext cx="7489824" cy="2184444"/>
          </a:xfrm>
          <a:prstGeom prst="rect">
            <a:avLst/>
          </a:prstGeom>
        </p:spPr>
        <p:txBody>
          <a:bodyPr lIns="0" tIns="0" rIns="0" bIns="0" rtlCol="0" anchor="t">
            <a:spAutoFit/>
          </a:bodyPr>
          <a:lstStyle/>
          <a:p>
            <a:pPr marL="669291" lvl="1" indent="-334646">
              <a:lnSpc>
                <a:spcPts val="4340"/>
              </a:lnSpc>
              <a:buFont typeface="Arial"/>
              <a:buChar char="•"/>
            </a:pPr>
            <a:r>
              <a:rPr lang="en-US" sz="3100" dirty="0">
                <a:solidFill>
                  <a:srgbClr val="283618"/>
                </a:solidFill>
                <a:latin typeface="DM Serif Display"/>
              </a:rPr>
              <a:t>Ai technology that requires no human interaction </a:t>
            </a:r>
          </a:p>
          <a:p>
            <a:pPr marL="669291" lvl="1" indent="-334646">
              <a:lnSpc>
                <a:spcPts val="4340"/>
              </a:lnSpc>
              <a:buFont typeface="Arial"/>
              <a:buChar char="•"/>
            </a:pPr>
            <a:r>
              <a:rPr lang="en-US" sz="3100" dirty="0">
                <a:solidFill>
                  <a:srgbClr val="283618"/>
                </a:solidFill>
                <a:latin typeface="DM Serif Display"/>
              </a:rPr>
              <a:t>Programmed to identify select target and act on its own</a:t>
            </a:r>
          </a:p>
        </p:txBody>
      </p:sp>
      <p:sp>
        <p:nvSpPr>
          <p:cNvPr id="18" name="TextBox 18"/>
          <p:cNvSpPr txBox="1"/>
          <p:nvPr/>
        </p:nvSpPr>
        <p:spPr>
          <a:xfrm>
            <a:off x="579505" y="5566344"/>
            <a:ext cx="8013058" cy="3235960"/>
          </a:xfrm>
          <a:prstGeom prst="rect">
            <a:avLst/>
          </a:prstGeom>
        </p:spPr>
        <p:txBody>
          <a:bodyPr lIns="0" tIns="0" rIns="0" bIns="0" rtlCol="0" anchor="t">
            <a:spAutoFit/>
          </a:bodyPr>
          <a:lstStyle/>
          <a:p>
            <a:pPr marL="669291" lvl="1" indent="-334646">
              <a:lnSpc>
                <a:spcPts val="4340"/>
              </a:lnSpc>
              <a:buFont typeface="Arial"/>
              <a:buChar char="•"/>
            </a:pPr>
            <a:r>
              <a:rPr lang="en-US" sz="3100" dirty="0">
                <a:solidFill>
                  <a:srgbClr val="283618"/>
                </a:solidFill>
                <a:latin typeface="DM Serif Display"/>
              </a:rPr>
              <a:t>Ethical concerns, dehumanization of human morals</a:t>
            </a:r>
          </a:p>
          <a:p>
            <a:pPr marL="669291" lvl="1" indent="-334646">
              <a:lnSpc>
                <a:spcPts val="4340"/>
              </a:lnSpc>
              <a:buFont typeface="Arial"/>
              <a:buChar char="•"/>
            </a:pPr>
            <a:r>
              <a:rPr lang="en-US" sz="3100" dirty="0">
                <a:solidFill>
                  <a:srgbClr val="283618"/>
                </a:solidFill>
                <a:latin typeface="DM Serif Display"/>
              </a:rPr>
              <a:t>Ai error leading to misidentification and deaths of innocents</a:t>
            </a:r>
          </a:p>
          <a:p>
            <a:pPr marL="669291" lvl="1" indent="-334646">
              <a:lnSpc>
                <a:spcPts val="4340"/>
              </a:lnSpc>
              <a:buFont typeface="Arial"/>
              <a:buChar char="•"/>
            </a:pPr>
            <a:r>
              <a:rPr lang="en-US" sz="3100" dirty="0">
                <a:solidFill>
                  <a:srgbClr val="283618"/>
                </a:solidFill>
                <a:latin typeface="DM Serif Display"/>
              </a:rPr>
              <a:t>Uncontrollable technology that falls into the wrong hands </a:t>
            </a:r>
          </a:p>
        </p:txBody>
      </p:sp>
      <p:sp>
        <p:nvSpPr>
          <p:cNvPr id="19" name="Freeform 19"/>
          <p:cNvSpPr/>
          <p:nvPr/>
        </p:nvSpPr>
        <p:spPr>
          <a:xfrm>
            <a:off x="10652186" y="4480503"/>
            <a:ext cx="3491774" cy="3523808"/>
          </a:xfrm>
          <a:custGeom>
            <a:avLst/>
            <a:gdLst/>
            <a:ahLst/>
            <a:cxnLst/>
            <a:rect l="l" t="t" r="r" b="b"/>
            <a:pathLst>
              <a:path w="3491774" h="3523808">
                <a:moveTo>
                  <a:pt x="0" y="0"/>
                </a:moveTo>
                <a:lnTo>
                  <a:pt x="3491774" y="0"/>
                </a:lnTo>
                <a:lnTo>
                  <a:pt x="3491774" y="3523808"/>
                </a:lnTo>
                <a:lnTo>
                  <a:pt x="0" y="35238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grpSp>
        <p:nvGrpSpPr>
          <p:cNvPr id="2" name="Group 2"/>
          <p:cNvGrpSpPr/>
          <p:nvPr/>
        </p:nvGrpSpPr>
        <p:grpSpPr>
          <a:xfrm rot="332105">
            <a:off x="10755134" y="-223044"/>
            <a:ext cx="9900122" cy="11025566"/>
            <a:chOff x="0" y="0"/>
            <a:chExt cx="5103360" cy="5683510"/>
          </a:xfrm>
        </p:grpSpPr>
        <p:sp>
          <p:nvSpPr>
            <p:cNvPr id="3" name="Freeform 3"/>
            <p:cNvSpPr/>
            <p:nvPr/>
          </p:nvSpPr>
          <p:spPr>
            <a:xfrm>
              <a:off x="-130429" y="-589915"/>
              <a:ext cx="5443974" cy="6356991"/>
            </a:xfrm>
            <a:custGeom>
              <a:avLst/>
              <a:gdLst/>
              <a:ahLst/>
              <a:cxnLst/>
              <a:rect l="l" t="t" r="r" b="b"/>
              <a:pathLst>
                <a:path w="5443974" h="6356991">
                  <a:moveTo>
                    <a:pt x="5217623" y="6257062"/>
                  </a:moveTo>
                  <a:cubicBezTo>
                    <a:pt x="3924306" y="6277235"/>
                    <a:pt x="2548080" y="6257971"/>
                    <a:pt x="1261645" y="6266039"/>
                  </a:cubicBezTo>
                  <a:cubicBezTo>
                    <a:pt x="992386" y="6259562"/>
                    <a:pt x="701280" y="6278632"/>
                    <a:pt x="420552" y="6266720"/>
                  </a:cubicBezTo>
                  <a:cubicBezTo>
                    <a:pt x="357415" y="6259789"/>
                    <a:pt x="0" y="6356991"/>
                    <a:pt x="235839" y="6038439"/>
                  </a:cubicBezTo>
                  <a:cubicBezTo>
                    <a:pt x="313940" y="5988783"/>
                    <a:pt x="224915" y="5902766"/>
                    <a:pt x="251459" y="5824362"/>
                  </a:cubicBezTo>
                  <a:cubicBezTo>
                    <a:pt x="349441" y="5722096"/>
                    <a:pt x="236166" y="5568582"/>
                    <a:pt x="173139" y="5413137"/>
                  </a:cubicBezTo>
                  <a:cubicBezTo>
                    <a:pt x="167896" y="5283941"/>
                    <a:pt x="270466" y="5179970"/>
                    <a:pt x="207220" y="5042365"/>
                  </a:cubicBezTo>
                  <a:cubicBezTo>
                    <a:pt x="213009" y="4977028"/>
                    <a:pt x="209623" y="4862149"/>
                    <a:pt x="151402" y="4807266"/>
                  </a:cubicBezTo>
                  <a:cubicBezTo>
                    <a:pt x="60960" y="4761928"/>
                    <a:pt x="250476" y="4623300"/>
                    <a:pt x="226008" y="4498990"/>
                  </a:cubicBezTo>
                  <a:cubicBezTo>
                    <a:pt x="233217" y="4384451"/>
                    <a:pt x="224478" y="4251732"/>
                    <a:pt x="202523" y="4116286"/>
                  </a:cubicBezTo>
                  <a:cubicBezTo>
                    <a:pt x="208094" y="4069812"/>
                    <a:pt x="232671" y="4027087"/>
                    <a:pt x="222949" y="3982431"/>
                  </a:cubicBezTo>
                  <a:cubicBezTo>
                    <a:pt x="226226" y="3917321"/>
                    <a:pt x="305639" y="3852212"/>
                    <a:pt x="247090" y="3797670"/>
                  </a:cubicBezTo>
                  <a:cubicBezTo>
                    <a:pt x="236931" y="3788466"/>
                    <a:pt x="248728" y="3772898"/>
                    <a:pt x="261508" y="3756195"/>
                  </a:cubicBezTo>
                  <a:cubicBezTo>
                    <a:pt x="252442" y="3747559"/>
                    <a:pt x="178055" y="3619272"/>
                    <a:pt x="210824" y="3566548"/>
                  </a:cubicBezTo>
                  <a:cubicBezTo>
                    <a:pt x="208967" y="3509619"/>
                    <a:pt x="274507" y="3516210"/>
                    <a:pt x="211043" y="3392013"/>
                  </a:cubicBezTo>
                  <a:cubicBezTo>
                    <a:pt x="168879" y="3379741"/>
                    <a:pt x="303345" y="3227364"/>
                    <a:pt x="360910" y="3113621"/>
                  </a:cubicBezTo>
                  <a:cubicBezTo>
                    <a:pt x="344088" y="3048853"/>
                    <a:pt x="386799" y="2993288"/>
                    <a:pt x="404822" y="2927837"/>
                  </a:cubicBezTo>
                  <a:cubicBezTo>
                    <a:pt x="424047" y="2832616"/>
                    <a:pt x="404604" y="2774211"/>
                    <a:pt x="504333" y="2689102"/>
                  </a:cubicBezTo>
                  <a:cubicBezTo>
                    <a:pt x="533608" y="2623197"/>
                    <a:pt x="459438" y="2548202"/>
                    <a:pt x="496578" y="2447640"/>
                  </a:cubicBezTo>
                  <a:cubicBezTo>
                    <a:pt x="480411" y="2434118"/>
                    <a:pt x="525961" y="2418892"/>
                    <a:pt x="496687" y="2395939"/>
                  </a:cubicBezTo>
                  <a:cubicBezTo>
                    <a:pt x="483688" y="2377758"/>
                    <a:pt x="457581" y="2381508"/>
                    <a:pt x="482923" y="2343556"/>
                  </a:cubicBezTo>
                  <a:cubicBezTo>
                    <a:pt x="473857" y="2328329"/>
                    <a:pt x="512198" y="2218904"/>
                    <a:pt x="491881" y="2139705"/>
                  </a:cubicBezTo>
                  <a:cubicBezTo>
                    <a:pt x="488385" y="2130160"/>
                    <a:pt x="545842" y="2096185"/>
                    <a:pt x="523012" y="2072777"/>
                  </a:cubicBezTo>
                  <a:cubicBezTo>
                    <a:pt x="548791" y="2018349"/>
                    <a:pt x="464463" y="1985737"/>
                    <a:pt x="535901" y="1861199"/>
                  </a:cubicBezTo>
                  <a:cubicBezTo>
                    <a:pt x="494611" y="1830179"/>
                    <a:pt x="509795" y="1793135"/>
                    <a:pt x="506190" y="1756774"/>
                  </a:cubicBezTo>
                  <a:cubicBezTo>
                    <a:pt x="554362" y="1697687"/>
                    <a:pt x="573478" y="1573717"/>
                    <a:pt x="680853" y="1351572"/>
                  </a:cubicBezTo>
                  <a:cubicBezTo>
                    <a:pt x="737655" y="1274304"/>
                    <a:pt x="730664" y="1158175"/>
                    <a:pt x="803304" y="961369"/>
                  </a:cubicBezTo>
                  <a:cubicBezTo>
                    <a:pt x="780911" y="936257"/>
                    <a:pt x="897681" y="945006"/>
                    <a:pt x="976656" y="783994"/>
                  </a:cubicBezTo>
                  <a:cubicBezTo>
                    <a:pt x="963330" y="723202"/>
                    <a:pt x="1051481" y="666956"/>
                    <a:pt x="1014232" y="598551"/>
                  </a:cubicBezTo>
                  <a:cubicBezTo>
                    <a:pt x="1368802" y="607187"/>
                    <a:pt x="1799617" y="597869"/>
                    <a:pt x="2231086" y="600369"/>
                  </a:cubicBezTo>
                  <a:cubicBezTo>
                    <a:pt x="3103421" y="603664"/>
                    <a:pt x="3912945" y="601391"/>
                    <a:pt x="4773591" y="600596"/>
                  </a:cubicBezTo>
                  <a:cubicBezTo>
                    <a:pt x="5443974" y="682523"/>
                    <a:pt x="5179500" y="0"/>
                    <a:pt x="5233789" y="2642855"/>
                  </a:cubicBezTo>
                  <a:cubicBezTo>
                    <a:pt x="5204515" y="3820282"/>
                    <a:pt x="5253474" y="5143836"/>
                    <a:pt x="5217623" y="6257062"/>
                  </a:cubicBezTo>
                  <a:close/>
                </a:path>
              </a:pathLst>
            </a:custGeom>
            <a:blipFill>
              <a:blip r:embed="rId3">
                <a:alphaModFix amt="73000"/>
              </a:blip>
              <a:stretch>
                <a:fillRect l="-35007" t="203" r="-34999" b="36"/>
              </a:stretch>
            </a:blipFill>
          </p:spPr>
          <p:txBody>
            <a:bodyPr/>
            <a:lstStyle/>
            <a:p>
              <a:endParaRPr lang="en-CA" dirty="0"/>
            </a:p>
          </p:txBody>
        </p:sp>
      </p:grpSp>
      <p:sp>
        <p:nvSpPr>
          <p:cNvPr id="4" name="Freeform 4"/>
          <p:cNvSpPr/>
          <p:nvPr/>
        </p:nvSpPr>
        <p:spPr>
          <a:xfrm>
            <a:off x="-944996" y="4485697"/>
            <a:ext cx="12296145" cy="10625473"/>
          </a:xfrm>
          <a:custGeom>
            <a:avLst/>
            <a:gdLst/>
            <a:ahLst/>
            <a:cxnLst/>
            <a:rect l="l" t="t" r="r" b="b"/>
            <a:pathLst>
              <a:path w="12296145" h="10625473">
                <a:moveTo>
                  <a:pt x="0" y="0"/>
                </a:moveTo>
                <a:lnTo>
                  <a:pt x="12296145" y="0"/>
                </a:lnTo>
                <a:lnTo>
                  <a:pt x="12296145" y="10625473"/>
                </a:lnTo>
                <a:lnTo>
                  <a:pt x="0" y="10625473"/>
                </a:lnTo>
                <a:lnTo>
                  <a:pt x="0" y="0"/>
                </a:lnTo>
                <a:close/>
              </a:path>
            </a:pathLst>
          </a:custGeom>
          <a:blipFill>
            <a:blip r:embed="rId4"/>
            <a:stretch>
              <a:fillRect/>
            </a:stretch>
          </a:blipFill>
        </p:spPr>
        <p:txBody>
          <a:bodyPr/>
          <a:lstStyle/>
          <a:p>
            <a:endParaRPr lang="en-CA" dirty="0"/>
          </a:p>
        </p:txBody>
      </p:sp>
      <p:sp>
        <p:nvSpPr>
          <p:cNvPr id="5" name="TextBox 5"/>
          <p:cNvSpPr txBox="1"/>
          <p:nvPr/>
        </p:nvSpPr>
        <p:spPr>
          <a:xfrm>
            <a:off x="516461" y="1530431"/>
            <a:ext cx="5074679" cy="845293"/>
          </a:xfrm>
          <a:prstGeom prst="rect">
            <a:avLst/>
          </a:prstGeom>
        </p:spPr>
        <p:txBody>
          <a:bodyPr lIns="0" tIns="0" rIns="0" bIns="0" rtlCol="0" anchor="t">
            <a:spAutoFit/>
          </a:bodyPr>
          <a:lstStyle/>
          <a:p>
            <a:pPr>
              <a:lnSpc>
                <a:spcPts val="6959"/>
              </a:lnSpc>
            </a:pPr>
            <a:r>
              <a:rPr lang="en-US" sz="4970" dirty="0">
                <a:solidFill>
                  <a:srgbClr val="EFEEE7"/>
                </a:solidFill>
                <a:latin typeface="Brightwall"/>
              </a:rPr>
              <a:t>Identified Needs </a:t>
            </a:r>
          </a:p>
        </p:txBody>
      </p:sp>
      <p:sp>
        <p:nvSpPr>
          <p:cNvPr id="6" name="TextBox 6"/>
          <p:cNvSpPr txBox="1"/>
          <p:nvPr/>
        </p:nvSpPr>
        <p:spPr>
          <a:xfrm>
            <a:off x="2319866" y="6264431"/>
            <a:ext cx="5766420" cy="887095"/>
          </a:xfrm>
          <a:prstGeom prst="rect">
            <a:avLst/>
          </a:prstGeom>
        </p:spPr>
        <p:txBody>
          <a:bodyPr lIns="0" tIns="0" rIns="0" bIns="0" rtlCol="0" anchor="t">
            <a:spAutoFit/>
          </a:bodyPr>
          <a:lstStyle/>
          <a:p>
            <a:pPr algn="ctr">
              <a:lnSpc>
                <a:spcPts val="7279"/>
              </a:lnSpc>
            </a:pPr>
            <a:r>
              <a:rPr lang="en-US" sz="5199" dirty="0">
                <a:solidFill>
                  <a:srgbClr val="283618"/>
                </a:solidFill>
                <a:latin typeface="DM Serif Display"/>
              </a:rPr>
              <a:t>Problem statement </a:t>
            </a:r>
          </a:p>
        </p:txBody>
      </p:sp>
      <p:sp>
        <p:nvSpPr>
          <p:cNvPr id="7" name="TextBox 7"/>
          <p:cNvSpPr txBox="1"/>
          <p:nvPr/>
        </p:nvSpPr>
        <p:spPr>
          <a:xfrm>
            <a:off x="516461" y="7474110"/>
            <a:ext cx="9730017" cy="2472689"/>
          </a:xfrm>
          <a:prstGeom prst="rect">
            <a:avLst/>
          </a:prstGeom>
        </p:spPr>
        <p:txBody>
          <a:bodyPr lIns="0" tIns="0" rIns="0" bIns="0" rtlCol="0" anchor="t">
            <a:spAutoFit/>
          </a:bodyPr>
          <a:lstStyle/>
          <a:p>
            <a:pPr marL="0" lvl="0" indent="0" algn="ctr">
              <a:lnSpc>
                <a:spcPts val="4935"/>
              </a:lnSpc>
              <a:spcBef>
                <a:spcPct val="0"/>
              </a:spcBef>
            </a:pPr>
            <a:r>
              <a:rPr lang="en-US" sz="3525" dirty="0">
                <a:solidFill>
                  <a:srgbClr val="000000"/>
                </a:solidFill>
                <a:latin typeface="Bantayog"/>
              </a:rPr>
              <a:t>Create an impactful one-minute virtual reality experience dedicated to emphasize ethical dilemmas posed by lethal autonomous weapons</a:t>
            </a:r>
          </a:p>
        </p:txBody>
      </p:sp>
      <p:sp>
        <p:nvSpPr>
          <p:cNvPr id="8" name="TextBox 8"/>
          <p:cNvSpPr txBox="1"/>
          <p:nvPr/>
        </p:nvSpPr>
        <p:spPr>
          <a:xfrm>
            <a:off x="516237" y="2309049"/>
            <a:ext cx="6041827" cy="2980690"/>
          </a:xfrm>
          <a:prstGeom prst="rect">
            <a:avLst/>
          </a:prstGeom>
        </p:spPr>
        <p:txBody>
          <a:bodyPr lIns="0" tIns="0" rIns="0" bIns="0" rtlCol="0" anchor="t">
            <a:spAutoFit/>
          </a:bodyPr>
          <a:lstStyle/>
          <a:p>
            <a:pPr marL="734059" lvl="1" indent="-367030" algn="ctr">
              <a:lnSpc>
                <a:spcPts val="4759"/>
              </a:lnSpc>
              <a:buFont typeface="Arial"/>
              <a:buChar char="•"/>
            </a:pPr>
            <a:r>
              <a:rPr lang="en-US" sz="3399" dirty="0">
                <a:solidFill>
                  <a:srgbClr val="000000"/>
                </a:solidFill>
                <a:latin typeface="Bantayog"/>
              </a:rPr>
              <a:t>Virtual Reality experience</a:t>
            </a:r>
          </a:p>
          <a:p>
            <a:pPr marL="734059" lvl="1" indent="-367030" algn="just">
              <a:lnSpc>
                <a:spcPts val="4759"/>
              </a:lnSpc>
              <a:buFont typeface="Arial"/>
              <a:buChar char="•"/>
            </a:pPr>
            <a:r>
              <a:rPr lang="en-US" sz="3399" dirty="0">
                <a:solidFill>
                  <a:srgbClr val="000000"/>
                </a:solidFill>
                <a:latin typeface="Bantayog"/>
              </a:rPr>
              <a:t>Emotional </a:t>
            </a:r>
          </a:p>
          <a:p>
            <a:pPr marL="734059" lvl="1" indent="-367030" algn="just">
              <a:lnSpc>
                <a:spcPts val="4759"/>
              </a:lnSpc>
              <a:buFont typeface="Arial"/>
              <a:buChar char="•"/>
            </a:pPr>
            <a:r>
              <a:rPr lang="en-US" sz="3399" dirty="0">
                <a:solidFill>
                  <a:srgbClr val="000000"/>
                </a:solidFill>
                <a:latin typeface="Bantayog"/>
              </a:rPr>
              <a:t>Storytelling design </a:t>
            </a:r>
          </a:p>
          <a:p>
            <a:pPr marL="734059" lvl="1" indent="-367030" algn="just">
              <a:lnSpc>
                <a:spcPts val="4759"/>
              </a:lnSpc>
              <a:buFont typeface="Arial"/>
              <a:buChar char="•"/>
            </a:pPr>
            <a:r>
              <a:rPr lang="en-US" sz="3399" dirty="0">
                <a:solidFill>
                  <a:srgbClr val="000000"/>
                </a:solidFill>
                <a:latin typeface="Bantayog"/>
              </a:rPr>
              <a:t>Informative</a:t>
            </a:r>
          </a:p>
          <a:p>
            <a:pPr marL="734059" lvl="1" indent="-367030" algn="just">
              <a:lnSpc>
                <a:spcPts val="4759"/>
              </a:lnSpc>
              <a:buFont typeface="Arial"/>
              <a:buChar char="•"/>
            </a:pPr>
            <a:r>
              <a:rPr lang="en-US" sz="3399" dirty="0">
                <a:solidFill>
                  <a:srgbClr val="000000"/>
                </a:solidFill>
                <a:latin typeface="Bantayog"/>
              </a:rPr>
              <a:t>Personalized and creative</a:t>
            </a:r>
          </a:p>
        </p:txBody>
      </p:sp>
      <p:sp>
        <p:nvSpPr>
          <p:cNvPr id="9" name="TextBox 9"/>
          <p:cNvSpPr txBox="1"/>
          <p:nvPr/>
        </p:nvSpPr>
        <p:spPr>
          <a:xfrm>
            <a:off x="516461" y="-171450"/>
            <a:ext cx="12354117" cy="1477232"/>
          </a:xfrm>
          <a:prstGeom prst="rect">
            <a:avLst/>
          </a:prstGeom>
        </p:spPr>
        <p:txBody>
          <a:bodyPr lIns="0" tIns="0" rIns="0" bIns="0" rtlCol="0" anchor="t">
            <a:spAutoFit/>
          </a:bodyPr>
          <a:lstStyle/>
          <a:p>
            <a:pPr>
              <a:lnSpc>
                <a:spcPts val="12027"/>
              </a:lnSpc>
            </a:pPr>
            <a:r>
              <a:rPr lang="en-US" sz="8591" dirty="0">
                <a:solidFill>
                  <a:srgbClr val="283618"/>
                </a:solidFill>
                <a:latin typeface="DM Serif Display"/>
              </a:rPr>
              <a:t>EMPATHIZE + DEFINE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rot="5400000">
            <a:off x="-4501105" y="4525233"/>
            <a:ext cx="10479021" cy="1524221"/>
          </a:xfrm>
          <a:custGeom>
            <a:avLst/>
            <a:gdLst/>
            <a:ahLst/>
            <a:cxnLst/>
            <a:rect l="l" t="t" r="r" b="b"/>
            <a:pathLst>
              <a:path w="10479021" h="1524221">
                <a:moveTo>
                  <a:pt x="0" y="0"/>
                </a:moveTo>
                <a:lnTo>
                  <a:pt x="10479021" y="0"/>
                </a:lnTo>
                <a:lnTo>
                  <a:pt x="10479021" y="1524221"/>
                </a:lnTo>
                <a:lnTo>
                  <a:pt x="0" y="15242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3" name="Freeform 3"/>
          <p:cNvSpPr/>
          <p:nvPr/>
        </p:nvSpPr>
        <p:spPr>
          <a:xfrm>
            <a:off x="-532783" y="-9306628"/>
            <a:ext cx="20919713" cy="14593861"/>
          </a:xfrm>
          <a:custGeom>
            <a:avLst/>
            <a:gdLst/>
            <a:ahLst/>
            <a:cxnLst/>
            <a:rect l="l" t="t" r="r" b="b"/>
            <a:pathLst>
              <a:path w="20919713" h="14593861">
                <a:moveTo>
                  <a:pt x="0" y="0"/>
                </a:moveTo>
                <a:lnTo>
                  <a:pt x="20919713" y="0"/>
                </a:lnTo>
                <a:lnTo>
                  <a:pt x="20919713" y="14593860"/>
                </a:lnTo>
                <a:lnTo>
                  <a:pt x="0" y="14593860"/>
                </a:lnTo>
                <a:lnTo>
                  <a:pt x="0" y="0"/>
                </a:lnTo>
                <a:close/>
              </a:path>
            </a:pathLst>
          </a:custGeom>
          <a:blipFill>
            <a:blip r:embed="rId4"/>
            <a:stretch>
              <a:fillRect l="-429" r="-429"/>
            </a:stretch>
          </a:blipFill>
        </p:spPr>
        <p:txBody>
          <a:bodyPr/>
          <a:lstStyle/>
          <a:p>
            <a:endParaRPr lang="en-CA" dirty="0"/>
          </a:p>
        </p:txBody>
      </p:sp>
      <p:grpSp>
        <p:nvGrpSpPr>
          <p:cNvPr id="4" name="Group 4"/>
          <p:cNvGrpSpPr/>
          <p:nvPr/>
        </p:nvGrpSpPr>
        <p:grpSpPr>
          <a:xfrm>
            <a:off x="1169381" y="6455521"/>
            <a:ext cx="5047849" cy="2817193"/>
            <a:chOff x="0" y="0"/>
            <a:chExt cx="812800" cy="453622"/>
          </a:xfrm>
        </p:grpSpPr>
        <p:sp>
          <p:nvSpPr>
            <p:cNvPr id="5" name="Freeform 5"/>
            <p:cNvSpPr/>
            <p:nvPr/>
          </p:nvSpPr>
          <p:spPr>
            <a:xfrm>
              <a:off x="0" y="0"/>
              <a:ext cx="812800" cy="453622"/>
            </a:xfrm>
            <a:custGeom>
              <a:avLst/>
              <a:gdLst/>
              <a:ahLst/>
              <a:cxnLst/>
              <a:rect l="l" t="t" r="r" b="b"/>
              <a:pathLst>
                <a:path w="812800" h="453622">
                  <a:moveTo>
                    <a:pt x="609600" y="0"/>
                  </a:moveTo>
                  <a:lnTo>
                    <a:pt x="0" y="0"/>
                  </a:lnTo>
                  <a:lnTo>
                    <a:pt x="0" y="453622"/>
                  </a:lnTo>
                  <a:lnTo>
                    <a:pt x="609600" y="453622"/>
                  </a:lnTo>
                  <a:lnTo>
                    <a:pt x="812800" y="226811"/>
                  </a:lnTo>
                  <a:lnTo>
                    <a:pt x="609600" y="0"/>
                  </a:lnTo>
                  <a:close/>
                </a:path>
              </a:pathLst>
            </a:custGeom>
            <a:solidFill>
              <a:srgbClr val="606C38"/>
            </a:solidFill>
            <a:ln w="76200" cap="sq">
              <a:solidFill>
                <a:srgbClr val="000000"/>
              </a:solidFill>
              <a:prstDash val="solid"/>
              <a:miter/>
            </a:ln>
          </p:spPr>
          <p:txBody>
            <a:bodyPr/>
            <a:lstStyle/>
            <a:p>
              <a:endParaRPr lang="en-CA" dirty="0"/>
            </a:p>
          </p:txBody>
        </p:sp>
        <p:sp>
          <p:nvSpPr>
            <p:cNvPr id="6" name="TextBox 6"/>
            <p:cNvSpPr txBox="1"/>
            <p:nvPr/>
          </p:nvSpPr>
          <p:spPr>
            <a:xfrm>
              <a:off x="0" y="-38100"/>
              <a:ext cx="698500" cy="491722"/>
            </a:xfrm>
            <a:prstGeom prst="rect">
              <a:avLst/>
            </a:prstGeom>
          </p:spPr>
          <p:txBody>
            <a:bodyPr lIns="50800" tIns="50800" rIns="50800" bIns="50800" rtlCol="0" anchor="ctr"/>
            <a:lstStyle/>
            <a:p>
              <a:pPr marL="388620" lvl="1" indent="-194310">
                <a:lnSpc>
                  <a:spcPts val="2520"/>
                </a:lnSpc>
                <a:buFont typeface="Arial"/>
                <a:buChar char="•"/>
              </a:pPr>
              <a:r>
                <a:rPr lang="en-US" sz="1800" dirty="0">
                  <a:solidFill>
                    <a:srgbClr val="FFFFFF"/>
                  </a:solidFill>
                  <a:latin typeface="DM Serif Display"/>
                </a:rPr>
                <a:t>Bedroom scenery, closed off windows and eerie environment</a:t>
              </a:r>
            </a:p>
            <a:p>
              <a:pPr marL="388620" lvl="1" indent="-194310">
                <a:lnSpc>
                  <a:spcPts val="2520"/>
                </a:lnSpc>
                <a:buFont typeface="Arial"/>
                <a:buChar char="•"/>
              </a:pPr>
              <a:r>
                <a:rPr lang="en-US" sz="1800" dirty="0">
                  <a:solidFill>
                    <a:srgbClr val="FFFFFF"/>
                  </a:solidFill>
                  <a:latin typeface="DM Serif Display"/>
                </a:rPr>
                <a:t>Television is turned on by the user and displays news cast</a:t>
              </a:r>
            </a:p>
          </p:txBody>
        </p:sp>
      </p:grpSp>
      <p:sp>
        <p:nvSpPr>
          <p:cNvPr id="7" name="TextBox 7"/>
          <p:cNvSpPr txBox="1"/>
          <p:nvPr/>
        </p:nvSpPr>
        <p:spPr>
          <a:xfrm>
            <a:off x="7756016" y="7569348"/>
            <a:ext cx="2775967" cy="1453704"/>
          </a:xfrm>
          <a:prstGeom prst="rect">
            <a:avLst/>
          </a:prstGeom>
        </p:spPr>
        <p:txBody>
          <a:bodyPr lIns="0" tIns="0" rIns="0" bIns="0" rtlCol="0" anchor="t">
            <a:spAutoFit/>
          </a:bodyPr>
          <a:lstStyle/>
          <a:p>
            <a:pPr algn="ctr">
              <a:lnSpc>
                <a:spcPts val="2947"/>
              </a:lnSpc>
              <a:spcBef>
                <a:spcPct val="0"/>
              </a:spcBef>
            </a:pPr>
            <a:r>
              <a:rPr lang="en-US" sz="2105" dirty="0">
                <a:solidFill>
                  <a:srgbClr val="FFFFFF"/>
                </a:solidFill>
                <a:latin typeface="Montserrat"/>
              </a:rPr>
              <a:t>we can collaborate with well-known interior design experts.</a:t>
            </a:r>
          </a:p>
        </p:txBody>
      </p:sp>
      <p:grpSp>
        <p:nvGrpSpPr>
          <p:cNvPr id="8" name="Group 8"/>
          <p:cNvGrpSpPr/>
          <p:nvPr/>
        </p:nvGrpSpPr>
        <p:grpSpPr>
          <a:xfrm>
            <a:off x="6217230" y="6493860"/>
            <a:ext cx="5528881" cy="2764440"/>
            <a:chOff x="0" y="0"/>
            <a:chExt cx="812800" cy="406400"/>
          </a:xfrm>
        </p:grpSpPr>
        <p:sp>
          <p:nvSpPr>
            <p:cNvPr id="9" name="Freeform 9"/>
            <p:cNvSpPr/>
            <p:nvPr/>
          </p:nvSpPr>
          <p:spPr>
            <a:xfrm>
              <a:off x="0" y="0"/>
              <a:ext cx="812800" cy="406400"/>
            </a:xfrm>
            <a:custGeom>
              <a:avLst/>
              <a:gdLst/>
              <a:ahLst/>
              <a:cxnLst/>
              <a:rect l="l" t="t" r="r" b="b"/>
              <a:pathLst>
                <a:path w="812800" h="406400">
                  <a:moveTo>
                    <a:pt x="0" y="0"/>
                  </a:moveTo>
                  <a:lnTo>
                    <a:pt x="609600" y="0"/>
                  </a:lnTo>
                  <a:lnTo>
                    <a:pt x="812800" y="203200"/>
                  </a:lnTo>
                  <a:lnTo>
                    <a:pt x="609600" y="406400"/>
                  </a:lnTo>
                  <a:lnTo>
                    <a:pt x="0" y="406400"/>
                  </a:lnTo>
                  <a:lnTo>
                    <a:pt x="203200" y="203200"/>
                  </a:lnTo>
                  <a:lnTo>
                    <a:pt x="0" y="0"/>
                  </a:lnTo>
                  <a:close/>
                </a:path>
              </a:pathLst>
            </a:custGeom>
            <a:solidFill>
              <a:srgbClr val="606C38"/>
            </a:solidFill>
            <a:ln w="76200" cap="sq">
              <a:solidFill>
                <a:srgbClr val="000000"/>
              </a:solidFill>
              <a:prstDash val="solid"/>
              <a:miter/>
            </a:ln>
          </p:spPr>
          <p:txBody>
            <a:bodyPr/>
            <a:lstStyle/>
            <a:p>
              <a:endParaRPr lang="en-CA" dirty="0"/>
            </a:p>
          </p:txBody>
        </p:sp>
        <p:sp>
          <p:nvSpPr>
            <p:cNvPr id="10" name="TextBox 10"/>
            <p:cNvSpPr txBox="1"/>
            <p:nvPr/>
          </p:nvSpPr>
          <p:spPr>
            <a:xfrm>
              <a:off x="177800" y="-38100"/>
              <a:ext cx="558800" cy="444500"/>
            </a:xfrm>
            <a:prstGeom prst="rect">
              <a:avLst/>
            </a:prstGeom>
          </p:spPr>
          <p:txBody>
            <a:bodyPr lIns="50800" tIns="50800" rIns="50800" bIns="50800" rtlCol="0" anchor="ctr"/>
            <a:lstStyle/>
            <a:p>
              <a:pPr algn="ctr">
                <a:lnSpc>
                  <a:spcPts val="2947"/>
                </a:lnSpc>
              </a:pPr>
              <a:endParaRPr dirty="0"/>
            </a:p>
          </p:txBody>
        </p:sp>
      </p:grpSp>
      <p:grpSp>
        <p:nvGrpSpPr>
          <p:cNvPr id="11" name="Group 11"/>
          <p:cNvGrpSpPr/>
          <p:nvPr/>
        </p:nvGrpSpPr>
        <p:grpSpPr>
          <a:xfrm>
            <a:off x="11714540" y="6441107"/>
            <a:ext cx="5544760" cy="2772380"/>
            <a:chOff x="0" y="0"/>
            <a:chExt cx="812800" cy="406400"/>
          </a:xfrm>
        </p:grpSpPr>
        <p:sp>
          <p:nvSpPr>
            <p:cNvPr id="12" name="Freeform 12"/>
            <p:cNvSpPr/>
            <p:nvPr/>
          </p:nvSpPr>
          <p:spPr>
            <a:xfrm>
              <a:off x="0" y="0"/>
              <a:ext cx="812800" cy="406400"/>
            </a:xfrm>
            <a:custGeom>
              <a:avLst/>
              <a:gdLst/>
              <a:ahLst/>
              <a:cxnLst/>
              <a:rect l="l" t="t" r="r" b="b"/>
              <a:pathLst>
                <a:path w="812800" h="406400">
                  <a:moveTo>
                    <a:pt x="812800" y="0"/>
                  </a:moveTo>
                  <a:lnTo>
                    <a:pt x="0" y="0"/>
                  </a:lnTo>
                  <a:lnTo>
                    <a:pt x="101600" y="203200"/>
                  </a:lnTo>
                  <a:lnTo>
                    <a:pt x="0" y="406400"/>
                  </a:lnTo>
                  <a:lnTo>
                    <a:pt x="812800" y="406400"/>
                  </a:lnTo>
                  <a:lnTo>
                    <a:pt x="711200" y="203200"/>
                  </a:lnTo>
                  <a:lnTo>
                    <a:pt x="812800" y="0"/>
                  </a:lnTo>
                  <a:close/>
                </a:path>
              </a:pathLst>
            </a:custGeom>
            <a:solidFill>
              <a:srgbClr val="606C38"/>
            </a:solidFill>
            <a:ln w="76200" cap="sq">
              <a:solidFill>
                <a:srgbClr val="000000"/>
              </a:solidFill>
              <a:prstDash val="solid"/>
              <a:miter/>
            </a:ln>
          </p:spPr>
          <p:txBody>
            <a:bodyPr/>
            <a:lstStyle/>
            <a:p>
              <a:endParaRPr lang="en-CA" dirty="0"/>
            </a:p>
          </p:txBody>
        </p:sp>
        <p:sp>
          <p:nvSpPr>
            <p:cNvPr id="13" name="TextBox 13"/>
            <p:cNvSpPr txBox="1"/>
            <p:nvPr/>
          </p:nvSpPr>
          <p:spPr>
            <a:xfrm>
              <a:off x="88900" y="-38100"/>
              <a:ext cx="635000" cy="444500"/>
            </a:xfrm>
            <a:prstGeom prst="rect">
              <a:avLst/>
            </a:prstGeom>
          </p:spPr>
          <p:txBody>
            <a:bodyPr lIns="50800" tIns="50800" rIns="50800" bIns="50800" rtlCol="0" anchor="ctr"/>
            <a:lstStyle/>
            <a:p>
              <a:pPr algn="ctr">
                <a:lnSpc>
                  <a:spcPts val="2947"/>
                </a:lnSpc>
              </a:pPr>
              <a:endParaRPr dirty="0"/>
            </a:p>
          </p:txBody>
        </p:sp>
      </p:grpSp>
      <p:sp>
        <p:nvSpPr>
          <p:cNvPr id="14" name="Freeform 14"/>
          <p:cNvSpPr/>
          <p:nvPr/>
        </p:nvSpPr>
        <p:spPr>
          <a:xfrm>
            <a:off x="0" y="0"/>
            <a:ext cx="18457565" cy="4554686"/>
          </a:xfrm>
          <a:custGeom>
            <a:avLst/>
            <a:gdLst/>
            <a:ahLst/>
            <a:cxnLst/>
            <a:rect l="l" t="t" r="r" b="b"/>
            <a:pathLst>
              <a:path w="18457565" h="4554686">
                <a:moveTo>
                  <a:pt x="0" y="0"/>
                </a:moveTo>
                <a:lnTo>
                  <a:pt x="18457565" y="0"/>
                </a:lnTo>
                <a:lnTo>
                  <a:pt x="18457565" y="4554686"/>
                </a:lnTo>
                <a:lnTo>
                  <a:pt x="0" y="4554686"/>
                </a:lnTo>
                <a:lnTo>
                  <a:pt x="0" y="0"/>
                </a:lnTo>
                <a:close/>
              </a:path>
            </a:pathLst>
          </a:custGeom>
          <a:blipFill>
            <a:blip r:embed="rId5"/>
            <a:stretch>
              <a:fillRect/>
            </a:stretch>
          </a:blipFill>
          <a:ln w="76200" cap="sq">
            <a:solidFill>
              <a:srgbClr val="606C38"/>
            </a:solidFill>
            <a:prstDash val="solid"/>
            <a:miter/>
          </a:ln>
        </p:spPr>
        <p:txBody>
          <a:bodyPr/>
          <a:lstStyle/>
          <a:p>
            <a:endParaRPr lang="en-CA" dirty="0"/>
          </a:p>
        </p:txBody>
      </p:sp>
      <p:sp>
        <p:nvSpPr>
          <p:cNvPr id="15" name="TextBox 15"/>
          <p:cNvSpPr txBox="1"/>
          <p:nvPr/>
        </p:nvSpPr>
        <p:spPr>
          <a:xfrm>
            <a:off x="12330641" y="7232190"/>
            <a:ext cx="4312558" cy="1249680"/>
          </a:xfrm>
          <a:prstGeom prst="rect">
            <a:avLst/>
          </a:prstGeom>
        </p:spPr>
        <p:txBody>
          <a:bodyPr lIns="0" tIns="0" rIns="0" bIns="0" rtlCol="0" anchor="t">
            <a:spAutoFit/>
          </a:bodyPr>
          <a:lstStyle/>
          <a:p>
            <a:pPr marL="388620" lvl="1" indent="-194310" algn="ctr">
              <a:lnSpc>
                <a:spcPts val="2520"/>
              </a:lnSpc>
              <a:buFont typeface="Arial"/>
              <a:buChar char="•"/>
            </a:pPr>
            <a:r>
              <a:rPr lang="en-US" sz="1800" dirty="0">
                <a:solidFill>
                  <a:srgbClr val="FFFFFF"/>
                </a:solidFill>
                <a:latin typeface="DM Serif Display"/>
              </a:rPr>
              <a:t>VR returns from Alleyway back into the main bedroom</a:t>
            </a:r>
          </a:p>
          <a:p>
            <a:pPr marL="388620" lvl="1" indent="-194310" algn="ctr">
              <a:lnSpc>
                <a:spcPts val="2520"/>
              </a:lnSpc>
              <a:spcBef>
                <a:spcPct val="0"/>
              </a:spcBef>
              <a:buFont typeface="Arial"/>
              <a:buChar char="•"/>
            </a:pPr>
            <a:r>
              <a:rPr lang="en-US" sz="1800" dirty="0">
                <a:solidFill>
                  <a:srgbClr val="FFFFFF"/>
                </a:solidFill>
                <a:latin typeface="DM Serif Display"/>
              </a:rPr>
              <a:t>Anguish and frustration are shown in the return to this seen</a:t>
            </a:r>
          </a:p>
        </p:txBody>
      </p:sp>
      <p:sp>
        <p:nvSpPr>
          <p:cNvPr id="16" name="Freeform 16"/>
          <p:cNvSpPr/>
          <p:nvPr/>
        </p:nvSpPr>
        <p:spPr>
          <a:xfrm rot="-10800000">
            <a:off x="14080140" y="6919183"/>
            <a:ext cx="4297678" cy="3367817"/>
          </a:xfrm>
          <a:custGeom>
            <a:avLst/>
            <a:gdLst/>
            <a:ahLst/>
            <a:cxnLst/>
            <a:rect l="l" t="t" r="r" b="b"/>
            <a:pathLst>
              <a:path w="4297678" h="3367817">
                <a:moveTo>
                  <a:pt x="0" y="0"/>
                </a:moveTo>
                <a:lnTo>
                  <a:pt x="4297678" y="0"/>
                </a:lnTo>
                <a:lnTo>
                  <a:pt x="4297678" y="3367817"/>
                </a:lnTo>
                <a:lnTo>
                  <a:pt x="0" y="3367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dirty="0"/>
          </a:p>
        </p:txBody>
      </p:sp>
      <p:sp>
        <p:nvSpPr>
          <p:cNvPr id="17" name="TextBox 17"/>
          <p:cNvSpPr txBox="1"/>
          <p:nvPr/>
        </p:nvSpPr>
        <p:spPr>
          <a:xfrm>
            <a:off x="4836428" y="2440129"/>
            <a:ext cx="8290485" cy="1084538"/>
          </a:xfrm>
          <a:prstGeom prst="rect">
            <a:avLst/>
          </a:prstGeom>
        </p:spPr>
        <p:txBody>
          <a:bodyPr lIns="0" tIns="0" rIns="0" bIns="0" rtlCol="0" anchor="t">
            <a:spAutoFit/>
          </a:bodyPr>
          <a:lstStyle/>
          <a:p>
            <a:pPr algn="ctr">
              <a:lnSpc>
                <a:spcPts val="8997"/>
              </a:lnSpc>
            </a:pPr>
            <a:r>
              <a:rPr lang="en-US" sz="6426" dirty="0">
                <a:solidFill>
                  <a:srgbClr val="FFFFFF"/>
                </a:solidFill>
                <a:latin typeface="DM Serif Display"/>
              </a:rPr>
              <a:t>OUR STORY LINE</a:t>
            </a:r>
          </a:p>
        </p:txBody>
      </p:sp>
      <p:sp>
        <p:nvSpPr>
          <p:cNvPr id="18" name="TextBox 18"/>
          <p:cNvSpPr txBox="1"/>
          <p:nvPr/>
        </p:nvSpPr>
        <p:spPr>
          <a:xfrm>
            <a:off x="2119449" y="5450762"/>
            <a:ext cx="2003617" cy="647445"/>
          </a:xfrm>
          <a:prstGeom prst="rect">
            <a:avLst/>
          </a:prstGeom>
        </p:spPr>
        <p:txBody>
          <a:bodyPr lIns="0" tIns="0" rIns="0" bIns="0" rtlCol="0" anchor="t">
            <a:spAutoFit/>
          </a:bodyPr>
          <a:lstStyle/>
          <a:p>
            <a:pPr algn="ctr">
              <a:lnSpc>
                <a:spcPts val="5264"/>
              </a:lnSpc>
            </a:pPr>
            <a:r>
              <a:rPr lang="en-US" sz="3760" dirty="0">
                <a:solidFill>
                  <a:srgbClr val="283618"/>
                </a:solidFill>
                <a:latin typeface="DM Serif Display"/>
              </a:rPr>
              <a:t>01</a:t>
            </a:r>
          </a:p>
        </p:txBody>
      </p:sp>
      <p:sp>
        <p:nvSpPr>
          <p:cNvPr id="19" name="TextBox 19"/>
          <p:cNvSpPr txBox="1"/>
          <p:nvPr/>
        </p:nvSpPr>
        <p:spPr>
          <a:xfrm>
            <a:off x="13333971" y="5450762"/>
            <a:ext cx="2169561" cy="647445"/>
          </a:xfrm>
          <a:prstGeom prst="rect">
            <a:avLst/>
          </a:prstGeom>
        </p:spPr>
        <p:txBody>
          <a:bodyPr lIns="0" tIns="0" rIns="0" bIns="0" rtlCol="0" anchor="t">
            <a:spAutoFit/>
          </a:bodyPr>
          <a:lstStyle/>
          <a:p>
            <a:pPr algn="ctr">
              <a:lnSpc>
                <a:spcPts val="5264"/>
              </a:lnSpc>
            </a:pPr>
            <a:r>
              <a:rPr lang="en-US" sz="3760" dirty="0">
                <a:solidFill>
                  <a:srgbClr val="283618"/>
                </a:solidFill>
                <a:latin typeface="DM Serif Display"/>
              </a:rPr>
              <a:t>03</a:t>
            </a:r>
          </a:p>
        </p:txBody>
      </p:sp>
      <p:sp>
        <p:nvSpPr>
          <p:cNvPr id="20" name="TextBox 20"/>
          <p:cNvSpPr txBox="1"/>
          <p:nvPr/>
        </p:nvSpPr>
        <p:spPr>
          <a:xfrm>
            <a:off x="2046653" y="6583076"/>
            <a:ext cx="2149208" cy="336107"/>
          </a:xfrm>
          <a:prstGeom prst="rect">
            <a:avLst/>
          </a:prstGeom>
        </p:spPr>
        <p:txBody>
          <a:bodyPr lIns="0" tIns="0" rIns="0" bIns="0" rtlCol="0" anchor="t">
            <a:spAutoFit/>
          </a:bodyPr>
          <a:lstStyle/>
          <a:p>
            <a:pPr algn="ctr">
              <a:lnSpc>
                <a:spcPts val="2506"/>
              </a:lnSpc>
            </a:pPr>
            <a:r>
              <a:rPr lang="en-US" sz="2481" dirty="0">
                <a:solidFill>
                  <a:srgbClr val="FFFFFF"/>
                </a:solidFill>
                <a:latin typeface="DM Serif Display"/>
              </a:rPr>
              <a:t>SCENE 1</a:t>
            </a:r>
          </a:p>
        </p:txBody>
      </p:sp>
      <p:sp>
        <p:nvSpPr>
          <p:cNvPr id="21" name="TextBox 21"/>
          <p:cNvSpPr txBox="1"/>
          <p:nvPr/>
        </p:nvSpPr>
        <p:spPr>
          <a:xfrm>
            <a:off x="13333971" y="6491551"/>
            <a:ext cx="2305897" cy="423877"/>
          </a:xfrm>
          <a:prstGeom prst="rect">
            <a:avLst/>
          </a:prstGeom>
        </p:spPr>
        <p:txBody>
          <a:bodyPr lIns="0" tIns="0" rIns="0" bIns="0" rtlCol="0" anchor="t">
            <a:spAutoFit/>
          </a:bodyPr>
          <a:lstStyle/>
          <a:p>
            <a:pPr algn="ctr">
              <a:lnSpc>
                <a:spcPts val="3474"/>
              </a:lnSpc>
            </a:pPr>
            <a:r>
              <a:rPr lang="en-US" sz="2481" dirty="0">
                <a:solidFill>
                  <a:srgbClr val="FFFFFF"/>
                </a:solidFill>
                <a:latin typeface="DM Serif Display"/>
              </a:rPr>
              <a:t>FINAL SCENE</a:t>
            </a:r>
          </a:p>
        </p:txBody>
      </p:sp>
      <p:sp>
        <p:nvSpPr>
          <p:cNvPr id="22" name="TextBox 22"/>
          <p:cNvSpPr txBox="1"/>
          <p:nvPr/>
        </p:nvSpPr>
        <p:spPr>
          <a:xfrm>
            <a:off x="7536980" y="5450762"/>
            <a:ext cx="2171057" cy="647445"/>
          </a:xfrm>
          <a:prstGeom prst="rect">
            <a:avLst/>
          </a:prstGeom>
        </p:spPr>
        <p:txBody>
          <a:bodyPr lIns="0" tIns="0" rIns="0" bIns="0" rtlCol="0" anchor="t">
            <a:spAutoFit/>
          </a:bodyPr>
          <a:lstStyle/>
          <a:p>
            <a:pPr algn="ctr">
              <a:lnSpc>
                <a:spcPts val="5264"/>
              </a:lnSpc>
            </a:pPr>
            <a:r>
              <a:rPr lang="en-US" sz="3760" dirty="0">
                <a:solidFill>
                  <a:srgbClr val="283618"/>
                </a:solidFill>
                <a:latin typeface="DM Serif Display"/>
              </a:rPr>
              <a:t>02</a:t>
            </a:r>
          </a:p>
        </p:txBody>
      </p:sp>
      <p:sp>
        <p:nvSpPr>
          <p:cNvPr id="23" name="TextBox 23"/>
          <p:cNvSpPr txBox="1"/>
          <p:nvPr/>
        </p:nvSpPr>
        <p:spPr>
          <a:xfrm>
            <a:off x="7213813" y="6586801"/>
            <a:ext cx="3111732" cy="329664"/>
          </a:xfrm>
          <a:prstGeom prst="rect">
            <a:avLst/>
          </a:prstGeom>
        </p:spPr>
        <p:txBody>
          <a:bodyPr lIns="0" tIns="0" rIns="0" bIns="0" rtlCol="0" anchor="t">
            <a:spAutoFit/>
          </a:bodyPr>
          <a:lstStyle/>
          <a:p>
            <a:pPr algn="ctr">
              <a:lnSpc>
                <a:spcPts val="2407"/>
              </a:lnSpc>
            </a:pPr>
            <a:r>
              <a:rPr lang="en-US" sz="2481" dirty="0">
                <a:solidFill>
                  <a:srgbClr val="FFFFFF"/>
                </a:solidFill>
                <a:latin typeface="DM Serif Display"/>
              </a:rPr>
              <a:t>SCENE 2</a:t>
            </a:r>
          </a:p>
        </p:txBody>
      </p:sp>
      <p:sp>
        <p:nvSpPr>
          <p:cNvPr id="24" name="TextBox 24"/>
          <p:cNvSpPr txBox="1"/>
          <p:nvPr/>
        </p:nvSpPr>
        <p:spPr>
          <a:xfrm>
            <a:off x="7536980" y="7063409"/>
            <a:ext cx="3535716" cy="1878330"/>
          </a:xfrm>
          <a:prstGeom prst="rect">
            <a:avLst/>
          </a:prstGeom>
        </p:spPr>
        <p:txBody>
          <a:bodyPr lIns="0" tIns="0" rIns="0" bIns="0" rtlCol="0" anchor="t">
            <a:spAutoFit/>
          </a:bodyPr>
          <a:lstStyle/>
          <a:p>
            <a:pPr marL="388620" lvl="1" indent="-194310">
              <a:lnSpc>
                <a:spcPts val="2520"/>
              </a:lnSpc>
              <a:buFont typeface="Arial"/>
              <a:buChar char="•"/>
            </a:pPr>
            <a:r>
              <a:rPr lang="en-US" sz="1800" dirty="0">
                <a:solidFill>
                  <a:srgbClr val="FFFFFF"/>
                </a:solidFill>
                <a:latin typeface="DM Serif Display"/>
              </a:rPr>
              <a:t>Ally way walkthrough with torn buildings and devastation from recent events  </a:t>
            </a:r>
          </a:p>
          <a:p>
            <a:pPr marL="388620" lvl="1" indent="-194310">
              <a:lnSpc>
                <a:spcPts val="2520"/>
              </a:lnSpc>
              <a:spcBef>
                <a:spcPct val="0"/>
              </a:spcBef>
              <a:buFont typeface="Arial"/>
              <a:buChar char="•"/>
            </a:pPr>
            <a:r>
              <a:rPr lang="en-US" sz="1800" dirty="0">
                <a:solidFill>
                  <a:srgbClr val="FFFFFF"/>
                </a:solidFill>
                <a:latin typeface="DM Serif Display"/>
              </a:rPr>
              <a:t>Garbage, miscellaneous items will be dispersed around the scene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606C38">
                <a:alpha val="81500"/>
              </a:srgbClr>
            </a:gs>
            <a:gs pos="100000">
              <a:srgbClr val="FFFF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49000"/>
            </a:blip>
            <a:stretch>
              <a:fillRect t="-18139"/>
            </a:stretch>
          </a:blipFill>
        </p:spPr>
        <p:txBody>
          <a:bodyPr/>
          <a:lstStyle/>
          <a:p>
            <a:endParaRPr lang="en-CA" dirty="0"/>
          </a:p>
        </p:txBody>
      </p:sp>
      <p:sp>
        <p:nvSpPr>
          <p:cNvPr id="3" name="Freeform 3"/>
          <p:cNvSpPr/>
          <p:nvPr/>
        </p:nvSpPr>
        <p:spPr>
          <a:xfrm>
            <a:off x="-441208" y="1305629"/>
            <a:ext cx="7646908" cy="6607926"/>
          </a:xfrm>
          <a:custGeom>
            <a:avLst/>
            <a:gdLst/>
            <a:ahLst/>
            <a:cxnLst/>
            <a:rect l="l" t="t" r="r" b="b"/>
            <a:pathLst>
              <a:path w="7646908" h="6607926">
                <a:moveTo>
                  <a:pt x="0" y="0"/>
                </a:moveTo>
                <a:lnTo>
                  <a:pt x="7646908" y="0"/>
                </a:lnTo>
                <a:lnTo>
                  <a:pt x="7646908" y="6607926"/>
                </a:lnTo>
                <a:lnTo>
                  <a:pt x="0" y="6607926"/>
                </a:lnTo>
                <a:lnTo>
                  <a:pt x="0" y="0"/>
                </a:lnTo>
                <a:close/>
              </a:path>
            </a:pathLst>
          </a:custGeom>
          <a:blipFill>
            <a:blip r:embed="rId3"/>
            <a:stretch>
              <a:fillRect/>
            </a:stretch>
          </a:blipFill>
        </p:spPr>
        <p:txBody>
          <a:bodyPr/>
          <a:lstStyle/>
          <a:p>
            <a:endParaRPr lang="en-CA" dirty="0"/>
          </a:p>
        </p:txBody>
      </p:sp>
      <p:grpSp>
        <p:nvGrpSpPr>
          <p:cNvPr id="4" name="Group 4"/>
          <p:cNvGrpSpPr/>
          <p:nvPr/>
        </p:nvGrpSpPr>
        <p:grpSpPr>
          <a:xfrm>
            <a:off x="7410501" y="203948"/>
            <a:ext cx="5712937" cy="3147309"/>
            <a:chOff x="0" y="0"/>
            <a:chExt cx="7617250" cy="4196412"/>
          </a:xfrm>
        </p:grpSpPr>
        <p:sp>
          <p:nvSpPr>
            <p:cNvPr id="5" name="Freeform 5"/>
            <p:cNvSpPr/>
            <p:nvPr/>
          </p:nvSpPr>
          <p:spPr>
            <a:xfrm>
              <a:off x="0" y="237012"/>
              <a:ext cx="7617250" cy="3722389"/>
            </a:xfrm>
            <a:custGeom>
              <a:avLst/>
              <a:gdLst/>
              <a:ahLst/>
              <a:cxnLst/>
              <a:rect l="l" t="t" r="r" b="b"/>
              <a:pathLst>
                <a:path w="7617250" h="3722389">
                  <a:moveTo>
                    <a:pt x="0" y="0"/>
                  </a:moveTo>
                  <a:lnTo>
                    <a:pt x="7617250" y="0"/>
                  </a:lnTo>
                  <a:lnTo>
                    <a:pt x="7617250" y="3722388"/>
                  </a:lnTo>
                  <a:lnTo>
                    <a:pt x="0" y="3722388"/>
                  </a:lnTo>
                  <a:lnTo>
                    <a:pt x="0" y="0"/>
                  </a:lnTo>
                  <a:close/>
                </a:path>
              </a:pathLst>
            </a:custGeom>
            <a:blipFill>
              <a:blip r:embed="rId4"/>
              <a:stretch>
                <a:fillRect t="-49977" b="-9659"/>
              </a:stretch>
            </a:blipFill>
          </p:spPr>
          <p:txBody>
            <a:bodyPr/>
            <a:lstStyle/>
            <a:p>
              <a:endParaRPr lang="en-CA" dirty="0"/>
            </a:p>
          </p:txBody>
        </p:sp>
        <p:sp>
          <p:nvSpPr>
            <p:cNvPr id="6" name="Freeform 6"/>
            <p:cNvSpPr/>
            <p:nvPr/>
          </p:nvSpPr>
          <p:spPr>
            <a:xfrm>
              <a:off x="0" y="0"/>
              <a:ext cx="7617250" cy="4196412"/>
            </a:xfrm>
            <a:custGeom>
              <a:avLst/>
              <a:gdLst/>
              <a:ahLst/>
              <a:cxnLst/>
              <a:rect l="l" t="t" r="r" b="b"/>
              <a:pathLst>
                <a:path w="7617250" h="4196412">
                  <a:moveTo>
                    <a:pt x="0" y="0"/>
                  </a:moveTo>
                  <a:lnTo>
                    <a:pt x="7617250" y="0"/>
                  </a:lnTo>
                  <a:lnTo>
                    <a:pt x="7617250" y="4196412"/>
                  </a:lnTo>
                  <a:lnTo>
                    <a:pt x="0" y="4196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dirty="0"/>
            </a:p>
          </p:txBody>
        </p:sp>
      </p:grpSp>
      <p:grpSp>
        <p:nvGrpSpPr>
          <p:cNvPr id="7" name="Group 7"/>
          <p:cNvGrpSpPr/>
          <p:nvPr/>
        </p:nvGrpSpPr>
        <p:grpSpPr>
          <a:xfrm>
            <a:off x="11965160" y="3748095"/>
            <a:ext cx="5861362" cy="4786202"/>
            <a:chOff x="0" y="0"/>
            <a:chExt cx="7815149" cy="6381602"/>
          </a:xfrm>
        </p:grpSpPr>
        <p:sp>
          <p:nvSpPr>
            <p:cNvPr id="8" name="Freeform 8"/>
            <p:cNvSpPr/>
            <p:nvPr/>
          </p:nvSpPr>
          <p:spPr>
            <a:xfrm>
              <a:off x="151029" y="0"/>
              <a:ext cx="7518354" cy="6254720"/>
            </a:xfrm>
            <a:custGeom>
              <a:avLst/>
              <a:gdLst/>
              <a:ahLst/>
              <a:cxnLst/>
              <a:rect l="l" t="t" r="r" b="b"/>
              <a:pathLst>
                <a:path w="7518354" h="6254720">
                  <a:moveTo>
                    <a:pt x="0" y="0"/>
                  </a:moveTo>
                  <a:lnTo>
                    <a:pt x="7518353" y="0"/>
                  </a:lnTo>
                  <a:lnTo>
                    <a:pt x="7518353" y="6254720"/>
                  </a:lnTo>
                  <a:lnTo>
                    <a:pt x="0" y="6254720"/>
                  </a:lnTo>
                  <a:lnTo>
                    <a:pt x="0" y="0"/>
                  </a:lnTo>
                  <a:close/>
                </a:path>
              </a:pathLst>
            </a:custGeom>
            <a:blipFill>
              <a:blip r:embed="rId7"/>
              <a:stretch>
                <a:fillRect/>
              </a:stretch>
            </a:blipFill>
            <a:ln w="28575" cap="rnd">
              <a:solidFill>
                <a:srgbClr val="CBC8C5"/>
              </a:solidFill>
              <a:prstDash val="solid"/>
              <a:round/>
            </a:ln>
          </p:spPr>
          <p:txBody>
            <a:bodyPr/>
            <a:lstStyle/>
            <a:p>
              <a:endParaRPr lang="en-CA" dirty="0"/>
            </a:p>
          </p:txBody>
        </p:sp>
        <p:sp>
          <p:nvSpPr>
            <p:cNvPr id="9" name="Freeform 9"/>
            <p:cNvSpPr/>
            <p:nvPr/>
          </p:nvSpPr>
          <p:spPr>
            <a:xfrm>
              <a:off x="0" y="5816985"/>
              <a:ext cx="7669382" cy="564617"/>
            </a:xfrm>
            <a:custGeom>
              <a:avLst/>
              <a:gdLst/>
              <a:ahLst/>
              <a:cxnLst/>
              <a:rect l="l" t="t" r="r" b="b"/>
              <a:pathLst>
                <a:path w="7669382" h="564617">
                  <a:moveTo>
                    <a:pt x="0" y="0"/>
                  </a:moveTo>
                  <a:lnTo>
                    <a:pt x="7669382" y="0"/>
                  </a:lnTo>
                  <a:lnTo>
                    <a:pt x="7669382" y="564617"/>
                  </a:lnTo>
                  <a:lnTo>
                    <a:pt x="0" y="56461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CA" dirty="0"/>
            </a:p>
          </p:txBody>
        </p:sp>
        <p:sp>
          <p:nvSpPr>
            <p:cNvPr id="10" name="Freeform 10"/>
            <p:cNvSpPr/>
            <p:nvPr/>
          </p:nvSpPr>
          <p:spPr>
            <a:xfrm>
              <a:off x="151029" y="0"/>
              <a:ext cx="7664120" cy="509541"/>
            </a:xfrm>
            <a:custGeom>
              <a:avLst/>
              <a:gdLst/>
              <a:ahLst/>
              <a:cxnLst/>
              <a:rect l="l" t="t" r="r" b="b"/>
              <a:pathLst>
                <a:path w="7664120" h="509541">
                  <a:moveTo>
                    <a:pt x="0" y="0"/>
                  </a:moveTo>
                  <a:lnTo>
                    <a:pt x="7664120" y="0"/>
                  </a:lnTo>
                  <a:lnTo>
                    <a:pt x="7664120" y="509541"/>
                  </a:lnTo>
                  <a:lnTo>
                    <a:pt x="0" y="5095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dirty="0"/>
            </a:p>
          </p:txBody>
        </p:sp>
      </p:grpSp>
      <p:sp>
        <p:nvSpPr>
          <p:cNvPr id="11" name="Freeform 11"/>
          <p:cNvSpPr/>
          <p:nvPr/>
        </p:nvSpPr>
        <p:spPr>
          <a:xfrm>
            <a:off x="14359402" y="0"/>
            <a:ext cx="3928598" cy="4147272"/>
          </a:xfrm>
          <a:custGeom>
            <a:avLst/>
            <a:gdLst/>
            <a:ahLst/>
            <a:cxnLst/>
            <a:rect l="l" t="t" r="r" b="b"/>
            <a:pathLst>
              <a:path w="3928598" h="4147272">
                <a:moveTo>
                  <a:pt x="0" y="0"/>
                </a:moveTo>
                <a:lnTo>
                  <a:pt x="3928598" y="0"/>
                </a:lnTo>
                <a:lnTo>
                  <a:pt x="3928598" y="4147272"/>
                </a:lnTo>
                <a:lnTo>
                  <a:pt x="0" y="4147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dirty="0"/>
          </a:p>
        </p:txBody>
      </p:sp>
      <p:grpSp>
        <p:nvGrpSpPr>
          <p:cNvPr id="12" name="Group 12"/>
          <p:cNvGrpSpPr/>
          <p:nvPr/>
        </p:nvGrpSpPr>
        <p:grpSpPr>
          <a:xfrm>
            <a:off x="7057121" y="6141196"/>
            <a:ext cx="4173757" cy="3151895"/>
            <a:chOff x="0" y="0"/>
            <a:chExt cx="5565010" cy="4202527"/>
          </a:xfrm>
        </p:grpSpPr>
        <p:sp>
          <p:nvSpPr>
            <p:cNvPr id="13" name="Freeform 13"/>
            <p:cNvSpPr/>
            <p:nvPr/>
          </p:nvSpPr>
          <p:spPr>
            <a:xfrm>
              <a:off x="296726" y="182587"/>
              <a:ext cx="4843097" cy="3837353"/>
            </a:xfrm>
            <a:custGeom>
              <a:avLst/>
              <a:gdLst/>
              <a:ahLst/>
              <a:cxnLst/>
              <a:rect l="l" t="t" r="r" b="b"/>
              <a:pathLst>
                <a:path w="4843097" h="3837353">
                  <a:moveTo>
                    <a:pt x="0" y="0"/>
                  </a:moveTo>
                  <a:lnTo>
                    <a:pt x="4843097" y="0"/>
                  </a:lnTo>
                  <a:lnTo>
                    <a:pt x="4843097" y="3837353"/>
                  </a:lnTo>
                  <a:lnTo>
                    <a:pt x="0" y="3837353"/>
                  </a:lnTo>
                  <a:lnTo>
                    <a:pt x="0" y="0"/>
                  </a:lnTo>
                  <a:close/>
                </a:path>
              </a:pathLst>
            </a:custGeom>
            <a:blipFill>
              <a:blip r:embed="rId14"/>
              <a:stretch>
                <a:fillRect/>
              </a:stretch>
            </a:blipFill>
          </p:spPr>
          <p:txBody>
            <a:bodyPr/>
            <a:lstStyle/>
            <a:p>
              <a:endParaRPr lang="en-CA" dirty="0"/>
            </a:p>
          </p:txBody>
        </p:sp>
        <p:sp>
          <p:nvSpPr>
            <p:cNvPr id="14" name="Freeform 14"/>
            <p:cNvSpPr/>
            <p:nvPr/>
          </p:nvSpPr>
          <p:spPr>
            <a:xfrm>
              <a:off x="0" y="0"/>
              <a:ext cx="5565010" cy="4202527"/>
            </a:xfrm>
            <a:custGeom>
              <a:avLst/>
              <a:gdLst/>
              <a:ahLst/>
              <a:cxnLst/>
              <a:rect l="l" t="t" r="r" b="b"/>
              <a:pathLst>
                <a:path w="5565010" h="4202527">
                  <a:moveTo>
                    <a:pt x="0" y="0"/>
                  </a:moveTo>
                  <a:lnTo>
                    <a:pt x="5565010" y="0"/>
                  </a:lnTo>
                  <a:lnTo>
                    <a:pt x="5565010" y="4202527"/>
                  </a:lnTo>
                  <a:lnTo>
                    <a:pt x="0" y="4202527"/>
                  </a:lnTo>
                  <a:lnTo>
                    <a:pt x="0" y="0"/>
                  </a:lnTo>
                  <a:close/>
                </a:path>
              </a:pathLst>
            </a:custGeom>
            <a:blipFill>
              <a:blip r:embed="rId15">
                <a:extLst>
                  <a:ext uri="{96DAC541-7B7A-43D3-8B79-37D633B846F1}">
                    <asvg:svgBlip xmlns:asvg="http://schemas.microsoft.com/office/drawing/2016/SVG/main" r:embed="rId16"/>
                  </a:ext>
                </a:extLst>
              </a:blip>
              <a:stretch>
                <a:fillRect l="-19314" r="-17762"/>
              </a:stretch>
            </a:blipFill>
          </p:spPr>
          <p:txBody>
            <a:bodyPr/>
            <a:lstStyle/>
            <a:p>
              <a:endParaRPr lang="en-CA" dirty="0"/>
            </a:p>
          </p:txBody>
        </p:sp>
        <p:sp>
          <p:nvSpPr>
            <p:cNvPr id="15" name="Freeform 15"/>
            <p:cNvSpPr/>
            <p:nvPr/>
          </p:nvSpPr>
          <p:spPr>
            <a:xfrm rot="-5400000">
              <a:off x="736043" y="-402280"/>
              <a:ext cx="3800474" cy="5007087"/>
            </a:xfrm>
            <a:custGeom>
              <a:avLst/>
              <a:gdLst/>
              <a:ahLst/>
              <a:cxnLst/>
              <a:rect l="l" t="t" r="r" b="b"/>
              <a:pathLst>
                <a:path w="3800474" h="5007087">
                  <a:moveTo>
                    <a:pt x="0" y="0"/>
                  </a:moveTo>
                  <a:lnTo>
                    <a:pt x="3800473" y="0"/>
                  </a:lnTo>
                  <a:lnTo>
                    <a:pt x="3800473" y="5007087"/>
                  </a:lnTo>
                  <a:lnTo>
                    <a:pt x="0" y="5007087"/>
                  </a:lnTo>
                  <a:lnTo>
                    <a:pt x="0" y="0"/>
                  </a:lnTo>
                  <a:close/>
                </a:path>
              </a:pathLst>
            </a:custGeom>
            <a:blipFill>
              <a:blip r:embed="rId15">
                <a:extLst>
                  <a:ext uri="{96DAC541-7B7A-43D3-8B79-37D633B846F1}">
                    <asvg:svgBlip xmlns:asvg="http://schemas.microsoft.com/office/drawing/2016/SVG/main" r:embed="rId16"/>
                  </a:ext>
                </a:extLst>
              </a:blip>
              <a:stretch>
                <a:fillRect l="-8171" t="-1345" r="-147952" b="-5752"/>
              </a:stretch>
            </a:blipFill>
          </p:spPr>
          <p:txBody>
            <a:bodyPr/>
            <a:lstStyle/>
            <a:p>
              <a:endParaRPr lang="en-CA" dirty="0"/>
            </a:p>
          </p:txBody>
        </p:sp>
        <p:sp>
          <p:nvSpPr>
            <p:cNvPr id="16" name="Freeform 16"/>
            <p:cNvSpPr/>
            <p:nvPr/>
          </p:nvSpPr>
          <p:spPr>
            <a:xfrm rot="5400000">
              <a:off x="900032" y="-383840"/>
              <a:ext cx="3800474" cy="5007087"/>
            </a:xfrm>
            <a:custGeom>
              <a:avLst/>
              <a:gdLst/>
              <a:ahLst/>
              <a:cxnLst/>
              <a:rect l="l" t="t" r="r" b="b"/>
              <a:pathLst>
                <a:path w="3800474" h="5007087">
                  <a:moveTo>
                    <a:pt x="0" y="0"/>
                  </a:moveTo>
                  <a:lnTo>
                    <a:pt x="3800474" y="0"/>
                  </a:lnTo>
                  <a:lnTo>
                    <a:pt x="3800474" y="5007087"/>
                  </a:lnTo>
                  <a:lnTo>
                    <a:pt x="0" y="5007087"/>
                  </a:lnTo>
                  <a:lnTo>
                    <a:pt x="0" y="0"/>
                  </a:lnTo>
                  <a:close/>
                </a:path>
              </a:pathLst>
            </a:custGeom>
            <a:blipFill>
              <a:blip r:embed="rId15">
                <a:extLst>
                  <a:ext uri="{96DAC541-7B7A-43D3-8B79-37D633B846F1}">
                    <asvg:svgBlip xmlns:asvg="http://schemas.microsoft.com/office/drawing/2016/SVG/main" r:embed="rId16"/>
                  </a:ext>
                </a:extLst>
              </a:blip>
              <a:stretch>
                <a:fillRect l="-8171" t="-1345" r="-147952" b="-5752"/>
              </a:stretch>
            </a:blipFill>
          </p:spPr>
          <p:txBody>
            <a:bodyPr/>
            <a:lstStyle/>
            <a:p>
              <a:endParaRPr lang="en-CA" dirty="0"/>
            </a:p>
          </p:txBody>
        </p:sp>
      </p:grpSp>
      <p:sp>
        <p:nvSpPr>
          <p:cNvPr id="17" name="Freeform 17"/>
          <p:cNvSpPr/>
          <p:nvPr/>
        </p:nvSpPr>
        <p:spPr>
          <a:xfrm rot="-5400000">
            <a:off x="8619905" y="111576"/>
            <a:ext cx="1427873" cy="20350848"/>
          </a:xfrm>
          <a:custGeom>
            <a:avLst/>
            <a:gdLst/>
            <a:ahLst/>
            <a:cxnLst/>
            <a:rect l="l" t="t" r="r" b="b"/>
            <a:pathLst>
              <a:path w="1427873" h="20350848">
                <a:moveTo>
                  <a:pt x="0" y="0"/>
                </a:moveTo>
                <a:lnTo>
                  <a:pt x="1427873" y="0"/>
                </a:lnTo>
                <a:lnTo>
                  <a:pt x="1427873" y="20350848"/>
                </a:lnTo>
                <a:lnTo>
                  <a:pt x="0" y="20350848"/>
                </a:lnTo>
                <a:lnTo>
                  <a:pt x="0" y="0"/>
                </a:lnTo>
                <a:close/>
              </a:path>
            </a:pathLst>
          </a:custGeom>
          <a:blipFill>
            <a:blip r:embed="rId17"/>
            <a:stretch>
              <a:fillRect l="-1932104" r="-28505"/>
            </a:stretch>
          </a:blipFill>
        </p:spPr>
        <p:txBody>
          <a:bodyPr/>
          <a:lstStyle/>
          <a:p>
            <a:endParaRPr lang="en-CA" dirty="0"/>
          </a:p>
        </p:txBody>
      </p:sp>
      <p:sp>
        <p:nvSpPr>
          <p:cNvPr id="18" name="TextBox 18"/>
          <p:cNvSpPr txBox="1"/>
          <p:nvPr/>
        </p:nvSpPr>
        <p:spPr>
          <a:xfrm>
            <a:off x="1028700" y="32498"/>
            <a:ext cx="7296506" cy="1477232"/>
          </a:xfrm>
          <a:prstGeom prst="rect">
            <a:avLst/>
          </a:prstGeom>
        </p:spPr>
        <p:txBody>
          <a:bodyPr lIns="0" tIns="0" rIns="0" bIns="0" rtlCol="0" anchor="t">
            <a:spAutoFit/>
          </a:bodyPr>
          <a:lstStyle/>
          <a:p>
            <a:pPr>
              <a:lnSpc>
                <a:spcPts val="12027"/>
              </a:lnSpc>
            </a:pPr>
            <a:r>
              <a:rPr lang="en-US" sz="8591" dirty="0">
                <a:solidFill>
                  <a:srgbClr val="000000"/>
                </a:solidFill>
                <a:latin typeface="DM Serif Display"/>
              </a:rPr>
              <a:t>IDEATE </a:t>
            </a:r>
          </a:p>
        </p:txBody>
      </p:sp>
      <p:sp>
        <p:nvSpPr>
          <p:cNvPr id="19" name="TextBox 19"/>
          <p:cNvSpPr txBox="1"/>
          <p:nvPr/>
        </p:nvSpPr>
        <p:spPr>
          <a:xfrm>
            <a:off x="887311" y="3037250"/>
            <a:ext cx="5287225" cy="3571240"/>
          </a:xfrm>
          <a:prstGeom prst="rect">
            <a:avLst/>
          </a:prstGeom>
        </p:spPr>
        <p:txBody>
          <a:bodyPr lIns="0" tIns="0" rIns="0" bIns="0" rtlCol="0" anchor="t">
            <a:spAutoFit/>
          </a:bodyPr>
          <a:lstStyle/>
          <a:p>
            <a:pPr marL="734059" lvl="1" indent="-367030">
              <a:lnSpc>
                <a:spcPts val="4759"/>
              </a:lnSpc>
              <a:buFont typeface="Arial"/>
              <a:buChar char="•"/>
            </a:pPr>
            <a:r>
              <a:rPr lang="en-US" sz="3399" dirty="0">
                <a:solidFill>
                  <a:srgbClr val="110F10"/>
                </a:solidFill>
                <a:latin typeface="DM Serif Display"/>
              </a:rPr>
              <a:t>Strong message: </a:t>
            </a:r>
          </a:p>
          <a:p>
            <a:pPr marL="734059" lvl="1" indent="-367030">
              <a:lnSpc>
                <a:spcPts val="4759"/>
              </a:lnSpc>
              <a:buFont typeface="Arial"/>
              <a:buChar char="•"/>
            </a:pPr>
            <a:r>
              <a:rPr lang="en-US" sz="3399" dirty="0">
                <a:solidFill>
                  <a:srgbClr val="110F10"/>
                </a:solidFill>
                <a:latin typeface="DM Serif Display"/>
              </a:rPr>
              <a:t>Implement small aspects that highlight the adaptation do to killer robots </a:t>
            </a:r>
          </a:p>
          <a:p>
            <a:pPr>
              <a:lnSpc>
                <a:spcPts val="4759"/>
              </a:lnSpc>
            </a:pPr>
            <a:endParaRPr lang="en-US" sz="3399" dirty="0">
              <a:solidFill>
                <a:srgbClr val="110F10"/>
              </a:solidFill>
              <a:latin typeface="DM Serif Display"/>
            </a:endParaRPr>
          </a:p>
        </p:txBody>
      </p:sp>
      <p:sp>
        <p:nvSpPr>
          <p:cNvPr id="20" name="TextBox 20"/>
          <p:cNvSpPr txBox="1"/>
          <p:nvPr/>
        </p:nvSpPr>
        <p:spPr>
          <a:xfrm>
            <a:off x="-841583" y="2438628"/>
            <a:ext cx="5977181" cy="655772"/>
          </a:xfrm>
          <a:prstGeom prst="rect">
            <a:avLst/>
          </a:prstGeom>
        </p:spPr>
        <p:txBody>
          <a:bodyPr lIns="0" tIns="0" rIns="0" bIns="0" rtlCol="0" anchor="t">
            <a:spAutoFit/>
          </a:bodyPr>
          <a:lstStyle/>
          <a:p>
            <a:pPr algn="ctr">
              <a:lnSpc>
                <a:spcPts val="5330"/>
              </a:lnSpc>
            </a:pPr>
            <a:r>
              <a:rPr lang="en-US" sz="3807" dirty="0">
                <a:solidFill>
                  <a:srgbClr val="110F10"/>
                </a:solidFill>
                <a:latin typeface="DM Serif Display Bold"/>
              </a:rPr>
              <a:t>Main idea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06C38"/>
        </a:solidFill>
        <a:effectLst/>
      </p:bgPr>
    </p:bg>
    <p:spTree>
      <p:nvGrpSpPr>
        <p:cNvPr id="1" name=""/>
        <p:cNvGrpSpPr/>
        <p:nvPr/>
      </p:nvGrpSpPr>
      <p:grpSpPr>
        <a:xfrm>
          <a:off x="0" y="0"/>
          <a:ext cx="0" cy="0"/>
          <a:chOff x="0" y="0"/>
          <a:chExt cx="0" cy="0"/>
        </a:xfrm>
      </p:grpSpPr>
      <p:sp>
        <p:nvSpPr>
          <p:cNvPr id="2" name="Freeform 2"/>
          <p:cNvSpPr/>
          <p:nvPr/>
        </p:nvSpPr>
        <p:spPr>
          <a:xfrm>
            <a:off x="4000500" y="2250281"/>
            <a:ext cx="10287000" cy="5786438"/>
          </a:xfrm>
          <a:custGeom>
            <a:avLst/>
            <a:gdLst/>
            <a:ahLst/>
            <a:cxnLst/>
            <a:rect l="l" t="t" r="r" b="b"/>
            <a:pathLst>
              <a:path w="10287000" h="5786438">
                <a:moveTo>
                  <a:pt x="0" y="0"/>
                </a:moveTo>
                <a:lnTo>
                  <a:pt x="10287000" y="0"/>
                </a:lnTo>
                <a:lnTo>
                  <a:pt x="10287000" y="5786438"/>
                </a:lnTo>
                <a:lnTo>
                  <a:pt x="0" y="5786438"/>
                </a:lnTo>
                <a:lnTo>
                  <a:pt x="0" y="0"/>
                </a:lnTo>
                <a:close/>
              </a:path>
            </a:pathLst>
          </a:custGeom>
          <a:blipFill>
            <a:blip r:embed="rId2">
              <a:alphaModFix amt="31000"/>
            </a:blip>
            <a:stretch>
              <a:fillRect l="-38888" t="-71137" r="-38888" b="-38888"/>
            </a:stretch>
          </a:blipFill>
        </p:spPr>
        <p:txBody>
          <a:bodyPr/>
          <a:lstStyle/>
          <a:p>
            <a:endParaRPr lang="en-CA" dirty="0"/>
          </a:p>
        </p:txBody>
      </p:sp>
      <p:grpSp>
        <p:nvGrpSpPr>
          <p:cNvPr id="3" name="Group 3"/>
          <p:cNvGrpSpPr/>
          <p:nvPr/>
        </p:nvGrpSpPr>
        <p:grpSpPr>
          <a:xfrm>
            <a:off x="1864896" y="1418967"/>
            <a:ext cx="13911975" cy="8155605"/>
            <a:chOff x="0" y="0"/>
            <a:chExt cx="3664059" cy="2147978"/>
          </a:xfrm>
        </p:grpSpPr>
        <p:sp>
          <p:nvSpPr>
            <p:cNvPr id="4" name="Freeform 4"/>
            <p:cNvSpPr/>
            <p:nvPr/>
          </p:nvSpPr>
          <p:spPr>
            <a:xfrm>
              <a:off x="0" y="0"/>
              <a:ext cx="3664059" cy="2147978"/>
            </a:xfrm>
            <a:custGeom>
              <a:avLst/>
              <a:gdLst/>
              <a:ahLst/>
              <a:cxnLst/>
              <a:rect l="l" t="t" r="r" b="b"/>
              <a:pathLst>
                <a:path w="3664059" h="2147978">
                  <a:moveTo>
                    <a:pt x="12243" y="0"/>
                  </a:moveTo>
                  <a:lnTo>
                    <a:pt x="3651817" y="0"/>
                  </a:lnTo>
                  <a:cubicBezTo>
                    <a:pt x="3655063" y="0"/>
                    <a:pt x="3658177" y="1290"/>
                    <a:pt x="3660473" y="3586"/>
                  </a:cubicBezTo>
                  <a:cubicBezTo>
                    <a:pt x="3662769" y="5882"/>
                    <a:pt x="3664059" y="8996"/>
                    <a:pt x="3664059" y="12243"/>
                  </a:cubicBezTo>
                  <a:lnTo>
                    <a:pt x="3664059" y="2135736"/>
                  </a:lnTo>
                  <a:cubicBezTo>
                    <a:pt x="3664059" y="2138983"/>
                    <a:pt x="3662769" y="2142097"/>
                    <a:pt x="3660473" y="2144393"/>
                  </a:cubicBezTo>
                  <a:cubicBezTo>
                    <a:pt x="3658177" y="2146689"/>
                    <a:pt x="3655063" y="2147978"/>
                    <a:pt x="3651817" y="2147978"/>
                  </a:cubicBezTo>
                  <a:lnTo>
                    <a:pt x="12243" y="2147978"/>
                  </a:lnTo>
                  <a:cubicBezTo>
                    <a:pt x="8996" y="2147978"/>
                    <a:pt x="5882" y="2146689"/>
                    <a:pt x="3586" y="2144393"/>
                  </a:cubicBezTo>
                  <a:cubicBezTo>
                    <a:pt x="1290" y="2142097"/>
                    <a:pt x="0" y="2138983"/>
                    <a:pt x="0" y="2135736"/>
                  </a:cubicBezTo>
                  <a:lnTo>
                    <a:pt x="0" y="12243"/>
                  </a:lnTo>
                  <a:cubicBezTo>
                    <a:pt x="0" y="8996"/>
                    <a:pt x="1290" y="5882"/>
                    <a:pt x="3586" y="3586"/>
                  </a:cubicBezTo>
                  <a:cubicBezTo>
                    <a:pt x="5882" y="1290"/>
                    <a:pt x="8996" y="0"/>
                    <a:pt x="12243" y="0"/>
                  </a:cubicBezTo>
                  <a:close/>
                </a:path>
              </a:pathLst>
            </a:custGeom>
            <a:solidFill>
              <a:srgbClr val="EFEEE7"/>
            </a:solidFill>
            <a:ln w="76200" cap="rnd">
              <a:solidFill>
                <a:srgbClr val="000000"/>
              </a:solidFill>
              <a:prstDash val="solid"/>
              <a:round/>
            </a:ln>
          </p:spPr>
          <p:txBody>
            <a:bodyPr/>
            <a:lstStyle/>
            <a:p>
              <a:endParaRPr lang="en-CA" dirty="0"/>
            </a:p>
          </p:txBody>
        </p:sp>
        <p:sp>
          <p:nvSpPr>
            <p:cNvPr id="5" name="TextBox 5"/>
            <p:cNvSpPr txBox="1"/>
            <p:nvPr/>
          </p:nvSpPr>
          <p:spPr>
            <a:xfrm>
              <a:off x="0" y="-38100"/>
              <a:ext cx="3664059" cy="2186078"/>
            </a:xfrm>
            <a:prstGeom prst="rect">
              <a:avLst/>
            </a:prstGeom>
          </p:spPr>
          <p:txBody>
            <a:bodyPr lIns="50800" tIns="50800" rIns="50800" bIns="50800" rtlCol="0" anchor="ctr"/>
            <a:lstStyle/>
            <a:p>
              <a:pPr algn="ctr">
                <a:lnSpc>
                  <a:spcPts val="2947"/>
                </a:lnSpc>
              </a:pPr>
              <a:endParaRPr dirty="0"/>
            </a:p>
          </p:txBody>
        </p:sp>
      </p:grpSp>
      <p:sp>
        <p:nvSpPr>
          <p:cNvPr id="6" name="Freeform 6"/>
          <p:cNvSpPr/>
          <p:nvPr/>
        </p:nvSpPr>
        <p:spPr>
          <a:xfrm>
            <a:off x="2820960" y="1952648"/>
            <a:ext cx="11999845" cy="6863725"/>
          </a:xfrm>
          <a:custGeom>
            <a:avLst/>
            <a:gdLst/>
            <a:ahLst/>
            <a:cxnLst/>
            <a:rect l="l" t="t" r="r" b="b"/>
            <a:pathLst>
              <a:path w="11999845" h="6863725">
                <a:moveTo>
                  <a:pt x="0" y="0"/>
                </a:moveTo>
                <a:lnTo>
                  <a:pt x="11999846" y="0"/>
                </a:lnTo>
                <a:lnTo>
                  <a:pt x="11999846" y="6863725"/>
                </a:lnTo>
                <a:lnTo>
                  <a:pt x="0" y="6863725"/>
                </a:lnTo>
                <a:lnTo>
                  <a:pt x="0" y="0"/>
                </a:lnTo>
                <a:close/>
              </a:path>
            </a:pathLst>
          </a:custGeom>
          <a:blipFill>
            <a:blip r:embed="rId3"/>
            <a:stretch>
              <a:fillRect/>
            </a:stretch>
          </a:blipFill>
          <a:ln w="76200" cap="rnd">
            <a:solidFill>
              <a:srgbClr val="606C38"/>
            </a:solidFill>
            <a:prstDash val="solid"/>
            <a:round/>
          </a:ln>
        </p:spPr>
        <p:txBody>
          <a:bodyPr/>
          <a:lstStyle/>
          <a:p>
            <a:endParaRPr lang="en-CA" dirty="0"/>
          </a:p>
        </p:txBody>
      </p:sp>
      <p:sp>
        <p:nvSpPr>
          <p:cNvPr id="7" name="AutoShape 7"/>
          <p:cNvSpPr/>
          <p:nvPr/>
        </p:nvSpPr>
        <p:spPr>
          <a:xfrm>
            <a:off x="2907155" y="3879266"/>
            <a:ext cx="2518678" cy="1851767"/>
          </a:xfrm>
          <a:prstGeom prst="line">
            <a:avLst/>
          </a:prstGeom>
          <a:ln w="76200" cap="flat">
            <a:solidFill>
              <a:srgbClr val="606C38"/>
            </a:solidFill>
            <a:prstDash val="solid"/>
            <a:headEnd type="none" w="sm" len="sm"/>
            <a:tailEnd type="triangle" w="lg" len="med"/>
          </a:ln>
        </p:spPr>
        <p:txBody>
          <a:bodyPr/>
          <a:lstStyle/>
          <a:p>
            <a:endParaRPr lang="en-CA" dirty="0"/>
          </a:p>
        </p:txBody>
      </p:sp>
      <p:grpSp>
        <p:nvGrpSpPr>
          <p:cNvPr id="8" name="Group 8"/>
          <p:cNvGrpSpPr/>
          <p:nvPr/>
        </p:nvGrpSpPr>
        <p:grpSpPr>
          <a:xfrm>
            <a:off x="318562" y="2613057"/>
            <a:ext cx="5177185" cy="1266209"/>
            <a:chOff x="0" y="0"/>
            <a:chExt cx="1363538" cy="333487"/>
          </a:xfrm>
        </p:grpSpPr>
        <p:sp>
          <p:nvSpPr>
            <p:cNvPr id="9" name="Freeform 9"/>
            <p:cNvSpPr/>
            <p:nvPr/>
          </p:nvSpPr>
          <p:spPr>
            <a:xfrm>
              <a:off x="0" y="0"/>
              <a:ext cx="1363538" cy="333487"/>
            </a:xfrm>
            <a:custGeom>
              <a:avLst/>
              <a:gdLst/>
              <a:ahLst/>
              <a:cxnLst/>
              <a:rect l="l" t="t" r="r" b="b"/>
              <a:pathLst>
                <a:path w="1363538" h="333487">
                  <a:moveTo>
                    <a:pt x="32899" y="0"/>
                  </a:moveTo>
                  <a:lnTo>
                    <a:pt x="1330640" y="0"/>
                  </a:lnTo>
                  <a:cubicBezTo>
                    <a:pt x="1339365" y="0"/>
                    <a:pt x="1347733" y="3466"/>
                    <a:pt x="1353903" y="9636"/>
                  </a:cubicBezTo>
                  <a:cubicBezTo>
                    <a:pt x="1360072" y="15805"/>
                    <a:pt x="1363538" y="24173"/>
                    <a:pt x="1363538" y="32899"/>
                  </a:cubicBezTo>
                  <a:lnTo>
                    <a:pt x="1363538" y="300589"/>
                  </a:lnTo>
                  <a:cubicBezTo>
                    <a:pt x="1363538" y="309314"/>
                    <a:pt x="1360072" y="317682"/>
                    <a:pt x="1353903" y="323851"/>
                  </a:cubicBezTo>
                  <a:cubicBezTo>
                    <a:pt x="1347733" y="330021"/>
                    <a:pt x="1339365" y="333487"/>
                    <a:pt x="1330640" y="333487"/>
                  </a:cubicBezTo>
                  <a:lnTo>
                    <a:pt x="32899" y="333487"/>
                  </a:lnTo>
                  <a:cubicBezTo>
                    <a:pt x="24173" y="333487"/>
                    <a:pt x="15805" y="330021"/>
                    <a:pt x="9636" y="323851"/>
                  </a:cubicBezTo>
                  <a:cubicBezTo>
                    <a:pt x="3466" y="317682"/>
                    <a:pt x="0" y="309314"/>
                    <a:pt x="0" y="300589"/>
                  </a:cubicBezTo>
                  <a:lnTo>
                    <a:pt x="0" y="32899"/>
                  </a:lnTo>
                  <a:cubicBezTo>
                    <a:pt x="0" y="24173"/>
                    <a:pt x="3466" y="15805"/>
                    <a:pt x="9636" y="9636"/>
                  </a:cubicBezTo>
                  <a:cubicBezTo>
                    <a:pt x="15805" y="3466"/>
                    <a:pt x="24173" y="0"/>
                    <a:pt x="32899" y="0"/>
                  </a:cubicBezTo>
                  <a:close/>
                </a:path>
              </a:pathLst>
            </a:custGeom>
            <a:solidFill>
              <a:srgbClr val="EFEEE7"/>
            </a:solidFill>
            <a:ln w="76200" cap="rnd">
              <a:solidFill>
                <a:srgbClr val="000000"/>
              </a:solidFill>
              <a:prstDash val="solid"/>
              <a:round/>
            </a:ln>
          </p:spPr>
          <p:txBody>
            <a:bodyPr/>
            <a:lstStyle/>
            <a:p>
              <a:endParaRPr lang="en-CA" dirty="0"/>
            </a:p>
          </p:txBody>
        </p:sp>
        <p:sp>
          <p:nvSpPr>
            <p:cNvPr id="10" name="TextBox 10"/>
            <p:cNvSpPr txBox="1"/>
            <p:nvPr/>
          </p:nvSpPr>
          <p:spPr>
            <a:xfrm>
              <a:off x="0" y="-38100"/>
              <a:ext cx="1363538" cy="371587"/>
            </a:xfrm>
            <a:prstGeom prst="rect">
              <a:avLst/>
            </a:prstGeom>
          </p:spPr>
          <p:txBody>
            <a:bodyPr lIns="50800" tIns="50800" rIns="50800" bIns="50800" rtlCol="0" anchor="ctr"/>
            <a:lstStyle/>
            <a:p>
              <a:pPr algn="ctr">
                <a:lnSpc>
                  <a:spcPts val="2947"/>
                </a:lnSpc>
              </a:pPr>
              <a:endParaRPr dirty="0"/>
            </a:p>
          </p:txBody>
        </p:sp>
      </p:grpSp>
      <p:sp>
        <p:nvSpPr>
          <p:cNvPr id="11" name="AutoShape 11"/>
          <p:cNvSpPr/>
          <p:nvPr/>
        </p:nvSpPr>
        <p:spPr>
          <a:xfrm flipH="1">
            <a:off x="13680361" y="6461183"/>
            <a:ext cx="3001947" cy="671872"/>
          </a:xfrm>
          <a:prstGeom prst="line">
            <a:avLst/>
          </a:prstGeom>
          <a:ln w="76200" cap="flat">
            <a:solidFill>
              <a:srgbClr val="606C38"/>
            </a:solidFill>
            <a:prstDash val="solid"/>
            <a:headEnd type="none" w="sm" len="sm"/>
            <a:tailEnd type="arrow" w="med" len="sm"/>
          </a:ln>
        </p:spPr>
        <p:txBody>
          <a:bodyPr/>
          <a:lstStyle/>
          <a:p>
            <a:endParaRPr lang="en-CA" dirty="0"/>
          </a:p>
        </p:txBody>
      </p:sp>
      <p:sp>
        <p:nvSpPr>
          <p:cNvPr id="12" name="Freeform 12"/>
          <p:cNvSpPr/>
          <p:nvPr/>
        </p:nvSpPr>
        <p:spPr>
          <a:xfrm rot="-5400000">
            <a:off x="12396355" y="4395355"/>
            <a:ext cx="10287000" cy="1496291"/>
          </a:xfrm>
          <a:custGeom>
            <a:avLst/>
            <a:gdLst/>
            <a:ahLst/>
            <a:cxnLst/>
            <a:rect l="l" t="t" r="r" b="b"/>
            <a:pathLst>
              <a:path w="10287000" h="1496291">
                <a:moveTo>
                  <a:pt x="0" y="0"/>
                </a:moveTo>
                <a:lnTo>
                  <a:pt x="10287000" y="0"/>
                </a:lnTo>
                <a:lnTo>
                  <a:pt x="10287000" y="1496290"/>
                </a:lnTo>
                <a:lnTo>
                  <a:pt x="0" y="1496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dirty="0"/>
          </a:p>
        </p:txBody>
      </p:sp>
      <p:grpSp>
        <p:nvGrpSpPr>
          <p:cNvPr id="13" name="Group 13"/>
          <p:cNvGrpSpPr/>
          <p:nvPr/>
        </p:nvGrpSpPr>
        <p:grpSpPr>
          <a:xfrm>
            <a:off x="15076616" y="5286074"/>
            <a:ext cx="3211384" cy="1343744"/>
            <a:chOff x="0" y="0"/>
            <a:chExt cx="845797" cy="353908"/>
          </a:xfrm>
        </p:grpSpPr>
        <p:sp>
          <p:nvSpPr>
            <p:cNvPr id="14" name="Freeform 14"/>
            <p:cNvSpPr/>
            <p:nvPr/>
          </p:nvSpPr>
          <p:spPr>
            <a:xfrm>
              <a:off x="0" y="0"/>
              <a:ext cx="845797" cy="353908"/>
            </a:xfrm>
            <a:custGeom>
              <a:avLst/>
              <a:gdLst/>
              <a:ahLst/>
              <a:cxnLst/>
              <a:rect l="l" t="t" r="r" b="b"/>
              <a:pathLst>
                <a:path w="845797" h="353908">
                  <a:moveTo>
                    <a:pt x="53037" y="0"/>
                  </a:moveTo>
                  <a:lnTo>
                    <a:pt x="792760" y="0"/>
                  </a:lnTo>
                  <a:cubicBezTo>
                    <a:pt x="806826" y="0"/>
                    <a:pt x="820316" y="5588"/>
                    <a:pt x="830262" y="15534"/>
                  </a:cubicBezTo>
                  <a:cubicBezTo>
                    <a:pt x="840209" y="25481"/>
                    <a:pt x="845797" y="38971"/>
                    <a:pt x="845797" y="53037"/>
                  </a:cubicBezTo>
                  <a:lnTo>
                    <a:pt x="845797" y="300871"/>
                  </a:lnTo>
                  <a:cubicBezTo>
                    <a:pt x="845797" y="314937"/>
                    <a:pt x="840209" y="328427"/>
                    <a:pt x="830262" y="338374"/>
                  </a:cubicBezTo>
                  <a:cubicBezTo>
                    <a:pt x="820316" y="348320"/>
                    <a:pt x="806826" y="353908"/>
                    <a:pt x="792760" y="353908"/>
                  </a:cubicBezTo>
                  <a:lnTo>
                    <a:pt x="53037" y="353908"/>
                  </a:lnTo>
                  <a:cubicBezTo>
                    <a:pt x="38971" y="353908"/>
                    <a:pt x="25481" y="348320"/>
                    <a:pt x="15534" y="338374"/>
                  </a:cubicBezTo>
                  <a:cubicBezTo>
                    <a:pt x="5588" y="328427"/>
                    <a:pt x="0" y="314937"/>
                    <a:pt x="0" y="300871"/>
                  </a:cubicBezTo>
                  <a:lnTo>
                    <a:pt x="0" y="53037"/>
                  </a:lnTo>
                  <a:cubicBezTo>
                    <a:pt x="0" y="38971"/>
                    <a:pt x="5588" y="25481"/>
                    <a:pt x="15534" y="15534"/>
                  </a:cubicBezTo>
                  <a:cubicBezTo>
                    <a:pt x="25481" y="5588"/>
                    <a:pt x="38971" y="0"/>
                    <a:pt x="53037" y="0"/>
                  </a:cubicBezTo>
                  <a:close/>
                </a:path>
              </a:pathLst>
            </a:custGeom>
            <a:solidFill>
              <a:srgbClr val="EFEEE7"/>
            </a:solidFill>
            <a:ln w="76200" cap="rnd">
              <a:solidFill>
                <a:srgbClr val="000000"/>
              </a:solidFill>
              <a:prstDash val="solid"/>
              <a:round/>
            </a:ln>
          </p:spPr>
          <p:txBody>
            <a:bodyPr/>
            <a:lstStyle/>
            <a:p>
              <a:endParaRPr lang="en-CA" dirty="0"/>
            </a:p>
          </p:txBody>
        </p:sp>
        <p:sp>
          <p:nvSpPr>
            <p:cNvPr id="15" name="TextBox 15"/>
            <p:cNvSpPr txBox="1"/>
            <p:nvPr/>
          </p:nvSpPr>
          <p:spPr>
            <a:xfrm>
              <a:off x="0" y="-38100"/>
              <a:ext cx="845797" cy="392008"/>
            </a:xfrm>
            <a:prstGeom prst="rect">
              <a:avLst/>
            </a:prstGeom>
          </p:spPr>
          <p:txBody>
            <a:bodyPr lIns="50800" tIns="50800" rIns="50800" bIns="50800" rtlCol="0" anchor="ctr"/>
            <a:lstStyle/>
            <a:p>
              <a:pPr algn="ctr">
                <a:lnSpc>
                  <a:spcPts val="2947"/>
                </a:lnSpc>
              </a:pPr>
              <a:r>
                <a:rPr lang="en-US" sz="2105" dirty="0">
                  <a:solidFill>
                    <a:srgbClr val="FFFFFF"/>
                  </a:solidFill>
                  <a:latin typeface="Montserrat"/>
                </a:rPr>
                <a:t>f</a:t>
              </a:r>
            </a:p>
          </p:txBody>
        </p:sp>
      </p:grpSp>
      <p:sp>
        <p:nvSpPr>
          <p:cNvPr id="16" name="AutoShape 16"/>
          <p:cNvSpPr/>
          <p:nvPr/>
        </p:nvSpPr>
        <p:spPr>
          <a:xfrm flipH="1">
            <a:off x="11287941" y="3571099"/>
            <a:ext cx="4076057" cy="796794"/>
          </a:xfrm>
          <a:prstGeom prst="line">
            <a:avLst/>
          </a:prstGeom>
          <a:ln w="76200" cap="flat">
            <a:solidFill>
              <a:srgbClr val="606C38"/>
            </a:solidFill>
            <a:prstDash val="solid"/>
            <a:headEnd type="none" w="sm" len="sm"/>
            <a:tailEnd type="arrow" w="med" len="sm"/>
          </a:ln>
        </p:spPr>
        <p:txBody>
          <a:bodyPr/>
          <a:lstStyle/>
          <a:p>
            <a:endParaRPr lang="en-CA" dirty="0"/>
          </a:p>
        </p:txBody>
      </p:sp>
      <p:grpSp>
        <p:nvGrpSpPr>
          <p:cNvPr id="17" name="Group 17"/>
          <p:cNvGrpSpPr/>
          <p:nvPr/>
        </p:nvGrpSpPr>
        <p:grpSpPr>
          <a:xfrm>
            <a:off x="12361370" y="2250281"/>
            <a:ext cx="6005256" cy="1320818"/>
            <a:chOff x="0" y="0"/>
            <a:chExt cx="1581631" cy="347870"/>
          </a:xfrm>
        </p:grpSpPr>
        <p:sp>
          <p:nvSpPr>
            <p:cNvPr id="18" name="Freeform 18"/>
            <p:cNvSpPr/>
            <p:nvPr/>
          </p:nvSpPr>
          <p:spPr>
            <a:xfrm>
              <a:off x="0" y="0"/>
              <a:ext cx="1581631" cy="347870"/>
            </a:xfrm>
            <a:custGeom>
              <a:avLst/>
              <a:gdLst/>
              <a:ahLst/>
              <a:cxnLst/>
              <a:rect l="l" t="t" r="r" b="b"/>
              <a:pathLst>
                <a:path w="1581631" h="347870">
                  <a:moveTo>
                    <a:pt x="28362" y="0"/>
                  </a:moveTo>
                  <a:lnTo>
                    <a:pt x="1553269" y="0"/>
                  </a:lnTo>
                  <a:cubicBezTo>
                    <a:pt x="1568933" y="0"/>
                    <a:pt x="1581631" y="12698"/>
                    <a:pt x="1581631" y="28362"/>
                  </a:cubicBezTo>
                  <a:lnTo>
                    <a:pt x="1581631" y="319507"/>
                  </a:lnTo>
                  <a:cubicBezTo>
                    <a:pt x="1581631" y="327030"/>
                    <a:pt x="1578643" y="334244"/>
                    <a:pt x="1573324" y="339563"/>
                  </a:cubicBezTo>
                  <a:cubicBezTo>
                    <a:pt x="1568005" y="344882"/>
                    <a:pt x="1560791" y="347870"/>
                    <a:pt x="1553269" y="347870"/>
                  </a:cubicBezTo>
                  <a:lnTo>
                    <a:pt x="28362" y="347870"/>
                  </a:lnTo>
                  <a:cubicBezTo>
                    <a:pt x="20840" y="347870"/>
                    <a:pt x="13626" y="344882"/>
                    <a:pt x="8307" y="339563"/>
                  </a:cubicBezTo>
                  <a:cubicBezTo>
                    <a:pt x="2988" y="334244"/>
                    <a:pt x="0" y="327030"/>
                    <a:pt x="0" y="319507"/>
                  </a:cubicBezTo>
                  <a:lnTo>
                    <a:pt x="0" y="28362"/>
                  </a:lnTo>
                  <a:cubicBezTo>
                    <a:pt x="0" y="20840"/>
                    <a:pt x="2988" y="13626"/>
                    <a:pt x="8307" y="8307"/>
                  </a:cubicBezTo>
                  <a:cubicBezTo>
                    <a:pt x="13626" y="2988"/>
                    <a:pt x="20840" y="0"/>
                    <a:pt x="28362" y="0"/>
                  </a:cubicBezTo>
                  <a:close/>
                </a:path>
              </a:pathLst>
            </a:custGeom>
            <a:solidFill>
              <a:srgbClr val="EFEEE7"/>
            </a:solidFill>
            <a:ln w="76200" cap="rnd">
              <a:solidFill>
                <a:srgbClr val="000000"/>
              </a:solidFill>
              <a:prstDash val="solid"/>
              <a:round/>
            </a:ln>
          </p:spPr>
          <p:txBody>
            <a:bodyPr/>
            <a:lstStyle/>
            <a:p>
              <a:endParaRPr lang="en-CA" dirty="0"/>
            </a:p>
          </p:txBody>
        </p:sp>
        <p:sp>
          <p:nvSpPr>
            <p:cNvPr id="19" name="TextBox 19"/>
            <p:cNvSpPr txBox="1"/>
            <p:nvPr/>
          </p:nvSpPr>
          <p:spPr>
            <a:xfrm>
              <a:off x="0" y="-38100"/>
              <a:ext cx="1581631" cy="385970"/>
            </a:xfrm>
            <a:prstGeom prst="rect">
              <a:avLst/>
            </a:prstGeom>
          </p:spPr>
          <p:txBody>
            <a:bodyPr lIns="50800" tIns="50800" rIns="50800" bIns="50800" rtlCol="0" anchor="ctr"/>
            <a:lstStyle/>
            <a:p>
              <a:pPr algn="ctr">
                <a:lnSpc>
                  <a:spcPts val="2947"/>
                </a:lnSpc>
              </a:pPr>
              <a:endParaRPr dirty="0"/>
            </a:p>
          </p:txBody>
        </p:sp>
      </p:grpSp>
      <p:sp>
        <p:nvSpPr>
          <p:cNvPr id="20" name="AutoShape 20"/>
          <p:cNvSpPr/>
          <p:nvPr/>
        </p:nvSpPr>
        <p:spPr>
          <a:xfrm flipV="1">
            <a:off x="2820960" y="7133055"/>
            <a:ext cx="7528088" cy="1508391"/>
          </a:xfrm>
          <a:prstGeom prst="line">
            <a:avLst/>
          </a:prstGeom>
          <a:ln w="76200" cap="flat">
            <a:solidFill>
              <a:srgbClr val="606C38"/>
            </a:solidFill>
            <a:prstDash val="solid"/>
            <a:headEnd type="none" w="sm" len="sm"/>
            <a:tailEnd type="arrow" w="med" len="sm"/>
          </a:ln>
        </p:spPr>
        <p:txBody>
          <a:bodyPr/>
          <a:lstStyle/>
          <a:p>
            <a:endParaRPr lang="en-CA" dirty="0"/>
          </a:p>
        </p:txBody>
      </p:sp>
      <p:grpSp>
        <p:nvGrpSpPr>
          <p:cNvPr id="21" name="Group 21"/>
          <p:cNvGrpSpPr/>
          <p:nvPr/>
        </p:nvGrpSpPr>
        <p:grpSpPr>
          <a:xfrm>
            <a:off x="351159" y="8641447"/>
            <a:ext cx="4939604" cy="1356327"/>
            <a:chOff x="0" y="0"/>
            <a:chExt cx="1300966" cy="357222"/>
          </a:xfrm>
        </p:grpSpPr>
        <p:sp>
          <p:nvSpPr>
            <p:cNvPr id="22" name="Freeform 22"/>
            <p:cNvSpPr/>
            <p:nvPr/>
          </p:nvSpPr>
          <p:spPr>
            <a:xfrm>
              <a:off x="0" y="0"/>
              <a:ext cx="1300966" cy="357222"/>
            </a:xfrm>
            <a:custGeom>
              <a:avLst/>
              <a:gdLst/>
              <a:ahLst/>
              <a:cxnLst/>
              <a:rect l="l" t="t" r="r" b="b"/>
              <a:pathLst>
                <a:path w="1300966" h="357222">
                  <a:moveTo>
                    <a:pt x="34481" y="0"/>
                  </a:moveTo>
                  <a:lnTo>
                    <a:pt x="1266485" y="0"/>
                  </a:lnTo>
                  <a:cubicBezTo>
                    <a:pt x="1285528" y="0"/>
                    <a:pt x="1300966" y="15438"/>
                    <a:pt x="1300966" y="34481"/>
                  </a:cubicBezTo>
                  <a:lnTo>
                    <a:pt x="1300966" y="322741"/>
                  </a:lnTo>
                  <a:cubicBezTo>
                    <a:pt x="1300966" y="341784"/>
                    <a:pt x="1285528" y="357222"/>
                    <a:pt x="1266485" y="357222"/>
                  </a:cubicBezTo>
                  <a:lnTo>
                    <a:pt x="34481" y="357222"/>
                  </a:lnTo>
                  <a:cubicBezTo>
                    <a:pt x="25336" y="357222"/>
                    <a:pt x="16566" y="353589"/>
                    <a:pt x="10099" y="347123"/>
                  </a:cubicBezTo>
                  <a:cubicBezTo>
                    <a:pt x="3633" y="340656"/>
                    <a:pt x="0" y="331886"/>
                    <a:pt x="0" y="322741"/>
                  </a:cubicBezTo>
                  <a:lnTo>
                    <a:pt x="0" y="34481"/>
                  </a:lnTo>
                  <a:cubicBezTo>
                    <a:pt x="0" y="15438"/>
                    <a:pt x="15438" y="0"/>
                    <a:pt x="34481" y="0"/>
                  </a:cubicBezTo>
                  <a:close/>
                </a:path>
              </a:pathLst>
            </a:custGeom>
            <a:solidFill>
              <a:srgbClr val="EFEEE7"/>
            </a:solidFill>
            <a:ln w="76200" cap="rnd">
              <a:solidFill>
                <a:srgbClr val="000000"/>
              </a:solidFill>
              <a:prstDash val="solid"/>
              <a:round/>
            </a:ln>
          </p:spPr>
          <p:txBody>
            <a:bodyPr/>
            <a:lstStyle/>
            <a:p>
              <a:endParaRPr lang="en-CA" dirty="0"/>
            </a:p>
          </p:txBody>
        </p:sp>
        <p:sp>
          <p:nvSpPr>
            <p:cNvPr id="23" name="TextBox 23"/>
            <p:cNvSpPr txBox="1"/>
            <p:nvPr/>
          </p:nvSpPr>
          <p:spPr>
            <a:xfrm>
              <a:off x="0" y="-38100"/>
              <a:ext cx="1300966" cy="395322"/>
            </a:xfrm>
            <a:prstGeom prst="rect">
              <a:avLst/>
            </a:prstGeom>
          </p:spPr>
          <p:txBody>
            <a:bodyPr lIns="50800" tIns="50800" rIns="50800" bIns="50800" rtlCol="0" anchor="ctr"/>
            <a:lstStyle/>
            <a:p>
              <a:pPr algn="ctr">
                <a:lnSpc>
                  <a:spcPts val="2947"/>
                </a:lnSpc>
              </a:pPr>
              <a:endParaRPr dirty="0"/>
            </a:p>
          </p:txBody>
        </p:sp>
      </p:grpSp>
      <p:sp>
        <p:nvSpPr>
          <p:cNvPr id="24" name="AutoShape 24"/>
          <p:cNvSpPr/>
          <p:nvPr/>
        </p:nvSpPr>
        <p:spPr>
          <a:xfrm flipH="1" flipV="1">
            <a:off x="9144000" y="3735972"/>
            <a:ext cx="3387362" cy="5080401"/>
          </a:xfrm>
          <a:prstGeom prst="line">
            <a:avLst/>
          </a:prstGeom>
          <a:ln w="76200" cap="flat">
            <a:solidFill>
              <a:srgbClr val="606C38"/>
            </a:solidFill>
            <a:prstDash val="solid"/>
            <a:headEnd type="none" w="sm" len="sm"/>
            <a:tailEnd type="arrow" w="med" len="sm"/>
          </a:ln>
        </p:spPr>
        <p:txBody>
          <a:bodyPr/>
          <a:lstStyle/>
          <a:p>
            <a:endParaRPr lang="en-CA" dirty="0"/>
          </a:p>
        </p:txBody>
      </p:sp>
      <p:grpSp>
        <p:nvGrpSpPr>
          <p:cNvPr id="25" name="Group 25"/>
          <p:cNvGrpSpPr/>
          <p:nvPr/>
        </p:nvGrpSpPr>
        <p:grpSpPr>
          <a:xfrm>
            <a:off x="10303195" y="8726549"/>
            <a:ext cx="4882715" cy="1249152"/>
            <a:chOff x="0" y="0"/>
            <a:chExt cx="1285982" cy="328995"/>
          </a:xfrm>
        </p:grpSpPr>
        <p:sp>
          <p:nvSpPr>
            <p:cNvPr id="26" name="Freeform 26"/>
            <p:cNvSpPr/>
            <p:nvPr/>
          </p:nvSpPr>
          <p:spPr>
            <a:xfrm>
              <a:off x="0" y="0"/>
              <a:ext cx="1285982" cy="328995"/>
            </a:xfrm>
            <a:custGeom>
              <a:avLst/>
              <a:gdLst/>
              <a:ahLst/>
              <a:cxnLst/>
              <a:rect l="l" t="t" r="r" b="b"/>
              <a:pathLst>
                <a:path w="1285982" h="328995">
                  <a:moveTo>
                    <a:pt x="34883" y="0"/>
                  </a:moveTo>
                  <a:lnTo>
                    <a:pt x="1251100" y="0"/>
                  </a:lnTo>
                  <a:cubicBezTo>
                    <a:pt x="1260351" y="0"/>
                    <a:pt x="1269224" y="3675"/>
                    <a:pt x="1275766" y="10217"/>
                  </a:cubicBezTo>
                  <a:cubicBezTo>
                    <a:pt x="1282307" y="16759"/>
                    <a:pt x="1285982" y="25631"/>
                    <a:pt x="1285982" y="34883"/>
                  </a:cubicBezTo>
                  <a:lnTo>
                    <a:pt x="1285982" y="294112"/>
                  </a:lnTo>
                  <a:cubicBezTo>
                    <a:pt x="1285982" y="303364"/>
                    <a:pt x="1282307" y="312236"/>
                    <a:pt x="1275766" y="318778"/>
                  </a:cubicBezTo>
                  <a:cubicBezTo>
                    <a:pt x="1269224" y="325320"/>
                    <a:pt x="1260351" y="328995"/>
                    <a:pt x="1251100" y="328995"/>
                  </a:cubicBezTo>
                  <a:lnTo>
                    <a:pt x="34883" y="328995"/>
                  </a:lnTo>
                  <a:cubicBezTo>
                    <a:pt x="15618" y="328995"/>
                    <a:pt x="0" y="313377"/>
                    <a:pt x="0" y="294112"/>
                  </a:cubicBezTo>
                  <a:lnTo>
                    <a:pt x="0" y="34883"/>
                  </a:lnTo>
                  <a:cubicBezTo>
                    <a:pt x="0" y="25631"/>
                    <a:pt x="3675" y="16759"/>
                    <a:pt x="10217" y="10217"/>
                  </a:cubicBezTo>
                  <a:cubicBezTo>
                    <a:pt x="16759" y="3675"/>
                    <a:pt x="25631" y="0"/>
                    <a:pt x="34883" y="0"/>
                  </a:cubicBezTo>
                  <a:close/>
                </a:path>
              </a:pathLst>
            </a:custGeom>
            <a:solidFill>
              <a:srgbClr val="EFEEE7"/>
            </a:solidFill>
            <a:ln w="76200" cap="rnd">
              <a:solidFill>
                <a:srgbClr val="000000"/>
              </a:solidFill>
              <a:prstDash val="solid"/>
              <a:round/>
            </a:ln>
          </p:spPr>
          <p:txBody>
            <a:bodyPr/>
            <a:lstStyle/>
            <a:p>
              <a:endParaRPr lang="en-CA" dirty="0"/>
            </a:p>
          </p:txBody>
        </p:sp>
        <p:sp>
          <p:nvSpPr>
            <p:cNvPr id="27" name="TextBox 27"/>
            <p:cNvSpPr txBox="1"/>
            <p:nvPr/>
          </p:nvSpPr>
          <p:spPr>
            <a:xfrm>
              <a:off x="0" y="-38100"/>
              <a:ext cx="1285982" cy="367095"/>
            </a:xfrm>
            <a:prstGeom prst="rect">
              <a:avLst/>
            </a:prstGeom>
          </p:spPr>
          <p:txBody>
            <a:bodyPr lIns="50800" tIns="50800" rIns="50800" bIns="50800" rtlCol="0" anchor="ctr"/>
            <a:lstStyle/>
            <a:p>
              <a:pPr algn="ctr">
                <a:lnSpc>
                  <a:spcPts val="2947"/>
                </a:lnSpc>
              </a:pPr>
              <a:endParaRPr dirty="0"/>
            </a:p>
          </p:txBody>
        </p:sp>
      </p:grpSp>
      <p:sp>
        <p:nvSpPr>
          <p:cNvPr id="28" name="TextBox 28"/>
          <p:cNvSpPr txBox="1"/>
          <p:nvPr/>
        </p:nvSpPr>
        <p:spPr>
          <a:xfrm>
            <a:off x="5495747" y="-171450"/>
            <a:ext cx="7296506" cy="1477232"/>
          </a:xfrm>
          <a:prstGeom prst="rect">
            <a:avLst/>
          </a:prstGeom>
        </p:spPr>
        <p:txBody>
          <a:bodyPr lIns="0" tIns="0" rIns="0" bIns="0" rtlCol="0" anchor="t">
            <a:spAutoFit/>
          </a:bodyPr>
          <a:lstStyle/>
          <a:p>
            <a:pPr>
              <a:lnSpc>
                <a:spcPts val="12027"/>
              </a:lnSpc>
            </a:pPr>
            <a:r>
              <a:rPr lang="en-US" sz="8591" dirty="0">
                <a:solidFill>
                  <a:srgbClr val="EFEEE7"/>
                </a:solidFill>
                <a:latin typeface="DM Serif Display"/>
              </a:rPr>
              <a:t>PROTOTYPE I</a:t>
            </a:r>
          </a:p>
        </p:txBody>
      </p:sp>
      <p:sp>
        <p:nvSpPr>
          <p:cNvPr id="29" name="TextBox 29"/>
          <p:cNvSpPr txBox="1"/>
          <p:nvPr/>
        </p:nvSpPr>
        <p:spPr>
          <a:xfrm>
            <a:off x="373290" y="2691330"/>
            <a:ext cx="5067729" cy="1071564"/>
          </a:xfrm>
          <a:prstGeom prst="rect">
            <a:avLst/>
          </a:prstGeom>
        </p:spPr>
        <p:txBody>
          <a:bodyPr lIns="0" tIns="0" rIns="0" bIns="0" rtlCol="0" anchor="t">
            <a:spAutoFit/>
          </a:bodyPr>
          <a:lstStyle/>
          <a:p>
            <a:pPr algn="ctr">
              <a:lnSpc>
                <a:spcPts val="2887"/>
              </a:lnSpc>
            </a:pPr>
            <a:r>
              <a:rPr lang="en-US" sz="2062" dirty="0">
                <a:solidFill>
                  <a:srgbClr val="110F10"/>
                </a:solidFill>
                <a:latin typeface="DM Serif Display"/>
              </a:rPr>
              <a:t>CANNED FOOD:</a:t>
            </a:r>
          </a:p>
          <a:p>
            <a:pPr algn="ctr">
              <a:lnSpc>
                <a:spcPts val="2887"/>
              </a:lnSpc>
              <a:spcBef>
                <a:spcPct val="0"/>
              </a:spcBef>
            </a:pPr>
            <a:r>
              <a:rPr lang="en-US" sz="2062" dirty="0">
                <a:solidFill>
                  <a:srgbClr val="110F10"/>
                </a:solidFill>
                <a:latin typeface="DM Serif Display"/>
              </a:rPr>
              <a:t> Interactable objects in VR. Implemented to represent product demand.</a:t>
            </a:r>
          </a:p>
        </p:txBody>
      </p:sp>
      <p:sp>
        <p:nvSpPr>
          <p:cNvPr id="30" name="TextBox 30"/>
          <p:cNvSpPr txBox="1"/>
          <p:nvPr/>
        </p:nvSpPr>
        <p:spPr>
          <a:xfrm>
            <a:off x="15076616" y="5407084"/>
            <a:ext cx="3211384" cy="1054099"/>
          </a:xfrm>
          <a:prstGeom prst="rect">
            <a:avLst/>
          </a:prstGeom>
        </p:spPr>
        <p:txBody>
          <a:bodyPr lIns="0" tIns="0" rIns="0" bIns="0" rtlCol="0" anchor="t">
            <a:spAutoFit/>
          </a:bodyPr>
          <a:lstStyle/>
          <a:p>
            <a:pPr algn="ctr">
              <a:lnSpc>
                <a:spcPts val="2800"/>
              </a:lnSpc>
            </a:pPr>
            <a:r>
              <a:rPr lang="en-US" sz="2000" dirty="0">
                <a:solidFill>
                  <a:srgbClr val="110F10"/>
                </a:solidFill>
                <a:latin typeface="DM Serif Display"/>
              </a:rPr>
              <a:t>TV Remote:</a:t>
            </a:r>
          </a:p>
          <a:p>
            <a:pPr algn="ctr">
              <a:lnSpc>
                <a:spcPts val="2800"/>
              </a:lnSpc>
              <a:spcBef>
                <a:spcPct val="0"/>
              </a:spcBef>
            </a:pPr>
            <a:r>
              <a:rPr lang="en-US" sz="2000" dirty="0">
                <a:solidFill>
                  <a:srgbClr val="110F10"/>
                </a:solidFill>
                <a:latin typeface="DM Serif Display"/>
              </a:rPr>
              <a:t>VR accessible Button to activate the TV broadcast</a:t>
            </a:r>
          </a:p>
        </p:txBody>
      </p:sp>
      <p:sp>
        <p:nvSpPr>
          <p:cNvPr id="31" name="TextBox 31"/>
          <p:cNvSpPr txBox="1"/>
          <p:nvPr/>
        </p:nvSpPr>
        <p:spPr>
          <a:xfrm>
            <a:off x="12531362" y="2360010"/>
            <a:ext cx="5848004" cy="1053735"/>
          </a:xfrm>
          <a:prstGeom prst="rect">
            <a:avLst/>
          </a:prstGeom>
        </p:spPr>
        <p:txBody>
          <a:bodyPr lIns="0" tIns="0" rIns="0" bIns="0" rtlCol="0" anchor="t">
            <a:spAutoFit/>
          </a:bodyPr>
          <a:lstStyle/>
          <a:p>
            <a:pPr algn="ctr">
              <a:lnSpc>
                <a:spcPts val="2820"/>
              </a:lnSpc>
            </a:pPr>
            <a:r>
              <a:rPr lang="en-US" sz="2014" dirty="0">
                <a:solidFill>
                  <a:srgbClr val="110F10"/>
                </a:solidFill>
                <a:latin typeface="DM Serif Display"/>
              </a:rPr>
              <a:t>TELEVISION:</a:t>
            </a:r>
          </a:p>
          <a:p>
            <a:pPr algn="ctr">
              <a:lnSpc>
                <a:spcPts val="2820"/>
              </a:lnSpc>
              <a:spcBef>
                <a:spcPct val="0"/>
              </a:spcBef>
            </a:pPr>
            <a:r>
              <a:rPr lang="en-US" sz="2014" dirty="0">
                <a:solidFill>
                  <a:srgbClr val="110F10"/>
                </a:solidFill>
                <a:latin typeface="DM Serif Display"/>
              </a:rPr>
              <a:t>Displays audio News cast, which is triggered by hitting the button on the remote.</a:t>
            </a:r>
          </a:p>
        </p:txBody>
      </p:sp>
      <p:sp>
        <p:nvSpPr>
          <p:cNvPr id="32" name="TextBox 32"/>
          <p:cNvSpPr txBox="1"/>
          <p:nvPr/>
        </p:nvSpPr>
        <p:spPr>
          <a:xfrm>
            <a:off x="469949" y="8768748"/>
            <a:ext cx="4702023" cy="1054100"/>
          </a:xfrm>
          <a:prstGeom prst="rect">
            <a:avLst/>
          </a:prstGeom>
        </p:spPr>
        <p:txBody>
          <a:bodyPr lIns="0" tIns="0" rIns="0" bIns="0" rtlCol="0" anchor="t">
            <a:spAutoFit/>
          </a:bodyPr>
          <a:lstStyle/>
          <a:p>
            <a:pPr algn="ctr">
              <a:lnSpc>
                <a:spcPts val="2800"/>
              </a:lnSpc>
            </a:pPr>
            <a:r>
              <a:rPr lang="en-US" sz="2000" dirty="0">
                <a:solidFill>
                  <a:srgbClr val="000000"/>
                </a:solidFill>
                <a:latin typeface="DM Serif Display"/>
              </a:rPr>
              <a:t>MESSY ENVIRONMENT:</a:t>
            </a:r>
          </a:p>
          <a:p>
            <a:pPr algn="ctr">
              <a:lnSpc>
                <a:spcPts val="2800"/>
              </a:lnSpc>
              <a:spcBef>
                <a:spcPct val="0"/>
              </a:spcBef>
            </a:pPr>
            <a:r>
              <a:rPr lang="en-US" sz="2000" dirty="0">
                <a:solidFill>
                  <a:srgbClr val="000000"/>
                </a:solidFill>
                <a:latin typeface="DM Serif Display"/>
              </a:rPr>
              <a:t>Subtle keys and status can be represented in the  state of the room.</a:t>
            </a:r>
          </a:p>
        </p:txBody>
      </p:sp>
      <p:sp>
        <p:nvSpPr>
          <p:cNvPr id="33" name="TextBox 33"/>
          <p:cNvSpPr txBox="1"/>
          <p:nvPr/>
        </p:nvSpPr>
        <p:spPr>
          <a:xfrm>
            <a:off x="10349049" y="8768748"/>
            <a:ext cx="4836861" cy="1054100"/>
          </a:xfrm>
          <a:prstGeom prst="rect">
            <a:avLst/>
          </a:prstGeom>
        </p:spPr>
        <p:txBody>
          <a:bodyPr lIns="0" tIns="0" rIns="0" bIns="0" rtlCol="0" anchor="t">
            <a:spAutoFit/>
          </a:bodyPr>
          <a:lstStyle/>
          <a:p>
            <a:pPr algn="ctr">
              <a:lnSpc>
                <a:spcPts val="2800"/>
              </a:lnSpc>
            </a:pPr>
            <a:r>
              <a:rPr lang="en-US" sz="2000" dirty="0">
                <a:solidFill>
                  <a:srgbClr val="000000"/>
                </a:solidFill>
                <a:latin typeface="DM Serif Display"/>
              </a:rPr>
              <a:t>LIGHTING:</a:t>
            </a:r>
          </a:p>
          <a:p>
            <a:pPr algn="ctr">
              <a:lnSpc>
                <a:spcPts val="2800"/>
              </a:lnSpc>
            </a:pPr>
            <a:r>
              <a:rPr lang="en-US" sz="2000" dirty="0">
                <a:solidFill>
                  <a:srgbClr val="000000"/>
                </a:solidFill>
                <a:latin typeface="DM Serif Display"/>
              </a:rPr>
              <a:t>Dim lighting and hard shadows help set </a:t>
            </a:r>
          </a:p>
          <a:p>
            <a:pPr algn="ctr">
              <a:lnSpc>
                <a:spcPts val="2800"/>
              </a:lnSpc>
              <a:spcBef>
                <a:spcPct val="0"/>
              </a:spcBef>
            </a:pPr>
            <a:r>
              <a:rPr lang="en-US" sz="2000" dirty="0">
                <a:solidFill>
                  <a:srgbClr val="000000"/>
                </a:solidFill>
                <a:latin typeface="DM Serif Display"/>
              </a:rPr>
              <a:t>the tone for the display.</a:t>
            </a:r>
          </a:p>
        </p:txBody>
      </p:sp>
      <p:sp>
        <p:nvSpPr>
          <p:cNvPr id="34" name="Freeform 34"/>
          <p:cNvSpPr/>
          <p:nvPr/>
        </p:nvSpPr>
        <p:spPr>
          <a:xfrm>
            <a:off x="-78933" y="0"/>
            <a:ext cx="5250905" cy="4114800"/>
          </a:xfrm>
          <a:custGeom>
            <a:avLst/>
            <a:gdLst/>
            <a:ahLst/>
            <a:cxnLst/>
            <a:rect l="l" t="t" r="r" b="b"/>
            <a:pathLst>
              <a:path w="5250905" h="4114800">
                <a:moveTo>
                  <a:pt x="0" y="0"/>
                </a:moveTo>
                <a:lnTo>
                  <a:pt x="5250905" y="0"/>
                </a:lnTo>
                <a:lnTo>
                  <a:pt x="525090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EE7"/>
        </a:solidFill>
        <a:effectLst/>
      </p:bgPr>
    </p:bg>
    <p:spTree>
      <p:nvGrpSpPr>
        <p:cNvPr id="1" name=""/>
        <p:cNvGrpSpPr/>
        <p:nvPr/>
      </p:nvGrpSpPr>
      <p:grpSpPr>
        <a:xfrm>
          <a:off x="0" y="0"/>
          <a:ext cx="0" cy="0"/>
          <a:chOff x="0" y="0"/>
          <a:chExt cx="0" cy="0"/>
        </a:xfrm>
      </p:grpSpPr>
      <p:sp>
        <p:nvSpPr>
          <p:cNvPr id="2" name="Freeform 2"/>
          <p:cNvSpPr/>
          <p:nvPr/>
        </p:nvSpPr>
        <p:spPr>
          <a:xfrm rot="5400000">
            <a:off x="11327238" y="4690376"/>
            <a:ext cx="12516958" cy="1820648"/>
          </a:xfrm>
          <a:custGeom>
            <a:avLst/>
            <a:gdLst/>
            <a:ahLst/>
            <a:cxnLst/>
            <a:rect l="l" t="t" r="r" b="b"/>
            <a:pathLst>
              <a:path w="12516958" h="1820648">
                <a:moveTo>
                  <a:pt x="0" y="0"/>
                </a:moveTo>
                <a:lnTo>
                  <a:pt x="12516958" y="0"/>
                </a:lnTo>
                <a:lnTo>
                  <a:pt x="12516958" y="1820648"/>
                </a:lnTo>
                <a:lnTo>
                  <a:pt x="0" y="1820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dirty="0"/>
          </a:p>
        </p:txBody>
      </p:sp>
      <p:sp>
        <p:nvSpPr>
          <p:cNvPr id="3" name="Freeform 3"/>
          <p:cNvSpPr/>
          <p:nvPr/>
        </p:nvSpPr>
        <p:spPr>
          <a:xfrm>
            <a:off x="6853636" y="872599"/>
            <a:ext cx="5400417" cy="3061922"/>
          </a:xfrm>
          <a:custGeom>
            <a:avLst/>
            <a:gdLst/>
            <a:ahLst/>
            <a:cxnLst/>
            <a:rect l="l" t="t" r="r" b="b"/>
            <a:pathLst>
              <a:path w="5400417" h="3061922">
                <a:moveTo>
                  <a:pt x="0" y="0"/>
                </a:moveTo>
                <a:lnTo>
                  <a:pt x="5400417" y="0"/>
                </a:lnTo>
                <a:lnTo>
                  <a:pt x="5400417" y="3061922"/>
                </a:lnTo>
                <a:lnTo>
                  <a:pt x="0" y="3061922"/>
                </a:lnTo>
                <a:lnTo>
                  <a:pt x="0" y="0"/>
                </a:lnTo>
                <a:close/>
              </a:path>
            </a:pathLst>
          </a:custGeom>
          <a:blipFill>
            <a:blip r:embed="rId4"/>
            <a:stretch>
              <a:fillRect l="-14479" r="-15492" b="-25258"/>
            </a:stretch>
          </a:blipFill>
          <a:ln w="76200" cap="sq">
            <a:solidFill>
              <a:srgbClr val="000000"/>
            </a:solidFill>
            <a:prstDash val="solid"/>
            <a:miter/>
          </a:ln>
        </p:spPr>
        <p:txBody>
          <a:bodyPr/>
          <a:lstStyle/>
          <a:p>
            <a:endParaRPr lang="en-CA" dirty="0"/>
          </a:p>
        </p:txBody>
      </p:sp>
      <p:sp>
        <p:nvSpPr>
          <p:cNvPr id="4" name="Freeform 4"/>
          <p:cNvSpPr/>
          <p:nvPr/>
        </p:nvSpPr>
        <p:spPr>
          <a:xfrm>
            <a:off x="6657319" y="6024290"/>
            <a:ext cx="5939356" cy="3234010"/>
          </a:xfrm>
          <a:custGeom>
            <a:avLst/>
            <a:gdLst/>
            <a:ahLst/>
            <a:cxnLst/>
            <a:rect l="l" t="t" r="r" b="b"/>
            <a:pathLst>
              <a:path w="5939356" h="3234010">
                <a:moveTo>
                  <a:pt x="0" y="0"/>
                </a:moveTo>
                <a:lnTo>
                  <a:pt x="5939356" y="0"/>
                </a:lnTo>
                <a:lnTo>
                  <a:pt x="5939356" y="3234010"/>
                </a:lnTo>
                <a:lnTo>
                  <a:pt x="0" y="3234010"/>
                </a:lnTo>
                <a:lnTo>
                  <a:pt x="0" y="0"/>
                </a:lnTo>
                <a:close/>
              </a:path>
            </a:pathLst>
          </a:custGeom>
          <a:blipFill>
            <a:blip r:embed="rId5"/>
            <a:stretch>
              <a:fillRect l="-751" r="-751"/>
            </a:stretch>
          </a:blipFill>
          <a:ln w="76200" cap="sq">
            <a:solidFill>
              <a:srgbClr val="000000"/>
            </a:solidFill>
            <a:prstDash val="solid"/>
            <a:miter/>
          </a:ln>
        </p:spPr>
        <p:txBody>
          <a:bodyPr/>
          <a:lstStyle/>
          <a:p>
            <a:endParaRPr lang="en-CA" dirty="0"/>
          </a:p>
        </p:txBody>
      </p:sp>
      <p:sp>
        <p:nvSpPr>
          <p:cNvPr id="5" name="AutoShape 5"/>
          <p:cNvSpPr/>
          <p:nvPr/>
        </p:nvSpPr>
        <p:spPr>
          <a:xfrm rot="-5400000">
            <a:off x="1180154" y="5143312"/>
            <a:ext cx="10324725" cy="0"/>
          </a:xfrm>
          <a:prstGeom prst="line">
            <a:avLst/>
          </a:prstGeom>
          <a:ln w="38100" cap="rnd">
            <a:solidFill>
              <a:srgbClr val="606C38"/>
            </a:solidFill>
            <a:prstDash val="solid"/>
            <a:headEnd type="none" w="sm" len="sm"/>
            <a:tailEnd type="none" w="sm" len="sm"/>
          </a:ln>
        </p:spPr>
        <p:txBody>
          <a:bodyPr/>
          <a:lstStyle/>
          <a:p>
            <a:endParaRPr lang="en-CA" dirty="0"/>
          </a:p>
        </p:txBody>
      </p:sp>
      <p:grpSp>
        <p:nvGrpSpPr>
          <p:cNvPr id="6" name="Group 6"/>
          <p:cNvGrpSpPr/>
          <p:nvPr/>
        </p:nvGrpSpPr>
        <p:grpSpPr>
          <a:xfrm>
            <a:off x="12892429" y="872599"/>
            <a:ext cx="4232698" cy="3090862"/>
            <a:chOff x="0" y="0"/>
            <a:chExt cx="812800" cy="593535"/>
          </a:xfrm>
        </p:grpSpPr>
        <p:sp>
          <p:nvSpPr>
            <p:cNvPr id="7" name="Freeform 7"/>
            <p:cNvSpPr/>
            <p:nvPr/>
          </p:nvSpPr>
          <p:spPr>
            <a:xfrm>
              <a:off x="0" y="0"/>
              <a:ext cx="812800" cy="593535"/>
            </a:xfrm>
            <a:custGeom>
              <a:avLst/>
              <a:gdLst/>
              <a:ahLst/>
              <a:cxnLst/>
              <a:rect l="l" t="t" r="r" b="b"/>
              <a:pathLst>
                <a:path w="812800" h="593535">
                  <a:moveTo>
                    <a:pt x="127000" y="0"/>
                  </a:moveTo>
                  <a:lnTo>
                    <a:pt x="685800" y="0"/>
                  </a:lnTo>
                  <a:cubicBezTo>
                    <a:pt x="755940" y="0"/>
                    <a:pt x="812800" y="56860"/>
                    <a:pt x="812800" y="127000"/>
                  </a:cubicBezTo>
                  <a:lnTo>
                    <a:pt x="812800" y="466535"/>
                  </a:lnTo>
                  <a:cubicBezTo>
                    <a:pt x="812800" y="536675"/>
                    <a:pt x="755940" y="593535"/>
                    <a:pt x="685800" y="593535"/>
                  </a:cubicBezTo>
                  <a:lnTo>
                    <a:pt x="127000" y="593535"/>
                  </a:lnTo>
                  <a:cubicBezTo>
                    <a:pt x="93318" y="593535"/>
                    <a:pt x="61015" y="580154"/>
                    <a:pt x="37197" y="556337"/>
                  </a:cubicBezTo>
                  <a:cubicBezTo>
                    <a:pt x="13380" y="532520"/>
                    <a:pt x="0" y="500217"/>
                    <a:pt x="0" y="466535"/>
                  </a:cubicBezTo>
                  <a:lnTo>
                    <a:pt x="0" y="127000"/>
                  </a:lnTo>
                  <a:cubicBezTo>
                    <a:pt x="0" y="56860"/>
                    <a:pt x="56860" y="0"/>
                    <a:pt x="127000" y="0"/>
                  </a:cubicBezTo>
                  <a:close/>
                </a:path>
              </a:pathLst>
            </a:custGeom>
            <a:solidFill>
              <a:srgbClr val="606C38"/>
            </a:solidFill>
            <a:ln w="76200" cap="rnd">
              <a:solidFill>
                <a:srgbClr val="000000"/>
              </a:solidFill>
              <a:prstDash val="solid"/>
              <a:round/>
            </a:ln>
          </p:spPr>
          <p:txBody>
            <a:bodyPr/>
            <a:lstStyle/>
            <a:p>
              <a:endParaRPr lang="en-CA" dirty="0"/>
            </a:p>
          </p:txBody>
        </p:sp>
        <p:sp>
          <p:nvSpPr>
            <p:cNvPr id="8" name="TextBox 8"/>
            <p:cNvSpPr txBox="1"/>
            <p:nvPr/>
          </p:nvSpPr>
          <p:spPr>
            <a:xfrm>
              <a:off x="0" y="-47625"/>
              <a:ext cx="812800" cy="641160"/>
            </a:xfrm>
            <a:prstGeom prst="rect">
              <a:avLst/>
            </a:prstGeom>
          </p:spPr>
          <p:txBody>
            <a:bodyPr lIns="50800" tIns="50800" rIns="50800" bIns="50800" rtlCol="0" anchor="ctr"/>
            <a:lstStyle/>
            <a:p>
              <a:pPr algn="ctr">
                <a:lnSpc>
                  <a:spcPts val="2800"/>
                </a:lnSpc>
              </a:pPr>
              <a:endParaRPr dirty="0"/>
            </a:p>
          </p:txBody>
        </p:sp>
      </p:grpSp>
      <p:sp>
        <p:nvSpPr>
          <p:cNvPr id="9" name="AutoShape 9"/>
          <p:cNvSpPr/>
          <p:nvPr/>
        </p:nvSpPr>
        <p:spPr>
          <a:xfrm>
            <a:off x="6347279" y="5058837"/>
            <a:ext cx="11940721" cy="0"/>
          </a:xfrm>
          <a:prstGeom prst="line">
            <a:avLst/>
          </a:prstGeom>
          <a:ln w="38100" cap="rnd">
            <a:solidFill>
              <a:srgbClr val="606C38"/>
            </a:solidFill>
            <a:prstDash val="solid"/>
            <a:headEnd type="none" w="sm" len="sm"/>
            <a:tailEnd type="none" w="sm" len="sm"/>
          </a:ln>
        </p:spPr>
        <p:txBody>
          <a:bodyPr/>
          <a:lstStyle/>
          <a:p>
            <a:endParaRPr lang="en-CA" dirty="0"/>
          </a:p>
        </p:txBody>
      </p:sp>
      <p:sp>
        <p:nvSpPr>
          <p:cNvPr id="10" name="TextBox 10"/>
          <p:cNvSpPr txBox="1"/>
          <p:nvPr/>
        </p:nvSpPr>
        <p:spPr>
          <a:xfrm>
            <a:off x="1028700" y="4686300"/>
            <a:ext cx="4118181" cy="914400"/>
          </a:xfrm>
          <a:prstGeom prst="rect">
            <a:avLst/>
          </a:prstGeom>
        </p:spPr>
        <p:txBody>
          <a:bodyPr lIns="0" tIns="0" rIns="0" bIns="0" rtlCol="0" anchor="t">
            <a:spAutoFit/>
          </a:bodyPr>
          <a:lstStyle/>
          <a:p>
            <a:pPr marL="0" lvl="0" indent="0">
              <a:lnSpc>
                <a:spcPts val="7202"/>
              </a:lnSpc>
              <a:spcBef>
                <a:spcPct val="0"/>
              </a:spcBef>
            </a:pPr>
            <a:r>
              <a:rPr lang="en-US" sz="6001" u="none" dirty="0">
                <a:solidFill>
                  <a:srgbClr val="000000"/>
                </a:solidFill>
                <a:latin typeface="DM Serif Display"/>
              </a:rPr>
              <a:t>ALLEY-WAY</a:t>
            </a:r>
          </a:p>
        </p:txBody>
      </p:sp>
      <p:grpSp>
        <p:nvGrpSpPr>
          <p:cNvPr id="11" name="Group 11"/>
          <p:cNvGrpSpPr/>
          <p:nvPr/>
        </p:nvGrpSpPr>
        <p:grpSpPr>
          <a:xfrm>
            <a:off x="12892429" y="6193372"/>
            <a:ext cx="4232698" cy="3064928"/>
            <a:chOff x="0" y="0"/>
            <a:chExt cx="812800" cy="588555"/>
          </a:xfrm>
        </p:grpSpPr>
        <p:sp>
          <p:nvSpPr>
            <p:cNvPr id="12" name="Freeform 12"/>
            <p:cNvSpPr/>
            <p:nvPr/>
          </p:nvSpPr>
          <p:spPr>
            <a:xfrm>
              <a:off x="0" y="0"/>
              <a:ext cx="812800" cy="588555"/>
            </a:xfrm>
            <a:custGeom>
              <a:avLst/>
              <a:gdLst/>
              <a:ahLst/>
              <a:cxnLst/>
              <a:rect l="l" t="t" r="r" b="b"/>
              <a:pathLst>
                <a:path w="812800" h="588555">
                  <a:moveTo>
                    <a:pt x="127000" y="0"/>
                  </a:moveTo>
                  <a:lnTo>
                    <a:pt x="685800" y="0"/>
                  </a:lnTo>
                  <a:cubicBezTo>
                    <a:pt x="755940" y="0"/>
                    <a:pt x="812800" y="56860"/>
                    <a:pt x="812800" y="127000"/>
                  </a:cubicBezTo>
                  <a:lnTo>
                    <a:pt x="812800" y="461555"/>
                  </a:lnTo>
                  <a:cubicBezTo>
                    <a:pt x="812800" y="531695"/>
                    <a:pt x="755940" y="588555"/>
                    <a:pt x="685800" y="588555"/>
                  </a:cubicBezTo>
                  <a:lnTo>
                    <a:pt x="127000" y="588555"/>
                  </a:lnTo>
                  <a:cubicBezTo>
                    <a:pt x="93318" y="588555"/>
                    <a:pt x="61015" y="575174"/>
                    <a:pt x="37197" y="551357"/>
                  </a:cubicBezTo>
                  <a:cubicBezTo>
                    <a:pt x="13380" y="527540"/>
                    <a:pt x="0" y="495237"/>
                    <a:pt x="0" y="461555"/>
                  </a:cubicBezTo>
                  <a:lnTo>
                    <a:pt x="0" y="127000"/>
                  </a:lnTo>
                  <a:cubicBezTo>
                    <a:pt x="0" y="56860"/>
                    <a:pt x="56860" y="0"/>
                    <a:pt x="127000" y="0"/>
                  </a:cubicBezTo>
                  <a:close/>
                </a:path>
              </a:pathLst>
            </a:custGeom>
            <a:solidFill>
              <a:srgbClr val="606C38"/>
            </a:solidFill>
            <a:ln w="76200" cap="rnd">
              <a:solidFill>
                <a:srgbClr val="000000"/>
              </a:solidFill>
              <a:prstDash val="solid"/>
              <a:round/>
            </a:ln>
          </p:spPr>
          <p:txBody>
            <a:bodyPr/>
            <a:lstStyle/>
            <a:p>
              <a:endParaRPr lang="en-CA" dirty="0"/>
            </a:p>
          </p:txBody>
        </p:sp>
        <p:sp>
          <p:nvSpPr>
            <p:cNvPr id="13" name="TextBox 13"/>
            <p:cNvSpPr txBox="1"/>
            <p:nvPr/>
          </p:nvSpPr>
          <p:spPr>
            <a:xfrm>
              <a:off x="0" y="-47625"/>
              <a:ext cx="812800" cy="636180"/>
            </a:xfrm>
            <a:prstGeom prst="rect">
              <a:avLst/>
            </a:prstGeom>
          </p:spPr>
          <p:txBody>
            <a:bodyPr lIns="50800" tIns="50800" rIns="50800" bIns="50800" rtlCol="0" anchor="ctr"/>
            <a:lstStyle/>
            <a:p>
              <a:pPr algn="ctr">
                <a:lnSpc>
                  <a:spcPts val="2800"/>
                </a:lnSpc>
              </a:pPr>
              <a:endParaRPr dirty="0"/>
            </a:p>
          </p:txBody>
        </p:sp>
      </p:grpSp>
      <p:sp>
        <p:nvSpPr>
          <p:cNvPr id="14" name="Freeform 14"/>
          <p:cNvSpPr/>
          <p:nvPr/>
        </p:nvSpPr>
        <p:spPr>
          <a:xfrm rot="-5400000">
            <a:off x="-946152" y="2766554"/>
            <a:ext cx="8745939" cy="6853636"/>
          </a:xfrm>
          <a:custGeom>
            <a:avLst/>
            <a:gdLst/>
            <a:ahLst/>
            <a:cxnLst/>
            <a:rect l="l" t="t" r="r" b="b"/>
            <a:pathLst>
              <a:path w="8745939" h="6853636">
                <a:moveTo>
                  <a:pt x="0" y="0"/>
                </a:moveTo>
                <a:lnTo>
                  <a:pt x="8745939" y="0"/>
                </a:lnTo>
                <a:lnTo>
                  <a:pt x="8745939" y="6853636"/>
                </a:lnTo>
                <a:lnTo>
                  <a:pt x="0" y="68536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dirty="0"/>
          </a:p>
        </p:txBody>
      </p:sp>
      <p:sp>
        <p:nvSpPr>
          <p:cNvPr id="15" name="Freeform 15"/>
          <p:cNvSpPr/>
          <p:nvPr/>
        </p:nvSpPr>
        <p:spPr>
          <a:xfrm>
            <a:off x="2057400" y="0"/>
            <a:ext cx="7315200" cy="2872879"/>
          </a:xfrm>
          <a:custGeom>
            <a:avLst/>
            <a:gdLst/>
            <a:ahLst/>
            <a:cxnLst/>
            <a:rect l="l" t="t" r="r" b="b"/>
            <a:pathLst>
              <a:path w="7315200" h="2872879">
                <a:moveTo>
                  <a:pt x="0" y="0"/>
                </a:moveTo>
                <a:lnTo>
                  <a:pt x="7315200" y="0"/>
                </a:lnTo>
                <a:lnTo>
                  <a:pt x="7315200" y="2872879"/>
                </a:lnTo>
                <a:lnTo>
                  <a:pt x="0" y="28728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dirty="0"/>
          </a:p>
        </p:txBody>
      </p:sp>
      <p:sp>
        <p:nvSpPr>
          <p:cNvPr id="16" name="Freeform 16"/>
          <p:cNvSpPr/>
          <p:nvPr/>
        </p:nvSpPr>
        <p:spPr>
          <a:xfrm rot="1748200">
            <a:off x="5273339" y="4790228"/>
            <a:ext cx="3103354" cy="1325979"/>
          </a:xfrm>
          <a:custGeom>
            <a:avLst/>
            <a:gdLst/>
            <a:ahLst/>
            <a:cxnLst/>
            <a:rect l="l" t="t" r="r" b="b"/>
            <a:pathLst>
              <a:path w="3103354" h="1325979">
                <a:moveTo>
                  <a:pt x="0" y="0"/>
                </a:moveTo>
                <a:lnTo>
                  <a:pt x="3103355" y="0"/>
                </a:lnTo>
                <a:lnTo>
                  <a:pt x="3103355" y="1325978"/>
                </a:lnTo>
                <a:lnTo>
                  <a:pt x="0" y="1325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dirty="0"/>
          </a:p>
        </p:txBody>
      </p:sp>
      <p:grpSp>
        <p:nvGrpSpPr>
          <p:cNvPr id="17" name="Group 17"/>
          <p:cNvGrpSpPr/>
          <p:nvPr/>
        </p:nvGrpSpPr>
        <p:grpSpPr>
          <a:xfrm>
            <a:off x="13142764" y="983162"/>
            <a:ext cx="4116536" cy="2751700"/>
            <a:chOff x="0" y="0"/>
            <a:chExt cx="5488715" cy="3668933"/>
          </a:xfrm>
        </p:grpSpPr>
        <p:sp>
          <p:nvSpPr>
            <p:cNvPr id="18" name="TextBox 18"/>
            <p:cNvSpPr txBox="1"/>
            <p:nvPr/>
          </p:nvSpPr>
          <p:spPr>
            <a:xfrm>
              <a:off x="0" y="1101840"/>
              <a:ext cx="5488715" cy="2567093"/>
            </a:xfrm>
            <a:prstGeom prst="rect">
              <a:avLst/>
            </a:prstGeom>
          </p:spPr>
          <p:txBody>
            <a:bodyPr lIns="0" tIns="0" rIns="0" bIns="0" rtlCol="0" anchor="t">
              <a:spAutoFit/>
            </a:bodyPr>
            <a:lstStyle/>
            <a:p>
              <a:pPr marL="474979" lvl="1" indent="-237490">
                <a:lnSpc>
                  <a:spcPts val="3079"/>
                </a:lnSpc>
                <a:buFont typeface="Arial"/>
                <a:buChar char="•"/>
              </a:pPr>
              <a:r>
                <a:rPr lang="en-US" sz="2199" dirty="0">
                  <a:solidFill>
                    <a:srgbClr val="FFFFFF"/>
                  </a:solidFill>
                  <a:latin typeface="DM Serif Display"/>
                </a:rPr>
                <a:t>Road accessories</a:t>
              </a:r>
            </a:p>
            <a:p>
              <a:pPr marL="474979" lvl="1" indent="-237490">
                <a:lnSpc>
                  <a:spcPts val="3079"/>
                </a:lnSpc>
                <a:buFont typeface="Arial"/>
                <a:buChar char="•"/>
              </a:pPr>
              <a:r>
                <a:rPr lang="en-US" sz="2199" dirty="0">
                  <a:solidFill>
                    <a:srgbClr val="FFFFFF"/>
                  </a:solidFill>
                  <a:latin typeface="DM Serif Display"/>
                </a:rPr>
                <a:t>Tarp and fencing</a:t>
              </a:r>
            </a:p>
            <a:p>
              <a:pPr marL="474979" lvl="1" indent="-237490">
                <a:lnSpc>
                  <a:spcPts val="3079"/>
                </a:lnSpc>
                <a:buFont typeface="Arial"/>
                <a:buChar char="•"/>
              </a:pPr>
              <a:r>
                <a:rPr lang="en-US" sz="2199" dirty="0">
                  <a:solidFill>
                    <a:srgbClr val="FFFFFF"/>
                  </a:solidFill>
                  <a:latin typeface="DM Serif Display"/>
                </a:rPr>
                <a:t>Dumpster and debris</a:t>
              </a:r>
            </a:p>
            <a:p>
              <a:pPr marL="474979" lvl="1" indent="-237490">
                <a:lnSpc>
                  <a:spcPts val="3079"/>
                </a:lnSpc>
                <a:buFont typeface="Arial"/>
                <a:buChar char="•"/>
              </a:pPr>
              <a:r>
                <a:rPr lang="en-US" sz="2199" dirty="0">
                  <a:solidFill>
                    <a:srgbClr val="FFFFFF"/>
                  </a:solidFill>
                  <a:latin typeface="DM Serif Display"/>
                </a:rPr>
                <a:t>Buildings (bars on windows)</a:t>
              </a:r>
            </a:p>
            <a:p>
              <a:pPr marL="474979" lvl="1" indent="-237490">
                <a:lnSpc>
                  <a:spcPts val="3079"/>
                </a:lnSpc>
                <a:buFont typeface="Arial"/>
                <a:buChar char="•"/>
              </a:pPr>
              <a:r>
                <a:rPr lang="en-US" sz="2199" dirty="0">
                  <a:solidFill>
                    <a:srgbClr val="FFFFFF"/>
                  </a:solidFill>
                  <a:latin typeface="DM Serif Display"/>
                </a:rPr>
                <a:t>Broken building</a:t>
              </a:r>
            </a:p>
          </p:txBody>
        </p:sp>
        <p:sp>
          <p:nvSpPr>
            <p:cNvPr id="19" name="TextBox 19"/>
            <p:cNvSpPr txBox="1"/>
            <p:nvPr/>
          </p:nvSpPr>
          <p:spPr>
            <a:xfrm>
              <a:off x="0" y="-9525"/>
              <a:ext cx="5488715" cy="530225"/>
            </a:xfrm>
            <a:prstGeom prst="rect">
              <a:avLst/>
            </a:prstGeom>
          </p:spPr>
          <p:txBody>
            <a:bodyPr lIns="0" tIns="0" rIns="0" bIns="0" rtlCol="0" anchor="t">
              <a:spAutoFit/>
            </a:bodyPr>
            <a:lstStyle/>
            <a:p>
              <a:pPr marL="0" lvl="0" indent="0">
                <a:lnSpc>
                  <a:spcPts val="3120"/>
                </a:lnSpc>
              </a:pPr>
              <a:r>
                <a:rPr lang="en-US" sz="2600" dirty="0">
                  <a:solidFill>
                    <a:srgbClr val="EFEEE7"/>
                  </a:solidFill>
                  <a:latin typeface="DM Serif Display"/>
                </a:rPr>
                <a:t>ELEMENTS:</a:t>
              </a:r>
            </a:p>
          </p:txBody>
        </p:sp>
      </p:grpSp>
      <p:grpSp>
        <p:nvGrpSpPr>
          <p:cNvPr id="20" name="Group 20"/>
          <p:cNvGrpSpPr/>
          <p:nvPr/>
        </p:nvGrpSpPr>
        <p:grpSpPr>
          <a:xfrm>
            <a:off x="13047907" y="6420912"/>
            <a:ext cx="3921742" cy="1970650"/>
            <a:chOff x="0" y="0"/>
            <a:chExt cx="5228989" cy="2627533"/>
          </a:xfrm>
        </p:grpSpPr>
        <p:sp>
          <p:nvSpPr>
            <p:cNvPr id="21" name="TextBox 21"/>
            <p:cNvSpPr txBox="1"/>
            <p:nvPr/>
          </p:nvSpPr>
          <p:spPr>
            <a:xfrm>
              <a:off x="0" y="1101840"/>
              <a:ext cx="5228989" cy="1525693"/>
            </a:xfrm>
            <a:prstGeom prst="rect">
              <a:avLst/>
            </a:prstGeom>
          </p:spPr>
          <p:txBody>
            <a:bodyPr lIns="0" tIns="0" rIns="0" bIns="0" rtlCol="0" anchor="t">
              <a:spAutoFit/>
            </a:bodyPr>
            <a:lstStyle/>
            <a:p>
              <a:pPr marL="474979" lvl="1" indent="-237490">
                <a:lnSpc>
                  <a:spcPts val="3079"/>
                </a:lnSpc>
                <a:buFont typeface="Arial"/>
                <a:buChar char="•"/>
              </a:pPr>
              <a:r>
                <a:rPr lang="en-US" sz="2199" dirty="0">
                  <a:solidFill>
                    <a:srgbClr val="FFFFFF"/>
                  </a:solidFill>
                  <a:latin typeface="DM Serif Display"/>
                </a:rPr>
                <a:t>Time consuming</a:t>
              </a:r>
            </a:p>
            <a:p>
              <a:pPr marL="474979" lvl="1" indent="-237490">
                <a:lnSpc>
                  <a:spcPts val="3079"/>
                </a:lnSpc>
                <a:buFont typeface="Arial"/>
                <a:buChar char="•"/>
              </a:pPr>
              <a:r>
                <a:rPr lang="en-US" sz="2199" dirty="0">
                  <a:solidFill>
                    <a:srgbClr val="FFFFFF"/>
                  </a:solidFill>
                  <a:latin typeface="DM Serif Display"/>
                </a:rPr>
                <a:t>Brick prefabs were not going together</a:t>
              </a:r>
            </a:p>
          </p:txBody>
        </p:sp>
        <p:sp>
          <p:nvSpPr>
            <p:cNvPr id="22" name="TextBox 22"/>
            <p:cNvSpPr txBox="1"/>
            <p:nvPr/>
          </p:nvSpPr>
          <p:spPr>
            <a:xfrm>
              <a:off x="0" y="-9525"/>
              <a:ext cx="5228989" cy="530225"/>
            </a:xfrm>
            <a:prstGeom prst="rect">
              <a:avLst/>
            </a:prstGeom>
          </p:spPr>
          <p:txBody>
            <a:bodyPr lIns="0" tIns="0" rIns="0" bIns="0" rtlCol="0" anchor="t">
              <a:spAutoFit/>
            </a:bodyPr>
            <a:lstStyle/>
            <a:p>
              <a:pPr marL="0" lvl="0" indent="0">
                <a:lnSpc>
                  <a:spcPts val="3120"/>
                </a:lnSpc>
              </a:pPr>
              <a:r>
                <a:rPr lang="en-US" sz="2600" dirty="0">
                  <a:solidFill>
                    <a:srgbClr val="EFEEE7"/>
                  </a:solidFill>
                  <a:latin typeface="DM Serif Display"/>
                </a:rPr>
                <a:t>CONS:</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714</Words>
  <Application>Microsoft Office PowerPoint</Application>
  <PresentationFormat>Custom</PresentationFormat>
  <Paragraphs>132</Paragraphs>
  <Slides>14</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DM Serif Display</vt:lpstr>
      <vt:lpstr>Open Sans</vt:lpstr>
      <vt:lpstr>Arial</vt:lpstr>
      <vt:lpstr>Calibri</vt:lpstr>
      <vt:lpstr>DM Serif Display Bold</vt:lpstr>
      <vt:lpstr>Brightwall</vt:lpstr>
      <vt:lpstr>Canva Sans</vt:lpstr>
      <vt:lpstr>Open Sans Bold</vt:lpstr>
      <vt:lpstr>Bantayog</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GNG 1105</dc:title>
  <dc:creator>Rachael Wilson</dc:creator>
  <cp:lastModifiedBy>Rachael Wilson</cp:lastModifiedBy>
  <cp:revision>3</cp:revision>
  <dcterms:created xsi:type="dcterms:W3CDTF">2006-08-16T00:00:00Z</dcterms:created>
  <dcterms:modified xsi:type="dcterms:W3CDTF">2024-04-04T14:58:40Z</dcterms:modified>
  <dc:identifier>DAF_QEyaaOM</dc:identifier>
</cp:coreProperties>
</file>