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5143500" cx="9144000"/>
  <p:notesSz cx="6858000" cy="9144000"/>
  <p:embeddedFontLst>
    <p:embeddedFont>
      <p:font typeface="Roboto Slab"/>
      <p:regular r:id="rId32"/>
      <p:bold r:id="rId33"/>
    </p:embeddedFont>
    <p:embeddedFont>
      <p:font typeface="Robo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RobotoSlab-bold.fntdata"/><Relationship Id="rId10" Type="http://schemas.openxmlformats.org/officeDocument/2006/relationships/slide" Target="slides/slide6.xml"/><Relationship Id="rId32" Type="http://schemas.openxmlformats.org/officeDocument/2006/relationships/font" Target="fonts/RobotoSlab-regular.fntdata"/><Relationship Id="rId13" Type="http://schemas.openxmlformats.org/officeDocument/2006/relationships/slide" Target="slides/slide9.xml"/><Relationship Id="rId35" Type="http://schemas.openxmlformats.org/officeDocument/2006/relationships/font" Target="fonts/Roboto-bold.fntdata"/><Relationship Id="rId12" Type="http://schemas.openxmlformats.org/officeDocument/2006/relationships/slide" Target="slides/slide8.xml"/><Relationship Id="rId34" Type="http://schemas.openxmlformats.org/officeDocument/2006/relationships/font" Target="fonts/Roboto-regular.fntdata"/><Relationship Id="rId15" Type="http://schemas.openxmlformats.org/officeDocument/2006/relationships/slide" Target="slides/slide11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10.xml"/><Relationship Id="rId36" Type="http://schemas.openxmlformats.org/officeDocument/2006/relationships/font" Target="fonts/Roboto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larousse.fr/dictionnaires/francais/urgence/80704" TargetMode="External"/><Relationship Id="rId3" Type="http://schemas.openxmlformats.org/officeDocument/2006/relationships/hyperlink" Target="https://kitchener.ctvnews.ca/ambulance-and-suv-collide-shutting-down-three-lanes-of-traffic-1.3765088" TargetMode="External"/><Relationship Id="rId4" Type="http://schemas.openxmlformats.org/officeDocument/2006/relationships/hyperlink" Target="https://www.shutterstock.com/video/clip-17013328-stock-footage-toronto-ontario-canada-may-car-accident-scene-and-firetruck-block-traffic-in-city.html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alkablebrevard.wordpress.com/2013/09/20/the-hard-truth/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timescall.com/longmont-local-news/ci_31001283/longmonts-ban-standing-unsafe-medians-takes-effect-monday" TargetMode="External"/><Relationship Id="rId3" Type="http://schemas.openxmlformats.org/officeDocument/2006/relationships/hyperlink" Target="https://kr107821675.trustpass.alibaba.com/product/115845284-101444451/KSI_Ltd_Safety_Rolling_Barrier_Adjustable_type_Crash_Cushion_Guard_rail.html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Beril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Matthew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Matthew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Matthew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http://pngriver.com/free-dollar-sign-png-transparent-images-37-images-8915/download-dollar-sign-symbols-png-transparent-images-transparent-backgrounds-pngriver-com-green-dollar-symbol-png-free-download/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Beril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http://www.larousse.fr/dictionnaires/francais/urgence/80704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https://kitchener.ctvnews.ca/ambulance-and-suv-collide-shutting-down-three-lanes-of-traffic-1.3765088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https://www.shutterstock.com/video/clip-17013328-stock-footage-toronto-ontario-canada-may-car-accident-scene-and-firetruck-block-traffic-in-city.html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Beril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https://www.google.ca/search?q=led+lights+cops&amp;rlz=1C1CHBF_enCA710CA710&amp;source=lnms&amp;tbm=isch&amp;sa=X&amp;ved=0ahUKEwigqoPt9-bZAhUqw1kKHUayBRAQ_AUICigB&amp;biw=1918&amp;bih=947#imgrc=Mf-ZGydAnZUTMM: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Beril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Richi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Richi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Richie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Richie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Avec toutes les nombres de secondes, minutes heures sauver , combien de personnes auront nous pu sauver?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mays</a:t>
            </a:r>
            <a:endParaRPr sz="1400">
              <a:solidFill>
                <a:schemeClr val="dk2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ottawa.ca/en/residents/transportation-and-parking/road-safety/annual-safety-reports</a:t>
            </a:r>
            <a:endParaRPr sz="1400">
              <a:solidFill>
                <a:schemeClr val="dk2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u="sng">
                <a:solidFill>
                  <a:schemeClr val="hlink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  <a:hlinkClick r:id="rId2"/>
              </a:rPr>
              <a:t>https://walkablebrevard.wordpress.com/2013/09/20/the-hard-truth/</a:t>
            </a:r>
            <a:endParaRPr sz="1400">
              <a:solidFill>
                <a:schemeClr val="dk2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2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julie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http://www.timescall.com/longmont-local-news/ci_31001283/longmonts-ban-standing-unsafe-medians-takes-effect-monday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https://kr107821675.trustpass.alibaba.com/product/115845284-101444451/KSI_Ltd_Safety_Rolling_Barrier_Adjustable_type_Crash_Cushion_Guard_rail.html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6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Shape 11"/>
          <p:cNvSpPr/>
          <p:nvPr/>
        </p:nvSpPr>
        <p:spPr>
          <a:xfrm rot="10800000">
            <a:off x="6537563" y="33429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Shape 1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Shape 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 txBox="1"/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Shape 18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Shape 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Shape 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Shape 36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Shape 45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Shape 46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rive.google.com/file/d/1wdGObr2OxHpqEkq5Sz88vCovdJkj-CJv/view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aKQPi3nQmno" TargetMode="External"/><Relationship Id="rId4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Relationship Id="rId4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livingin-canada.com/climate-ottawa.html" TargetMode="External"/><Relationship Id="rId4" Type="http://schemas.openxmlformats.org/officeDocument/2006/relationships/hyperlink" Target="http://www.larousse.fr/dictionnaires/francais/urgence/80704" TargetMode="External"/><Relationship Id="rId5" Type="http://schemas.openxmlformats.org/officeDocument/2006/relationships/hyperlink" Target="https://www.ncbi.nlm.nih.gov/pmc/articles/PMC2464827/" TargetMode="External"/><Relationship Id="rId6" Type="http://schemas.openxmlformats.org/officeDocument/2006/relationships/hyperlink" Target="https://kr107821675.trustpass.alibaba.com/product/115845284-101444451/KSI_Ltd_Safety_Rolling_Barrier_Adjustable_type_Crash_Cushion_Guard_rail.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24.jpg"/><Relationship Id="rId5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Sauvegarde Solaire</a:t>
            </a:r>
            <a:endParaRPr/>
          </a:p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0" y="3260975"/>
            <a:ext cx="4910100" cy="9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Beril Borali - 300036112 </a:t>
            </a:r>
            <a:endParaRPr b="1" sz="11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Julie Tourrilhes - 8644023 </a:t>
            </a:r>
            <a:endParaRPr b="1" sz="11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Matthew Bull - 8173861</a:t>
            </a:r>
            <a:endParaRPr b="1" sz="11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Mays Mahasen - 5362127 </a:t>
            </a:r>
            <a:endParaRPr b="1" sz="11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Rachid Khazzaka - 8792737</a:t>
            </a:r>
            <a:endParaRPr b="1" sz="11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ville d’Ottawa</a:t>
            </a:r>
            <a:endParaRPr/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AVC: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1.9 millions de cellules </a:t>
            </a:r>
            <a:r>
              <a:rPr lang="en"/>
              <a:t>cérébrales</a:t>
            </a:r>
            <a:r>
              <a:rPr lang="en"/>
              <a:t> meurent par minute sans traitement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AVC au Canada à chaque minute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Plus vite qu’un victime se rend à </a:t>
            </a:r>
            <a:r>
              <a:rPr lang="en"/>
              <a:t>l'hôpital</a:t>
            </a:r>
            <a:r>
              <a:rPr lang="en"/>
              <a:t>, plus ses chance de survie sont </a:t>
            </a:r>
            <a:r>
              <a:rPr lang="en"/>
              <a:t>élevé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Crise cardiaque: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5 minutes écoulé = 50% de chance de survie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10 minutes écoulé = 15 % de chance de survie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 sauvegarde Solaire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Moins de 8 minutes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Vies sauvés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138 000 appels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Les citoyens peuvent aider!</a:t>
            </a:r>
            <a:endParaRPr/>
          </a:p>
        </p:txBody>
      </p:sp>
      <p:pic>
        <p:nvPicPr>
          <p:cNvPr descr="Image result for Ambulance ottawa"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4600" y="2801300"/>
            <a:ext cx="3009900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Notre solution...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Sauvegarde Solaire</a:t>
            </a:r>
            <a:endParaRPr/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387900" y="1493975"/>
            <a:ext cx="4761600" cy="30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Panneau solaire (sur un angle) avec un pile pour entreposer l’énergie solaire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Lumière avertissant un véhicule d’urgence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Cônes (Rolling guardrails)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Surface </a:t>
            </a:r>
            <a:r>
              <a:rPr lang="en"/>
              <a:t>réfléchissant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Annonce de nouvelle signalisation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950" y="1277925"/>
            <a:ext cx="3653672" cy="3653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Vidéo</a:t>
            </a:r>
            <a:endParaRPr/>
          </a:p>
        </p:txBody>
      </p:sp>
      <p:sp>
        <p:nvSpPr>
          <p:cNvPr id="148" name="Shape 148" title="MS_2018-03-14_22-14-16.mp4">
            <a:hlinkClick r:id="rId3"/>
          </p:cNvPr>
          <p:cNvSpPr/>
          <p:nvPr/>
        </p:nvSpPr>
        <p:spPr>
          <a:xfrm>
            <a:off x="2012583" y="1144125"/>
            <a:ext cx="4893667" cy="36702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Rolling  Barrier is a safety fixture that prevents motorists form fatal accidents by not only absorbing impact energy but also converting impact energy into rotational energy" id="153" name="Shape 153" title="Rolling Barrier (Crash Test - Truck)">
            <a:hlinkClick r:id="rId3"/>
          </p:cNvPr>
          <p:cNvSpPr/>
          <p:nvPr/>
        </p:nvSpPr>
        <p:spPr>
          <a:xfrm>
            <a:off x="1474475" y="76200"/>
            <a:ext cx="6654800" cy="49911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b="6903" l="13503" r="13423" t="6374"/>
          <a:stretch/>
        </p:blipFill>
        <p:spPr>
          <a:xfrm>
            <a:off x="6879425" y="115675"/>
            <a:ext cx="2071800" cy="24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>
            <p:ph type="title"/>
          </p:nvPr>
        </p:nvSpPr>
        <p:spPr>
          <a:xfrm>
            <a:off x="522725" y="426550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Avantages</a:t>
            </a:r>
            <a:endParaRPr sz="3600"/>
          </a:p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105950" y="1244375"/>
            <a:ext cx="6717600" cy="333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/>
              <a:t>Solution rentable:</a:t>
            </a:r>
            <a:endParaRPr sz="2000" u="sng"/>
          </a:p>
          <a:p>
            <a:pPr indent="-355600" lvl="0" marL="457200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>
                <a:solidFill>
                  <a:srgbClr val="E69138"/>
                </a:solidFill>
              </a:rPr>
              <a:t>Panneaux solaire</a:t>
            </a:r>
            <a:r>
              <a:rPr lang="en" sz="2000"/>
              <a:t> crée de l’énergie pour faire fonctionner notre système </a:t>
            </a:r>
            <a:endParaRPr sz="2000"/>
          </a:p>
          <a:p>
            <a: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>
                <a:solidFill>
                  <a:srgbClr val="FF9900"/>
                </a:solidFill>
              </a:rPr>
              <a:t>Panneaux solaires</a:t>
            </a:r>
            <a:r>
              <a:rPr lang="en" sz="2000"/>
              <a:t> </a:t>
            </a:r>
            <a:r>
              <a:rPr lang="en" sz="2000"/>
              <a:t>positionnés</a:t>
            </a:r>
            <a:r>
              <a:rPr lang="en" sz="2000"/>
              <a:t> individuellement à chaque intersection pour maximiser l’énergie solaire et éviter accumulation de neige</a:t>
            </a:r>
            <a:endParaRPr sz="2000"/>
          </a:p>
        </p:txBody>
      </p:sp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9425" y="2965425"/>
            <a:ext cx="2208975" cy="19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Avantages</a:t>
            </a:r>
            <a:endParaRPr sz="3600"/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387900" y="1348550"/>
            <a:ext cx="8756100" cy="13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/>
              <a:t>Solution durable au climat:</a:t>
            </a:r>
            <a:r>
              <a:rPr b="1" lang="en" sz="2000"/>
              <a:t> </a:t>
            </a:r>
            <a:endParaRPr b="1" sz="2000"/>
          </a:p>
          <a:p>
            <a:pPr indent="-355600" lvl="0" marL="457200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Polyuréthane</a:t>
            </a:r>
            <a:endParaRPr sz="2000"/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Matériel anti-corrosion</a:t>
            </a:r>
            <a:endParaRPr sz="20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 u="sng"/>
              <a:t>Justifiable au citoyens:</a:t>
            </a:r>
            <a:r>
              <a:rPr b="1" lang="en" sz="2000"/>
              <a:t> </a:t>
            </a:r>
            <a:endParaRPr b="1" sz="2000"/>
          </a:p>
          <a:p>
            <a:pPr indent="-355600" lvl="0" marL="457200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Temps de transport pour les véhicules d’urgences amélioré</a:t>
            </a:r>
            <a:endParaRPr sz="2000"/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Diminue les morts de piétons (31 dans les derniers 5 ans)</a:t>
            </a:r>
            <a:endParaRPr sz="2000"/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Augmente sécurité routière</a:t>
            </a:r>
            <a:endParaRPr sz="2000"/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Énergie solaire alimente lumières clignotantes</a:t>
            </a:r>
            <a:endParaRPr sz="20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6550" y="1669500"/>
            <a:ext cx="1522376" cy="18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1800" y="127766"/>
            <a:ext cx="3212175" cy="134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311700" y="331650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600"/>
              <a:t>Sécurité</a:t>
            </a:r>
            <a:r>
              <a:rPr lang="en"/>
              <a:t> </a:t>
            </a:r>
            <a:endParaRPr/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b="24492" l="7447" r="16863" t="7568"/>
          <a:stretch/>
        </p:blipFill>
        <p:spPr>
          <a:xfrm>
            <a:off x="5976400" y="0"/>
            <a:ext cx="3167599" cy="159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>
            <p:ph idx="1" type="body"/>
          </p:nvPr>
        </p:nvSpPr>
        <p:spPr>
          <a:xfrm>
            <a:off x="311700" y="904350"/>
            <a:ext cx="69438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/>
              <a:t>Urgence:</a:t>
            </a:r>
            <a:endParaRPr b="1" sz="2200" u="sng"/>
          </a:p>
          <a:p>
            <a:pPr indent="-368300" lvl="0" marL="457200" rtl="0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Nécessité d'</a:t>
            </a:r>
            <a:r>
              <a:rPr lang="en" sz="2200">
                <a:solidFill>
                  <a:srgbClr val="E06666"/>
                </a:solidFill>
              </a:rPr>
              <a:t>agir vite</a:t>
            </a:r>
            <a:r>
              <a:rPr lang="en" sz="2200">
                <a:solidFill>
                  <a:srgbClr val="FFFFFF"/>
                </a:solidFill>
              </a:rPr>
              <a:t>, </a:t>
            </a:r>
            <a:r>
              <a:rPr lang="en" sz="2200"/>
              <a:t>ne souffre </a:t>
            </a:r>
            <a:r>
              <a:rPr lang="en" sz="2200">
                <a:solidFill>
                  <a:srgbClr val="E06666"/>
                </a:solidFill>
              </a:rPr>
              <a:t>aucun retard</a:t>
            </a:r>
            <a:r>
              <a:rPr lang="en" sz="2200">
                <a:solidFill>
                  <a:srgbClr val="CC0000"/>
                </a:solidFill>
              </a:rPr>
              <a:t> </a:t>
            </a:r>
            <a:endParaRPr sz="2200">
              <a:solidFill>
                <a:srgbClr val="CC0000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>
                <a:solidFill>
                  <a:srgbClr val="FFFFFF"/>
                </a:solidFill>
              </a:rPr>
              <a:t>Fenêtre de 8 minutes pour les services d’urgence</a:t>
            </a:r>
            <a:endParaRPr sz="2200">
              <a:solidFill>
                <a:srgbClr val="FFFFFF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200" u="sng"/>
              <a:t>Lumière LED:</a:t>
            </a:r>
            <a:r>
              <a:rPr b="1" lang="en" sz="2200"/>
              <a:t> </a:t>
            </a:r>
            <a:endParaRPr b="1" sz="2200"/>
          </a:p>
          <a:p>
            <a:pPr indent="-368300" lvl="0" marL="457200" rtl="0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Communication sans fil avec les véhicules d’urgence</a:t>
            </a:r>
            <a:endParaRPr sz="2200"/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>
                <a:solidFill>
                  <a:srgbClr val="E69138"/>
                </a:solidFill>
              </a:rPr>
              <a:t>Avertir les conducteurs</a:t>
            </a:r>
            <a:r>
              <a:rPr lang="en" sz="2200"/>
              <a:t> d’une urgence</a:t>
            </a:r>
            <a:endParaRPr sz="22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4">
            <a:alphaModFix/>
          </a:blip>
          <a:srcRect b="32115" l="0" r="20666" t="15097"/>
          <a:stretch/>
        </p:blipFill>
        <p:spPr>
          <a:xfrm>
            <a:off x="6746100" y="2873550"/>
            <a:ext cx="2397900" cy="21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5">
            <a:alphaModFix/>
          </a:blip>
          <a:srcRect b="41180" l="-1390" r="1390" t="37214"/>
          <a:stretch/>
        </p:blipFill>
        <p:spPr>
          <a:xfrm>
            <a:off x="932975" y="4508500"/>
            <a:ext cx="4572000" cy="55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262225" y="812525"/>
            <a:ext cx="8520600" cy="125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À part de sécurité </a:t>
            </a:r>
            <a:endParaRPr sz="4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des piétons</a:t>
            </a:r>
            <a:endParaRPr sz="4800"/>
          </a:p>
        </p:txBody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311700" y="2200025"/>
            <a:ext cx="5722500" cy="28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Rouleaux pour </a:t>
            </a:r>
            <a:r>
              <a:rPr lang="en" sz="2200">
                <a:solidFill>
                  <a:srgbClr val="E69138"/>
                </a:solidFill>
              </a:rPr>
              <a:t>dévier les accidents</a:t>
            </a:r>
            <a:r>
              <a:rPr lang="en" sz="2200">
                <a:solidFill>
                  <a:srgbClr val="FFFFFF"/>
                </a:solidFill>
              </a:rPr>
              <a:t>*</a:t>
            </a:r>
            <a:endParaRPr sz="2200">
              <a:solidFill>
                <a:srgbClr val="FFFFFF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>
                <a:solidFill>
                  <a:srgbClr val="E69138"/>
                </a:solidFill>
              </a:rPr>
              <a:t>Taille ajustable</a:t>
            </a:r>
            <a:r>
              <a:rPr lang="en" sz="2200">
                <a:solidFill>
                  <a:srgbClr val="FFFFFF"/>
                </a:solidFill>
              </a:rPr>
              <a:t> à l’intersection désiré</a:t>
            </a:r>
            <a:endParaRPr sz="2200">
              <a:solidFill>
                <a:srgbClr val="FFFFFF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" sz="2200">
                <a:solidFill>
                  <a:srgbClr val="E69138"/>
                </a:solidFill>
              </a:rPr>
              <a:t>Facile à remplacer</a:t>
            </a:r>
            <a:r>
              <a:rPr lang="en" sz="2200">
                <a:solidFill>
                  <a:srgbClr val="FFFFFF"/>
                </a:solidFill>
              </a:rPr>
              <a:t> / installation rapide</a:t>
            </a:r>
            <a:endParaRPr sz="2200">
              <a:solidFill>
                <a:srgbClr val="FFFFFF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" sz="2200">
                <a:solidFill>
                  <a:srgbClr val="FFFFFF"/>
                </a:solidFill>
              </a:rPr>
              <a:t>Prévient un auto de dévier hors route</a:t>
            </a:r>
            <a:endParaRPr sz="2200">
              <a:solidFill>
                <a:srgbClr val="FFFFFF"/>
              </a:solidFill>
            </a:endParaRPr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" sz="2200"/>
              <a:t>Matériel </a:t>
            </a:r>
            <a:r>
              <a:rPr lang="en" sz="2200">
                <a:solidFill>
                  <a:srgbClr val="E69138"/>
                </a:solidFill>
              </a:rPr>
              <a:t>amortisseur</a:t>
            </a:r>
            <a:r>
              <a:rPr lang="en" sz="2200"/>
              <a:t> </a:t>
            </a:r>
            <a:endParaRPr sz="2200">
              <a:solidFill>
                <a:srgbClr val="FFFFFF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/>
              <a:t>*Idée concept de  &lt;InterestingEngineering.com&gt;</a:t>
            </a:r>
            <a:endParaRPr sz="12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i="1"/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9375" y="2346175"/>
            <a:ext cx="3085000" cy="23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5096" y="0"/>
            <a:ext cx="1979280" cy="21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178175" y="4028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Étalonnage</a:t>
            </a:r>
            <a:endParaRPr/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425" y="109775"/>
            <a:ext cx="6454125" cy="492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Histoire et pitch</a:t>
            </a:r>
            <a:endParaRPr/>
          </a:p>
        </p:txBody>
      </p:sp>
      <p:pic>
        <p:nvPicPr>
          <p:cNvPr descr="Image result for Portland Panhandlers"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950" y="1517650"/>
            <a:ext cx="3086100" cy="21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Nos prototypes</a:t>
            </a:r>
            <a:endParaRPr/>
          </a:p>
        </p:txBody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167075" y="1435099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1: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Prototype 2: 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5075" y="2669550"/>
            <a:ext cx="4018925" cy="24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075" y="0"/>
            <a:ext cx="4018925" cy="266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idx="1" type="body"/>
          </p:nvPr>
        </p:nvSpPr>
        <p:spPr>
          <a:xfrm>
            <a:off x="259550" y="626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Prototype 3:</a:t>
            </a:r>
            <a:endParaRPr sz="18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525" y="334575"/>
            <a:ext cx="5643301" cy="423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25" y="2231224"/>
            <a:ext cx="3487525" cy="27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idx="1" type="body"/>
          </p:nvPr>
        </p:nvSpPr>
        <p:spPr>
          <a:xfrm>
            <a:off x="218375" y="54507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Résultat finale:</a:t>
            </a:r>
            <a:endParaRPr sz="18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625" y="545075"/>
            <a:ext cx="4415625" cy="331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775" y="1466824"/>
            <a:ext cx="3587847" cy="3587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Récapitulation</a:t>
            </a:r>
            <a:endParaRPr/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387900" y="1431700"/>
            <a:ext cx="8449800" cy="3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rgbClr val="FF9900"/>
                </a:solidFill>
              </a:rPr>
              <a:t>Rappel du </a:t>
            </a:r>
            <a:r>
              <a:rPr lang="en" sz="1800">
                <a:solidFill>
                  <a:srgbClr val="FF9900"/>
                </a:solidFill>
              </a:rPr>
              <a:t>Problème</a:t>
            </a:r>
            <a:r>
              <a:rPr lang="en" sz="1800"/>
              <a:t>: </a:t>
            </a:r>
            <a:r>
              <a:rPr lang="en" sz="1800"/>
              <a:t>La police d’Ottawa a besoin d’assurer la sécurité du public en développant un système durable et esthétique qui prévient la présence des mendiants sur les médianes et qui a un coût abordable pour la ville d’Ottawa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rgbClr val="FF9900"/>
                </a:solidFill>
              </a:rPr>
              <a:t>Rétroaction principale du client </a:t>
            </a:r>
            <a:r>
              <a:rPr lang="en" sz="1800"/>
              <a:t>: besoin d’un système ayant une dépense justifiable auprès des payeurs de taxe.</a:t>
            </a:r>
            <a:endParaRPr sz="1800"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rgbClr val="FF9900"/>
                </a:solidFill>
              </a:rPr>
              <a:t>Solution</a:t>
            </a:r>
            <a:r>
              <a:rPr lang="en" sz="1800"/>
              <a:t>: Système qui </a:t>
            </a:r>
            <a:r>
              <a:rPr lang="en" sz="1800"/>
              <a:t>empêche</a:t>
            </a:r>
            <a:r>
              <a:rPr lang="en" sz="1800"/>
              <a:t> les mendiants de se tenir sur la médiane ET avec une double fonctionnalité des lumières </a:t>
            </a:r>
            <a:r>
              <a:rPr lang="en" sz="1800"/>
              <a:t>clignotantes et des barière roulante = Sauver du temps de transport des véhicules d’urgence = + de vies de sauvés </a:t>
            </a: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Pourquoi choisir le Sauvegarde Solaire?</a:t>
            </a:r>
            <a:endParaRPr sz="2400"/>
          </a:p>
        </p:txBody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Char char="●"/>
            </a:pPr>
            <a:r>
              <a:rPr lang="en">
                <a:solidFill>
                  <a:srgbClr val="FF9900"/>
                </a:solidFill>
              </a:rPr>
              <a:t>Dépenses:</a:t>
            </a:r>
            <a:endParaRPr>
              <a:solidFill>
                <a:srgbClr val="FF9900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Dépenses sont réduites: environ 5000$ par médiane (Au maximum)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Dépenses mieux contrôlé qui à </a:t>
            </a:r>
            <a:r>
              <a:rPr lang="en"/>
              <a:t>permis</a:t>
            </a:r>
            <a:r>
              <a:rPr lang="en"/>
              <a:t> à la diminution de prix totale du système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Moins d’accidents dû à </a:t>
            </a:r>
            <a:r>
              <a:rPr lang="en"/>
              <a:t>l'inattention</a:t>
            </a:r>
            <a:r>
              <a:rPr lang="en"/>
              <a:t> des </a:t>
            </a:r>
            <a:r>
              <a:rPr lang="en"/>
              <a:t>automobilistes</a:t>
            </a:r>
            <a:r>
              <a:rPr lang="en"/>
              <a:t> lorsque véhicule d’urgence approche = </a:t>
            </a:r>
            <a:r>
              <a:rPr lang="en"/>
              <a:t>contrôle</a:t>
            </a:r>
            <a:r>
              <a:rPr lang="en"/>
              <a:t> de dépenses.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Char char="●"/>
            </a:pPr>
            <a:r>
              <a:rPr lang="en">
                <a:solidFill>
                  <a:srgbClr val="FF9900"/>
                </a:solidFill>
              </a:rPr>
              <a:t>État des gens:</a:t>
            </a:r>
            <a:endParaRPr>
              <a:solidFill>
                <a:srgbClr val="FF9900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Les citoyens de la ville d’Ottawa sont plus satisfait avec les temps de réponses des urgences.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Diminution des accident piéton/voiture, voiture/véhicule d’urgence = environnement plus sécuritaire augmente satisfaction de tous.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Pourquoi choisir le Sauvegarde Solaire?</a:t>
            </a:r>
            <a:endParaRPr/>
          </a:p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Char char="●"/>
            </a:pPr>
            <a:r>
              <a:rPr lang="en">
                <a:solidFill>
                  <a:srgbClr val="FF9900"/>
                </a:solidFill>
              </a:rPr>
              <a:t>Temps:</a:t>
            </a:r>
            <a:endParaRPr>
              <a:solidFill>
                <a:srgbClr val="FF9900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Diminue le temps de réponse des </a:t>
            </a:r>
            <a:r>
              <a:rPr lang="en"/>
              <a:t>appels</a:t>
            </a:r>
            <a:r>
              <a:rPr lang="en"/>
              <a:t> d’urgence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Diminue le nombre de collision avec les </a:t>
            </a:r>
            <a:r>
              <a:rPr lang="en"/>
              <a:t>piétons</a:t>
            </a:r>
            <a:r>
              <a:rPr lang="en"/>
              <a:t>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Augmente le nombre de personnes sauvés (ambulance)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Char char="●"/>
            </a:pPr>
            <a:r>
              <a:rPr lang="en">
                <a:solidFill>
                  <a:srgbClr val="FF9900"/>
                </a:solidFill>
              </a:rPr>
              <a:t>Revenu:</a:t>
            </a:r>
            <a:endParaRPr>
              <a:solidFill>
                <a:srgbClr val="FF9900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Concentre le temps des policiers sur la résolution de ‘vrais’ problèmes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Ambulanciers respecter leur temps de réponse = + d’argent pour la ville d’Ottawa.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Char char="●"/>
            </a:pPr>
            <a:r>
              <a:rPr lang="en">
                <a:solidFill>
                  <a:srgbClr val="FF9900"/>
                </a:solidFill>
              </a:rPr>
              <a:t>Risque:</a:t>
            </a:r>
            <a:endParaRPr>
              <a:solidFill>
                <a:srgbClr val="FF9900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 risque d’accident piéton/automobiliste diminue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 risque d’accident véhicules d’urgences/automobiliste diminue</a:t>
            </a:r>
            <a:endParaRPr/>
          </a:p>
          <a:p>
            <a: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Mieux compris les risques qui nous permet de les contrôlés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363925" y="1762475"/>
            <a:ext cx="8575800" cy="113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Questions / Commentaires</a:t>
            </a:r>
            <a:endParaRPr sz="4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Ressources</a:t>
            </a:r>
            <a:endParaRPr/>
          </a:p>
        </p:txBody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311700" y="122312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ottawa.ca/en/residents/transportation-and-parking/road-safety/annual-safety-reports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https://www.livingin-canada.com/climate-ottawa.html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http://www.larousse.fr/dictionnaires/francais/urgence/80704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●"/>
            </a:pPr>
            <a:r>
              <a:rPr lang="en" sz="11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https://www.ncbi.nlm.nih.gov/pmc/articles/PMC2464827/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https://kr107821675.trustpass.alibaba.com/product/115845284-101444451/KSI_Ltd_Safety_Rolling_Barrier_Adjustable_type_Crash_Cushion_Guard_rail.html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59985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de Présentation</a:t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70525" y="1214249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Avantages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Sécurité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Justification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Prototypes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Questions / Commentaires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Ressources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 sommes-nous?</a:t>
            </a:r>
            <a:endParaRPr/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 b="10785" l="0" r="0" t="0"/>
          <a:stretch/>
        </p:blipFill>
        <p:spPr>
          <a:xfrm>
            <a:off x="2507500" y="1372725"/>
            <a:ext cx="4129000" cy="276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Énoncé de problème</a:t>
            </a:r>
            <a:endParaRPr/>
          </a:p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La police d’Ottawa a besoin d’assurer la sécurité du public en développant un système durable et esthétique qui prévient la présence des mendiants sur les médianes et qui a un coût abordable pour la ville d’Ottawa.</a:t>
            </a:r>
            <a:endParaRPr/>
          </a:p>
        </p:txBody>
      </p:sp>
      <p:pic>
        <p:nvPicPr>
          <p:cNvPr descr="Image result for Portland Panhandlers"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850" y="2714800"/>
            <a:ext cx="2654300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2016 Ottawa Road Safety Report</a:t>
            </a:r>
            <a:endParaRPr/>
          </a:p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230800" y="2752425"/>
            <a:ext cx="2611500" cy="11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à peu pres </a:t>
            </a:r>
            <a:r>
              <a:rPr lang="en">
                <a:solidFill>
                  <a:srgbClr val="E06666"/>
                </a:solidFill>
              </a:rPr>
              <a:t>25%</a:t>
            </a:r>
            <a:r>
              <a:rPr lang="en"/>
              <a:t> des collisions cause la </a:t>
            </a:r>
            <a:r>
              <a:rPr lang="en">
                <a:solidFill>
                  <a:srgbClr val="E06666"/>
                </a:solidFill>
              </a:rPr>
              <a:t>mort des piétons</a:t>
            </a:r>
            <a:endParaRPr>
              <a:solidFill>
                <a:srgbClr val="E06666"/>
              </a:solidFill>
            </a:endParaRPr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 b="5644" l="2190" r="1293" t="9981"/>
          <a:stretch/>
        </p:blipFill>
        <p:spPr>
          <a:xfrm>
            <a:off x="421625" y="1163500"/>
            <a:ext cx="5659915" cy="31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/>
          <p:nvPr/>
        </p:nvSpPr>
        <p:spPr>
          <a:xfrm>
            <a:off x="1890800" y="1767200"/>
            <a:ext cx="705000" cy="2539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6488" y="658218"/>
            <a:ext cx="2520124" cy="17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282600" y="182650"/>
            <a:ext cx="8337000" cy="113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libri"/>
                <a:ea typeface="Calibri"/>
                <a:cs typeface="Calibri"/>
                <a:sym typeface="Calibri"/>
              </a:rPr>
              <a:t>Réduire collisions : Augmenter sécurité</a:t>
            </a:r>
            <a:endParaRPr sz="4000"/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332050" y="1528050"/>
            <a:ext cx="58656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 u="sng">
                <a:latin typeface="Calibri"/>
                <a:ea typeface="Calibri"/>
                <a:cs typeface="Calibri"/>
                <a:sym typeface="Calibri"/>
              </a:rPr>
              <a:t>Buts:</a:t>
            </a:r>
            <a:r>
              <a:rPr b="1" lang="en" sz="3000">
                <a:latin typeface="Calibri"/>
                <a:ea typeface="Calibri"/>
                <a:cs typeface="Calibri"/>
                <a:sym typeface="Calibri"/>
              </a:rPr>
              <a:t> (principal)</a:t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Prévenir les mendiant d’aller sur la médiane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Réduire les collisions avec piétons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Augmenter la sécurité routière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2135" y="2106275"/>
            <a:ext cx="3601864" cy="303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/>
          <p:nvPr/>
        </p:nvSpPr>
        <p:spPr>
          <a:xfrm rot="8100000">
            <a:off x="5910326" y="2851587"/>
            <a:ext cx="2865480" cy="240133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/>
          <p:nvPr/>
        </p:nvSpPr>
        <p:spPr>
          <a:xfrm rot="2697958">
            <a:off x="5914778" y="2851371"/>
            <a:ext cx="2856570" cy="240558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Statistiques</a:t>
            </a:r>
            <a:r>
              <a:rPr lang="en"/>
              <a:t> sur les véhicules d’urgence</a:t>
            </a:r>
            <a:endParaRPr/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Les ambulances de la ville d’Ottawa  ne satisfont pas le temps de secours pour la </a:t>
            </a:r>
            <a:r>
              <a:rPr lang="en"/>
              <a:t>deuxième</a:t>
            </a:r>
            <a:r>
              <a:rPr lang="en"/>
              <a:t> années </a:t>
            </a:r>
            <a:r>
              <a:rPr lang="en"/>
              <a:t>d'affilée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8 minutes pour sauver une vie… 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Augmente risque</a:t>
            </a:r>
            <a:endParaRPr/>
          </a:p>
        </p:txBody>
      </p:sp>
      <p:pic>
        <p:nvPicPr>
          <p:cNvPr descr="Image result for ottawa emergency vehicules"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8650" y="3092900"/>
            <a:ext cx="2275800" cy="1704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ottawa emergency vehicules"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6950" y="3092896"/>
            <a:ext cx="2275800" cy="17044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ottawa police" id="116" name="Shape 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900" y="3092900"/>
            <a:ext cx="2570608" cy="170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 fonctionnalité - But secondaire</a:t>
            </a:r>
            <a:endParaRPr/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Diminuer la vitesse à </a:t>
            </a:r>
            <a:r>
              <a:rPr lang="en"/>
              <a:t>laquelle les véhicules d’urgence arrivent à leur destination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Lumière avertissant les véhicules d’urgence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descr="Image result for cars moving for emergency vehicle"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5750" y="2889575"/>
            <a:ext cx="3492500" cy="19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