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87" r:id="rId3"/>
    <p:sldId id="263" r:id="rId4"/>
    <p:sldId id="269" r:id="rId5"/>
    <p:sldId id="270" r:id="rId6"/>
    <p:sldId id="271" r:id="rId7"/>
    <p:sldId id="278" r:id="rId8"/>
    <p:sldId id="277" r:id="rId9"/>
    <p:sldId id="281" r:id="rId10"/>
    <p:sldId id="283" r:id="rId11"/>
    <p:sldId id="284" r:id="rId12"/>
    <p:sldId id="272" r:id="rId13"/>
    <p:sldId id="273" r:id="rId14"/>
    <p:sldId id="275" r:id="rId15"/>
    <p:sldId id="276" r:id="rId16"/>
    <p:sldId id="288" r:id="rId17"/>
    <p:sldId id="285" r:id="rId18"/>
    <p:sldId id="280" r:id="rId19"/>
    <p:sldId id="282" r:id="rId20"/>
    <p:sldId id="286" r:id="rId21"/>
  </p:sldIdLst>
  <p:sldSz cx="9144000" cy="5143500" type="screen16x9"/>
  <p:notesSz cx="6858000" cy="9144000"/>
  <p:embeddedFontLst>
    <p:embeddedFont>
      <p:font typeface="Barlow" pitchFamily="2" charset="77"/>
      <p:regular r:id="rId23"/>
      <p:bold r:id="rId24"/>
      <p:italic r:id="rId25"/>
      <p:boldItalic r:id="rId26"/>
    </p:embeddedFont>
    <p:embeddedFont>
      <p:font typeface="Barlow Light" panose="020F0302020204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iriam Libre" pitchFamily="2" charset="-79"/>
      <p:regular r:id="rId35"/>
      <p:bold r:id="rId36"/>
    </p:embeddedFont>
    <p:embeddedFont>
      <p:font typeface="Work Sans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3E337-DB64-2C4F-A965-7EFEBAC36F21}" v="1956" dt="2022-03-22T04:38:57.359"/>
    <p1510:client id="{43C9654C-A7A9-E54F-B6C4-3620CA129A4D}" v="835" dt="2022-03-22T14:58:55.410"/>
    <p1510:client id="{60B15A5A-D224-A596-D50C-873A7E5701F2}" v="276" dt="2022-03-22T13:12:39.336"/>
    <p1510:client id="{B4D45DEB-F360-F639-E2B5-C6F99BF76E09}" v="17" dt="2022-03-21T20:42:45.911"/>
    <p1510:client id="{FECAFA1C-1764-C8A7-90E4-1E547BEB24F2}" v="7" dt="2022-03-21T23:44:11.520"/>
    <p1510:client id="{FF1B2557-9A0D-99B7-0768-D7D35EA78CE8}" v="4" dt="2022-03-22T07:00:42.761"/>
  </p1510:revLst>
</p1510:revInfo>
</file>

<file path=ppt/tableStyles.xml><?xml version="1.0" encoding="utf-8"?>
<a:tblStyleLst xmlns:a="http://schemas.openxmlformats.org/drawingml/2006/main" def="{D5908D26-7AD2-4BE2-8D46-7E80C61A5C3D}">
  <a:tblStyle styleId="{D5908D26-7AD2-4BE2-8D46-7E80C61A5C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9EC53F3-C09D-45E3-81C7-79E32D511B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408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16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61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63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cac64e18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cac64e18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cac64e18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cac64e18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2525" y="1991825"/>
            <a:ext cx="4899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57947" y="-9"/>
            <a:ext cx="1564584" cy="2825099"/>
            <a:chOff x="0" y="855663"/>
            <a:chExt cx="1257300" cy="2270250"/>
          </a:xfrm>
        </p:grpSpPr>
        <p:sp>
          <p:nvSpPr>
            <p:cNvPr id="13" name="Google Shape;13;p2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22" name="Google Shape;22;p2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527351" y="2768116"/>
            <a:ext cx="1389642" cy="2444192"/>
            <a:chOff x="4395788" y="4144963"/>
            <a:chExt cx="1058775" cy="1862100"/>
          </a:xfrm>
        </p:grpSpPr>
        <p:sp>
          <p:nvSpPr>
            <p:cNvPr id="34" name="Google Shape;34;p2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>
            <a:off x="6869501" y="2412068"/>
            <a:ext cx="1768658" cy="2731445"/>
            <a:chOff x="6545263" y="855663"/>
            <a:chExt cx="1469962" cy="2270150"/>
          </a:xfrm>
        </p:grpSpPr>
        <p:sp>
          <p:nvSpPr>
            <p:cNvPr id="38" name="Google Shape;38;p2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68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454800" y="0"/>
            <a:ext cx="42345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2848484" y="825425"/>
            <a:ext cx="3447000" cy="34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▹"/>
              <a:defRPr i="1"/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￭"/>
              <a:defRPr i="1"/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⬝"/>
              <a:defRPr i="1"/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"/>
          <p:cNvSpPr txBox="1"/>
          <p:nvPr/>
        </p:nvSpPr>
        <p:spPr>
          <a:xfrm>
            <a:off x="3593400" y="19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A5B0FE"/>
                </a:solidFill>
                <a:latin typeface="Work Sans"/>
                <a:ea typeface="Work Sans"/>
                <a:cs typeface="Work Sans"/>
                <a:sym typeface="Work Sans"/>
              </a:rPr>
              <a:t>“</a:t>
            </a:r>
            <a:endParaRPr sz="7200" b="1">
              <a:solidFill>
                <a:srgbClr val="A5B0F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sldNum" idx="12"/>
          </p:nvPr>
        </p:nvSpPr>
        <p:spPr>
          <a:xfrm>
            <a:off x="4116400" y="4807500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6876950" y="3340125"/>
            <a:ext cx="2267050" cy="1803375"/>
            <a:chOff x="9925050" y="4203700"/>
            <a:chExt cx="2267050" cy="1803375"/>
          </a:xfrm>
        </p:grpSpPr>
        <p:sp>
          <p:nvSpPr>
            <p:cNvPr id="66" name="Google Shape;66;p4"/>
            <p:cNvSpPr/>
            <p:nvPr/>
          </p:nvSpPr>
          <p:spPr>
            <a:xfrm>
              <a:off x="11336338" y="4922838"/>
              <a:ext cx="139800" cy="1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11137900" y="4498975"/>
              <a:ext cx="1054200" cy="150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925050" y="4203700"/>
              <a:ext cx="1133400" cy="10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0421938" y="4832350"/>
              <a:ext cx="139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0421938" y="4875213"/>
              <a:ext cx="1398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442575" y="4913313"/>
              <a:ext cx="969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480675" y="4333875"/>
              <a:ext cx="222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679113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229850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282238" y="4402138"/>
              <a:ext cx="810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620375" y="4402138"/>
              <a:ext cx="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0347325" y="4478338"/>
              <a:ext cx="288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4"/>
          <p:cNvGrpSpPr/>
          <p:nvPr/>
        </p:nvGrpSpPr>
        <p:grpSpPr>
          <a:xfrm>
            <a:off x="0" y="0"/>
            <a:ext cx="2266938" cy="1754200"/>
            <a:chOff x="9598025" y="882650"/>
            <a:chExt cx="2266938" cy="1754200"/>
          </a:xfrm>
        </p:grpSpPr>
        <p:sp>
          <p:nvSpPr>
            <p:cNvPr id="79" name="Google Shape;79;p4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672763" y="1581150"/>
              <a:ext cx="1192200" cy="10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0914063" y="1881188"/>
              <a:ext cx="679500" cy="5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598" y="86060"/>
                  </a:moveTo>
                  <a:cubicBezTo>
                    <a:pt x="90708" y="84848"/>
                    <a:pt x="87874" y="84848"/>
                    <a:pt x="85984" y="86060"/>
                  </a:cubicBezTo>
                  <a:cubicBezTo>
                    <a:pt x="79370" y="76363"/>
                    <a:pt x="79370" y="76363"/>
                    <a:pt x="79370" y="76363"/>
                  </a:cubicBezTo>
                  <a:cubicBezTo>
                    <a:pt x="80314" y="73939"/>
                    <a:pt x="82204" y="71515"/>
                    <a:pt x="83149" y="69090"/>
                  </a:cubicBezTo>
                  <a:cubicBezTo>
                    <a:pt x="85039" y="64242"/>
                    <a:pt x="85984" y="59393"/>
                    <a:pt x="85039" y="54545"/>
                  </a:cubicBezTo>
                  <a:cubicBezTo>
                    <a:pt x="104881" y="47272"/>
                    <a:pt x="104881" y="47272"/>
                    <a:pt x="104881" y="47272"/>
                  </a:cubicBezTo>
                  <a:cubicBezTo>
                    <a:pt x="105826" y="48484"/>
                    <a:pt x="106771" y="49696"/>
                    <a:pt x="107716" y="50909"/>
                  </a:cubicBezTo>
                  <a:cubicBezTo>
                    <a:pt x="111496" y="53333"/>
                    <a:pt x="116220" y="50909"/>
                    <a:pt x="118110" y="46060"/>
                  </a:cubicBezTo>
                  <a:cubicBezTo>
                    <a:pt x="120000" y="41212"/>
                    <a:pt x="119055" y="35151"/>
                    <a:pt x="115275" y="32727"/>
                  </a:cubicBezTo>
                  <a:cubicBezTo>
                    <a:pt x="111496" y="30303"/>
                    <a:pt x="106771" y="31515"/>
                    <a:pt x="104881" y="36363"/>
                  </a:cubicBezTo>
                  <a:cubicBezTo>
                    <a:pt x="103937" y="38787"/>
                    <a:pt x="103937" y="40000"/>
                    <a:pt x="103937" y="41212"/>
                  </a:cubicBezTo>
                  <a:cubicBezTo>
                    <a:pt x="84094" y="49696"/>
                    <a:pt x="84094" y="49696"/>
                    <a:pt x="84094" y="49696"/>
                  </a:cubicBezTo>
                  <a:cubicBezTo>
                    <a:pt x="82204" y="44848"/>
                    <a:pt x="79370" y="41212"/>
                    <a:pt x="76535" y="38787"/>
                  </a:cubicBezTo>
                  <a:cubicBezTo>
                    <a:pt x="70866" y="35151"/>
                    <a:pt x="64251" y="36363"/>
                    <a:pt x="58582" y="40000"/>
                  </a:cubicBezTo>
                  <a:cubicBezTo>
                    <a:pt x="44409" y="16969"/>
                    <a:pt x="44409" y="16969"/>
                    <a:pt x="44409" y="16969"/>
                  </a:cubicBezTo>
                  <a:cubicBezTo>
                    <a:pt x="45354" y="16969"/>
                    <a:pt x="45354" y="16969"/>
                    <a:pt x="45354" y="15757"/>
                  </a:cubicBezTo>
                  <a:cubicBezTo>
                    <a:pt x="47244" y="10909"/>
                    <a:pt x="46299" y="4848"/>
                    <a:pt x="42519" y="2424"/>
                  </a:cubicBezTo>
                  <a:cubicBezTo>
                    <a:pt x="37795" y="0"/>
                    <a:pt x="33070" y="1212"/>
                    <a:pt x="31181" y="6060"/>
                  </a:cubicBezTo>
                  <a:cubicBezTo>
                    <a:pt x="29291" y="10909"/>
                    <a:pt x="31181" y="18181"/>
                    <a:pt x="34960" y="20606"/>
                  </a:cubicBezTo>
                  <a:cubicBezTo>
                    <a:pt x="36850" y="21818"/>
                    <a:pt x="38740" y="21818"/>
                    <a:pt x="41574" y="20606"/>
                  </a:cubicBezTo>
                  <a:cubicBezTo>
                    <a:pt x="55748" y="43636"/>
                    <a:pt x="55748" y="43636"/>
                    <a:pt x="55748" y="43636"/>
                  </a:cubicBezTo>
                  <a:cubicBezTo>
                    <a:pt x="54803" y="44848"/>
                    <a:pt x="53858" y="46060"/>
                    <a:pt x="52913" y="48484"/>
                  </a:cubicBezTo>
                  <a:cubicBezTo>
                    <a:pt x="51023" y="53333"/>
                    <a:pt x="50078" y="58181"/>
                    <a:pt x="51023" y="63030"/>
                  </a:cubicBezTo>
                  <a:cubicBezTo>
                    <a:pt x="16062" y="76363"/>
                    <a:pt x="16062" y="76363"/>
                    <a:pt x="16062" y="76363"/>
                  </a:cubicBezTo>
                  <a:cubicBezTo>
                    <a:pt x="15118" y="75151"/>
                    <a:pt x="14173" y="73939"/>
                    <a:pt x="13228" y="72727"/>
                  </a:cubicBezTo>
                  <a:cubicBezTo>
                    <a:pt x="9448" y="70303"/>
                    <a:pt x="4724" y="72727"/>
                    <a:pt x="1889" y="77575"/>
                  </a:cubicBezTo>
                  <a:cubicBezTo>
                    <a:pt x="0" y="82424"/>
                    <a:pt x="1889" y="88484"/>
                    <a:pt x="5669" y="90909"/>
                  </a:cubicBezTo>
                  <a:cubicBezTo>
                    <a:pt x="9448" y="93333"/>
                    <a:pt x="14173" y="92121"/>
                    <a:pt x="16062" y="87272"/>
                  </a:cubicBezTo>
                  <a:cubicBezTo>
                    <a:pt x="17007" y="84848"/>
                    <a:pt x="17007" y="83636"/>
                    <a:pt x="17007" y="82424"/>
                  </a:cubicBezTo>
                  <a:cubicBezTo>
                    <a:pt x="51968" y="67878"/>
                    <a:pt x="51968" y="67878"/>
                    <a:pt x="51968" y="67878"/>
                  </a:cubicBezTo>
                  <a:cubicBezTo>
                    <a:pt x="53858" y="71515"/>
                    <a:pt x="55748" y="75151"/>
                    <a:pt x="57637" y="76363"/>
                  </a:cubicBezTo>
                  <a:cubicBezTo>
                    <a:pt x="49133" y="98181"/>
                    <a:pt x="49133" y="98181"/>
                    <a:pt x="49133" y="98181"/>
                  </a:cubicBezTo>
                  <a:cubicBezTo>
                    <a:pt x="46299" y="96969"/>
                    <a:pt x="42519" y="99393"/>
                    <a:pt x="40629" y="103030"/>
                  </a:cubicBezTo>
                  <a:cubicBezTo>
                    <a:pt x="38740" y="107878"/>
                    <a:pt x="39685" y="113939"/>
                    <a:pt x="44409" y="117575"/>
                  </a:cubicBezTo>
                  <a:cubicBezTo>
                    <a:pt x="48188" y="119999"/>
                    <a:pt x="52913" y="117575"/>
                    <a:pt x="54803" y="112727"/>
                  </a:cubicBezTo>
                  <a:cubicBezTo>
                    <a:pt x="56692" y="109090"/>
                    <a:pt x="55748" y="104242"/>
                    <a:pt x="52913" y="100606"/>
                  </a:cubicBezTo>
                  <a:cubicBezTo>
                    <a:pt x="62362" y="80000"/>
                    <a:pt x="62362" y="80000"/>
                    <a:pt x="62362" y="80000"/>
                  </a:cubicBezTo>
                  <a:cubicBezTo>
                    <a:pt x="66141" y="81212"/>
                    <a:pt x="70866" y="81212"/>
                    <a:pt x="75590" y="78787"/>
                  </a:cubicBezTo>
                  <a:cubicBezTo>
                    <a:pt x="82204" y="89696"/>
                    <a:pt x="82204" y="89696"/>
                    <a:pt x="82204" y="89696"/>
                  </a:cubicBezTo>
                  <a:cubicBezTo>
                    <a:pt x="82204" y="89696"/>
                    <a:pt x="82204" y="90909"/>
                    <a:pt x="82204" y="90909"/>
                  </a:cubicBezTo>
                  <a:cubicBezTo>
                    <a:pt x="80314" y="95757"/>
                    <a:pt x="82204" y="101818"/>
                    <a:pt x="85984" y="104242"/>
                  </a:cubicBezTo>
                  <a:cubicBezTo>
                    <a:pt x="89763" y="106666"/>
                    <a:pt x="94488" y="105454"/>
                    <a:pt x="96377" y="99393"/>
                  </a:cubicBezTo>
                  <a:cubicBezTo>
                    <a:pt x="98267" y="94545"/>
                    <a:pt x="96377" y="88484"/>
                    <a:pt x="92598" y="86060"/>
                  </a:cubicBezTo>
                  <a:close/>
                  <a:moveTo>
                    <a:pt x="36850" y="15757"/>
                  </a:moveTo>
                  <a:cubicBezTo>
                    <a:pt x="34960" y="14545"/>
                    <a:pt x="34015" y="10909"/>
                    <a:pt x="34960" y="9696"/>
                  </a:cubicBezTo>
                  <a:cubicBezTo>
                    <a:pt x="35905" y="7272"/>
                    <a:pt x="38740" y="6060"/>
                    <a:pt x="39685" y="7272"/>
                  </a:cubicBezTo>
                  <a:cubicBezTo>
                    <a:pt x="41574" y="8484"/>
                    <a:pt x="42519" y="10909"/>
                    <a:pt x="41574" y="13333"/>
                  </a:cubicBezTo>
                  <a:cubicBezTo>
                    <a:pt x="40629" y="15757"/>
                    <a:pt x="38740" y="15757"/>
                    <a:pt x="36850" y="15757"/>
                  </a:cubicBezTo>
                  <a:close/>
                  <a:moveTo>
                    <a:pt x="113385" y="37575"/>
                  </a:moveTo>
                  <a:cubicBezTo>
                    <a:pt x="114330" y="38787"/>
                    <a:pt x="115275" y="41212"/>
                    <a:pt x="114330" y="43636"/>
                  </a:cubicBezTo>
                  <a:cubicBezTo>
                    <a:pt x="113385" y="46060"/>
                    <a:pt x="111496" y="47272"/>
                    <a:pt x="109606" y="46060"/>
                  </a:cubicBezTo>
                  <a:cubicBezTo>
                    <a:pt x="107716" y="44848"/>
                    <a:pt x="107716" y="41212"/>
                    <a:pt x="108661" y="40000"/>
                  </a:cubicBezTo>
                  <a:cubicBezTo>
                    <a:pt x="109606" y="37575"/>
                    <a:pt x="111496" y="36363"/>
                    <a:pt x="113385" y="37575"/>
                  </a:cubicBezTo>
                  <a:close/>
                  <a:moveTo>
                    <a:pt x="7559" y="86060"/>
                  </a:moveTo>
                  <a:cubicBezTo>
                    <a:pt x="5669" y="84848"/>
                    <a:pt x="5669" y="82424"/>
                    <a:pt x="6614" y="80000"/>
                  </a:cubicBezTo>
                  <a:cubicBezTo>
                    <a:pt x="6614" y="77575"/>
                    <a:pt x="9448" y="76363"/>
                    <a:pt x="10393" y="77575"/>
                  </a:cubicBezTo>
                  <a:cubicBezTo>
                    <a:pt x="12283" y="78787"/>
                    <a:pt x="13228" y="82424"/>
                    <a:pt x="12283" y="83636"/>
                  </a:cubicBezTo>
                  <a:cubicBezTo>
                    <a:pt x="11338" y="86060"/>
                    <a:pt x="9448" y="87272"/>
                    <a:pt x="7559" y="86060"/>
                  </a:cubicBezTo>
                  <a:close/>
                  <a:moveTo>
                    <a:pt x="51023" y="110303"/>
                  </a:moveTo>
                  <a:cubicBezTo>
                    <a:pt x="50078" y="112727"/>
                    <a:pt x="48188" y="112727"/>
                    <a:pt x="46299" y="111515"/>
                  </a:cubicBezTo>
                  <a:cubicBezTo>
                    <a:pt x="44409" y="110303"/>
                    <a:pt x="43464" y="107878"/>
                    <a:pt x="44409" y="105454"/>
                  </a:cubicBezTo>
                  <a:cubicBezTo>
                    <a:pt x="45354" y="104242"/>
                    <a:pt x="47244" y="103030"/>
                    <a:pt x="49133" y="104242"/>
                  </a:cubicBezTo>
                  <a:cubicBezTo>
                    <a:pt x="51023" y="105454"/>
                    <a:pt x="51968" y="107878"/>
                    <a:pt x="51023" y="110303"/>
                  </a:cubicBezTo>
                  <a:close/>
                  <a:moveTo>
                    <a:pt x="62362" y="73939"/>
                  </a:moveTo>
                  <a:cubicBezTo>
                    <a:pt x="55748" y="69090"/>
                    <a:pt x="52913" y="59393"/>
                    <a:pt x="56692" y="50909"/>
                  </a:cubicBezTo>
                  <a:cubicBezTo>
                    <a:pt x="59527" y="42424"/>
                    <a:pt x="68031" y="40000"/>
                    <a:pt x="73700" y="43636"/>
                  </a:cubicBezTo>
                  <a:cubicBezTo>
                    <a:pt x="80314" y="48484"/>
                    <a:pt x="83149" y="58181"/>
                    <a:pt x="79370" y="66666"/>
                  </a:cubicBezTo>
                  <a:cubicBezTo>
                    <a:pt x="75590" y="75151"/>
                    <a:pt x="68031" y="77575"/>
                    <a:pt x="62362" y="73939"/>
                  </a:cubicBezTo>
                  <a:close/>
                  <a:moveTo>
                    <a:pt x="87874" y="99393"/>
                  </a:moveTo>
                  <a:cubicBezTo>
                    <a:pt x="85984" y="98181"/>
                    <a:pt x="85039" y="95757"/>
                    <a:pt x="85984" y="93333"/>
                  </a:cubicBezTo>
                  <a:cubicBezTo>
                    <a:pt x="86929" y="90909"/>
                    <a:pt x="88818" y="89696"/>
                    <a:pt x="90708" y="90909"/>
                  </a:cubicBezTo>
                  <a:cubicBezTo>
                    <a:pt x="92598" y="92121"/>
                    <a:pt x="93543" y="94545"/>
                    <a:pt x="92598" y="96969"/>
                  </a:cubicBezTo>
                  <a:cubicBezTo>
                    <a:pt x="91653" y="99393"/>
                    <a:pt x="89763" y="100606"/>
                    <a:pt x="87874" y="99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ldNum" idx="12"/>
          </p:nvPr>
        </p:nvSpPr>
        <p:spPr>
          <a:xfrm>
            <a:off x="8808000" y="2208279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￭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⬝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9" name="Google Shape;89;p5"/>
          <p:cNvGrpSpPr/>
          <p:nvPr/>
        </p:nvGrpSpPr>
        <p:grpSpPr>
          <a:xfrm>
            <a:off x="6422240" y="-62"/>
            <a:ext cx="1652475" cy="2270250"/>
            <a:chOff x="0" y="855663"/>
            <a:chExt cx="1652475" cy="2270250"/>
          </a:xfrm>
        </p:grpSpPr>
        <p:sp>
          <p:nvSpPr>
            <p:cNvPr id="90" name="Google Shape;90;p5"/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7106138" y="2674863"/>
            <a:ext cx="1551087" cy="2468625"/>
            <a:chOff x="715963" y="3538538"/>
            <a:chExt cx="1551087" cy="2468625"/>
          </a:xfrm>
        </p:grpSpPr>
        <p:sp>
          <p:nvSpPr>
            <p:cNvPr id="100" name="Google Shape;100;p5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457200" y="1672300"/>
            <a:ext cx="2494200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" name="Google Shape;116;p6"/>
          <p:cNvSpPr txBox="1">
            <a:spLocks noGrp="1"/>
          </p:cNvSpPr>
          <p:nvPr>
            <p:ph type="body" idx="2"/>
          </p:nvPr>
        </p:nvSpPr>
        <p:spPr>
          <a:xfrm>
            <a:off x="3101652" y="1672300"/>
            <a:ext cx="2494200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￭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6489150" y="0"/>
            <a:ext cx="1882725" cy="2446200"/>
            <a:chOff x="3357563" y="850900"/>
            <a:chExt cx="1882725" cy="2446200"/>
          </a:xfrm>
        </p:grpSpPr>
        <p:sp>
          <p:nvSpPr>
            <p:cNvPr id="119" name="Google Shape;119;p6"/>
            <p:cNvSpPr/>
            <p:nvPr/>
          </p:nvSpPr>
          <p:spPr>
            <a:xfrm>
              <a:off x="3833813" y="2476500"/>
              <a:ext cx="27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736975" y="24765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4829175" y="2943225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4887913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4770438" y="2825750"/>
              <a:ext cx="250800" cy="252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448175" y="1768475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4829175" y="1779588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4662488" y="2717800"/>
              <a:ext cx="577800" cy="57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5048250" y="2733675"/>
              <a:ext cx="180900" cy="182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529138" y="2149475"/>
              <a:ext cx="3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4529138" y="2063750"/>
              <a:ext cx="4017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540250" y="1982788"/>
              <a:ext cx="203100" cy="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357563" y="850900"/>
              <a:ext cx="807900" cy="18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6"/>
          <p:cNvGrpSpPr/>
          <p:nvPr/>
        </p:nvGrpSpPr>
        <p:grpSpPr>
          <a:xfrm>
            <a:off x="6488950" y="3281388"/>
            <a:ext cx="2149388" cy="1862100"/>
            <a:chOff x="3305175" y="4144963"/>
            <a:chExt cx="2149388" cy="1862100"/>
          </a:xfrm>
        </p:grpSpPr>
        <p:sp>
          <p:nvSpPr>
            <p:cNvPr id="133" name="Google Shape;133;p6"/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body" idx="1"/>
          </p:nvPr>
        </p:nvSpPr>
        <p:spPr>
          <a:xfrm>
            <a:off x="457200" y="1661575"/>
            <a:ext cx="1656300" cy="3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2"/>
          </p:nvPr>
        </p:nvSpPr>
        <p:spPr>
          <a:xfrm>
            <a:off x="2198350" y="1661575"/>
            <a:ext cx="1656300" cy="3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3"/>
          </p:nvPr>
        </p:nvSpPr>
        <p:spPr>
          <a:xfrm>
            <a:off x="3939500" y="1661575"/>
            <a:ext cx="1656300" cy="3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Google Shape;149;p7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6405913" y="-12"/>
            <a:ext cx="2347900" cy="2270150"/>
            <a:chOff x="6545263" y="855663"/>
            <a:chExt cx="2347900" cy="2270150"/>
          </a:xfrm>
        </p:grpSpPr>
        <p:sp>
          <p:nvSpPr>
            <p:cNvPr id="151" name="Google Shape;151;p7"/>
            <p:cNvSpPr/>
            <p:nvPr/>
          </p:nvSpPr>
          <p:spPr>
            <a:xfrm>
              <a:off x="6913563" y="25352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913563" y="2636838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721475" y="2084388"/>
              <a:ext cx="1112700" cy="9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913563" y="2740025"/>
              <a:ext cx="1761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7854950" y="2519363"/>
              <a:ext cx="96900" cy="9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635750" y="2417763"/>
              <a:ext cx="270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7218363" y="2325688"/>
              <a:ext cx="444600" cy="4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6550025" y="2005013"/>
              <a:ext cx="1465200" cy="112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8234363" y="2009775"/>
              <a:ext cx="6588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320088" y="2133600"/>
              <a:ext cx="27000" cy="3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8389938" y="2620963"/>
              <a:ext cx="810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518525" y="2620963"/>
              <a:ext cx="58800" cy="2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6545263" y="855663"/>
              <a:ext cx="765300" cy="144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7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165" name="Google Shape;165;p7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8" name="Google Shape;188;p8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189" name="Google Shape;189;p8"/>
            <p:cNvSpPr/>
            <p:nvPr/>
          </p:nvSpPr>
          <p:spPr>
            <a:xfrm>
              <a:off x="7839075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7800975" y="4070350"/>
              <a:ext cx="327000" cy="21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839075" y="4117975"/>
              <a:ext cx="250800" cy="1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015288" y="4194175"/>
              <a:ext cx="747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7699375" y="4440238"/>
              <a:ext cx="525600" cy="27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7699375" y="3806825"/>
              <a:ext cx="525600" cy="3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7854950" y="4611688"/>
              <a:ext cx="2190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929563" y="3865563"/>
              <a:ext cx="65100" cy="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662738" y="4949825"/>
              <a:ext cx="566700" cy="6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764338" y="5132388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64338" y="5245100"/>
              <a:ext cx="101700" cy="8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92925" y="5154613"/>
              <a:ext cx="2460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81813" y="5256213"/>
              <a:ext cx="2730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53225" y="5400675"/>
              <a:ext cx="406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7326313" y="4976813"/>
              <a:ext cx="1650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7556500" y="3984625"/>
              <a:ext cx="282600" cy="6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7732713" y="4075113"/>
              <a:ext cx="662100" cy="192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7886700" y="5111750"/>
              <a:ext cx="65100" cy="5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8"/>
          <p:cNvGrpSpPr/>
          <p:nvPr/>
        </p:nvGrpSpPr>
        <p:grpSpPr>
          <a:xfrm rot="10800000">
            <a:off x="6518888" y="-12"/>
            <a:ext cx="1551087" cy="2468625"/>
            <a:chOff x="715963" y="3538538"/>
            <a:chExt cx="1551087" cy="2468625"/>
          </a:xfrm>
        </p:grpSpPr>
        <p:sp>
          <p:nvSpPr>
            <p:cNvPr id="208" name="Google Shape;208;p8"/>
            <p:cNvSpPr/>
            <p:nvPr/>
          </p:nvSpPr>
          <p:spPr>
            <a:xfrm>
              <a:off x="78581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17563" y="4429125"/>
              <a:ext cx="15900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5963" y="4392613"/>
              <a:ext cx="187200" cy="40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58825" y="4521200"/>
              <a:ext cx="101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1293813" y="4230688"/>
              <a:ext cx="523800" cy="37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1106488" y="3538538"/>
              <a:ext cx="936600" cy="125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293813" y="3748088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293813" y="3919538"/>
              <a:ext cx="250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1325563" y="4048125"/>
              <a:ext cx="480900" cy="30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1293813" y="3833813"/>
              <a:ext cx="250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1555750" y="4462463"/>
              <a:ext cx="711300" cy="15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body" idx="1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Google Shape;223;p9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 type="blank">
  <p:cSld name="Blank half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0"/>
          <p:cNvSpPr/>
          <p:nvPr/>
        </p:nvSpPr>
        <p:spPr>
          <a:xfrm>
            <a:off x="0" y="0"/>
            <a:ext cx="4566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hird">
  <p:cSld name="Blank thir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8808000" y="2208279"/>
            <a:ext cx="336000" cy="72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1"/>
          <p:cNvSpPr/>
          <p:nvPr/>
        </p:nvSpPr>
        <p:spPr>
          <a:xfrm flipH="1">
            <a:off x="0" y="0"/>
            <a:ext cx="304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1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￭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⬝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ransition>
    <p:fade thruBlk="1"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>
            <a:spLocks noGrp="1"/>
          </p:cNvSpPr>
          <p:nvPr>
            <p:ph type="ctrTitle"/>
          </p:nvPr>
        </p:nvSpPr>
        <p:spPr>
          <a:xfrm>
            <a:off x="2122500" y="1537804"/>
            <a:ext cx="4899000" cy="2067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Robot Arm Presentation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57D75-5E93-FB41-A414-11E71D6A79B5}"/>
              </a:ext>
            </a:extLst>
          </p:cNvPr>
          <p:cNvSpPr txBox="1"/>
          <p:nvPr/>
        </p:nvSpPr>
        <p:spPr>
          <a:xfrm>
            <a:off x="2805953" y="3605696"/>
            <a:ext cx="3729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Miriam Libre" pitchFamily="2" charset="-79"/>
                <a:cs typeface="Miriam Libre" pitchFamily="2" charset="-79"/>
              </a:rPr>
              <a:t>Group 2 – Adrianna Chouliotis, Toby Thai, Minjung Gong, Hunter Fleming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8810D-A20A-46E9-9816-4B1F891B1B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510CC-7B20-41F7-AE5E-F9EF94FF3D7E}"/>
              </a:ext>
            </a:extLst>
          </p:cNvPr>
          <p:cNvSpPr txBox="1"/>
          <p:nvPr/>
        </p:nvSpPr>
        <p:spPr>
          <a:xfrm>
            <a:off x="2315605" y="258684"/>
            <a:ext cx="4512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Miriam Libre" pitchFamily="2" charset="-79"/>
                <a:cs typeface="Miriam Libre" pitchFamily="2" charset="-79"/>
              </a:rPr>
              <a:t>Design Option III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361F3-9F6D-4889-AA5A-3483A297D6D4}"/>
              </a:ext>
            </a:extLst>
          </p:cNvPr>
          <p:cNvSpPr txBox="1"/>
          <p:nvPr/>
        </p:nvSpPr>
        <p:spPr>
          <a:xfrm>
            <a:off x="3616337" y="1027426"/>
            <a:ext cx="42648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Made with gears connected together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Non-slip rubber pad at the tip of each claw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Three gears used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Screw-in mechanism</a:t>
            </a:r>
          </a:p>
          <a:p>
            <a:endParaRPr lang="en-US" sz="1600" dirty="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Coded with Python</a:t>
            </a:r>
          </a:p>
          <a:p>
            <a:endParaRPr lang="en-US" sz="1600" dirty="0">
              <a:latin typeface="Barlow" pitchFamily="2" charset="77"/>
            </a:endParaRPr>
          </a:p>
        </p:txBody>
      </p:sp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83701D7-A4A4-4078-B31E-7BC0D0C1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50" y="1027426"/>
            <a:ext cx="2386494" cy="353303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FB1432F-78B7-D346-8B2D-2C6363A2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9" b="17257"/>
          <a:stretch/>
        </p:blipFill>
        <p:spPr bwMode="auto">
          <a:xfrm>
            <a:off x="3944494" y="2844727"/>
            <a:ext cx="4150636" cy="1677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840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4260C-44BA-48FA-B33B-FB0CF9B025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8D210-9AE4-40C0-8410-5E2050B936EB}"/>
              </a:ext>
            </a:extLst>
          </p:cNvPr>
          <p:cNvSpPr txBox="1"/>
          <p:nvPr/>
        </p:nvSpPr>
        <p:spPr>
          <a:xfrm>
            <a:off x="2715073" y="232540"/>
            <a:ext cx="37137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Miriam Libre"/>
              </a:rPr>
              <a:t>Chosen Design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116E4862-33C4-4551-8800-A62A380D9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3"/>
          <a:stretch/>
        </p:blipFill>
        <p:spPr>
          <a:xfrm>
            <a:off x="795190" y="844064"/>
            <a:ext cx="2467298" cy="2112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34C03A-AAA8-4AF1-87AD-085DB7301DC3}"/>
              </a:ext>
            </a:extLst>
          </p:cNvPr>
          <p:cNvSpPr txBox="1"/>
          <p:nvPr/>
        </p:nvSpPr>
        <p:spPr>
          <a:xfrm>
            <a:off x="4284516" y="1041086"/>
            <a:ext cx="531494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Better capabilities 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More precise 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Can hold the object tighter </a:t>
            </a:r>
            <a:endParaRPr lang="en-US" sz="1600" dirty="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/>
            </a:endParaRPr>
          </a:p>
          <a:p>
            <a:endParaRPr lang="en-US" sz="1600" dirty="0">
              <a:latin typeface="Barl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E0B195-582F-B84E-BAB5-28DBD5715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4436" r="3651" b="24232"/>
          <a:stretch/>
        </p:blipFill>
        <p:spPr>
          <a:xfrm>
            <a:off x="796536" y="3087201"/>
            <a:ext cx="2472455" cy="1610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DA8F6-883F-F7C7-B6B1-94FFC41D0583}"/>
              </a:ext>
            </a:extLst>
          </p:cNvPr>
          <p:cNvSpPr txBox="1"/>
          <p:nvPr/>
        </p:nvSpPr>
        <p:spPr>
          <a:xfrm>
            <a:off x="4291019" y="2667064"/>
            <a:ext cx="527208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rlow"/>
              </a:rPr>
              <a:t>Feedback from client's meeting :</a:t>
            </a:r>
          </a:p>
          <a:p>
            <a:pPr marL="285750" indent="-285750">
              <a:buFont typeface="Wingdings,Sans-Serif"/>
              <a:buChar char="Ø"/>
            </a:pPr>
            <a:endParaRPr lang="en-US" sz="1600" dirty="0">
              <a:latin typeface="Barlow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1600" dirty="0">
                <a:latin typeface="Barlow"/>
              </a:rPr>
              <a:t>Can only hold some certain objects</a:t>
            </a:r>
            <a:endParaRPr lang="en-US" dirty="0"/>
          </a:p>
          <a:p>
            <a:pPr marL="285750" indent="-285750">
              <a:buFont typeface="Wingdings,Sans-Serif"/>
              <a:buChar char="Ø"/>
            </a:pPr>
            <a:endParaRPr lang="en-US" sz="1600" dirty="0">
              <a:latin typeface="Barlow"/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1600" dirty="0">
                <a:latin typeface="Barlow"/>
              </a:rPr>
              <a:t>Cannot hold firmly enough</a:t>
            </a:r>
          </a:p>
          <a:p>
            <a:pPr marL="285750" indent="-285750">
              <a:buFont typeface="Wingdings,Sans-Serif"/>
              <a:buChar char="Ø"/>
            </a:pPr>
            <a:endParaRPr lang="en-US" sz="1600" dirty="0">
              <a:latin typeface="Barlow"/>
            </a:endParaRPr>
          </a:p>
          <a:p>
            <a:pPr marL="285750" indent="-285750">
              <a:buFont typeface="Wingdings,Sans-Serif"/>
              <a:buChar char="Ø"/>
            </a:pPr>
            <a:endParaRPr lang="en-US" sz="1600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87010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>
            <a:spLocks noGrp="1"/>
          </p:cNvSpPr>
          <p:nvPr>
            <p:ph type="ctrTitle"/>
          </p:nvPr>
        </p:nvSpPr>
        <p:spPr>
          <a:xfrm>
            <a:off x="2122500" y="1537804"/>
            <a:ext cx="4899000" cy="20678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Decisions made</a:t>
            </a:r>
          </a:p>
        </p:txBody>
      </p:sp>
    </p:spTree>
    <p:extLst>
      <p:ext uri="{BB962C8B-B14F-4D97-AF65-F5344CB8AC3E}">
        <p14:creationId xmlns:p14="http://schemas.microsoft.com/office/powerpoint/2010/main" val="213299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"/>
          <p:cNvSpPr txBox="1">
            <a:spLocks noGrp="1"/>
          </p:cNvSpPr>
          <p:nvPr>
            <p:ph type="title"/>
          </p:nvPr>
        </p:nvSpPr>
        <p:spPr>
          <a:xfrm>
            <a:off x="457200" y="427291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</p:txBody>
      </p:sp>
      <p:sp>
        <p:nvSpPr>
          <p:cNvPr id="311" name="Google Shape;311;p21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630E5E-0A4A-404F-8C32-C2F7E99EB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69" y="1443598"/>
            <a:ext cx="1543050" cy="3390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2638BF2-EBD1-4892-8D76-30163310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798" y="2288667"/>
            <a:ext cx="1871942" cy="179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2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F4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2"/>
          <p:cNvSpPr txBox="1">
            <a:spLocks noGrp="1"/>
          </p:cNvSpPr>
          <p:nvPr>
            <p:ph type="title" idx="4294967295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End-Effector</a:t>
            </a:r>
          </a:p>
        </p:txBody>
      </p:sp>
      <p:sp>
        <p:nvSpPr>
          <p:cNvPr id="609" name="Google Shape;609;p42"/>
          <p:cNvSpPr/>
          <p:nvPr/>
        </p:nvSpPr>
        <p:spPr>
          <a:xfrm>
            <a:off x="577250" y="1400300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r>
              <a:rPr lang="en" sz="1800" b="1">
                <a:solidFill>
                  <a:schemeClr val="dk1"/>
                </a:solidFill>
                <a:ea typeface="Barlow"/>
                <a:cs typeface="Barlow"/>
                <a:sym typeface="Barlow"/>
              </a:rPr>
              <a:t>3D printing</a:t>
            </a:r>
            <a:endParaRPr lang="en" sz="1800" b="1">
              <a:solidFill>
                <a:schemeClr val="dk1"/>
              </a:solidFill>
              <a:ea typeface="Barlow"/>
              <a:cs typeface="Barlow"/>
            </a:endParaRPr>
          </a:p>
          <a:p>
            <a:r>
              <a:rPr lang="en"/>
              <a:t>All ships have one printer for immediate product replacement.</a:t>
            </a:r>
            <a:br>
              <a:rPr lang="en"/>
            </a:br>
            <a:r>
              <a:rPr lang="en"/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610" name="Google Shape;610;p42"/>
          <p:cNvSpPr/>
          <p:nvPr/>
        </p:nvSpPr>
        <p:spPr>
          <a:xfrm>
            <a:off x="4661189" y="1400300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ea typeface="Barlow"/>
                <a:cs typeface="Barlow"/>
              </a:rPr>
              <a:t>Grasp</a:t>
            </a:r>
          </a:p>
          <a:p>
            <a:pPr algn="r"/>
            <a:r>
              <a:rPr lang="en"/>
              <a:t>Use the Velcro band to hold the water blaster or pen.</a:t>
            </a:r>
            <a:endParaRPr lang="en-US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en" b="1">
              <a:solidFill>
                <a:schemeClr val="dk1"/>
              </a:solidFill>
            </a:endParaRPr>
          </a:p>
        </p:txBody>
      </p:sp>
      <p:sp>
        <p:nvSpPr>
          <p:cNvPr id="611" name="Google Shape;611;p42"/>
          <p:cNvSpPr/>
          <p:nvPr/>
        </p:nvSpPr>
        <p:spPr>
          <a:xfrm>
            <a:off x="577250" y="3039817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r>
              <a:rPr lang="en-US"/>
              <a:t>End-effector mobility is made more freely by using screw-in-out mechanism.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ea typeface="Barlow"/>
                <a:cs typeface="Barlow"/>
              </a:rPr>
              <a:t>Mobility</a:t>
            </a:r>
          </a:p>
        </p:txBody>
      </p:sp>
      <p:sp>
        <p:nvSpPr>
          <p:cNvPr id="612" name="Google Shape;612;p42"/>
          <p:cNvSpPr/>
          <p:nvPr/>
        </p:nvSpPr>
        <p:spPr>
          <a:xfrm>
            <a:off x="4661189" y="3039817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algn="r"/>
            <a:r>
              <a:rPr lang="en"/>
              <a:t>Velcro bands can hold things more securely than the shape of a </a:t>
            </a:r>
            <a:r>
              <a:rPr lang="en">
                <a:sym typeface="Barlow"/>
              </a:rPr>
              <a:t>claw</a:t>
            </a:r>
            <a:r>
              <a:rPr lang="en"/>
              <a:t>.</a:t>
            </a:r>
            <a:endParaRPr lang="en-US"/>
          </a:p>
          <a:p>
            <a:pPr algn="r"/>
            <a:r>
              <a:rPr lang="en" sz="1800" b="1">
                <a:solidFill>
                  <a:schemeClr val="dk1"/>
                </a:solidFill>
              </a:rPr>
              <a:t>Safety</a:t>
            </a:r>
            <a:endParaRPr lang="en">
              <a:solidFill>
                <a:schemeClr val="dk1"/>
              </a:solidFill>
            </a:endParaRPr>
          </a:p>
        </p:txBody>
      </p:sp>
      <p:sp>
        <p:nvSpPr>
          <p:cNvPr id="613" name="Google Shape;613;p42"/>
          <p:cNvSpPr/>
          <p:nvPr/>
        </p:nvSpPr>
        <p:spPr>
          <a:xfrm>
            <a:off x="3373205" y="1749916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2"/>
          <p:cNvSpPr/>
          <p:nvPr/>
        </p:nvSpPr>
        <p:spPr>
          <a:xfrm rot="5400000">
            <a:off x="3535633" y="1749916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2"/>
          <p:cNvSpPr/>
          <p:nvPr/>
        </p:nvSpPr>
        <p:spPr>
          <a:xfrm rot="10800000">
            <a:off x="3535633" y="1913605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2"/>
          <p:cNvSpPr/>
          <p:nvPr/>
        </p:nvSpPr>
        <p:spPr>
          <a:xfrm rot="-5400000">
            <a:off x="3373205" y="1913605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2"/>
          <p:cNvSpPr/>
          <p:nvPr/>
        </p:nvSpPr>
        <p:spPr>
          <a:xfrm>
            <a:off x="3799581" y="2224193"/>
            <a:ext cx="416501" cy="413495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3D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618" name="Google Shape;618;p42"/>
          <p:cNvSpPr/>
          <p:nvPr/>
        </p:nvSpPr>
        <p:spPr>
          <a:xfrm>
            <a:off x="4943991" y="2227188"/>
            <a:ext cx="286155" cy="417060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S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619" name="Google Shape;619;p42"/>
          <p:cNvSpPr/>
          <p:nvPr/>
        </p:nvSpPr>
        <p:spPr>
          <a:xfrm>
            <a:off x="3859783" y="3251506"/>
            <a:ext cx="305187" cy="426677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M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620" name="Google Shape;620;p42"/>
          <p:cNvSpPr/>
          <p:nvPr/>
        </p:nvSpPr>
        <p:spPr>
          <a:xfrm>
            <a:off x="4945463" y="3258703"/>
            <a:ext cx="287913" cy="411706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G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E19C9-F0D3-D844-9B76-8F274A1705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71906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F4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2"/>
          <p:cNvSpPr txBox="1">
            <a:spLocks noGrp="1"/>
          </p:cNvSpPr>
          <p:nvPr>
            <p:ph type="title" idx="4294967295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Python</a:t>
            </a:r>
          </a:p>
        </p:txBody>
      </p:sp>
      <p:sp>
        <p:nvSpPr>
          <p:cNvPr id="609" name="Google Shape;609;p42"/>
          <p:cNvSpPr/>
          <p:nvPr/>
        </p:nvSpPr>
        <p:spPr>
          <a:xfrm>
            <a:off x="577250" y="1400300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r>
              <a:rPr lang="en" sz="1800" b="1">
                <a:solidFill>
                  <a:schemeClr val="dk1"/>
                </a:solidFill>
                <a:ea typeface="Barlow"/>
                <a:cs typeface="Barlow"/>
                <a:sym typeface="Barlow"/>
              </a:rPr>
              <a:t>Open source</a:t>
            </a:r>
            <a:endParaRPr lang="en" sz="1800" b="1">
              <a:solidFill>
                <a:schemeClr val="dk1"/>
              </a:solidFill>
              <a:ea typeface="Barlow"/>
              <a:cs typeface="Barlow"/>
            </a:endParaRPr>
          </a:p>
          <a:p>
            <a:r>
              <a:rPr lang="en"/>
              <a:t>Be able to be distributable and open to editing </a:t>
            </a:r>
          </a:p>
          <a:p>
            <a:pPr marL="0" lv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en">
              <a:solidFill>
                <a:schemeClr val="dk1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610" name="Google Shape;610;p42"/>
          <p:cNvSpPr/>
          <p:nvPr/>
        </p:nvSpPr>
        <p:spPr>
          <a:xfrm>
            <a:off x="4661189" y="1400300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en" sz="1800" b="1">
                <a:solidFill>
                  <a:schemeClr val="dk1"/>
                </a:solidFill>
              </a:rPr>
              <a:t>Easy</a:t>
            </a:r>
            <a:endParaRPr lang="en-US">
              <a:solidFill>
                <a:schemeClr val="dk1"/>
              </a:solidFill>
            </a:endParaRPr>
          </a:p>
          <a:p>
            <a:pPr algn="r">
              <a:buSzPts val="1100"/>
            </a:pPr>
            <a:r>
              <a:rPr lang="en">
                <a:solidFill>
                  <a:schemeClr val="dk1"/>
                </a:solidFill>
              </a:rPr>
              <a:t>Easiest</a:t>
            </a:r>
            <a:r>
              <a:rPr lang="en"/>
              <a:t> </a:t>
            </a:r>
            <a:r>
              <a:rPr lang="en" dirty="0"/>
              <a:t>language</a:t>
            </a:r>
            <a:r>
              <a:rPr lang="en"/>
              <a:t> to learn rather than other programing languages.</a:t>
            </a:r>
            <a:endParaRPr lang="en-US"/>
          </a:p>
        </p:txBody>
      </p:sp>
      <p:sp>
        <p:nvSpPr>
          <p:cNvPr id="611" name="Google Shape;611;p42"/>
          <p:cNvSpPr/>
          <p:nvPr/>
        </p:nvSpPr>
        <p:spPr>
          <a:xfrm>
            <a:off x="577250" y="3039817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r>
              <a:rPr lang="en-US"/>
              <a:t>Easy to adapt to even those who are learning programming for the first time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ea typeface="Barlow"/>
                <a:cs typeface="Barlow"/>
                <a:sym typeface="Barlow"/>
              </a:rPr>
              <a:t>User-Friendly</a:t>
            </a:r>
            <a:endParaRPr lang="en" sz="1800" b="1">
              <a:solidFill>
                <a:schemeClr val="dk1"/>
              </a:solidFill>
              <a:ea typeface="Barlow"/>
              <a:cs typeface="Barlow"/>
            </a:endParaRPr>
          </a:p>
        </p:txBody>
      </p:sp>
      <p:sp>
        <p:nvSpPr>
          <p:cNvPr id="612" name="Google Shape;612;p42"/>
          <p:cNvSpPr/>
          <p:nvPr/>
        </p:nvSpPr>
        <p:spPr>
          <a:xfrm>
            <a:off x="4661189" y="3039817"/>
            <a:ext cx="3921600" cy="147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algn="r"/>
            <a:r>
              <a:rPr lang="en" sz="1200"/>
              <a:t>Inverse kinematics programming to adjust the position of the end effector is possible.</a:t>
            </a:r>
            <a:endParaRPr lang="en-US" sz="1200"/>
          </a:p>
          <a:p>
            <a:pPr marL="0" lv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" altLang="ko-KR" sz="1800" b="1"/>
              <a:t>Operation</a:t>
            </a:r>
            <a:endParaRPr lang="en" sz="1800" b="1"/>
          </a:p>
        </p:txBody>
      </p:sp>
      <p:sp>
        <p:nvSpPr>
          <p:cNvPr id="613" name="Google Shape;613;p42"/>
          <p:cNvSpPr/>
          <p:nvPr/>
        </p:nvSpPr>
        <p:spPr>
          <a:xfrm>
            <a:off x="3373205" y="1749916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2"/>
          <p:cNvSpPr/>
          <p:nvPr/>
        </p:nvSpPr>
        <p:spPr>
          <a:xfrm rot="5400000">
            <a:off x="3535633" y="1749916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2"/>
          <p:cNvSpPr/>
          <p:nvPr/>
        </p:nvSpPr>
        <p:spPr>
          <a:xfrm rot="10800000">
            <a:off x="3535633" y="1913605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2"/>
          <p:cNvSpPr/>
          <p:nvPr/>
        </p:nvSpPr>
        <p:spPr>
          <a:xfrm rot="-5400000">
            <a:off x="3373205" y="1913605"/>
            <a:ext cx="2253600" cy="2253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/>
          </a:p>
        </p:txBody>
      </p:sp>
      <p:sp>
        <p:nvSpPr>
          <p:cNvPr id="617" name="Google Shape;617;p42"/>
          <p:cNvSpPr/>
          <p:nvPr/>
        </p:nvSpPr>
        <p:spPr>
          <a:xfrm>
            <a:off x="3892029" y="2219991"/>
            <a:ext cx="256818" cy="426101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O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618" name="Google Shape;618;p42"/>
          <p:cNvSpPr/>
          <p:nvPr/>
        </p:nvSpPr>
        <p:spPr>
          <a:xfrm>
            <a:off x="4838936" y="2222986"/>
            <a:ext cx="277750" cy="383443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E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619" name="Google Shape;619;p42"/>
          <p:cNvSpPr/>
          <p:nvPr/>
        </p:nvSpPr>
        <p:spPr>
          <a:xfrm>
            <a:off x="3859783" y="3251506"/>
            <a:ext cx="305187" cy="426677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US" b="1">
                <a:solidFill>
                  <a:schemeClr val="lt1"/>
                </a:solidFill>
                <a:latin typeface="Miriam Libre"/>
              </a:rPr>
              <a:t>U</a:t>
            </a:r>
            <a:endParaRPr lang="en-US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17" name="Google Shape;619;p42">
            <a:extLst>
              <a:ext uri="{FF2B5EF4-FFF2-40B4-BE49-F238E27FC236}">
                <a16:creationId xmlns:a16="http://schemas.microsoft.com/office/drawing/2014/main" id="{9DE69894-A68E-4C89-8616-DB0D5CB1A1BD}"/>
              </a:ext>
            </a:extLst>
          </p:cNvPr>
          <p:cNvSpPr/>
          <p:nvPr/>
        </p:nvSpPr>
        <p:spPr>
          <a:xfrm>
            <a:off x="4910334" y="3251506"/>
            <a:ext cx="305187" cy="426677"/>
          </a:xfrm>
          <a:prstGeom prst="rect">
            <a:avLst/>
          </a:prstGeom>
        </p:spPr>
        <p:txBody>
          <a:bodyPr lIns="91440" tIns="45720" rIns="91440" bIns="45720" numCol="1" anchor="t">
            <a:prstTxWarp prst="textPlain">
              <a:avLst/>
            </a:prstTxWarp>
          </a:bodyPr>
          <a:lstStyle/>
          <a:p>
            <a:pPr lvl="0" algn="ctr"/>
            <a:r>
              <a:rPr lang="en-CA" altLang="ko-KR" b="1">
                <a:solidFill>
                  <a:schemeClr val="lt1"/>
                </a:solidFill>
                <a:latin typeface="Miriam Libre"/>
              </a:rPr>
              <a:t>O</a:t>
            </a:r>
            <a:endParaRPr lang="en-CA" altLang="ko-KR" b="1" i="0">
              <a:ln>
                <a:noFill/>
              </a:ln>
              <a:solidFill>
                <a:schemeClr val="lt1"/>
              </a:solidFill>
              <a:latin typeface="Miriam Libr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6D74C-FD13-0642-995C-1FA0655FBB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7490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9E799C-9417-F34B-86EB-7576953448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D7CB3-8057-0546-87E3-D306FEB08E6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806950"/>
            <a:ext cx="911225" cy="33655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1502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9203-9933-AB45-8D39-BA6EBF54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Trials and Tribulations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391BB-3F7D-9440-99F2-2BC9F8619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100" y="1829556"/>
            <a:ext cx="2697903" cy="2211637"/>
          </a:xfrm>
        </p:spPr>
        <p:txBody>
          <a:bodyPr/>
          <a:lstStyle/>
          <a:p>
            <a:r>
              <a:rPr lang="en-US"/>
              <a:t>Beginner coders</a:t>
            </a:r>
          </a:p>
          <a:p>
            <a:r>
              <a:rPr lang="en-US"/>
              <a:t>Beginner 3D designers</a:t>
            </a:r>
          </a:p>
          <a:p>
            <a:r>
              <a:rPr lang="en-US"/>
              <a:t>Initial design needed to be changed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A6571-A9A9-7043-9867-76549CC52B5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21602" y="1829556"/>
            <a:ext cx="2900796" cy="2026826"/>
          </a:xfrm>
        </p:spPr>
        <p:txBody>
          <a:bodyPr/>
          <a:lstStyle/>
          <a:p>
            <a:r>
              <a:rPr lang="en-US"/>
              <a:t>Difficulty with communication</a:t>
            </a:r>
          </a:p>
          <a:p>
            <a:r>
              <a:rPr lang="en-US"/>
              <a:t>Initial project cost went from $100 to $50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0D52B-56F5-5446-AC1C-42E2C5F961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483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BCBB-5D2F-4B40-8CF3-5444DBF6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02" y="333436"/>
            <a:ext cx="5138700" cy="857400"/>
          </a:xfrm>
        </p:spPr>
        <p:txBody>
          <a:bodyPr/>
          <a:lstStyle/>
          <a:p>
            <a:pPr algn="ctr"/>
            <a:r>
              <a:rPr lang="en-US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42F11-3E38-9A43-B455-C6713E22D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302" y="1761655"/>
            <a:ext cx="2494200" cy="2347439"/>
          </a:xfrm>
        </p:spPr>
        <p:txBody>
          <a:bodyPr/>
          <a:lstStyle/>
          <a:p>
            <a:r>
              <a:rPr lang="en-US"/>
              <a:t>Prepare for the worst-case scenario</a:t>
            </a:r>
          </a:p>
          <a:p>
            <a:r>
              <a:rPr lang="en-US"/>
              <a:t>Be honest</a:t>
            </a:r>
          </a:p>
          <a:p>
            <a:r>
              <a:rPr lang="en-US"/>
              <a:t>Team meetings early in the week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3B272-95F7-9247-BCB6-3722D8F462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62343" y="1761655"/>
            <a:ext cx="2819314" cy="2436794"/>
          </a:xfrm>
        </p:spPr>
        <p:txBody>
          <a:bodyPr/>
          <a:lstStyle/>
          <a:p>
            <a:r>
              <a:rPr lang="en-US"/>
              <a:t>Communication is key</a:t>
            </a:r>
          </a:p>
          <a:p>
            <a:r>
              <a:rPr lang="en-US"/>
              <a:t>Constant progress updates are needed</a:t>
            </a:r>
          </a:p>
          <a:p>
            <a:r>
              <a:rPr lang="en-US"/>
              <a:t>Complete work as soon as possible</a:t>
            </a:r>
          </a:p>
          <a:p>
            <a:r>
              <a:rPr lang="en-US"/>
              <a:t>Always backup hard drive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81F0-A46C-A840-B273-1B194C2D7A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4822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06296-8CD4-E74E-991D-73A5E3DC99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ctr">
            <a:normAutofit fontScale="62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19</a:t>
            </a:fld>
            <a:endParaRPr lang="en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8DC3F3F-AB07-8B73-BDF4-638ACD283A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76077" y="1838948"/>
            <a:ext cx="2616451" cy="766916"/>
          </a:xfrm>
        </p:spPr>
        <p:txBody>
          <a:bodyPr/>
          <a:lstStyle/>
          <a:p>
            <a:r>
              <a:rPr lang="en-US" sz="1800">
                <a:solidFill>
                  <a:schemeClr val="tx2">
                    <a:lumMod val="25000"/>
                  </a:schemeClr>
                </a:solidFill>
              </a:rPr>
              <a:t>Manual Stop Button</a:t>
            </a:r>
          </a:p>
        </p:txBody>
      </p:sp>
      <p:pic>
        <p:nvPicPr>
          <p:cNvPr id="8" name="Picture 7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1642FD07-6320-0745-B4B2-4B1755E8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03" y="793615"/>
            <a:ext cx="254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19F17-A979-E348-B145-1A7E9C46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7" y="3169279"/>
            <a:ext cx="1422400" cy="142240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8230EA8-7580-9347-BC06-C19194BF4B09}"/>
              </a:ext>
            </a:extLst>
          </p:cNvPr>
          <p:cNvSpPr txBox="1">
            <a:spLocks/>
          </p:cNvSpPr>
          <p:nvPr/>
        </p:nvSpPr>
        <p:spPr>
          <a:xfrm>
            <a:off x="2022348" y="3458438"/>
            <a:ext cx="1923910" cy="84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Light"/>
              <a:buNone/>
              <a:defRPr sz="1800" b="0" i="0" u="none" strike="noStrike" cap="none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￭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⬝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r>
              <a:rPr lang="en-US">
                <a:solidFill>
                  <a:schemeClr val="tx2">
                    <a:lumMod val="25000"/>
                  </a:schemeClr>
                </a:solidFill>
              </a:rPr>
              <a:t>Further Work on GUI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EA297B-FBF0-7245-BFCB-AAA9733A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39" y="3289927"/>
            <a:ext cx="1714500" cy="1181100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99A4C05-CE76-5041-9357-49F428FD872D}"/>
              </a:ext>
            </a:extLst>
          </p:cNvPr>
          <p:cNvSpPr txBox="1">
            <a:spLocks/>
          </p:cNvSpPr>
          <p:nvPr/>
        </p:nvSpPr>
        <p:spPr>
          <a:xfrm>
            <a:off x="6426581" y="1641574"/>
            <a:ext cx="2326451" cy="84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Light"/>
              <a:buNone/>
              <a:defRPr sz="1800" b="0" i="0" u="none" strike="noStrike" cap="none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￭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⬝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r>
              <a:rPr lang="en-US">
                <a:solidFill>
                  <a:schemeClr val="tx2">
                    <a:lumMod val="25000"/>
                  </a:schemeClr>
                </a:solidFill>
              </a:rPr>
              <a:t>Test Connectivity of Arm &amp; Code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BEF71A4-998B-134E-B661-CC07B5FCC8CB}"/>
              </a:ext>
            </a:extLst>
          </p:cNvPr>
          <p:cNvSpPr txBox="1">
            <a:spLocks/>
          </p:cNvSpPr>
          <p:nvPr/>
        </p:nvSpPr>
        <p:spPr>
          <a:xfrm>
            <a:off x="1892545" y="413568"/>
            <a:ext cx="5358810" cy="6244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Miriam Libre" pitchFamily="2" charset="-79"/>
                <a:cs typeface="Miriam Libre" pitchFamily="2" charset="-79"/>
              </a:rPr>
              <a:t>Future Plans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2DF4F79-359E-3A4D-9F53-BA8358F20385}"/>
              </a:ext>
            </a:extLst>
          </p:cNvPr>
          <p:cNvSpPr txBox="1">
            <a:spLocks/>
          </p:cNvSpPr>
          <p:nvPr/>
        </p:nvSpPr>
        <p:spPr>
          <a:xfrm>
            <a:off x="6627851" y="3458437"/>
            <a:ext cx="1923910" cy="84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Barlow Light"/>
              <a:buNone/>
              <a:defRPr sz="1800" b="0" i="0" u="none" strike="noStrike" cap="none">
                <a:solidFill>
                  <a:srgbClr val="FFFFFF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￭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⬝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r>
              <a:rPr lang="en-US">
                <a:solidFill>
                  <a:schemeClr val="tx2">
                    <a:lumMod val="25000"/>
                  </a:schemeClr>
                </a:solidFill>
              </a:rPr>
              <a:t>Testing End Effector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D1F5C8-DF8B-3D4B-AA90-D0A7F535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339" y="1352415"/>
            <a:ext cx="1397224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31F03-CF13-234F-B6BE-1BE3524C5B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655D5-2CA3-1A4C-810E-93FDF3B49B46}"/>
              </a:ext>
            </a:extLst>
          </p:cNvPr>
          <p:cNvSpPr txBox="1"/>
          <p:nvPr/>
        </p:nvSpPr>
        <p:spPr>
          <a:xfrm>
            <a:off x="1447750" y="43831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kern="200" cap="all" dirty="0">
                <a:solidFill>
                  <a:schemeClr val="bg1"/>
                </a:solidFill>
                <a:latin typeface="Miriam Libre" pitchFamily="2" charset="-79"/>
                <a:cs typeface="Miriam Libre" pitchFamily="2" charset="-79"/>
              </a:rPr>
              <a:t>Table of Contents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C7A13-447E-A248-8A89-F7B5BDF11BE5}"/>
              </a:ext>
            </a:extLst>
          </p:cNvPr>
          <p:cNvSpPr/>
          <p:nvPr/>
        </p:nvSpPr>
        <p:spPr>
          <a:xfrm>
            <a:off x="7079456" y="1371508"/>
            <a:ext cx="1009650" cy="7810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rlow" pitchFamily="2" charset="77"/>
              </a:rPr>
              <a:t>3-6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9A564-B8CE-B24B-A350-A441FD38DD51}"/>
              </a:ext>
            </a:extLst>
          </p:cNvPr>
          <p:cNvSpPr/>
          <p:nvPr/>
        </p:nvSpPr>
        <p:spPr>
          <a:xfrm>
            <a:off x="2064544" y="1371508"/>
            <a:ext cx="5014912" cy="7810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small" dirty="0">
                <a:latin typeface="Barlow" pitchFamily="2" charset="77"/>
              </a:rPr>
              <a:t>Project Summary  </a:t>
            </a:r>
            <a:r>
              <a:rPr lang="en-US" sz="2000" dirty="0">
                <a:latin typeface="Barlow" pitchFamily="2" charset="77"/>
              </a:rPr>
              <a:t>(</a:t>
            </a:r>
            <a:r>
              <a:rPr lang="en-US" sz="2000" i="1" dirty="0">
                <a:latin typeface="Barlow" pitchFamily="2" charset="77"/>
              </a:rPr>
              <a:t>Adrianna </a:t>
            </a:r>
            <a:r>
              <a:rPr lang="en-US" sz="2000" i="1" dirty="0" err="1">
                <a:latin typeface="Barlow" pitchFamily="2" charset="77"/>
              </a:rPr>
              <a:t>Chouliotis</a:t>
            </a:r>
            <a:r>
              <a:rPr lang="en-US" sz="1800" dirty="0">
                <a:latin typeface="Barlow" pitchFamily="2" charset="77"/>
              </a:rPr>
              <a:t>)</a:t>
            </a:r>
          </a:p>
          <a:p>
            <a:pPr algn="ctr"/>
            <a:r>
              <a:rPr lang="en-US" dirty="0">
                <a:latin typeface="Barlow" pitchFamily="2" charset="77"/>
              </a:rPr>
              <a:t>Description; Original Idea; Prototype 1, 2 and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9BD2ED-A7FA-3345-B691-93D5A61D14CC}"/>
              </a:ext>
            </a:extLst>
          </p:cNvPr>
          <p:cNvSpPr/>
          <p:nvPr/>
        </p:nvSpPr>
        <p:spPr>
          <a:xfrm>
            <a:off x="1188244" y="1371508"/>
            <a:ext cx="876300" cy="7810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18739-AC91-4B48-AE32-7E5B3C4617CF}"/>
              </a:ext>
            </a:extLst>
          </p:cNvPr>
          <p:cNvSpPr/>
          <p:nvPr/>
        </p:nvSpPr>
        <p:spPr>
          <a:xfrm>
            <a:off x="7079456" y="2152558"/>
            <a:ext cx="1009650" cy="7810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rlow" pitchFamily="2" charset="77"/>
              </a:rPr>
              <a:t>7-11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F755F-2544-A244-870F-98542B5812D4}"/>
              </a:ext>
            </a:extLst>
          </p:cNvPr>
          <p:cNvSpPr/>
          <p:nvPr/>
        </p:nvSpPr>
        <p:spPr>
          <a:xfrm>
            <a:off x="2064544" y="2152558"/>
            <a:ext cx="5014912" cy="7810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small" dirty="0">
                <a:latin typeface="Barlow" pitchFamily="2" charset="77"/>
              </a:rPr>
              <a:t>Solution  </a:t>
            </a:r>
            <a:r>
              <a:rPr lang="en-US" sz="2000" dirty="0">
                <a:latin typeface="Barlow" pitchFamily="2" charset="77"/>
              </a:rPr>
              <a:t>(</a:t>
            </a:r>
            <a:r>
              <a:rPr lang="en-US" sz="2000" i="1" dirty="0">
                <a:latin typeface="Barlow" pitchFamily="2" charset="77"/>
              </a:rPr>
              <a:t>Toby Thai</a:t>
            </a:r>
            <a:r>
              <a:rPr lang="en-US" sz="2000" dirty="0">
                <a:latin typeface="Barlow" pitchFamily="2" charset="77"/>
              </a:rPr>
              <a:t>)</a:t>
            </a:r>
          </a:p>
          <a:p>
            <a:pPr algn="ctr"/>
            <a:r>
              <a:rPr lang="en-US" dirty="0">
                <a:latin typeface="Barlow" pitchFamily="2" charset="77"/>
              </a:rPr>
              <a:t>Solution Options and Chosen Design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26276-5362-6843-B71F-A7E79EBC4050}"/>
              </a:ext>
            </a:extLst>
          </p:cNvPr>
          <p:cNvSpPr/>
          <p:nvPr/>
        </p:nvSpPr>
        <p:spPr>
          <a:xfrm>
            <a:off x="1188244" y="2152558"/>
            <a:ext cx="876300" cy="7810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7F91C9-1F9E-4C47-ADD7-C2086C59D353}"/>
              </a:ext>
            </a:extLst>
          </p:cNvPr>
          <p:cNvSpPr/>
          <p:nvPr/>
        </p:nvSpPr>
        <p:spPr>
          <a:xfrm>
            <a:off x="7079456" y="2933608"/>
            <a:ext cx="1009650" cy="7810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rlow" pitchFamily="2" charset="77"/>
              </a:rPr>
              <a:t>12-15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467FEA-C875-5040-9463-DE936DB0FDC6}"/>
              </a:ext>
            </a:extLst>
          </p:cNvPr>
          <p:cNvSpPr/>
          <p:nvPr/>
        </p:nvSpPr>
        <p:spPr>
          <a:xfrm>
            <a:off x="2064544" y="2933608"/>
            <a:ext cx="5014912" cy="7810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small" dirty="0">
                <a:latin typeface="Barlow" pitchFamily="2" charset="77"/>
              </a:rPr>
              <a:t>Decisions Made  </a:t>
            </a:r>
            <a:r>
              <a:rPr lang="en-US" sz="2000" dirty="0">
                <a:latin typeface="Barlow" pitchFamily="2" charset="77"/>
              </a:rPr>
              <a:t>(</a:t>
            </a:r>
            <a:r>
              <a:rPr lang="en-US" sz="2000" i="1" dirty="0">
                <a:latin typeface="Barlow" pitchFamily="2" charset="77"/>
              </a:rPr>
              <a:t>Minjung Gong</a:t>
            </a:r>
            <a:r>
              <a:rPr lang="en-US" sz="2000" dirty="0">
                <a:latin typeface="Barlow" pitchFamily="2" charset="77"/>
              </a:rPr>
              <a:t>)</a:t>
            </a:r>
          </a:p>
          <a:p>
            <a:pPr algn="ctr"/>
            <a:r>
              <a:rPr lang="en-US" dirty="0">
                <a:latin typeface="Barlow" pitchFamily="2" charset="77"/>
              </a:rPr>
              <a:t>Design, End-Effector and Python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AB97C0-0B39-A242-A4EF-0DC7581D2493}"/>
              </a:ext>
            </a:extLst>
          </p:cNvPr>
          <p:cNvSpPr/>
          <p:nvPr/>
        </p:nvSpPr>
        <p:spPr>
          <a:xfrm>
            <a:off x="1188244" y="2933608"/>
            <a:ext cx="876300" cy="7810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56FC32-1766-464E-BCF0-DFF42DCBDCFE}"/>
              </a:ext>
            </a:extLst>
          </p:cNvPr>
          <p:cNvSpPr/>
          <p:nvPr/>
        </p:nvSpPr>
        <p:spPr>
          <a:xfrm>
            <a:off x="7079456" y="3714658"/>
            <a:ext cx="1009650" cy="78105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arlow" pitchFamily="2" charset="77"/>
              </a:rPr>
              <a:t>16-19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8DD057-B462-4047-A9C9-711A289AE8EB}"/>
              </a:ext>
            </a:extLst>
          </p:cNvPr>
          <p:cNvSpPr/>
          <p:nvPr/>
        </p:nvSpPr>
        <p:spPr>
          <a:xfrm>
            <a:off x="2064544" y="3714658"/>
            <a:ext cx="5014912" cy="7810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cap="small" dirty="0">
                <a:latin typeface="Barlow" pitchFamily="2" charset="77"/>
              </a:rPr>
              <a:t>Conclusion  </a:t>
            </a:r>
            <a:r>
              <a:rPr lang="en-US" sz="2000" dirty="0">
                <a:latin typeface="Barlow" pitchFamily="2" charset="77"/>
              </a:rPr>
              <a:t>(</a:t>
            </a:r>
            <a:r>
              <a:rPr lang="en-US" sz="2000" i="1" dirty="0">
                <a:latin typeface="Barlow" pitchFamily="2" charset="77"/>
              </a:rPr>
              <a:t>Hunter Fleming</a:t>
            </a:r>
            <a:r>
              <a:rPr lang="en-US" sz="2000" dirty="0">
                <a:latin typeface="Barlow" pitchFamily="2" charset="77"/>
              </a:rPr>
              <a:t>)</a:t>
            </a:r>
          </a:p>
          <a:p>
            <a:pPr algn="ctr"/>
            <a:r>
              <a:rPr lang="en-US" dirty="0">
                <a:latin typeface="Barlow" pitchFamily="2" charset="77"/>
              </a:rPr>
              <a:t>Trials and Tribulations; Lessons Learned; Future Plans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6AC5E2-5DCC-9C41-843F-6386E8FE1714}"/>
              </a:ext>
            </a:extLst>
          </p:cNvPr>
          <p:cNvSpPr/>
          <p:nvPr/>
        </p:nvSpPr>
        <p:spPr>
          <a:xfrm>
            <a:off x="1188244" y="3714658"/>
            <a:ext cx="876300" cy="7810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Brainstorm outline">
            <a:extLst>
              <a:ext uri="{FF2B5EF4-FFF2-40B4-BE49-F238E27FC236}">
                <a16:creationId xmlns:a16="http://schemas.microsoft.com/office/drawing/2014/main" id="{6FC532ED-785A-304E-B178-D25CFA45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808" y="2185441"/>
            <a:ext cx="789936" cy="789936"/>
          </a:xfrm>
          <a:prstGeom prst="rect">
            <a:avLst/>
          </a:prstGeom>
        </p:spPr>
      </p:pic>
      <p:pic>
        <p:nvPicPr>
          <p:cNvPr id="21" name="Graphic 20" descr="Gears outline">
            <a:extLst>
              <a:ext uri="{FF2B5EF4-FFF2-40B4-BE49-F238E27FC236}">
                <a16:creationId xmlns:a16="http://schemas.microsoft.com/office/drawing/2014/main" id="{E7B52001-E9DE-B54F-BA50-C5DCF25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7288" y="1363585"/>
            <a:ext cx="821856" cy="821856"/>
          </a:xfrm>
          <a:prstGeom prst="rect">
            <a:avLst/>
          </a:prstGeom>
        </p:spPr>
      </p:pic>
      <p:pic>
        <p:nvPicPr>
          <p:cNvPr id="25" name="Graphic 24" descr="Customer review outline">
            <a:extLst>
              <a:ext uri="{FF2B5EF4-FFF2-40B4-BE49-F238E27FC236}">
                <a16:creationId xmlns:a16="http://schemas.microsoft.com/office/drawing/2014/main" id="{16321733-BD21-894E-9894-FC322A484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528" y="3735061"/>
            <a:ext cx="834336" cy="834336"/>
          </a:xfrm>
          <a:prstGeom prst="rect">
            <a:avLst/>
          </a:prstGeom>
        </p:spPr>
      </p:pic>
      <p:pic>
        <p:nvPicPr>
          <p:cNvPr id="31" name="Graphic 30" descr="Fork In Road outline">
            <a:extLst>
              <a:ext uri="{FF2B5EF4-FFF2-40B4-BE49-F238E27FC236}">
                <a16:creationId xmlns:a16="http://schemas.microsoft.com/office/drawing/2014/main" id="{4421FCE5-5112-3D48-9912-35FFCF1A8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1008" y="2913205"/>
            <a:ext cx="821856" cy="8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8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670D3-7AE3-CD4C-AAAA-57D689125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69149-4916-BF48-B88D-E563DD18E403}"/>
              </a:ext>
            </a:extLst>
          </p:cNvPr>
          <p:cNvSpPr txBox="1"/>
          <p:nvPr/>
        </p:nvSpPr>
        <p:spPr>
          <a:xfrm>
            <a:off x="3657600" y="298234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Barlow" pitchFamily="2" charset="77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0266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body" idx="1"/>
          </p:nvPr>
        </p:nvSpPr>
        <p:spPr>
          <a:xfrm>
            <a:off x="137991" y="994200"/>
            <a:ext cx="2368210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CA"/>
              <a:t>Used to Scan, Paint, and Sand the Halifax Class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CA"/>
              <a:t>Used by Someone with Little Experience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CA"/>
              <a:t>Use of Inverse Kinematics</a:t>
            </a:r>
          </a:p>
          <a:p>
            <a:pPr marL="285750" lvl="0" indent="-285750">
              <a:buFontTx/>
              <a:buChar char="-"/>
            </a:pPr>
            <a:r>
              <a:rPr lang="en-CA"/>
              <a:t>Versatile End Effector</a:t>
            </a:r>
          </a:p>
          <a:p>
            <a:pPr marL="285750" lvl="0" indent="-285750">
              <a:buFontTx/>
              <a:buChar char="-"/>
            </a:pPr>
            <a:r>
              <a:rPr lang="en-CA"/>
              <a:t>Cheap + 3D Printed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b="1"/>
          </a:p>
        </p:txBody>
      </p:sp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137991" y="67022"/>
            <a:ext cx="5138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At Hand</a:t>
            </a:r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body" idx="2"/>
          </p:nvPr>
        </p:nvSpPr>
        <p:spPr>
          <a:xfrm>
            <a:off x="2922214" y="1346432"/>
            <a:ext cx="2895736" cy="31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sz="2400" b="1"/>
              <a:t> Create a robot with a 3D printed end effector, which runs on open source, user-friendly, inverse kinematics code.</a:t>
            </a:r>
            <a:endParaRPr sz="2400" b="1"/>
          </a:p>
        </p:txBody>
      </p:sp>
      <p:sp>
        <p:nvSpPr>
          <p:cNvPr id="302" name="Google Shape;302;p20"/>
          <p:cNvSpPr txBox="1">
            <a:spLocks noGrp="1"/>
          </p:cNvSpPr>
          <p:nvPr>
            <p:ph type="sldNum" idx="12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239225" y="228125"/>
            <a:ext cx="86721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Original Idea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359" name="Google Shape;359;p26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2BD700F7-7A57-D241-8978-12A128718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3"/>
          <a:stretch/>
        </p:blipFill>
        <p:spPr>
          <a:xfrm>
            <a:off x="728758" y="2308416"/>
            <a:ext cx="2584292" cy="2212820"/>
          </a:xfrm>
          <a:prstGeom prst="rect">
            <a:avLst/>
          </a:prstGeom>
        </p:spPr>
      </p:pic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FAA76A2E-4452-6C46-A3AA-797161C60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4" t="45265"/>
          <a:stretch/>
        </p:blipFill>
        <p:spPr>
          <a:xfrm>
            <a:off x="2250956" y="859750"/>
            <a:ext cx="911100" cy="1211179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4F364E23-D2FE-774D-8EE7-D1219F616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7" b="54662"/>
          <a:stretch/>
        </p:blipFill>
        <p:spPr>
          <a:xfrm>
            <a:off x="878756" y="891410"/>
            <a:ext cx="1142148" cy="1003245"/>
          </a:xfrm>
          <a:prstGeom prst="rect">
            <a:avLst/>
          </a:prstGeom>
        </p:spPr>
      </p:pic>
      <p:sp>
        <p:nvSpPr>
          <p:cNvPr id="4" name="Process 3">
            <a:extLst>
              <a:ext uri="{FF2B5EF4-FFF2-40B4-BE49-F238E27FC236}">
                <a16:creationId xmlns:a16="http://schemas.microsoft.com/office/drawing/2014/main" id="{260C7947-A5F5-9A47-B894-9F3E341263FF}"/>
              </a:ext>
            </a:extLst>
          </p:cNvPr>
          <p:cNvSpPr/>
          <p:nvPr/>
        </p:nvSpPr>
        <p:spPr>
          <a:xfrm>
            <a:off x="4472534" y="1039893"/>
            <a:ext cx="2959924" cy="4801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Define Target Location from Origin</a:t>
            </a:r>
          </a:p>
        </p:txBody>
      </p:sp>
      <p:sp>
        <p:nvSpPr>
          <p:cNvPr id="19" name="Process 18">
            <a:extLst>
              <a:ext uri="{FF2B5EF4-FFF2-40B4-BE49-F238E27FC236}">
                <a16:creationId xmlns:a16="http://schemas.microsoft.com/office/drawing/2014/main" id="{9DB1A456-F3A8-C243-8E8B-0BA2B8F96734}"/>
              </a:ext>
            </a:extLst>
          </p:cNvPr>
          <p:cNvSpPr/>
          <p:nvPr/>
        </p:nvSpPr>
        <p:spPr>
          <a:xfrm>
            <a:off x="4472534" y="1943239"/>
            <a:ext cx="2959924" cy="4801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Choose End Effector Setting</a:t>
            </a:r>
          </a:p>
        </p:txBody>
      </p:sp>
      <p:sp>
        <p:nvSpPr>
          <p:cNvPr id="20" name="Process 19">
            <a:extLst>
              <a:ext uri="{FF2B5EF4-FFF2-40B4-BE49-F238E27FC236}">
                <a16:creationId xmlns:a16="http://schemas.microsoft.com/office/drawing/2014/main" id="{5F0D2725-ED02-964A-B770-ED915867C8B9}"/>
              </a:ext>
            </a:extLst>
          </p:cNvPr>
          <p:cNvSpPr/>
          <p:nvPr/>
        </p:nvSpPr>
        <p:spPr>
          <a:xfrm>
            <a:off x="4472534" y="2846585"/>
            <a:ext cx="2959924" cy="48013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Verify End Effector Setting and Location</a:t>
            </a:r>
          </a:p>
        </p:txBody>
      </p:sp>
      <p:sp>
        <p:nvSpPr>
          <p:cNvPr id="21" name="Process 20">
            <a:extLst>
              <a:ext uri="{FF2B5EF4-FFF2-40B4-BE49-F238E27FC236}">
                <a16:creationId xmlns:a16="http://schemas.microsoft.com/office/drawing/2014/main" id="{069C11C6-C637-CD47-8EE2-1A0682C55789}"/>
              </a:ext>
            </a:extLst>
          </p:cNvPr>
          <p:cNvSpPr/>
          <p:nvPr/>
        </p:nvSpPr>
        <p:spPr>
          <a:xfrm>
            <a:off x="5102702" y="3824428"/>
            <a:ext cx="1699588" cy="35542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Run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779C7C-451F-234A-85DA-5AFAD3F1731A}"/>
              </a:ext>
            </a:extLst>
          </p:cNvPr>
          <p:cNvCxnSpPr>
            <a:cxnSpLocks/>
          </p:cNvCxnSpPr>
          <p:nvPr/>
        </p:nvCxnSpPr>
        <p:spPr>
          <a:xfrm>
            <a:off x="5952496" y="1597794"/>
            <a:ext cx="0" cy="29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5E927-7328-2F49-9C45-9EF5962562B5}"/>
              </a:ext>
            </a:extLst>
          </p:cNvPr>
          <p:cNvCxnSpPr>
            <a:cxnSpLocks/>
          </p:cNvCxnSpPr>
          <p:nvPr/>
        </p:nvCxnSpPr>
        <p:spPr>
          <a:xfrm>
            <a:off x="5952496" y="2498942"/>
            <a:ext cx="0" cy="28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C36B09E-7653-2D41-AA04-41F1D84D784D}"/>
              </a:ext>
            </a:extLst>
          </p:cNvPr>
          <p:cNvCxnSpPr>
            <a:cxnSpLocks/>
          </p:cNvCxnSpPr>
          <p:nvPr/>
        </p:nvCxnSpPr>
        <p:spPr>
          <a:xfrm>
            <a:off x="5952496" y="3414826"/>
            <a:ext cx="0" cy="29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E2C46C1C-F553-8B47-8B8B-C96397D3C172}"/>
              </a:ext>
            </a:extLst>
          </p:cNvPr>
          <p:cNvCxnSpPr>
            <a:cxnSpLocks/>
            <a:stCxn id="21" idx="3"/>
            <a:endCxn id="4" idx="3"/>
          </p:cNvCxnSpPr>
          <p:nvPr/>
        </p:nvCxnSpPr>
        <p:spPr>
          <a:xfrm flipV="1">
            <a:off x="6802290" y="1279962"/>
            <a:ext cx="630168" cy="2722177"/>
          </a:xfrm>
          <a:prstGeom prst="bentConnector3">
            <a:avLst>
              <a:gd name="adj1" fmla="val 204642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01F8E-6451-4E4C-B6C9-6B2881F6178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432458" y="3086654"/>
            <a:ext cx="66525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371C29E-FA72-8747-9A4F-4E2D29B28D8C}"/>
              </a:ext>
            </a:extLst>
          </p:cNvPr>
          <p:cNvCxnSpPr>
            <a:stCxn id="19" idx="3"/>
          </p:cNvCxnSpPr>
          <p:nvPr/>
        </p:nvCxnSpPr>
        <p:spPr>
          <a:xfrm>
            <a:off x="7432458" y="2183308"/>
            <a:ext cx="66525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&quot;No&quot; Symbol 45">
            <a:extLst>
              <a:ext uri="{FF2B5EF4-FFF2-40B4-BE49-F238E27FC236}">
                <a16:creationId xmlns:a16="http://schemas.microsoft.com/office/drawing/2014/main" id="{8DEC1A89-F881-7545-9B08-3FDB98F1662C}"/>
              </a:ext>
            </a:extLst>
          </p:cNvPr>
          <p:cNvSpPr/>
          <p:nvPr/>
        </p:nvSpPr>
        <p:spPr>
          <a:xfrm>
            <a:off x="7860323" y="2402948"/>
            <a:ext cx="474784" cy="464066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235900" y="121945"/>
            <a:ext cx="86721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Prototype 1/2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359" name="Google Shape;359;p26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3198FA-F30D-6645-8D6D-C6EC19D3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5" t="46622" b="30407"/>
          <a:stretch/>
        </p:blipFill>
        <p:spPr>
          <a:xfrm>
            <a:off x="2138894" y="907549"/>
            <a:ext cx="1851255" cy="1522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7AFFD-6390-5842-AFBD-781383D9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34" y="2571750"/>
            <a:ext cx="2821565" cy="2116174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680DCD-056C-6F4B-9EE0-D3EAF2F93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3131" r="22469" b="3631"/>
          <a:stretch/>
        </p:blipFill>
        <p:spPr bwMode="auto">
          <a:xfrm>
            <a:off x="870873" y="996141"/>
            <a:ext cx="727710" cy="1291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3FE7662-4213-DD45-889D-9B1E3B9BE0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6" t="-1" r="-1236" b="21903"/>
          <a:stretch/>
        </p:blipFill>
        <p:spPr>
          <a:xfrm>
            <a:off x="6183375" y="2780999"/>
            <a:ext cx="1945551" cy="215919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F9234DA-0E74-8A49-9D27-F9294058B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765" y="616193"/>
            <a:ext cx="3367535" cy="2045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B5ECEC-FB2D-B046-8C88-085DFD60888C}"/>
              </a:ext>
            </a:extLst>
          </p:cNvPr>
          <p:cNvSpPr txBox="1"/>
          <p:nvPr/>
        </p:nvSpPr>
        <p:spPr>
          <a:xfrm>
            <a:off x="6030975" y="423515"/>
            <a:ext cx="2824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latin typeface="Miriam Libre" pitchFamily="2" charset="-79"/>
                <a:cs typeface="Miriam Libre" pitchFamily="2" charset="-79"/>
              </a:rPr>
              <a:t>Snippet from Original Arduino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2299A-408B-6F4F-B7DD-26B2C4BF3186}"/>
              </a:ext>
            </a:extLst>
          </p:cNvPr>
          <p:cNvSpPr txBox="1"/>
          <p:nvPr/>
        </p:nvSpPr>
        <p:spPr>
          <a:xfrm>
            <a:off x="6094306" y="2613563"/>
            <a:ext cx="2824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accent3">
                    <a:lumMod val="20000"/>
                    <a:lumOff val="80000"/>
                  </a:schemeClr>
                </a:solidFill>
                <a:latin typeface="Miriam Libre" pitchFamily="2" charset="-79"/>
                <a:cs typeface="Miriam Libre" pitchFamily="2" charset="-79"/>
              </a:rPr>
              <a:t>Snippet from Original GUI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50BCA-9DBF-D94B-A59A-21B195C7B346}"/>
              </a:ext>
            </a:extLst>
          </p:cNvPr>
          <p:cNvSpPr txBox="1"/>
          <p:nvPr/>
        </p:nvSpPr>
        <p:spPr>
          <a:xfrm>
            <a:off x="5146158" y="4940193"/>
            <a:ext cx="3997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Reference: https://</a:t>
            </a:r>
            <a:r>
              <a:rPr lang="en-US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github.com</a:t>
            </a:r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700" err="1">
                <a:latin typeface="Times New Roman" panose="02020603050405020304" pitchFamily="18" charset="0"/>
                <a:cs typeface="Times New Roman" panose="02020603050405020304" pitchFamily="18" charset="0"/>
              </a:rPr>
              <a:t>AymenNacer</a:t>
            </a:r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/Forward-and-Inverse-Kinematics-for-3-DOF-Robotic-arm</a:t>
            </a:r>
          </a:p>
        </p:txBody>
      </p:sp>
    </p:spTree>
    <p:extLst>
      <p:ext uri="{BB962C8B-B14F-4D97-AF65-F5344CB8AC3E}">
        <p14:creationId xmlns:p14="http://schemas.microsoft.com/office/powerpoint/2010/main" val="127111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239225" y="228125"/>
            <a:ext cx="86721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Prototype 3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359" name="Google Shape;359;p26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5E603B-4F7A-8A47-9458-BB2F4957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624" y="724526"/>
            <a:ext cx="2165786" cy="1954886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2AA4E5-2327-9F4C-B13C-C285275D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624" y="2679411"/>
            <a:ext cx="2165786" cy="1338408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A6F437-516B-F74D-935B-4A9A59D01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623" y="3991416"/>
            <a:ext cx="2167819" cy="746964"/>
          </a:xfrm>
          <a:prstGeom prst="rect">
            <a:avLst/>
          </a:prstGeom>
        </p:spPr>
      </p:pic>
      <p:pic>
        <p:nvPicPr>
          <p:cNvPr id="5" name="Picture 4" descr="A picture containing indoor, floor, electronics, camera&#10;&#10;Description automatically generated">
            <a:extLst>
              <a:ext uri="{FF2B5EF4-FFF2-40B4-BE49-F238E27FC236}">
                <a16:creationId xmlns:a16="http://schemas.microsoft.com/office/drawing/2014/main" id="{6C4C4E22-C942-5D4F-8FB1-D790E4B3E1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36" b="36408"/>
          <a:stretch/>
        </p:blipFill>
        <p:spPr>
          <a:xfrm>
            <a:off x="568364" y="2676431"/>
            <a:ext cx="4415675" cy="195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A8D76-A477-AB41-BFB3-70F990DEA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11" t="4436" r="3651" b="24232"/>
          <a:stretch/>
        </p:blipFill>
        <p:spPr>
          <a:xfrm>
            <a:off x="1493539" y="942725"/>
            <a:ext cx="2565323" cy="16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9A789-B358-4163-A9A9-62B4B25BFF73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806950"/>
            <a:ext cx="911225" cy="33655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99D10-001D-0442-96FF-40D0153D2D5C}"/>
              </a:ext>
            </a:extLst>
          </p:cNvPr>
          <p:cNvSpPr txBox="1"/>
          <p:nvPr/>
        </p:nvSpPr>
        <p:spPr>
          <a:xfrm>
            <a:off x="2666034" y="2248584"/>
            <a:ext cx="420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Miriam Libre" pitchFamily="2" charset="-79"/>
                <a:cs typeface="Miriam Libre" pitchFamily="2" charset="-79"/>
              </a:rPr>
              <a:t>Solution Choices</a:t>
            </a:r>
          </a:p>
        </p:txBody>
      </p:sp>
    </p:spTree>
    <p:extLst>
      <p:ext uri="{BB962C8B-B14F-4D97-AF65-F5344CB8AC3E}">
        <p14:creationId xmlns:p14="http://schemas.microsoft.com/office/powerpoint/2010/main" val="119277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D4DF4F85-B553-4858-B6E3-A8175DDC5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3"/>
          <a:stretch/>
        </p:blipFill>
        <p:spPr>
          <a:xfrm>
            <a:off x="1490310" y="1112549"/>
            <a:ext cx="2151917" cy="1842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C9A36-F455-4570-A10A-6F88BC8FB119}"/>
              </a:ext>
            </a:extLst>
          </p:cNvPr>
          <p:cNvSpPr txBox="1"/>
          <p:nvPr/>
        </p:nvSpPr>
        <p:spPr>
          <a:xfrm>
            <a:off x="4644676" y="1018185"/>
            <a:ext cx="300901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>
                <a:latin typeface="Barlow" pitchFamily="2" charset="77"/>
              </a:rPr>
              <a:t>Rack and Pinion system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>
                <a:latin typeface="Barlow" pitchFamily="2" charset="77"/>
              </a:rPr>
              <a:t>Can be used with a motor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>
                <a:latin typeface="Barlow" pitchFamily="2" charset="77"/>
              </a:rPr>
              <a:t>360 degrees rotation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>
                <a:latin typeface="Barlow" pitchFamily="2" charset="77"/>
              </a:rPr>
              <a:t>Screw-in mechanism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>
              <a:latin typeface="Barlow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93C01-DA34-4C01-BCC7-EA3E28B757B9}"/>
              </a:ext>
            </a:extLst>
          </p:cNvPr>
          <p:cNvSpPr txBox="1"/>
          <p:nvPr/>
        </p:nvSpPr>
        <p:spPr>
          <a:xfrm>
            <a:off x="2680020" y="276587"/>
            <a:ext cx="39151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Miriam Libre"/>
              </a:rPr>
              <a:t>Design Option I</a:t>
            </a:r>
          </a:p>
        </p:txBody>
      </p:sp>
      <p:pic>
        <p:nvPicPr>
          <p:cNvPr id="7" name="Picture 6" descr="Diagram, timeline&#10;&#10;Description automatically generated">
            <a:extLst>
              <a:ext uri="{FF2B5EF4-FFF2-40B4-BE49-F238E27FC236}">
                <a16:creationId xmlns:a16="http://schemas.microsoft.com/office/drawing/2014/main" id="{DB034F63-1929-0746-8A29-110645C3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2" y="3372906"/>
            <a:ext cx="5572891" cy="1316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BA8AA-085F-4BA1-9CD1-C5F5DB5546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1D700-A9BB-6C4F-B8FE-2C9D4985E756}"/>
              </a:ext>
            </a:extLst>
          </p:cNvPr>
          <p:cNvSpPr txBox="1"/>
          <p:nvPr/>
        </p:nvSpPr>
        <p:spPr>
          <a:xfrm>
            <a:off x="6794414" y="3817538"/>
            <a:ext cx="1967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rlow" pitchFamily="2" charset="77"/>
                <a:cs typeface="Miriam Libre" pitchFamily="2" charset="-79"/>
              </a:rPr>
              <a:t>Coded with Python</a:t>
            </a:r>
          </a:p>
        </p:txBody>
      </p:sp>
    </p:spTree>
    <p:extLst>
      <p:ext uri="{BB962C8B-B14F-4D97-AF65-F5344CB8AC3E}">
        <p14:creationId xmlns:p14="http://schemas.microsoft.com/office/powerpoint/2010/main" val="150651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8810D-A20A-46E9-9816-4B1F891B1B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510CC-7B20-41F7-AE5E-F9EF94FF3D7E}"/>
              </a:ext>
            </a:extLst>
          </p:cNvPr>
          <p:cNvSpPr txBox="1"/>
          <p:nvPr/>
        </p:nvSpPr>
        <p:spPr>
          <a:xfrm>
            <a:off x="2557413" y="249074"/>
            <a:ext cx="4029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Miriam Libre" pitchFamily="2" charset="-79"/>
                <a:cs typeface="Miriam Libre" pitchFamily="2" charset="-79"/>
              </a:rPr>
              <a:t>Design Option II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33F06A0-4FE0-4B98-BB53-FC5085D0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20" y="895405"/>
            <a:ext cx="2734963" cy="2158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361F3-9F6D-4889-AA5A-3483A297D6D4}"/>
              </a:ext>
            </a:extLst>
          </p:cNvPr>
          <p:cNvSpPr txBox="1"/>
          <p:nvPr/>
        </p:nvSpPr>
        <p:spPr>
          <a:xfrm>
            <a:off x="299940" y="989020"/>
            <a:ext cx="429560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Rounded head connected by a ball mechanism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Tube inside, can be contracted or expanded for desired nozzle width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58-degree head curve, 180-degree rotation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Barlow" pitchFamily="2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Barlow"/>
              </a:rPr>
              <a:t>Screw-in mechanism</a:t>
            </a:r>
          </a:p>
          <a:p>
            <a:endParaRPr lang="en-US" sz="1600" dirty="0">
              <a:latin typeface="Barlow" pitchFamily="2" charset="77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7CC2A6-9D20-9442-808B-5CB222F759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93" y="3248943"/>
            <a:ext cx="4764490" cy="1376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A81E9-47E9-F141-A5E2-3964ED9803D9}"/>
              </a:ext>
            </a:extLst>
          </p:cNvPr>
          <p:cNvSpPr txBox="1"/>
          <p:nvPr/>
        </p:nvSpPr>
        <p:spPr>
          <a:xfrm>
            <a:off x="542260" y="3780657"/>
            <a:ext cx="1786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rlow" pitchFamily="2" charset="77"/>
              </a:rPr>
              <a:t>Coded with Python</a:t>
            </a:r>
          </a:p>
        </p:txBody>
      </p:sp>
    </p:spTree>
    <p:extLst>
      <p:ext uri="{BB962C8B-B14F-4D97-AF65-F5344CB8AC3E}">
        <p14:creationId xmlns:p14="http://schemas.microsoft.com/office/powerpoint/2010/main" val="3654835585"/>
      </p:ext>
    </p:extLst>
  </p:cSld>
  <p:clrMapOvr>
    <a:masterClrMapping/>
  </p:clrMapOvr>
</p:sld>
</file>

<file path=ppt/theme/theme1.xml><?xml version="1.0" encoding="utf-8"?>
<a:theme xmlns:a="http://schemas.openxmlformats.org/drawingml/2006/main" name="Roderig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DADBE6"/>
      </a:lt2>
      <a:accent1>
        <a:srgbClr val="A5B0FE"/>
      </a:accent1>
      <a:accent2>
        <a:srgbClr val="8184D9"/>
      </a:accent2>
      <a:accent3>
        <a:srgbClr val="6463BD"/>
      </a:accent3>
      <a:accent4>
        <a:srgbClr val="4F4A9E"/>
      </a:accent4>
      <a:accent5>
        <a:srgbClr val="212121"/>
      </a:accent5>
      <a:accent6>
        <a:srgbClr val="FFA500"/>
      </a:accent6>
      <a:hlink>
        <a:srgbClr val="6463B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derigo · SlidesCarnival" id="{8A320F15-966C-1844-8053-7871B90E5E8F}" vid="{FD5C64C3-886D-8A4E-B35C-2CA7165D6A6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{E12E70B0-C84E-5F40-9AB0-41C0FF52058C}tf10001057</Template>
  <TotalTime>1</TotalTime>
  <Words>501</Words>
  <Application>Microsoft Macintosh PowerPoint</Application>
  <PresentationFormat>On-screen Show (16:9)</PresentationFormat>
  <Paragraphs>136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Barlow Light</vt:lpstr>
      <vt:lpstr>Wingdings,Sans-Serif</vt:lpstr>
      <vt:lpstr>Times New Roman</vt:lpstr>
      <vt:lpstr>Work Sans</vt:lpstr>
      <vt:lpstr>Miriam Libre</vt:lpstr>
      <vt:lpstr>Calibri</vt:lpstr>
      <vt:lpstr>Arial</vt:lpstr>
      <vt:lpstr>Wingdings</vt:lpstr>
      <vt:lpstr>Barlow</vt:lpstr>
      <vt:lpstr>Roderigo template</vt:lpstr>
      <vt:lpstr>Robot Arm Presentation</vt:lpstr>
      <vt:lpstr>PowerPoint Presentation</vt:lpstr>
      <vt:lpstr>Problem At Hand</vt:lpstr>
      <vt:lpstr>Original Idea</vt:lpstr>
      <vt:lpstr>Prototype 1/2</vt:lpstr>
      <vt:lpstr>Prototype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Decisions made</vt:lpstr>
      <vt:lpstr>Design</vt:lpstr>
      <vt:lpstr>End-Effector</vt:lpstr>
      <vt:lpstr>Python</vt:lpstr>
      <vt:lpstr>Conclusion</vt:lpstr>
      <vt:lpstr>Trials and Tribulations</vt:lpstr>
      <vt:lpstr>Lessons Learned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Adrianna Chouliotis</dc:creator>
  <cp:lastModifiedBy>Adrianna Chouliotis</cp:lastModifiedBy>
  <cp:revision>3</cp:revision>
  <dcterms:created xsi:type="dcterms:W3CDTF">2022-03-17T13:02:26Z</dcterms:created>
  <dcterms:modified xsi:type="dcterms:W3CDTF">2022-03-22T15:00:59Z</dcterms:modified>
</cp:coreProperties>
</file>