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aleway"/>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22EA3F-2A85-47FC-A416-4E4DEFDAC0B5}">
  <a:tblStyle styleId="{2522EA3F-2A85-47FC-A416-4E4DEFDAC0B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aleway-regular.fntdata"/><Relationship Id="rId43" Type="http://schemas.openxmlformats.org/officeDocument/2006/relationships/slide" Target="slides/slide37.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regular.fntdata"/><Relationship Id="rId47" Type="http://schemas.openxmlformats.org/officeDocument/2006/relationships/font" Target="fonts/Raleway-boldItalic.fntdata"/><Relationship Id="rId49"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Italic.fntdata"/><Relationship Id="rId50"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0ebc77d8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0ebc77d8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Be brief in this section. Just shows that we have done the deliverable requirements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0ebc77d8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0ebc77d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More focus here. Take one concept (say Procreate) and run through how the metric was decided and what we would want to integrate.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0ebc77d8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0ebc77d8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rPr lang="en"/>
              <a:t>Shows that each team member put in significant work. Do not read each one, just pick a good one (Ellie 2) and a bad one (Callum 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0ebc77d8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0ebc77d8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rPr lang="en"/>
              <a:t>Explain the two rows of pure yellow, and run over one idea? Explain how the yellow is an easy way to see visually good ideas (Austin 1, Ben 3, Ellie 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0ebc77d8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0ebc77d8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rPr lang="en"/>
              <a:t>This section explains some of the concepts we will try to integrate into the final product. Be brief!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Simplification of Photoshop UI: </a:t>
            </a:r>
            <a:r>
              <a:rPr lang="en">
                <a:latin typeface="Lato"/>
                <a:ea typeface="Lato"/>
                <a:cs typeface="Lato"/>
                <a:sym typeface="Lato"/>
              </a:rPr>
              <a:t>Making the menus, icons, and tools in Photoshop easier for the client to navigate and use.</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Integration with Wacom tablet: This is the tool the client already uses</a:t>
            </a:r>
            <a:endParaRPr>
              <a:latin typeface="Lato"/>
              <a:ea typeface="Lato"/>
              <a:cs typeface="Lato"/>
              <a:sym typeface="Lato"/>
            </a:endParaRPr>
          </a:p>
          <a:p>
            <a:pPr indent="0" lvl="0" marL="0" rtl="0" algn="l">
              <a:spcBef>
                <a:spcPts val="0"/>
              </a:spcBef>
              <a:spcAft>
                <a:spcPts val="0"/>
              </a:spcAft>
              <a:buNone/>
            </a:pPr>
            <a:r>
              <a:t/>
            </a:r>
            <a:endParaRPr>
              <a:solidFill>
                <a:srgbClr val="1A9988"/>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0ebc77d8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0ebc77d8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rPr lang="en"/>
              <a:t>Continue with a brief look at some of these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Help system: </a:t>
            </a:r>
            <a:r>
              <a:rPr lang="en">
                <a:solidFill>
                  <a:srgbClr val="1A9988"/>
                </a:solidFill>
                <a:latin typeface="Lato"/>
                <a:ea typeface="Lato"/>
                <a:cs typeface="Lato"/>
                <a:sym typeface="Lato"/>
              </a:rPr>
              <a:t>The client feels overwhelmed by the options available in Photoshop. The proposed solution will make their interaction with the program simpler but also more limited. A friendly help system would help build the client’s confidence with Photoshop’s tools alongside the solution.</a:t>
            </a:r>
            <a:endParaRPr>
              <a:solidFill>
                <a:srgbClr val="1A9988"/>
              </a:solidFill>
              <a:latin typeface="Lato"/>
              <a:ea typeface="Lato"/>
              <a:cs typeface="Lato"/>
              <a:sym typeface="Lato"/>
            </a:endParaRPr>
          </a:p>
          <a:p>
            <a:pPr indent="0" lvl="0" marL="0" rtl="0" algn="l">
              <a:spcBef>
                <a:spcPts val="0"/>
              </a:spcBef>
              <a:spcAft>
                <a:spcPts val="0"/>
              </a:spcAft>
              <a:buNone/>
            </a:pPr>
            <a:r>
              <a:t/>
            </a:r>
            <a:endParaRPr>
              <a:solidFill>
                <a:srgbClr val="1A9988"/>
              </a:solidFill>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Tactile buttons: </a:t>
            </a:r>
            <a:r>
              <a:rPr lang="en">
                <a:solidFill>
                  <a:srgbClr val="1A9988"/>
                </a:solidFill>
                <a:latin typeface="Lato"/>
                <a:ea typeface="Lato"/>
                <a:cs typeface="Lato"/>
                <a:sym typeface="Lato"/>
              </a:rPr>
              <a:t>The client may not always be able to manipulate a cursor on a screen, in which case large, tactile buttons would be a useful feature.</a:t>
            </a:r>
            <a:endParaRPr>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rPr lang="en"/>
              <a:t>Line smoothing: </a:t>
            </a:r>
            <a:r>
              <a:rPr lang="en">
                <a:solidFill>
                  <a:srgbClr val="1A9988"/>
                </a:solidFill>
                <a:latin typeface="Lato"/>
                <a:ea typeface="Lato"/>
                <a:cs typeface="Lato"/>
                <a:sym typeface="Lato"/>
              </a:rPr>
              <a:t>The client has complained about their drawn lines being shaky if their hands are unstable. Adding line smoothing functionality to the solution would add value in these situations.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3e13f075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3e13f075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This is confusing, but be brief with it. Maybe explain why energy is a human input.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3e13f075c_3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3e13f075c_3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Talk final decided on general solution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0ebc77d8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0ebc77d8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CALLUM</a:t>
            </a:r>
            <a:endParaRPr>
              <a:solidFill>
                <a:schemeClr val="dk1"/>
              </a:solidFill>
            </a:endParaRPr>
          </a:p>
          <a:p>
            <a:pPr indent="0" lvl="0" marL="0" rtl="0" algn="l">
              <a:lnSpc>
                <a:spcPct val="115000"/>
              </a:lnSpc>
              <a:spcBef>
                <a:spcPts val="0"/>
              </a:spcBef>
              <a:spcAft>
                <a:spcPts val="0"/>
              </a:spcAft>
              <a:buNone/>
            </a:pPr>
            <a:r>
              <a:rPr lang="en">
                <a:solidFill>
                  <a:schemeClr val="dk1"/>
                </a:solidFill>
              </a:rPr>
              <a:t>Read from below or just elaborate on the fly. Really don’t spend too long, this is already minute 6.</a:t>
            </a:r>
            <a:endParaRPr>
              <a:solidFill>
                <a:schemeClr val="dk1"/>
              </a:solidFill>
            </a:endParaRPr>
          </a:p>
          <a:p>
            <a:pPr indent="0" lvl="0" marL="0" rtl="0" algn="l">
              <a:lnSpc>
                <a:spcPct val="115000"/>
              </a:lnSpc>
              <a:spcBef>
                <a:spcPts val="0"/>
              </a:spcBef>
              <a:spcAft>
                <a:spcPts val="0"/>
              </a:spcAft>
              <a:buNone/>
            </a:pPr>
            <a:r>
              <a:rPr lang="en">
                <a:solidFill>
                  <a:schemeClr val="dk1"/>
                </a:solidFill>
              </a:rPr>
              <a:t>Experience With Coding:</a:t>
            </a:r>
            <a:r>
              <a:rPr lang="en" sz="900">
                <a:latin typeface="Lato"/>
                <a:ea typeface="Lato"/>
                <a:cs typeface="Lato"/>
                <a:sym typeface="Lato"/>
              </a:rPr>
              <a:t>Of the five members of the project team, only one (Eleanor) has experience with building applications from scratch. Eleanor also does not have much experience building desktop applications. However, all members of the team have experience with coding in some capacity and feel confident that the code necessary to create the product will not be beyond the team’s collective skill level.</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
                <a:solidFill>
                  <a:schemeClr val="dk1"/>
                </a:solidFill>
              </a:rPr>
              <a:t>Voice Commands:</a:t>
            </a:r>
            <a:r>
              <a:rPr lang="en" sz="900">
                <a:latin typeface="Lato"/>
                <a:ea typeface="Lato"/>
                <a:cs typeface="Lato"/>
                <a:sym typeface="Lato"/>
              </a:rPr>
              <a:t>A main feature of the product is its ability to be controlled by voice. However, voice command systems are notoriously unreliable and difficult to implement. The team has performed some research and intends to make use of voice command libraries and open-source tools that are available online. Decision of the best voice command tool will be done during the prototyping phase of the project, once other system specifications have been established. </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It will be important to communicate with the client that the product’s voice command system, like any other, will not be one hundred percent reliable. As the client specifically mentioned the need for voice input during our initial interview, the value added by a voice command feature outweighs the risk that it is not perfect.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
                <a:solidFill>
                  <a:schemeClr val="dk1"/>
                </a:solidFill>
              </a:rPr>
              <a:t>Keyboard Mapping:</a:t>
            </a:r>
            <a:r>
              <a:rPr lang="en" sz="900">
                <a:latin typeface="Lato"/>
                <a:ea typeface="Lato"/>
                <a:cs typeface="Lato"/>
                <a:sym typeface="Lato"/>
              </a:rPr>
              <a:t>The concept at the moment involves simulating the keyboard shortcuts that are used to access tools in Photoshop. Austin has some experience with custom key-mapping with hardware and the team is confident that this can be achieved through JavaScript. As none of the team has experience simulating these key presses using software, there is a risk that this solution will be time consuming. However, it is the simplest solution that has been discussed, that involves the fewest changes to the client’s current work environment.</a:t>
            </a:r>
            <a:endParaRPr sz="9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d159a2b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d159a2b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Don’t spend too long. Elaborate a little bit on operational constraints, like the inability for in person meetings, difficulty with hardware, etc..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0ebc77d8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0ebc77d8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3e13f075c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3e13f075c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Operational: </a:t>
            </a:r>
            <a:r>
              <a:rPr lang="en">
                <a:solidFill>
                  <a:srgbClr val="1A9988"/>
                </a:solidFill>
                <a:latin typeface="Lato"/>
                <a:ea typeface="Lato"/>
                <a:cs typeface="Lato"/>
                <a:sym typeface="Lato"/>
              </a:rPr>
              <a:t>We are not the client, and we do not know exactly what they need. </a:t>
            </a:r>
            <a:endParaRPr>
              <a:solidFill>
                <a:srgbClr val="1A9988"/>
              </a:solidFill>
              <a:latin typeface="Lato"/>
              <a:ea typeface="Lato"/>
              <a:cs typeface="Lato"/>
              <a:sym typeface="Lato"/>
            </a:endParaRPr>
          </a:p>
          <a:p>
            <a:pPr indent="-298450" lvl="1" marL="914400" rtl="0" algn="l">
              <a:spcBef>
                <a:spcPts val="400"/>
              </a:spcBef>
              <a:spcAft>
                <a:spcPts val="0"/>
              </a:spcAft>
              <a:buClr>
                <a:srgbClr val="1A9988"/>
              </a:buClr>
              <a:buSzPts val="1100"/>
              <a:buFont typeface="Lato"/>
              <a:buChar char="○"/>
            </a:pPr>
            <a:r>
              <a:rPr lang="en">
                <a:solidFill>
                  <a:srgbClr val="1A9988"/>
                </a:solidFill>
                <a:latin typeface="Lato"/>
                <a:ea typeface="Lato"/>
                <a:cs typeface="Lato"/>
                <a:sym typeface="Lato"/>
              </a:rPr>
              <a:t>Will need consistent open communication between parties.</a:t>
            </a:r>
            <a:endParaRPr>
              <a:solidFill>
                <a:srgbClr val="1A9988"/>
              </a:solidFill>
              <a:latin typeface="Lato"/>
              <a:ea typeface="Lato"/>
              <a:cs typeface="Lato"/>
              <a:sym typeface="Lato"/>
            </a:endParaRPr>
          </a:p>
          <a:p>
            <a:pPr indent="0" lvl="0" marL="0" rtl="0" algn="l">
              <a:spcBef>
                <a:spcPts val="4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3e13f075c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3e13f075c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Just a brief overview of what was done in our first prototype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3e13f075c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3e13f075c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Options presented to client</a:t>
            </a:r>
            <a:endParaRPr/>
          </a:p>
          <a:p>
            <a:pPr indent="0" lvl="0" marL="0" rtl="0" algn="l">
              <a:spcBef>
                <a:spcPts val="0"/>
              </a:spcBef>
              <a:spcAft>
                <a:spcPts val="0"/>
              </a:spcAft>
              <a:buNone/>
            </a:pPr>
            <a:r>
              <a:rPr lang="en"/>
              <a:t>Describes the Keyboard Design created in deliverable D. Not the most detailed yet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3e13f075c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3e13f075c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User interface description.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3e13f075c_3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3e13f075c_3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User interface description.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a3e13f075c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a3e13f075c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Voice Control description. Elaborate showing how the keyboard keys work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0ebc77d8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0ebc77d8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0ebc77d8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0ebc77d8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rPr lang="en"/>
              <a:t>Talk simple about this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3e13f075c_3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3e13f075c_3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rPr lang="en"/>
              <a:t>Talk just overall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3e13f075c_3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3e13f075c_3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Why the pen was bad!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3e13f075c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3e13f075c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3e13f075c_3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3e13f075c_3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Overlook a few of these points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a0ebc77d8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a0ebc77d8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0ebc77d8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0ebc77d8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 Be brief, no one is going to want to analyze this chart.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0ebc77d8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0ebc77d8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The new goals based on client meeting 2 mean that our project plan has changed slightly from what we originally expected -- we adapted well to these changes and are still on track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3e13f075c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3e13f075c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0ebc77d8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0ebc77d8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rPr lang="en"/>
              <a:t>Austin specifics? Dont go to wacky, just some hot lil details. Maybe the BOM?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0ebc77d8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0ebc77d8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ELLIE</a:t>
            </a:r>
            <a:endParaRPr/>
          </a:p>
          <a:p>
            <a:pPr indent="0" lvl="0" marL="0" rtl="0" algn="l">
              <a:spcBef>
                <a:spcPts val="0"/>
              </a:spcBef>
              <a:spcAft>
                <a:spcPts val="0"/>
              </a:spcAft>
              <a:buNone/>
            </a:pPr>
            <a:r>
              <a:rPr lang="en"/>
              <a:t>Electron is an awesome tool for building desktop applications with JavaScript. I have built a few small applications already to get acquainted with it, and I am confident that we will be able to use it for our project’s UI. The main challenge I see us facing at the moment is integrating the GAVPI voice command system. I will be doing some basic testing in the coming weeks to see whether this is possible or whether we will need to explore other options. There are plenty of other open source voice command tools and libraries, such as Google’s Voice API,  that we can try if it becomes necessary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0ebc77d8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0ebc77d8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CALLUM</a:t>
            </a:r>
            <a:endParaRPr/>
          </a:p>
          <a:p>
            <a:pPr indent="0" lvl="0" marL="0" rtl="0" algn="l">
              <a:spcBef>
                <a:spcPts val="0"/>
              </a:spcBef>
              <a:spcAft>
                <a:spcPts val="0"/>
              </a:spcAft>
              <a:buNone/>
            </a:pPr>
            <a:r>
              <a:rPr lang="en"/>
              <a:t>If there is time, Callum Share screen and give a working demonstration of GAVPI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1f45a2ff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1f45a2ff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rPr lang="en"/>
              <a:t>Explain who our client 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3e13f075c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3e13f075c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rPr lang="en"/>
              <a:t>Explain who our client 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1f45a2ff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1f45a2ff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rPr lang="en"/>
              <a:t>Just explains a very brief overview of the clients project idea. What they proposed and what they want, not solutions.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0ebc77d8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0ebc77d8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These two slides show the main part of Deliverable B, the Customer Needs. Theres not much information, but reading off makes for bad presentation.</a:t>
            </a:r>
            <a:endParaRPr/>
          </a:p>
          <a:p>
            <a:pPr indent="0" lvl="0" marL="0" rtl="0" algn="l">
              <a:spcBef>
                <a:spcPts val="0"/>
              </a:spcBef>
              <a:spcAft>
                <a:spcPts val="0"/>
              </a:spcAft>
              <a:buNone/>
            </a:pPr>
            <a:r>
              <a:rPr lang="en"/>
              <a:t>Pick a couple statements to go into detail about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0ebc77d8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0ebc77d8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a:p>
            <a:pPr indent="0" lvl="0" marL="0" rtl="0" algn="l">
              <a:spcBef>
                <a:spcPts val="0"/>
              </a:spcBef>
              <a:spcAft>
                <a:spcPts val="0"/>
              </a:spcAft>
              <a:buNone/>
            </a:pPr>
            <a:r>
              <a:rPr lang="en"/>
              <a:t>See previous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0ebc77d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0ebc77d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Contains just the problem statement. Explain how other concepts were looked at, but it was decided to keep the user on the most powerful software instead of having to relearn an </a:t>
            </a:r>
            <a:r>
              <a:rPr lang="en"/>
              <a:t>entirely</a:t>
            </a:r>
            <a:r>
              <a:rPr lang="en"/>
              <a:t> new platform just for its increased accessibility.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6" name="Shape 76"/>
        <p:cNvGrpSpPr/>
        <p:nvPr/>
      </p:nvGrpSpPr>
      <p:grpSpPr>
        <a:xfrm>
          <a:off x="0" y="0"/>
          <a:ext cx="0" cy="0"/>
          <a:chOff x="0" y="0"/>
          <a:chExt cx="0" cy="0"/>
        </a:xfrm>
      </p:grpSpPr>
      <p:grpSp>
        <p:nvGrpSpPr>
          <p:cNvPr id="77" name="Google Shape;77;p11"/>
          <p:cNvGrpSpPr/>
          <p:nvPr/>
        </p:nvGrpSpPr>
        <p:grpSpPr>
          <a:xfrm>
            <a:off x="830392" y="4169130"/>
            <a:ext cx="745763" cy="45826"/>
            <a:chOff x="4580561" y="2589004"/>
            <a:chExt cx="1064464" cy="25200"/>
          </a:xfrm>
        </p:grpSpPr>
        <p:sp>
          <p:nvSpPr>
            <p:cNvPr id="78" name="Google Shape;78;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1" name="Google Shape;81;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82" name="Google Shape;82;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4"/>
          <p:cNvSpPr txBox="1"/>
          <p:nvPr/>
        </p:nvSpPr>
        <p:spPr>
          <a:xfrm>
            <a:off x="727650" y="575250"/>
            <a:ext cx="76887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rgbClr val="1A1A1A"/>
              </a:solidFill>
              <a:latin typeface="Raleway"/>
              <a:ea typeface="Raleway"/>
              <a:cs typeface="Raleway"/>
              <a:sym typeface="Raleway"/>
            </a:endParaRPr>
          </a:p>
        </p:txBody>
      </p:sp>
      <p:sp>
        <p:nvSpPr>
          <p:cNvPr id="32" name="Google Shape;32;p4"/>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1700"/>
              <a:buNone/>
              <a:defRPr b="0" sz="1700">
                <a:solidFill>
                  <a:schemeClr val="dk2"/>
                </a:solidFill>
              </a:defRPr>
            </a:lvl1pPr>
            <a:lvl2pPr lvl="1" rtl="0" algn="ctr">
              <a:spcBef>
                <a:spcPts val="0"/>
              </a:spcBef>
              <a:spcAft>
                <a:spcPts val="0"/>
              </a:spcAft>
              <a:buClr>
                <a:schemeClr val="dk2"/>
              </a:buClr>
              <a:buSzPts val="1700"/>
              <a:buNone/>
              <a:defRPr b="0" sz="1700">
                <a:solidFill>
                  <a:schemeClr val="dk2"/>
                </a:solidFill>
              </a:defRPr>
            </a:lvl2pPr>
            <a:lvl3pPr lvl="2" rtl="0" algn="ctr">
              <a:spcBef>
                <a:spcPts val="0"/>
              </a:spcBef>
              <a:spcAft>
                <a:spcPts val="0"/>
              </a:spcAft>
              <a:buClr>
                <a:schemeClr val="dk2"/>
              </a:buClr>
              <a:buSzPts val="1700"/>
              <a:buNone/>
              <a:defRPr b="0" sz="1700">
                <a:solidFill>
                  <a:schemeClr val="dk2"/>
                </a:solidFill>
              </a:defRPr>
            </a:lvl3pPr>
            <a:lvl4pPr lvl="3" rtl="0" algn="ctr">
              <a:spcBef>
                <a:spcPts val="0"/>
              </a:spcBef>
              <a:spcAft>
                <a:spcPts val="0"/>
              </a:spcAft>
              <a:buClr>
                <a:schemeClr val="dk2"/>
              </a:buClr>
              <a:buSzPts val="1700"/>
              <a:buNone/>
              <a:defRPr b="0" sz="1700">
                <a:solidFill>
                  <a:schemeClr val="dk2"/>
                </a:solidFill>
              </a:defRPr>
            </a:lvl4pPr>
            <a:lvl5pPr lvl="4" rtl="0" algn="ctr">
              <a:spcBef>
                <a:spcPts val="0"/>
              </a:spcBef>
              <a:spcAft>
                <a:spcPts val="0"/>
              </a:spcAft>
              <a:buClr>
                <a:schemeClr val="dk2"/>
              </a:buClr>
              <a:buSzPts val="1700"/>
              <a:buNone/>
              <a:defRPr b="0" sz="1700">
                <a:solidFill>
                  <a:schemeClr val="dk2"/>
                </a:solidFill>
              </a:defRPr>
            </a:lvl5pPr>
            <a:lvl6pPr lvl="5" rtl="0" algn="ctr">
              <a:spcBef>
                <a:spcPts val="0"/>
              </a:spcBef>
              <a:spcAft>
                <a:spcPts val="0"/>
              </a:spcAft>
              <a:buClr>
                <a:schemeClr val="dk2"/>
              </a:buClr>
              <a:buSzPts val="1700"/>
              <a:buNone/>
              <a:defRPr b="0" sz="1700">
                <a:solidFill>
                  <a:schemeClr val="dk2"/>
                </a:solidFill>
              </a:defRPr>
            </a:lvl6pPr>
            <a:lvl7pPr lvl="6" rtl="0" algn="ctr">
              <a:spcBef>
                <a:spcPts val="0"/>
              </a:spcBef>
              <a:spcAft>
                <a:spcPts val="0"/>
              </a:spcAft>
              <a:buClr>
                <a:schemeClr val="dk2"/>
              </a:buClr>
              <a:buSzPts val="1700"/>
              <a:buNone/>
              <a:defRPr b="0" sz="1700">
                <a:solidFill>
                  <a:schemeClr val="dk2"/>
                </a:solidFill>
              </a:defRPr>
            </a:lvl7pPr>
            <a:lvl8pPr lvl="7" rtl="0" algn="ctr">
              <a:spcBef>
                <a:spcPts val="0"/>
              </a:spcBef>
              <a:spcAft>
                <a:spcPts val="0"/>
              </a:spcAft>
              <a:buClr>
                <a:schemeClr val="dk2"/>
              </a:buClr>
              <a:buSzPts val="1700"/>
              <a:buNone/>
              <a:defRPr b="0" sz="1700">
                <a:solidFill>
                  <a:schemeClr val="dk2"/>
                </a:solidFill>
              </a:defRPr>
            </a:lvl8pPr>
            <a:lvl9pPr lvl="8" rtl="0" algn="ctr">
              <a:spcBef>
                <a:spcPts val="0"/>
              </a:spcBef>
              <a:spcAft>
                <a:spcPts val="0"/>
              </a:spcAft>
              <a:buClr>
                <a:schemeClr val="dk2"/>
              </a:buClr>
              <a:buSzPts val="1700"/>
              <a:buNone/>
              <a:defRPr b="0" sz="17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 name="Google Shape;35;p5"/>
          <p:cNvGrpSpPr/>
          <p:nvPr/>
        </p:nvGrpSpPr>
        <p:grpSpPr>
          <a:xfrm>
            <a:off x="830392" y="1191256"/>
            <a:ext cx="745763" cy="45826"/>
            <a:chOff x="4580561" y="2589004"/>
            <a:chExt cx="1064464" cy="25200"/>
          </a:xfrm>
        </p:grpSpPr>
        <p:sp>
          <p:nvSpPr>
            <p:cNvPr id="36" name="Google Shape;36;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9" name="Google Shape;39;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0" name="Google Shape;40;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1" name="Google Shape;41;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5"/>
          <p:cNvSpPr txBox="1"/>
          <p:nvPr/>
        </p:nvSpPr>
        <p:spPr>
          <a:xfrm>
            <a:off x="727650" y="575250"/>
            <a:ext cx="76887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rgbClr val="1A1A1A"/>
              </a:solidFill>
              <a:latin typeface="Raleway"/>
              <a:ea typeface="Raleway"/>
              <a:cs typeface="Raleway"/>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 name="Google Shape;45;p6"/>
          <p:cNvGrpSpPr/>
          <p:nvPr/>
        </p:nvGrpSpPr>
        <p:grpSpPr>
          <a:xfrm>
            <a:off x="830392" y="1191256"/>
            <a:ext cx="745763" cy="45826"/>
            <a:chOff x="4580561" y="2589004"/>
            <a:chExt cx="1064464" cy="25200"/>
          </a:xfrm>
        </p:grpSpPr>
        <p:sp>
          <p:nvSpPr>
            <p:cNvPr id="46" name="Google Shape;4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9" name="Google Shape;49;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6" name="Google Shape;56;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7" name="Google Shape;57;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8" name="Shape 58"/>
        <p:cNvGrpSpPr/>
        <p:nvPr/>
      </p:nvGrpSpPr>
      <p:grpSpPr>
        <a:xfrm>
          <a:off x="0" y="0"/>
          <a:ext cx="0" cy="0"/>
          <a:chOff x="0" y="0"/>
          <a:chExt cx="0" cy="0"/>
        </a:xfrm>
      </p:grpSpPr>
      <p:grpSp>
        <p:nvGrpSpPr>
          <p:cNvPr id="59" name="Google Shape;59;p8"/>
          <p:cNvGrpSpPr/>
          <p:nvPr/>
        </p:nvGrpSpPr>
        <p:grpSpPr>
          <a:xfrm>
            <a:off x="830392" y="4169130"/>
            <a:ext cx="745763" cy="45826"/>
            <a:chOff x="4580561" y="2589004"/>
            <a:chExt cx="1064464" cy="25200"/>
          </a:xfrm>
        </p:grpSpPr>
        <p:sp>
          <p:nvSpPr>
            <p:cNvPr id="60" name="Google Shape;60;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3" name="Google Shape;63;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 name="Shape 64"/>
        <p:cNvGrpSpPr/>
        <p:nvPr/>
      </p:nvGrpSpPr>
      <p:grpSpPr>
        <a:xfrm>
          <a:off x="0" y="0"/>
          <a:ext cx="0" cy="0"/>
          <a:chOff x="0" y="0"/>
          <a:chExt cx="0" cy="0"/>
        </a:xfrm>
      </p:grpSpPr>
      <p:sp>
        <p:nvSpPr>
          <p:cNvPr id="65" name="Google Shape;65;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 name="Google Shape;66;p9"/>
          <p:cNvGrpSpPr/>
          <p:nvPr/>
        </p:nvGrpSpPr>
        <p:grpSpPr>
          <a:xfrm>
            <a:off x="830392" y="1191256"/>
            <a:ext cx="745763" cy="45826"/>
            <a:chOff x="4580561" y="2589004"/>
            <a:chExt cx="1064464" cy="25200"/>
          </a:xfrm>
        </p:grpSpPr>
        <p:sp>
          <p:nvSpPr>
            <p:cNvPr id="67" name="Google Shape;67;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0" name="Google Shape;70;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1" name="Google Shape;71;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2" name="Google Shape;72;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5" name="Google Shape;75;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www.madiiwardcollective.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www.madiiwardcollective.c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Deliverable E: Project Progress Presentation</a:t>
            </a:r>
            <a:endParaRPr/>
          </a:p>
        </p:txBody>
      </p:sp>
      <p:sp>
        <p:nvSpPr>
          <p:cNvPr id="90" name="Google Shape;90;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3: Accessible Digital Drawing</a:t>
            </a:r>
            <a:endParaRPr/>
          </a:p>
          <a:p>
            <a:pPr indent="0" lvl="0" marL="0" rtl="0" algn="l">
              <a:spcBef>
                <a:spcPts val="0"/>
              </a:spcBef>
              <a:spcAft>
                <a:spcPts val="0"/>
              </a:spcAft>
              <a:buNone/>
            </a:pPr>
            <a:r>
              <a:t/>
            </a:r>
            <a:endParaRPr/>
          </a:p>
        </p:txBody>
      </p:sp>
      <p:sp>
        <p:nvSpPr>
          <p:cNvPr id="91" name="Google Shape;91;p13"/>
          <p:cNvSpPr txBox="1"/>
          <p:nvPr/>
        </p:nvSpPr>
        <p:spPr>
          <a:xfrm>
            <a:off x="298575" y="3685600"/>
            <a:ext cx="8520600" cy="138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Eleanor Rumsey [8274066]</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Callum French [300128814]</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Austin Wu [300129117]</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Matthew Yakubu [300123797]</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Benjamin Saulnier [300121338]</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Specifications </a:t>
            </a:r>
            <a:endParaRPr/>
          </a:p>
        </p:txBody>
      </p:sp>
      <p:graphicFrame>
        <p:nvGraphicFramePr>
          <p:cNvPr id="162" name="Google Shape;162;p22"/>
          <p:cNvGraphicFramePr/>
          <p:nvPr/>
        </p:nvGraphicFramePr>
        <p:xfrm>
          <a:off x="3393100" y="1318650"/>
          <a:ext cx="3000000" cy="3000000"/>
        </p:xfrm>
        <a:graphic>
          <a:graphicData uri="http://schemas.openxmlformats.org/drawingml/2006/table">
            <a:tbl>
              <a:tblPr>
                <a:noFill/>
                <a:tableStyleId>{2522EA3F-2A85-47FC-A416-4E4DEFDAC0B5}</a:tableStyleId>
              </a:tblPr>
              <a:tblGrid>
                <a:gridCol w="2326350"/>
                <a:gridCol w="1516375"/>
                <a:gridCol w="609450"/>
                <a:gridCol w="967475"/>
              </a:tblGrid>
              <a:tr h="12700">
                <a:tc>
                  <a:txBody>
                    <a:bodyPr/>
                    <a:lstStyle/>
                    <a:p>
                      <a:pPr indent="0" lvl="0" marL="0" rtl="0" algn="ctr">
                        <a:spcBef>
                          <a:spcPts val="0"/>
                        </a:spcBef>
                        <a:spcAft>
                          <a:spcPts val="0"/>
                        </a:spcAft>
                        <a:buNone/>
                      </a:pPr>
                      <a:r>
                        <a:rPr b="1" lang="en" sz="1100">
                          <a:solidFill>
                            <a:schemeClr val="lt2"/>
                          </a:solidFill>
                        </a:rPr>
                        <a:t>Metric</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Units</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Ideal</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Acceptable</a:t>
                      </a:r>
                      <a:endParaRPr b="1" sz="1100">
                        <a:solidFill>
                          <a:schemeClr val="lt2"/>
                        </a:solidFill>
                      </a:endParaRPr>
                    </a:p>
                  </a:txBody>
                  <a:tcPr marT="63500" marB="63500" marR="63500" marL="63500">
                    <a:solidFill>
                      <a:schemeClr val="dk1"/>
                    </a:solidFill>
                  </a:tcPr>
                </a:tc>
              </a:tr>
              <a:tr h="12700">
                <a:tc>
                  <a:txBody>
                    <a:bodyPr/>
                    <a:lstStyle/>
                    <a:p>
                      <a:pPr indent="0" lvl="0" marL="0" rtl="0" algn="l">
                        <a:lnSpc>
                          <a:spcPct val="115000"/>
                        </a:lnSpc>
                        <a:spcBef>
                          <a:spcPts val="0"/>
                        </a:spcBef>
                        <a:spcAft>
                          <a:spcPts val="0"/>
                        </a:spcAft>
                        <a:buNone/>
                      </a:pPr>
                      <a:r>
                        <a:rPr lang="en" sz="1100"/>
                        <a:t>UX as empathetic with client</a:t>
                      </a:r>
                      <a:endParaRPr sz="1100"/>
                    </a:p>
                  </a:txBody>
                  <a:tcPr marT="63500" marB="63500" marR="63500" marL="63500"/>
                </a:tc>
                <a:tc>
                  <a:txBody>
                    <a:bodyPr/>
                    <a:lstStyle/>
                    <a:p>
                      <a:pPr indent="0" lvl="0" marL="0" rtl="0" algn="l">
                        <a:spcBef>
                          <a:spcPts val="0"/>
                        </a:spcBef>
                        <a:spcAft>
                          <a:spcPts val="0"/>
                        </a:spcAft>
                        <a:buNone/>
                      </a:pPr>
                      <a:r>
                        <a:rPr lang="en" sz="1100"/>
                        <a:t>Personal ranking</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4-5</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Number of repeatable functions</a:t>
                      </a:r>
                      <a:endParaRPr sz="1100"/>
                    </a:p>
                  </a:txBody>
                  <a:tcPr marT="63500" marB="63500" marR="63500" marL="63500"/>
                </a:tc>
                <a:tc>
                  <a:txBody>
                    <a:bodyPr/>
                    <a:lstStyle/>
                    <a:p>
                      <a:pPr indent="0" lvl="0" marL="0" rtl="0" algn="l">
                        <a:spcBef>
                          <a:spcPts val="0"/>
                        </a:spcBef>
                        <a:spcAft>
                          <a:spcPts val="0"/>
                        </a:spcAft>
                        <a:buNone/>
                      </a:pPr>
                      <a:r>
                        <a:rPr lang="en" sz="1100"/>
                        <a:t>Positive integer (count)</a:t>
                      </a:r>
                      <a:endParaRPr sz="1100"/>
                    </a:p>
                  </a:txBody>
                  <a:tcPr marT="63500" marB="63500" marR="63500" marL="63500"/>
                </a:tc>
                <a:tc>
                  <a:txBody>
                    <a:bodyPr/>
                    <a:lstStyle/>
                    <a:p>
                      <a:pPr indent="0" lvl="0" marL="0" rtl="0" algn="ctr">
                        <a:spcBef>
                          <a:spcPts val="0"/>
                        </a:spcBef>
                        <a:spcAft>
                          <a:spcPts val="0"/>
                        </a:spcAft>
                        <a:buNone/>
                      </a:pPr>
                      <a:r>
                        <a:rPr lang="en" sz="1100"/>
                        <a:t>100</a:t>
                      </a:r>
                      <a:endParaRPr sz="1100"/>
                    </a:p>
                  </a:txBody>
                  <a:tcPr marT="63500" marB="63500" marR="63500" marL="63500"/>
                </a:tc>
                <a:tc>
                  <a:txBody>
                    <a:bodyPr/>
                    <a:lstStyle/>
                    <a:p>
                      <a:pPr indent="0" lvl="0" marL="0" rtl="0" algn="ctr">
                        <a:spcBef>
                          <a:spcPts val="0"/>
                        </a:spcBef>
                        <a:spcAft>
                          <a:spcPts val="0"/>
                        </a:spcAft>
                        <a:buNone/>
                      </a:pPr>
                      <a:r>
                        <a:rPr lang="en" sz="1100"/>
                        <a:t>20-100</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Icon size</a:t>
                      </a:r>
                      <a:endParaRPr sz="1100"/>
                    </a:p>
                  </a:txBody>
                  <a:tcPr marT="63500" marB="63500" marR="63500" marL="63500"/>
                </a:tc>
                <a:tc>
                  <a:txBody>
                    <a:bodyPr/>
                    <a:lstStyle/>
                    <a:p>
                      <a:pPr indent="0" lvl="0" marL="0" rtl="0" algn="l">
                        <a:spcBef>
                          <a:spcPts val="0"/>
                        </a:spcBef>
                        <a:spcAft>
                          <a:spcPts val="0"/>
                        </a:spcAft>
                        <a:buNone/>
                      </a:pPr>
                      <a:r>
                        <a:rPr lang="en" sz="1100"/>
                        <a:t>px or cm (on-screen)</a:t>
                      </a:r>
                      <a:endParaRPr sz="1100"/>
                    </a:p>
                  </a:txBody>
                  <a:tcPr marT="63500" marB="63500" marR="63500" marL="63500"/>
                </a:tc>
                <a:tc>
                  <a:txBody>
                    <a:bodyPr/>
                    <a:lstStyle/>
                    <a:p>
                      <a:pPr indent="0" lvl="0" marL="0" rtl="0" algn="ctr">
                        <a:spcBef>
                          <a:spcPts val="0"/>
                        </a:spcBef>
                        <a:spcAft>
                          <a:spcPts val="0"/>
                        </a:spcAft>
                        <a:buNone/>
                      </a:pPr>
                      <a:r>
                        <a:rPr lang="en" sz="1100"/>
                        <a:t>50px/</a:t>
                      </a:r>
                      <a:endParaRPr sz="1100"/>
                    </a:p>
                    <a:p>
                      <a:pPr indent="0" lvl="0" marL="0" rtl="0" algn="ctr">
                        <a:spcBef>
                          <a:spcPts val="0"/>
                        </a:spcBef>
                        <a:spcAft>
                          <a:spcPts val="0"/>
                        </a:spcAft>
                        <a:buNone/>
                      </a:pPr>
                      <a:r>
                        <a:rPr lang="en" sz="1100"/>
                        <a:t>2.5cm</a:t>
                      </a:r>
                      <a:endParaRPr sz="1100"/>
                    </a:p>
                  </a:txBody>
                  <a:tcPr marT="63500" marB="63500" marR="63500" marL="63500"/>
                </a:tc>
                <a:tc>
                  <a:txBody>
                    <a:bodyPr/>
                    <a:lstStyle/>
                    <a:p>
                      <a:pPr indent="0" lvl="0" marL="0" rtl="0" algn="ctr">
                        <a:spcBef>
                          <a:spcPts val="0"/>
                        </a:spcBef>
                        <a:spcAft>
                          <a:spcPts val="0"/>
                        </a:spcAft>
                        <a:buNone/>
                      </a:pPr>
                      <a:r>
                        <a:rPr lang="en" sz="1100"/>
                        <a:t>35-100px/</a:t>
                      </a:r>
                      <a:endParaRPr sz="1100"/>
                    </a:p>
                    <a:p>
                      <a:pPr indent="0" lvl="0" marL="0" rtl="0" algn="ctr">
                        <a:spcBef>
                          <a:spcPts val="0"/>
                        </a:spcBef>
                        <a:spcAft>
                          <a:spcPts val="0"/>
                        </a:spcAft>
                        <a:buNone/>
                      </a:pPr>
                      <a:r>
                        <a:rPr lang="en" sz="1100"/>
                        <a:t>1.4-3.0cm</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Customizability</a:t>
                      </a:r>
                      <a:endParaRPr sz="1100"/>
                    </a:p>
                  </a:txBody>
                  <a:tcPr marT="63500" marB="63500" marR="63500" marL="63500"/>
                </a:tc>
                <a:tc>
                  <a:txBody>
                    <a:bodyPr/>
                    <a:lstStyle/>
                    <a:p>
                      <a:pPr indent="0" lvl="0" marL="0" rtl="0" algn="l">
                        <a:spcBef>
                          <a:spcPts val="0"/>
                        </a:spcBef>
                        <a:spcAft>
                          <a:spcPts val="0"/>
                        </a:spcAft>
                        <a:buNone/>
                      </a:pPr>
                      <a:r>
                        <a:rPr lang="en" sz="1100"/>
                        <a:t>Personal ranking</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3-5</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Number of commands recorded</a:t>
                      </a:r>
                      <a:endParaRPr sz="1100"/>
                    </a:p>
                  </a:txBody>
                  <a:tcPr marT="63500" marB="63500" marR="63500" marL="63500"/>
                </a:tc>
                <a:tc>
                  <a:txBody>
                    <a:bodyPr/>
                    <a:lstStyle/>
                    <a:p>
                      <a:pPr indent="0" lvl="0" marL="0" rtl="0" algn="l">
                        <a:spcBef>
                          <a:spcPts val="0"/>
                        </a:spcBef>
                        <a:spcAft>
                          <a:spcPts val="0"/>
                        </a:spcAft>
                        <a:buNone/>
                      </a:pPr>
                      <a:r>
                        <a:rPr lang="en" sz="1100"/>
                        <a:t>Positive integer (count)</a:t>
                      </a:r>
                      <a:endParaRPr sz="1100"/>
                    </a:p>
                  </a:txBody>
                  <a:tcPr marT="63500" marB="63500" marR="63500" marL="63500"/>
                </a:tc>
                <a:tc>
                  <a:txBody>
                    <a:bodyPr/>
                    <a:lstStyle/>
                    <a:p>
                      <a:pPr indent="0" lvl="0" marL="0" rtl="0" algn="ctr">
                        <a:spcBef>
                          <a:spcPts val="0"/>
                        </a:spcBef>
                        <a:spcAft>
                          <a:spcPts val="0"/>
                        </a:spcAft>
                        <a:buNone/>
                      </a:pPr>
                      <a:r>
                        <a:rPr lang="en" sz="1100"/>
                        <a:t>100</a:t>
                      </a:r>
                      <a:endParaRPr sz="1100"/>
                    </a:p>
                  </a:txBody>
                  <a:tcPr marT="63500" marB="63500" marR="63500" marL="63500"/>
                </a:tc>
                <a:tc>
                  <a:txBody>
                    <a:bodyPr/>
                    <a:lstStyle/>
                    <a:p>
                      <a:pPr indent="0" lvl="0" marL="0" rtl="0" algn="ctr">
                        <a:spcBef>
                          <a:spcPts val="0"/>
                        </a:spcBef>
                        <a:spcAft>
                          <a:spcPts val="0"/>
                        </a:spcAft>
                        <a:buNone/>
                      </a:pPr>
                      <a:r>
                        <a:rPr lang="en" sz="1100"/>
                        <a:t>50-100</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Assistive features</a:t>
                      </a:r>
                      <a:endParaRPr sz="1100"/>
                    </a:p>
                  </a:txBody>
                  <a:tcPr marT="63500" marB="63500" marR="63500" marL="63500"/>
                </a:tc>
                <a:tc>
                  <a:txBody>
                    <a:bodyPr/>
                    <a:lstStyle/>
                    <a:p>
                      <a:pPr indent="0" lvl="0" marL="0" rtl="0" algn="l">
                        <a:spcBef>
                          <a:spcPts val="0"/>
                        </a:spcBef>
                        <a:spcAft>
                          <a:spcPts val="0"/>
                        </a:spcAft>
                        <a:buNone/>
                      </a:pPr>
                      <a:r>
                        <a:rPr lang="en" sz="1100"/>
                        <a:t>Personal ranking</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Prevalence of red</a:t>
                      </a:r>
                      <a:endParaRPr sz="1100"/>
                    </a:p>
                  </a:txBody>
                  <a:tcPr marT="63500" marB="63500" marR="63500" marL="63500"/>
                </a:tc>
                <a:tc>
                  <a:txBody>
                    <a:bodyPr/>
                    <a:lstStyle/>
                    <a:p>
                      <a:pPr indent="0" lvl="0" marL="0" rtl="0" algn="l">
                        <a:spcBef>
                          <a:spcPts val="0"/>
                        </a:spcBef>
                        <a:spcAft>
                          <a:spcPts val="0"/>
                        </a:spcAft>
                        <a:buNone/>
                      </a:pPr>
                      <a:r>
                        <a:rPr lang="en" sz="1100"/>
                        <a:t>% on startup</a:t>
                      </a:r>
                      <a:endParaRPr sz="1100"/>
                    </a:p>
                  </a:txBody>
                  <a:tcPr marT="63500" marB="63500" marR="63500" marL="63500"/>
                </a:tc>
                <a:tc>
                  <a:txBody>
                    <a:bodyPr/>
                    <a:lstStyle/>
                    <a:p>
                      <a:pPr indent="0" lvl="0" marL="0" rtl="0" algn="ctr">
                        <a:spcBef>
                          <a:spcPts val="0"/>
                        </a:spcBef>
                        <a:spcAft>
                          <a:spcPts val="0"/>
                        </a:spcAft>
                        <a:buNone/>
                      </a:pPr>
                      <a:r>
                        <a:rPr lang="en" sz="1100"/>
                        <a:t>0%</a:t>
                      </a:r>
                      <a:endParaRPr sz="1100"/>
                    </a:p>
                  </a:txBody>
                  <a:tcPr marT="63500" marB="63500" marR="63500" marL="63500"/>
                </a:tc>
                <a:tc>
                  <a:txBody>
                    <a:bodyPr/>
                    <a:lstStyle/>
                    <a:p>
                      <a:pPr indent="0" lvl="0" marL="0" rtl="0" algn="ctr">
                        <a:spcBef>
                          <a:spcPts val="0"/>
                        </a:spcBef>
                        <a:spcAft>
                          <a:spcPts val="0"/>
                        </a:spcAft>
                        <a:buNone/>
                      </a:pPr>
                      <a:r>
                        <a:rPr lang="en" sz="1100"/>
                        <a:t>&lt;10%</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Presence of fast pop-ups</a:t>
                      </a:r>
                      <a:endParaRPr sz="1100"/>
                    </a:p>
                  </a:txBody>
                  <a:tcPr marT="63500" marB="63500" marR="63500" marL="63500"/>
                </a:tc>
                <a:tc>
                  <a:txBody>
                    <a:bodyPr/>
                    <a:lstStyle/>
                    <a:p>
                      <a:pPr indent="0" lvl="0" marL="0" rtl="0" algn="l">
                        <a:spcBef>
                          <a:spcPts val="0"/>
                        </a:spcBef>
                        <a:spcAft>
                          <a:spcPts val="0"/>
                        </a:spcAft>
                        <a:buNone/>
                      </a:pPr>
                      <a:r>
                        <a:rPr lang="en" sz="1100"/>
                        <a:t>Yes/No</a:t>
                      </a:r>
                      <a:endParaRPr sz="1100"/>
                    </a:p>
                  </a:txBody>
                  <a:tcPr marT="63500" marB="63500" marR="63500" marL="63500"/>
                </a:tc>
                <a:tc>
                  <a:txBody>
                    <a:bodyPr/>
                    <a:lstStyle/>
                    <a:p>
                      <a:pPr indent="0" lvl="0" marL="0" rtl="0" algn="ctr">
                        <a:spcBef>
                          <a:spcPts val="0"/>
                        </a:spcBef>
                        <a:spcAft>
                          <a:spcPts val="0"/>
                        </a:spcAft>
                        <a:buNone/>
                      </a:pPr>
                      <a:r>
                        <a:rPr lang="en" sz="1100"/>
                        <a:t>No</a:t>
                      </a:r>
                      <a:endParaRPr sz="1100"/>
                    </a:p>
                  </a:txBody>
                  <a:tcPr marT="63500" marB="63500" marR="63500" marL="63500"/>
                </a:tc>
                <a:tc>
                  <a:txBody>
                    <a:bodyPr/>
                    <a:lstStyle/>
                    <a:p>
                      <a:pPr indent="0" lvl="0" marL="0" rtl="0" algn="ctr">
                        <a:spcBef>
                          <a:spcPts val="0"/>
                        </a:spcBef>
                        <a:spcAft>
                          <a:spcPts val="0"/>
                        </a:spcAft>
                        <a:buNone/>
                      </a:pPr>
                      <a:r>
                        <a:rPr lang="en" sz="1100"/>
                        <a:t>No</a:t>
                      </a:r>
                      <a:endParaRPr sz="1100"/>
                    </a:p>
                  </a:txBody>
                  <a:tcPr marT="63500" marB="63500" marR="63500" marL="63500"/>
                </a:tc>
              </a:tr>
              <a:tr h="12700">
                <a:tc>
                  <a:txBody>
                    <a:bodyPr/>
                    <a:lstStyle/>
                    <a:p>
                      <a:pPr indent="0" lvl="0" marL="0" rtl="0" algn="l">
                        <a:lnSpc>
                          <a:spcPct val="115000"/>
                        </a:lnSpc>
                        <a:spcBef>
                          <a:spcPts val="0"/>
                        </a:spcBef>
                        <a:spcAft>
                          <a:spcPts val="0"/>
                        </a:spcAft>
                        <a:buNone/>
                      </a:pPr>
                      <a:r>
                        <a:rPr lang="en" sz="1100"/>
                        <a:t>Hardware Integrability</a:t>
                      </a:r>
                      <a:endParaRPr sz="1100"/>
                    </a:p>
                  </a:txBody>
                  <a:tcPr marT="63500" marB="63500" marR="63500" marL="63500"/>
                </a:tc>
                <a:tc>
                  <a:txBody>
                    <a:bodyPr/>
                    <a:lstStyle/>
                    <a:p>
                      <a:pPr indent="0" lvl="0" marL="0" rtl="0" algn="l">
                        <a:spcBef>
                          <a:spcPts val="0"/>
                        </a:spcBef>
                        <a:spcAft>
                          <a:spcPts val="0"/>
                        </a:spcAft>
                        <a:buNone/>
                      </a:pPr>
                      <a:r>
                        <a:rPr lang="en" sz="1100"/>
                        <a:t>Personal Ranking</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ctr">
                        <a:spcBef>
                          <a:spcPts val="0"/>
                        </a:spcBef>
                        <a:spcAft>
                          <a:spcPts val="0"/>
                        </a:spcAft>
                        <a:buNone/>
                      </a:pPr>
                      <a:r>
                        <a:rPr lang="en" sz="1100"/>
                        <a:t>4-5</a:t>
                      </a:r>
                      <a:endParaRPr sz="1100"/>
                    </a:p>
                  </a:txBody>
                  <a:tcPr marT="63500" marB="63500" marR="63500" marL="63500"/>
                </a:tc>
              </a:tr>
            </a:tbl>
          </a:graphicData>
        </a:graphic>
      </p:graphicFrame>
      <p:sp>
        <p:nvSpPr>
          <p:cNvPr id="163" name="Google Shape;163;p22"/>
          <p:cNvSpPr txBox="1"/>
          <p:nvPr>
            <p:ph idx="4294967295"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700"/>
              <a:t>Deliverable B</a:t>
            </a:r>
            <a:endParaRPr b="0"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Benchmarking</a:t>
            </a:r>
            <a:endParaRPr/>
          </a:p>
        </p:txBody>
      </p:sp>
      <p:graphicFrame>
        <p:nvGraphicFramePr>
          <p:cNvPr id="169" name="Google Shape;169;p23"/>
          <p:cNvGraphicFramePr/>
          <p:nvPr/>
        </p:nvGraphicFramePr>
        <p:xfrm>
          <a:off x="817938" y="1906650"/>
          <a:ext cx="3000000" cy="3000000"/>
        </p:xfrm>
        <a:graphic>
          <a:graphicData uri="http://schemas.openxmlformats.org/drawingml/2006/table">
            <a:tbl>
              <a:tblPr>
                <a:noFill/>
                <a:tableStyleId>{2522EA3F-2A85-47FC-A416-4E4DEFDAC0B5}</a:tableStyleId>
              </a:tblPr>
              <a:tblGrid>
                <a:gridCol w="2157525"/>
                <a:gridCol w="970800"/>
                <a:gridCol w="1346575"/>
                <a:gridCol w="779600"/>
                <a:gridCol w="791125"/>
                <a:gridCol w="1667975"/>
              </a:tblGrid>
              <a:tr h="283450">
                <a:tc>
                  <a:txBody>
                    <a:bodyPr/>
                    <a:lstStyle/>
                    <a:p>
                      <a:pPr indent="0" lvl="0" marL="0" rtl="0" algn="ctr">
                        <a:spcBef>
                          <a:spcPts val="0"/>
                        </a:spcBef>
                        <a:spcAft>
                          <a:spcPts val="0"/>
                        </a:spcAft>
                        <a:buNone/>
                      </a:pPr>
                      <a:r>
                        <a:rPr b="1" lang="en" sz="1100">
                          <a:solidFill>
                            <a:schemeClr val="lt2"/>
                          </a:solidFill>
                        </a:rPr>
                        <a:t>Metric</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Photoshop</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Yanko keyboard</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Procreate</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GAVPI</a:t>
                      </a:r>
                      <a:endParaRPr b="1" sz="11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b="1" lang="en" sz="1100">
                          <a:solidFill>
                            <a:schemeClr val="lt2"/>
                          </a:solidFill>
                        </a:rPr>
                        <a:t>Windows voice control</a:t>
                      </a:r>
                      <a:endParaRPr b="1" sz="1100">
                        <a:solidFill>
                          <a:schemeClr val="lt2"/>
                        </a:solidFill>
                      </a:endParaRPr>
                    </a:p>
                  </a:txBody>
                  <a:tcPr marT="63500" marB="63500" marR="63500" marL="63500">
                    <a:solidFill>
                      <a:schemeClr val="dk1"/>
                    </a:solidFill>
                  </a:tcPr>
                </a:tc>
              </a:tr>
              <a:tr h="301550">
                <a:tc>
                  <a:txBody>
                    <a:bodyPr/>
                    <a:lstStyle/>
                    <a:p>
                      <a:pPr indent="0" lvl="0" marL="0" rtl="0" algn="l">
                        <a:lnSpc>
                          <a:spcPct val="115000"/>
                        </a:lnSpc>
                        <a:spcBef>
                          <a:spcPts val="0"/>
                        </a:spcBef>
                        <a:spcAft>
                          <a:spcPts val="0"/>
                        </a:spcAft>
                        <a:buNone/>
                      </a:pPr>
                      <a:r>
                        <a:rPr lang="en" sz="1100"/>
                        <a:t>UX as empathetic with client</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Number of repeatable functions</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&gt;1000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29</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&gt;100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N/A</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N/A</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Icon size</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25px</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1.4cm</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&gt;1cm</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N/A</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N/A</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Customizability</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Number of commands recorded</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 </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Infinite</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20</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Assistive features</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N/A</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1-2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4</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Prevalence of red</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&gt;10%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&gt;10%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0%</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Presence of fast pop-ups</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No</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No</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Yes</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No</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No</a:t>
                      </a:r>
                      <a:endParaRPr sz="1100"/>
                    </a:p>
                  </a:txBody>
                  <a:tcPr marT="63500" marB="63500" marR="63500" marL="63500"/>
                </a:tc>
              </a:tr>
              <a:tr h="301550">
                <a:tc>
                  <a:txBody>
                    <a:bodyPr/>
                    <a:lstStyle/>
                    <a:p>
                      <a:pPr indent="0" lvl="0" marL="0" rtl="0" algn="l">
                        <a:lnSpc>
                          <a:spcPct val="115000"/>
                        </a:lnSpc>
                        <a:spcBef>
                          <a:spcPts val="0"/>
                        </a:spcBef>
                        <a:spcAft>
                          <a:spcPts val="0"/>
                        </a:spcAft>
                        <a:buNone/>
                      </a:pPr>
                      <a:r>
                        <a:rPr lang="en" sz="1100"/>
                        <a:t>Hardware Integrability</a:t>
                      </a:r>
                      <a:endParaRPr sz="1100"/>
                    </a:p>
                  </a:txBody>
                  <a:tcPr marT="63500" marB="63500" marR="63500" marL="63500">
                    <a:solidFill>
                      <a:schemeClr val="lt2"/>
                    </a:solidFill>
                  </a:tcPr>
                </a:tc>
                <a:tc>
                  <a:txBody>
                    <a:bodyPr/>
                    <a:lstStyle/>
                    <a:p>
                      <a:pPr indent="0" lvl="0" marL="0" rtl="0" algn="l">
                        <a:lnSpc>
                          <a:spcPct val="115000"/>
                        </a:lnSpc>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3</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4</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4</a:t>
                      </a:r>
                      <a:endParaRPr sz="1100"/>
                    </a:p>
                  </a:txBody>
                  <a:tcPr marT="63500" marB="63500" marR="63500" marL="63500"/>
                </a:tc>
              </a:tr>
            </a:tbl>
          </a:graphicData>
        </a:graphic>
      </p:graphicFrame>
      <p:sp>
        <p:nvSpPr>
          <p:cNvPr id="170" name="Google Shape;170;p23"/>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 Generation</a:t>
            </a:r>
            <a:endParaRPr/>
          </a:p>
        </p:txBody>
      </p:sp>
      <p:graphicFrame>
        <p:nvGraphicFramePr>
          <p:cNvPr id="176" name="Google Shape;176;p24"/>
          <p:cNvGraphicFramePr/>
          <p:nvPr/>
        </p:nvGraphicFramePr>
        <p:xfrm>
          <a:off x="729438" y="1930810"/>
          <a:ext cx="3000000" cy="3000000"/>
        </p:xfrm>
        <a:graphic>
          <a:graphicData uri="http://schemas.openxmlformats.org/drawingml/2006/table">
            <a:tbl>
              <a:tblPr>
                <a:noFill/>
                <a:tableStyleId>{2522EA3F-2A85-47FC-A416-4E4DEFDAC0B5}</a:tableStyleId>
              </a:tblPr>
              <a:tblGrid>
                <a:gridCol w="569450"/>
                <a:gridCol w="2549550"/>
                <a:gridCol w="2505775"/>
                <a:gridCol w="2438425"/>
              </a:tblGrid>
              <a:tr h="284350">
                <a:tc>
                  <a:txBody>
                    <a:bodyPr/>
                    <a:lstStyle/>
                    <a:p>
                      <a:pPr indent="0" lvl="0" marL="0" rtl="0" algn="l">
                        <a:spcBef>
                          <a:spcPts val="0"/>
                        </a:spcBef>
                        <a:spcAft>
                          <a:spcPts val="0"/>
                        </a:spcAft>
                        <a:buNone/>
                      </a:pPr>
                      <a:r>
                        <a:t/>
                      </a:r>
                      <a:endParaRPr sz="9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900">
                          <a:solidFill>
                            <a:schemeClr val="lt2"/>
                          </a:solidFill>
                        </a:rPr>
                        <a:t>1</a:t>
                      </a:r>
                      <a:endParaRPr sz="9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900">
                          <a:solidFill>
                            <a:schemeClr val="lt2"/>
                          </a:solidFill>
                        </a:rPr>
                        <a:t>2</a:t>
                      </a:r>
                      <a:endParaRPr sz="9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900">
                          <a:solidFill>
                            <a:schemeClr val="lt2"/>
                          </a:solidFill>
                        </a:rPr>
                        <a:t>3</a:t>
                      </a:r>
                      <a:endParaRPr sz="900">
                        <a:solidFill>
                          <a:schemeClr val="lt2"/>
                        </a:solidFill>
                      </a:endParaRPr>
                    </a:p>
                  </a:txBody>
                  <a:tcPr marT="63500" marB="63500" marR="63500" marL="63500">
                    <a:solidFill>
                      <a:schemeClr val="dk1"/>
                    </a:solidFill>
                  </a:tcPr>
                </a:tc>
              </a:tr>
              <a:tr h="567350">
                <a:tc>
                  <a:txBody>
                    <a:bodyPr/>
                    <a:lstStyle/>
                    <a:p>
                      <a:pPr indent="0" lvl="0" marL="0" rtl="0" algn="l">
                        <a:spcBef>
                          <a:spcPts val="0"/>
                        </a:spcBef>
                        <a:spcAft>
                          <a:spcPts val="0"/>
                        </a:spcAft>
                        <a:buNone/>
                      </a:pPr>
                      <a:r>
                        <a:rPr lang="en" sz="900"/>
                        <a:t>Austin </a:t>
                      </a:r>
                      <a:endParaRPr sz="900"/>
                    </a:p>
                  </a:txBody>
                  <a:tcPr marT="63500" marB="63500" marR="63500" marL="63500">
                    <a:solidFill>
                      <a:schemeClr val="lt2"/>
                    </a:solidFill>
                  </a:tcPr>
                </a:tc>
                <a:tc>
                  <a:txBody>
                    <a:bodyPr/>
                    <a:lstStyle/>
                    <a:p>
                      <a:pPr indent="0" lvl="0" marL="0" rtl="0" algn="l">
                        <a:spcBef>
                          <a:spcPts val="0"/>
                        </a:spcBef>
                        <a:spcAft>
                          <a:spcPts val="0"/>
                        </a:spcAft>
                        <a:buNone/>
                      </a:pPr>
                      <a:r>
                        <a:rPr lang="en" sz="900"/>
                        <a:t>An </a:t>
                      </a:r>
                      <a:r>
                        <a:rPr b="1" lang="en" sz="900"/>
                        <a:t>external custom keyboard</a:t>
                      </a:r>
                      <a:r>
                        <a:rPr lang="en" sz="900"/>
                        <a:t> that allows for rebinding of keys and hotkey functions for photoshop</a:t>
                      </a:r>
                      <a:endParaRPr sz="900"/>
                    </a:p>
                  </a:txBody>
                  <a:tcPr marT="63500" marB="63500" marR="63500" marL="63500"/>
                </a:tc>
                <a:tc>
                  <a:txBody>
                    <a:bodyPr/>
                    <a:lstStyle/>
                    <a:p>
                      <a:pPr indent="0" lvl="0" marL="0" rtl="0" algn="l">
                        <a:spcBef>
                          <a:spcPts val="0"/>
                        </a:spcBef>
                        <a:spcAft>
                          <a:spcPts val="0"/>
                        </a:spcAft>
                        <a:buNone/>
                      </a:pPr>
                      <a:r>
                        <a:rPr b="1" lang="en" sz="900"/>
                        <a:t>Tool integrated into wacom tablet</a:t>
                      </a:r>
                      <a:r>
                        <a:rPr lang="en" sz="900"/>
                        <a:t> that allows for easy switching between tools, rapid copy pasting capabilities</a:t>
                      </a:r>
                      <a:endParaRPr sz="900"/>
                    </a:p>
                  </a:txBody>
                  <a:tcPr marT="63500" marB="63500" marR="63500" marL="63500"/>
                </a:tc>
                <a:tc>
                  <a:txBody>
                    <a:bodyPr/>
                    <a:lstStyle/>
                    <a:p>
                      <a:pPr indent="0" lvl="0" marL="0" rtl="0" algn="l">
                        <a:spcBef>
                          <a:spcPts val="0"/>
                        </a:spcBef>
                        <a:spcAft>
                          <a:spcPts val="0"/>
                        </a:spcAft>
                        <a:buNone/>
                      </a:pPr>
                      <a:r>
                        <a:rPr b="1" lang="en" sz="900"/>
                        <a:t>New UI </a:t>
                      </a:r>
                      <a:r>
                        <a:rPr lang="en" sz="900"/>
                        <a:t>that allows for simplifying down the menus in photoshop</a:t>
                      </a:r>
                      <a:endParaRPr sz="900"/>
                    </a:p>
                  </a:txBody>
                  <a:tcPr marT="63500" marB="63500" marR="63500" marL="63500"/>
                </a:tc>
              </a:tr>
              <a:tr h="423800">
                <a:tc>
                  <a:txBody>
                    <a:bodyPr/>
                    <a:lstStyle/>
                    <a:p>
                      <a:pPr indent="0" lvl="0" marL="0" rtl="0" algn="l">
                        <a:spcBef>
                          <a:spcPts val="0"/>
                        </a:spcBef>
                        <a:spcAft>
                          <a:spcPts val="0"/>
                        </a:spcAft>
                        <a:buNone/>
                      </a:pPr>
                      <a:r>
                        <a:rPr lang="en" sz="900"/>
                        <a:t>Ben</a:t>
                      </a:r>
                      <a:endParaRPr sz="900"/>
                    </a:p>
                  </a:txBody>
                  <a:tcPr marT="63500" marB="63500" marR="63500" marL="63500">
                    <a:solidFill>
                      <a:schemeClr val="lt2"/>
                    </a:solidFill>
                  </a:tcPr>
                </a:tc>
                <a:tc>
                  <a:txBody>
                    <a:bodyPr/>
                    <a:lstStyle/>
                    <a:p>
                      <a:pPr indent="0" lvl="0" marL="0" rtl="0" algn="l">
                        <a:spcBef>
                          <a:spcPts val="0"/>
                        </a:spcBef>
                        <a:spcAft>
                          <a:spcPts val="0"/>
                        </a:spcAft>
                        <a:buNone/>
                      </a:pPr>
                      <a:r>
                        <a:rPr lang="en" sz="900"/>
                        <a:t>A more </a:t>
                      </a:r>
                      <a:r>
                        <a:rPr b="1" lang="en" sz="900"/>
                        <a:t>accessible UI</a:t>
                      </a:r>
                      <a:r>
                        <a:rPr lang="en" sz="900"/>
                        <a:t> </a:t>
                      </a:r>
                      <a:r>
                        <a:rPr b="1" lang="en" sz="900"/>
                        <a:t>over Procreate</a:t>
                      </a:r>
                      <a:r>
                        <a:rPr lang="en" sz="900"/>
                        <a:t> to allow user to work under many circumstances</a:t>
                      </a:r>
                      <a:endParaRPr sz="900"/>
                    </a:p>
                  </a:txBody>
                  <a:tcPr marT="63500" marB="63500" marR="63500" marL="63500"/>
                </a:tc>
                <a:tc>
                  <a:txBody>
                    <a:bodyPr/>
                    <a:lstStyle/>
                    <a:p>
                      <a:pPr indent="0" lvl="0" marL="0" rtl="0" algn="l">
                        <a:spcBef>
                          <a:spcPts val="0"/>
                        </a:spcBef>
                        <a:spcAft>
                          <a:spcPts val="0"/>
                        </a:spcAft>
                        <a:buNone/>
                      </a:pPr>
                      <a:r>
                        <a:rPr lang="en" sz="900"/>
                        <a:t>An </a:t>
                      </a:r>
                      <a:r>
                        <a:rPr b="1" lang="en" sz="900"/>
                        <a:t>ergonomic pen for the wacom tablet</a:t>
                      </a:r>
                      <a:r>
                        <a:rPr lang="en" sz="900"/>
                        <a:t>, allowing user to hold pen more comfortably</a:t>
                      </a:r>
                      <a:endParaRPr sz="900"/>
                    </a:p>
                  </a:txBody>
                  <a:tcPr marT="63500" marB="63500" marR="63500" marL="63500"/>
                </a:tc>
                <a:tc>
                  <a:txBody>
                    <a:bodyPr/>
                    <a:lstStyle/>
                    <a:p>
                      <a:pPr indent="0" lvl="0" marL="0" rtl="0" algn="l">
                        <a:spcBef>
                          <a:spcPts val="0"/>
                        </a:spcBef>
                        <a:spcAft>
                          <a:spcPts val="0"/>
                        </a:spcAft>
                        <a:buNone/>
                      </a:pPr>
                      <a:r>
                        <a:rPr lang="en" sz="900"/>
                        <a:t>A </a:t>
                      </a:r>
                      <a:r>
                        <a:rPr lang="en" sz="900"/>
                        <a:t>plug-and-play </a:t>
                      </a:r>
                      <a:r>
                        <a:rPr b="1" lang="en" sz="900"/>
                        <a:t>accessible keyboard</a:t>
                      </a:r>
                      <a:r>
                        <a:rPr lang="en" sz="900"/>
                        <a:t> that comes with accessible design software</a:t>
                      </a:r>
                      <a:endParaRPr sz="900"/>
                    </a:p>
                  </a:txBody>
                  <a:tcPr marT="63500" marB="63500" marR="63500" marL="63500"/>
                </a:tc>
              </a:tr>
              <a:tr h="567350">
                <a:tc>
                  <a:txBody>
                    <a:bodyPr/>
                    <a:lstStyle/>
                    <a:p>
                      <a:pPr indent="0" lvl="0" marL="0" rtl="0" algn="l">
                        <a:spcBef>
                          <a:spcPts val="0"/>
                        </a:spcBef>
                        <a:spcAft>
                          <a:spcPts val="0"/>
                        </a:spcAft>
                        <a:buNone/>
                      </a:pPr>
                      <a:r>
                        <a:rPr lang="en" sz="900"/>
                        <a:t>Callum</a:t>
                      </a:r>
                      <a:endParaRPr sz="900"/>
                    </a:p>
                  </a:txBody>
                  <a:tcPr marT="63500" marB="63500" marR="63500" marL="63500">
                    <a:solidFill>
                      <a:schemeClr val="lt2"/>
                    </a:solidFill>
                  </a:tcPr>
                </a:tc>
                <a:tc>
                  <a:txBody>
                    <a:bodyPr/>
                    <a:lstStyle/>
                    <a:p>
                      <a:pPr indent="0" lvl="0" marL="0" rtl="0" algn="l">
                        <a:spcBef>
                          <a:spcPts val="0"/>
                        </a:spcBef>
                        <a:spcAft>
                          <a:spcPts val="0"/>
                        </a:spcAft>
                        <a:buNone/>
                      </a:pPr>
                      <a:r>
                        <a:rPr lang="en" sz="900"/>
                        <a:t>A </a:t>
                      </a:r>
                      <a:r>
                        <a:rPr b="1" lang="en" sz="900"/>
                        <a:t>voice input program</a:t>
                      </a:r>
                      <a:r>
                        <a:rPr lang="en" sz="900"/>
                        <a:t> that will select small icons and help navigate challenging menus</a:t>
                      </a:r>
                      <a:endParaRPr sz="900"/>
                    </a:p>
                  </a:txBody>
                  <a:tcPr marT="63500" marB="63500" marR="63500" marL="63500"/>
                </a:tc>
                <a:tc>
                  <a:txBody>
                    <a:bodyPr/>
                    <a:lstStyle/>
                    <a:p>
                      <a:pPr indent="0" lvl="0" marL="0" rtl="0" algn="l">
                        <a:spcBef>
                          <a:spcPts val="0"/>
                        </a:spcBef>
                        <a:spcAft>
                          <a:spcPts val="0"/>
                        </a:spcAft>
                        <a:buNone/>
                      </a:pPr>
                      <a:r>
                        <a:rPr lang="en" sz="900"/>
                        <a:t>A </a:t>
                      </a:r>
                      <a:r>
                        <a:rPr b="1" lang="en" sz="900"/>
                        <a:t>new UI</a:t>
                      </a:r>
                      <a:r>
                        <a:rPr lang="en" sz="900"/>
                        <a:t> to place over Photoshop, simplifying the UI</a:t>
                      </a:r>
                      <a:endParaRPr sz="900"/>
                    </a:p>
                  </a:txBody>
                  <a:tcPr marT="63500" marB="63500" marR="63500" marL="63500"/>
                </a:tc>
                <a:tc>
                  <a:txBody>
                    <a:bodyPr/>
                    <a:lstStyle/>
                    <a:p>
                      <a:pPr indent="0" lvl="0" marL="0" rtl="0" algn="l">
                        <a:spcBef>
                          <a:spcPts val="0"/>
                        </a:spcBef>
                        <a:spcAft>
                          <a:spcPts val="0"/>
                        </a:spcAft>
                        <a:buNone/>
                      </a:pPr>
                      <a:r>
                        <a:rPr lang="en" sz="900"/>
                        <a:t>A series of easy-to-access quick </a:t>
                      </a:r>
                      <a:r>
                        <a:rPr b="1" lang="en" sz="900"/>
                        <a:t>“help” videos</a:t>
                      </a:r>
                      <a:r>
                        <a:rPr lang="en" sz="900"/>
                        <a:t> to walk clients through the complexity of photoshop, built in.</a:t>
                      </a:r>
                      <a:endParaRPr sz="900"/>
                    </a:p>
                  </a:txBody>
                  <a:tcPr marT="63500" marB="63500" marR="63500" marL="63500"/>
                </a:tc>
              </a:tr>
              <a:tr h="567350">
                <a:tc>
                  <a:txBody>
                    <a:bodyPr/>
                    <a:lstStyle/>
                    <a:p>
                      <a:pPr indent="0" lvl="0" marL="0" rtl="0" algn="l">
                        <a:spcBef>
                          <a:spcPts val="0"/>
                        </a:spcBef>
                        <a:spcAft>
                          <a:spcPts val="0"/>
                        </a:spcAft>
                        <a:buNone/>
                      </a:pPr>
                      <a:r>
                        <a:rPr lang="en" sz="900"/>
                        <a:t>Ellie</a:t>
                      </a:r>
                      <a:endParaRPr sz="900"/>
                    </a:p>
                  </a:txBody>
                  <a:tcPr marT="63500" marB="63500" marR="63500" marL="63500">
                    <a:solidFill>
                      <a:schemeClr val="lt2"/>
                    </a:solidFill>
                  </a:tcPr>
                </a:tc>
                <a:tc>
                  <a:txBody>
                    <a:bodyPr/>
                    <a:lstStyle/>
                    <a:p>
                      <a:pPr indent="0" lvl="0" marL="0" rtl="0" algn="l">
                        <a:spcBef>
                          <a:spcPts val="0"/>
                        </a:spcBef>
                        <a:spcAft>
                          <a:spcPts val="0"/>
                        </a:spcAft>
                        <a:buNone/>
                      </a:pPr>
                      <a:r>
                        <a:rPr lang="en" sz="900"/>
                        <a:t>A </a:t>
                      </a:r>
                      <a:r>
                        <a:rPr b="1" lang="en" sz="900"/>
                        <a:t>toolbar UI </a:t>
                      </a:r>
                      <a:r>
                        <a:rPr lang="en" sz="900"/>
                        <a:t>that can be used with Photoshop (or other tools) with basic commands that can be activated by mouse, keyboard, or voice</a:t>
                      </a:r>
                      <a:endParaRPr sz="900"/>
                    </a:p>
                  </a:txBody>
                  <a:tcPr marT="63500" marB="63500" marR="63500" marL="63500"/>
                </a:tc>
                <a:tc>
                  <a:txBody>
                    <a:bodyPr/>
                    <a:lstStyle/>
                    <a:p>
                      <a:pPr indent="0" lvl="0" marL="0" rtl="0" algn="l">
                        <a:spcBef>
                          <a:spcPts val="0"/>
                        </a:spcBef>
                        <a:spcAft>
                          <a:spcPts val="0"/>
                        </a:spcAft>
                        <a:buNone/>
                      </a:pPr>
                      <a:r>
                        <a:rPr lang="en" sz="900"/>
                        <a:t>A UI that focuses specifically on aspects of the Photoshop UI that the client felt overwhelmed by - e.g. </a:t>
                      </a:r>
                      <a:r>
                        <a:rPr b="1" lang="en" sz="900"/>
                        <a:t>color picker, brush size</a:t>
                      </a:r>
                      <a:endParaRPr b="1" sz="900"/>
                    </a:p>
                  </a:txBody>
                  <a:tcPr marT="63500" marB="63500" marR="63500" marL="63500"/>
                </a:tc>
                <a:tc>
                  <a:txBody>
                    <a:bodyPr/>
                    <a:lstStyle/>
                    <a:p>
                      <a:pPr indent="0" lvl="0" marL="0" rtl="0" algn="l">
                        <a:spcBef>
                          <a:spcPts val="0"/>
                        </a:spcBef>
                        <a:spcAft>
                          <a:spcPts val="0"/>
                        </a:spcAft>
                        <a:buNone/>
                      </a:pPr>
                      <a:r>
                        <a:rPr lang="en" sz="900"/>
                        <a:t>A </a:t>
                      </a:r>
                      <a:r>
                        <a:rPr lang="en" sz="900"/>
                        <a:t>tool integrated into the Wacom tablet </a:t>
                      </a:r>
                      <a:r>
                        <a:rPr lang="en" sz="900"/>
                        <a:t>that uses </a:t>
                      </a:r>
                      <a:r>
                        <a:rPr b="1" lang="en" sz="900"/>
                        <a:t>gesture commands</a:t>
                      </a:r>
                      <a:r>
                        <a:rPr lang="en" sz="900"/>
                        <a:t> for tools such as fast copy/paste, line smoothing</a:t>
                      </a:r>
                      <a:endParaRPr sz="900"/>
                    </a:p>
                  </a:txBody>
                  <a:tcPr marT="63500" marB="63500" marR="63500" marL="63500"/>
                </a:tc>
              </a:tr>
              <a:tr h="567350">
                <a:tc>
                  <a:txBody>
                    <a:bodyPr/>
                    <a:lstStyle/>
                    <a:p>
                      <a:pPr indent="0" lvl="0" marL="0" rtl="0" algn="l">
                        <a:spcBef>
                          <a:spcPts val="0"/>
                        </a:spcBef>
                        <a:spcAft>
                          <a:spcPts val="0"/>
                        </a:spcAft>
                        <a:buNone/>
                      </a:pPr>
                      <a:r>
                        <a:rPr lang="en" sz="900"/>
                        <a:t>Matt</a:t>
                      </a:r>
                      <a:endParaRPr sz="900"/>
                    </a:p>
                  </a:txBody>
                  <a:tcPr marT="63500" marB="63500" marR="63500" marL="63500">
                    <a:solidFill>
                      <a:schemeClr val="lt2"/>
                    </a:solidFill>
                  </a:tcPr>
                </a:tc>
                <a:tc>
                  <a:txBody>
                    <a:bodyPr/>
                    <a:lstStyle/>
                    <a:p>
                      <a:pPr indent="0" lvl="0" marL="0" rtl="0" algn="l">
                        <a:spcBef>
                          <a:spcPts val="0"/>
                        </a:spcBef>
                        <a:spcAft>
                          <a:spcPts val="0"/>
                        </a:spcAft>
                        <a:buNone/>
                      </a:pPr>
                      <a:r>
                        <a:rPr lang="en" sz="900"/>
                        <a:t>A </a:t>
                      </a:r>
                      <a:r>
                        <a:rPr b="1" lang="en" sz="900"/>
                        <a:t>voice command system</a:t>
                      </a:r>
                      <a:r>
                        <a:rPr lang="en" sz="900"/>
                        <a:t> that makes it sufficient to complete simple drawing processes for any possible art concepts.</a:t>
                      </a:r>
                      <a:endParaRPr sz="900"/>
                    </a:p>
                  </a:txBody>
                  <a:tcPr marT="63500" marB="63500" marR="63500" marL="63500"/>
                </a:tc>
                <a:tc>
                  <a:txBody>
                    <a:bodyPr/>
                    <a:lstStyle/>
                    <a:p>
                      <a:pPr indent="0" lvl="0" marL="0" rtl="0" algn="l">
                        <a:spcBef>
                          <a:spcPts val="0"/>
                        </a:spcBef>
                        <a:spcAft>
                          <a:spcPts val="0"/>
                        </a:spcAft>
                        <a:buNone/>
                      </a:pPr>
                      <a:r>
                        <a:rPr lang="en" sz="900"/>
                        <a:t>A </a:t>
                      </a:r>
                      <a:r>
                        <a:rPr b="1" lang="en" sz="900"/>
                        <a:t>simplistic UI</a:t>
                      </a:r>
                      <a:r>
                        <a:rPr lang="en" sz="900"/>
                        <a:t> that will be designed to make navigation easier while using Photoshop </a:t>
                      </a:r>
                      <a:endParaRPr sz="900"/>
                    </a:p>
                  </a:txBody>
                  <a:tcPr marT="63500" marB="63500" marR="63500" marL="63500"/>
                </a:tc>
                <a:tc>
                  <a:txBody>
                    <a:bodyPr/>
                    <a:lstStyle/>
                    <a:p>
                      <a:pPr indent="0" lvl="0" marL="0" rtl="0" algn="l">
                        <a:spcBef>
                          <a:spcPts val="0"/>
                        </a:spcBef>
                        <a:spcAft>
                          <a:spcPts val="0"/>
                        </a:spcAft>
                        <a:buNone/>
                      </a:pPr>
                      <a:r>
                        <a:rPr lang="en" sz="900"/>
                        <a:t>A </a:t>
                      </a:r>
                      <a:r>
                        <a:rPr b="1" lang="en" sz="900"/>
                        <a:t>modification to the Wacom tablet</a:t>
                      </a:r>
                      <a:r>
                        <a:rPr lang="en" sz="900"/>
                        <a:t> that stores the most common drawing patterns read by the tablet.</a:t>
                      </a:r>
                      <a:endParaRPr sz="900"/>
                    </a:p>
                  </a:txBody>
                  <a:tcPr marT="63500" marB="63500" marR="63500" marL="63500"/>
                </a:tc>
              </a:tr>
            </a:tbl>
          </a:graphicData>
        </a:graphic>
      </p:graphicFrame>
      <p:sp>
        <p:nvSpPr>
          <p:cNvPr id="177" name="Google Shape;177;p24"/>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729450" y="1318650"/>
            <a:ext cx="2154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Decision Matrix</a:t>
            </a:r>
            <a:endParaRPr/>
          </a:p>
        </p:txBody>
      </p:sp>
      <p:graphicFrame>
        <p:nvGraphicFramePr>
          <p:cNvPr id="183" name="Google Shape;183;p25"/>
          <p:cNvGraphicFramePr/>
          <p:nvPr/>
        </p:nvGraphicFramePr>
        <p:xfrm>
          <a:off x="2958950" y="290513"/>
          <a:ext cx="3000000" cy="3000000"/>
        </p:xfrm>
        <a:graphic>
          <a:graphicData uri="http://schemas.openxmlformats.org/drawingml/2006/table">
            <a:tbl>
              <a:tblPr>
                <a:noFill/>
                <a:tableStyleId>{2522EA3F-2A85-47FC-A416-4E4DEFDAC0B5}</a:tableStyleId>
              </a:tblPr>
              <a:tblGrid>
                <a:gridCol w="571500"/>
                <a:gridCol w="685800"/>
                <a:gridCol w="520700"/>
                <a:gridCol w="520700"/>
                <a:gridCol w="520700"/>
                <a:gridCol w="520700"/>
                <a:gridCol w="520700"/>
                <a:gridCol w="520700"/>
                <a:gridCol w="520700"/>
                <a:gridCol w="520700"/>
                <a:gridCol w="520700"/>
              </a:tblGrid>
              <a:tr h="295275">
                <a:tc rowSpan="2">
                  <a:txBody>
                    <a:bodyPr/>
                    <a:lstStyle/>
                    <a:p>
                      <a:pPr indent="0" lvl="0" marL="0" rtl="0" algn="ctr">
                        <a:spcBef>
                          <a:spcPts val="0"/>
                        </a:spcBef>
                        <a:spcAft>
                          <a:spcPts val="0"/>
                        </a:spcAft>
                        <a:buNone/>
                      </a:pPr>
                      <a:r>
                        <a:t/>
                      </a:r>
                      <a:endParaRPr sz="800">
                        <a:solidFill>
                          <a:schemeClr val="lt2"/>
                        </a:solidFill>
                      </a:endParaRPr>
                    </a:p>
                  </a:txBody>
                  <a:tcPr marT="63500" marB="63500" marR="63500" marL="63500">
                    <a:solidFill>
                      <a:schemeClr val="dk1"/>
                    </a:solidFill>
                  </a:tcPr>
                </a:tc>
                <a:tc rowSpan="2">
                  <a:txBody>
                    <a:bodyPr/>
                    <a:lstStyle/>
                    <a:p>
                      <a:pPr indent="0" lvl="0" marL="0" rtl="0" algn="ctr">
                        <a:spcBef>
                          <a:spcPts val="0"/>
                        </a:spcBef>
                        <a:spcAft>
                          <a:spcPts val="0"/>
                        </a:spcAft>
                        <a:buNone/>
                      </a:pPr>
                      <a:r>
                        <a:t/>
                      </a:r>
                      <a:endParaRPr sz="800">
                        <a:solidFill>
                          <a:schemeClr val="lt2"/>
                        </a:solidFill>
                      </a:endParaRPr>
                    </a:p>
                    <a:p>
                      <a:pPr indent="0" lvl="0" marL="0" rtl="0" algn="ctr">
                        <a:spcBef>
                          <a:spcPts val="0"/>
                        </a:spcBef>
                        <a:spcAft>
                          <a:spcPts val="0"/>
                        </a:spcAft>
                        <a:buNone/>
                      </a:pPr>
                      <a:r>
                        <a:rPr lang="en" sz="800">
                          <a:solidFill>
                            <a:schemeClr val="lt2"/>
                          </a:solidFill>
                        </a:rPr>
                        <a:t>Concept</a:t>
                      </a:r>
                      <a:endParaRPr sz="800">
                        <a:solidFill>
                          <a:schemeClr val="lt2"/>
                        </a:solidFill>
                      </a:endParaRPr>
                    </a:p>
                  </a:txBody>
                  <a:tcPr marT="63500" marB="63500" marR="63500" marL="63500">
                    <a:solidFill>
                      <a:schemeClr val="dk1"/>
                    </a:solidFill>
                  </a:tcPr>
                </a:tc>
                <a:tc gridSpan="9">
                  <a:txBody>
                    <a:bodyPr/>
                    <a:lstStyle/>
                    <a:p>
                      <a:pPr indent="0" lvl="0" marL="0" rtl="0" algn="ctr">
                        <a:spcBef>
                          <a:spcPts val="0"/>
                        </a:spcBef>
                        <a:spcAft>
                          <a:spcPts val="0"/>
                        </a:spcAft>
                        <a:buNone/>
                      </a:pPr>
                      <a:r>
                        <a:rPr lang="en" sz="800">
                          <a:solidFill>
                            <a:schemeClr val="lt2"/>
                          </a:solidFill>
                        </a:rPr>
                        <a:t>Metric</a:t>
                      </a:r>
                      <a:endParaRPr sz="800">
                        <a:solidFill>
                          <a:schemeClr val="lt2"/>
                        </a:solidFill>
                      </a:endParaRPr>
                    </a:p>
                  </a:txBody>
                  <a:tcPr marT="63500" marB="63500" marR="63500" marL="63500">
                    <a:solidFill>
                      <a:schemeClr val="dk1"/>
                    </a:solidFill>
                  </a:tcPr>
                </a:tc>
                <a:tc hMerge="1"/>
                <a:tc hMerge="1"/>
                <a:tc hMerge="1"/>
                <a:tc hMerge="1"/>
                <a:tc hMerge="1"/>
                <a:tc hMerge="1"/>
                <a:tc hMerge="1"/>
                <a:tc hMerge="1"/>
              </a:tr>
              <a:tr h="266700">
                <a:tc vMerge="1"/>
                <a:tc vMerge="1"/>
                <a:tc>
                  <a:txBody>
                    <a:bodyPr/>
                    <a:lstStyle/>
                    <a:p>
                      <a:pPr indent="0" lvl="0" marL="0" rtl="0" algn="ctr">
                        <a:spcBef>
                          <a:spcPts val="0"/>
                        </a:spcBef>
                        <a:spcAft>
                          <a:spcPts val="0"/>
                        </a:spcAft>
                        <a:buNone/>
                      </a:pPr>
                      <a:r>
                        <a:rPr lang="en" sz="800">
                          <a:solidFill>
                            <a:schemeClr val="lt2"/>
                          </a:solidFill>
                        </a:rPr>
                        <a:t>1</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2</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3</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4</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5</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6</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7</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8</a:t>
                      </a:r>
                      <a:endParaRPr sz="800">
                        <a:solidFill>
                          <a:schemeClr val="lt2"/>
                        </a:solidFill>
                      </a:endParaRPr>
                    </a:p>
                  </a:txBody>
                  <a:tcPr marT="63500" marB="63500" marR="63500" marL="63500">
                    <a:solidFill>
                      <a:schemeClr val="dk1"/>
                    </a:solidFill>
                  </a:tcPr>
                </a:tc>
                <a:tc>
                  <a:txBody>
                    <a:bodyPr/>
                    <a:lstStyle/>
                    <a:p>
                      <a:pPr indent="0" lvl="0" marL="0" rtl="0" algn="ctr">
                        <a:spcBef>
                          <a:spcPts val="0"/>
                        </a:spcBef>
                        <a:spcAft>
                          <a:spcPts val="0"/>
                        </a:spcAft>
                        <a:buNone/>
                      </a:pPr>
                      <a:r>
                        <a:rPr lang="en" sz="800">
                          <a:solidFill>
                            <a:schemeClr val="lt2"/>
                          </a:solidFill>
                        </a:rPr>
                        <a:t>9</a:t>
                      </a:r>
                      <a:endParaRPr sz="800">
                        <a:solidFill>
                          <a:schemeClr val="lt2"/>
                        </a:solidFill>
                      </a:endParaRPr>
                    </a:p>
                  </a:txBody>
                  <a:tcPr marT="63500" marB="63500" marR="63500" marL="63500">
                    <a:solidFill>
                      <a:schemeClr val="dk1"/>
                    </a:solidFill>
                  </a:tcPr>
                </a:tc>
              </a:tr>
              <a:tr h="266700">
                <a:tc rowSpan="3">
                  <a:txBody>
                    <a:bodyPr/>
                    <a:lstStyle/>
                    <a:p>
                      <a:pPr indent="0" lvl="0" marL="0" rtl="0" algn="ctr">
                        <a:spcBef>
                          <a:spcPts val="0"/>
                        </a:spcBef>
                        <a:spcAft>
                          <a:spcPts val="0"/>
                        </a:spcAft>
                        <a:buNone/>
                      </a:pPr>
                      <a:r>
                        <a:rPr lang="en" sz="800"/>
                        <a:t>Austin</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1</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1.4cm</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vMerge="1"/>
                <a:tc>
                  <a:txBody>
                    <a:bodyPr/>
                    <a:lstStyle/>
                    <a:p>
                      <a:pPr indent="0" lvl="0" marL="0" rtl="0" algn="ctr">
                        <a:spcBef>
                          <a:spcPts val="0"/>
                        </a:spcBef>
                        <a:spcAft>
                          <a:spcPts val="0"/>
                        </a:spcAft>
                        <a:buNone/>
                      </a:pPr>
                      <a:r>
                        <a:rPr lang="en" sz="800"/>
                        <a:t>2</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&gt;10</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2</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vMerge="1"/>
                <a:tc>
                  <a:txBody>
                    <a:bodyPr/>
                    <a:lstStyle/>
                    <a:p>
                      <a:pPr indent="0" lvl="0" marL="0" rtl="0" algn="ctr">
                        <a:spcBef>
                          <a:spcPts val="0"/>
                        </a:spcBef>
                        <a:spcAft>
                          <a:spcPts val="0"/>
                        </a:spcAft>
                        <a:buNone/>
                      </a:pPr>
                      <a:r>
                        <a:rPr lang="en" sz="800"/>
                        <a:t>3</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N/A</a:t>
                      </a:r>
                      <a:endParaRPr sz="800"/>
                    </a:p>
                  </a:txBody>
                  <a:tcPr marT="63500" marB="63500" marR="63500" marL="63500"/>
                </a:tc>
              </a:tr>
              <a:tr h="266700">
                <a:tc rowSpan="3">
                  <a:txBody>
                    <a:bodyPr/>
                    <a:lstStyle/>
                    <a:p>
                      <a:pPr indent="0" lvl="0" marL="0" rtl="0" algn="ctr">
                        <a:spcBef>
                          <a:spcPts val="0"/>
                        </a:spcBef>
                        <a:spcAft>
                          <a:spcPts val="0"/>
                        </a:spcAft>
                        <a:buNone/>
                      </a:pPr>
                      <a:r>
                        <a:rPr lang="en" sz="800"/>
                        <a:t>Ben</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1</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2</a:t>
                      </a:r>
                      <a:endParaRPr sz="800"/>
                    </a:p>
                  </a:txBody>
                  <a:tcPr marT="63500" marB="63500" marR="63500" marL="63500"/>
                </a:tc>
                <a:tc>
                  <a:txBody>
                    <a:bodyPr/>
                    <a:lstStyle/>
                    <a:p>
                      <a:pPr indent="0" lvl="0" marL="0" rtl="0" algn="ctr">
                        <a:spcBef>
                          <a:spcPts val="0"/>
                        </a:spcBef>
                        <a:spcAft>
                          <a:spcPts val="0"/>
                        </a:spcAft>
                        <a:buNone/>
                      </a:pPr>
                      <a:r>
                        <a:rPr lang="en" sz="800"/>
                        <a:t>1</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N/A</a:t>
                      </a:r>
                      <a:endParaRPr sz="800"/>
                    </a:p>
                  </a:txBody>
                  <a:tcPr marT="63500" marB="63500" marR="63500" marL="63500"/>
                </a:tc>
              </a:tr>
              <a:tr h="266700">
                <a:tc vMerge="1"/>
                <a:tc>
                  <a:txBody>
                    <a:bodyPr/>
                    <a:lstStyle/>
                    <a:p>
                      <a:pPr indent="0" lvl="0" marL="0" rtl="0" algn="ctr">
                        <a:spcBef>
                          <a:spcPts val="0"/>
                        </a:spcBef>
                        <a:spcAft>
                          <a:spcPts val="0"/>
                        </a:spcAft>
                        <a:buNone/>
                      </a:pPr>
                      <a:r>
                        <a:rPr lang="en" sz="800"/>
                        <a:t>2</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&gt;10</a:t>
                      </a:r>
                      <a:endParaRPr sz="800"/>
                    </a:p>
                  </a:txBody>
                  <a:tcPr marT="63500" marB="63500" marR="63500" marL="63500"/>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r>
              <a:tr h="266700">
                <a:tc vMerge="1"/>
                <a:tc>
                  <a:txBody>
                    <a:bodyPr/>
                    <a:lstStyle/>
                    <a:p>
                      <a:pPr indent="0" lvl="0" marL="0" rtl="0" algn="ctr">
                        <a:spcBef>
                          <a:spcPts val="0"/>
                        </a:spcBef>
                        <a:spcAft>
                          <a:spcPts val="0"/>
                        </a:spcAft>
                        <a:buNone/>
                      </a:pPr>
                      <a:r>
                        <a:rPr lang="en" sz="800"/>
                        <a:t>3</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rowSpan="3">
                  <a:txBody>
                    <a:bodyPr/>
                    <a:lstStyle/>
                    <a:p>
                      <a:pPr indent="0" lvl="0" marL="0" rtl="0" algn="ctr">
                        <a:spcBef>
                          <a:spcPts val="0"/>
                        </a:spcBef>
                        <a:spcAft>
                          <a:spcPts val="0"/>
                        </a:spcAft>
                        <a:buNone/>
                      </a:pPr>
                      <a:r>
                        <a:rPr lang="en" sz="800"/>
                        <a:t>Callum</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1</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3</a:t>
                      </a:r>
                      <a:endParaRPr sz="800"/>
                    </a:p>
                  </a:txBody>
                  <a:tcPr marT="63500" marB="63500" marR="63500" marL="63500"/>
                </a:tc>
              </a:tr>
              <a:tr h="266700">
                <a:tc vMerge="1"/>
                <a:tc>
                  <a:txBody>
                    <a:bodyPr/>
                    <a:lstStyle/>
                    <a:p>
                      <a:pPr indent="0" lvl="0" marL="0" rtl="0" algn="ctr">
                        <a:spcBef>
                          <a:spcPts val="0"/>
                        </a:spcBef>
                        <a:spcAft>
                          <a:spcPts val="0"/>
                        </a:spcAft>
                        <a:buNone/>
                      </a:pPr>
                      <a:r>
                        <a:rPr lang="en" sz="800"/>
                        <a:t>2</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vMerge="1"/>
                <a:tc>
                  <a:txBody>
                    <a:bodyPr/>
                    <a:lstStyle/>
                    <a:p>
                      <a:pPr indent="0" lvl="0" marL="0" rtl="0" algn="ctr">
                        <a:spcBef>
                          <a:spcPts val="0"/>
                        </a:spcBef>
                        <a:spcAft>
                          <a:spcPts val="0"/>
                        </a:spcAft>
                        <a:buNone/>
                      </a:pPr>
                      <a:r>
                        <a:rPr lang="en" sz="800"/>
                        <a:t>3</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2</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1</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&lt;10%</a:t>
                      </a:r>
                      <a:endParaRPr sz="800"/>
                    </a:p>
                  </a:txBody>
                  <a:tcPr marT="63500" marB="63500" marR="63500" marL="63500"/>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N/A</a:t>
                      </a:r>
                      <a:endParaRPr sz="800"/>
                    </a:p>
                  </a:txBody>
                  <a:tcPr marT="63500" marB="63500" marR="63500" marL="63500"/>
                </a:tc>
              </a:tr>
              <a:tr h="266700">
                <a:tc rowSpan="3">
                  <a:txBody>
                    <a:bodyPr/>
                    <a:lstStyle/>
                    <a:p>
                      <a:pPr indent="0" lvl="0" marL="0" rtl="0" algn="ctr">
                        <a:spcBef>
                          <a:spcPts val="0"/>
                        </a:spcBef>
                        <a:spcAft>
                          <a:spcPts val="0"/>
                        </a:spcAft>
                        <a:buNone/>
                      </a:pPr>
                      <a:r>
                        <a:rPr lang="en" sz="800"/>
                        <a:t>Ellie</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1</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vMerge="1"/>
                <a:tc>
                  <a:txBody>
                    <a:bodyPr/>
                    <a:lstStyle/>
                    <a:p>
                      <a:pPr indent="0" lvl="0" marL="0" rtl="0" algn="ctr">
                        <a:spcBef>
                          <a:spcPts val="0"/>
                        </a:spcBef>
                        <a:spcAft>
                          <a:spcPts val="0"/>
                        </a:spcAft>
                        <a:buNone/>
                      </a:pPr>
                      <a:r>
                        <a:rPr lang="en" sz="800"/>
                        <a:t>2</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50</a:t>
                      </a:r>
                      <a:endParaRPr sz="800"/>
                    </a:p>
                  </a:txBody>
                  <a:tcPr marT="63500" marB="63500" marR="63500" marL="63500"/>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100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N/A</a:t>
                      </a:r>
                      <a:endParaRPr sz="800"/>
                    </a:p>
                  </a:txBody>
                  <a:tcPr marT="63500" marB="63500" marR="63500" marL="63500"/>
                </a:tc>
              </a:tr>
              <a:tr h="266700">
                <a:tc vMerge="1"/>
                <a:tc>
                  <a:txBody>
                    <a:bodyPr/>
                    <a:lstStyle/>
                    <a:p>
                      <a:pPr indent="0" lvl="0" marL="0" rtl="0" algn="ctr">
                        <a:spcBef>
                          <a:spcPts val="0"/>
                        </a:spcBef>
                        <a:spcAft>
                          <a:spcPts val="0"/>
                        </a:spcAft>
                        <a:buNone/>
                      </a:pPr>
                      <a:r>
                        <a:rPr lang="en" sz="800"/>
                        <a:t>3</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20</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2</a:t>
                      </a:r>
                      <a:endParaRPr sz="800"/>
                    </a:p>
                  </a:txBody>
                  <a:tcPr marT="63500" marB="63500" marR="63500" marL="63500"/>
                </a:tc>
                <a:tc>
                  <a:txBody>
                    <a:bodyPr/>
                    <a:lstStyle/>
                    <a:p>
                      <a:pPr indent="0" lvl="0" marL="0" rtl="0" algn="ctr">
                        <a:spcBef>
                          <a:spcPts val="0"/>
                        </a:spcBef>
                        <a:spcAft>
                          <a:spcPts val="0"/>
                        </a:spcAft>
                        <a:buNone/>
                      </a:pPr>
                      <a:r>
                        <a:rPr lang="en" sz="800"/>
                        <a:t>10</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rowSpan="3">
                  <a:txBody>
                    <a:bodyPr/>
                    <a:lstStyle/>
                    <a:p>
                      <a:pPr indent="0" lvl="0" marL="0" rtl="0" algn="ctr">
                        <a:spcBef>
                          <a:spcPts val="0"/>
                        </a:spcBef>
                        <a:spcAft>
                          <a:spcPts val="0"/>
                        </a:spcAft>
                        <a:buNone/>
                      </a:pPr>
                      <a:r>
                        <a:rPr lang="en" sz="800"/>
                        <a:t>Matt</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1</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20</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3</a:t>
                      </a:r>
                      <a:endParaRPr sz="800"/>
                    </a:p>
                  </a:txBody>
                  <a:tcPr marT="63500" marB="63500" marR="63500" marL="63500"/>
                </a:tc>
                <a:tc>
                  <a:txBody>
                    <a:bodyPr/>
                    <a:lstStyle/>
                    <a:p>
                      <a:pPr indent="0" lvl="0" marL="0" rtl="0" algn="ctr">
                        <a:spcBef>
                          <a:spcPts val="0"/>
                        </a:spcBef>
                        <a:spcAft>
                          <a:spcPts val="0"/>
                        </a:spcAft>
                        <a:buNone/>
                      </a:pPr>
                      <a:r>
                        <a:rPr lang="en" sz="800"/>
                        <a:t>20</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r>
              <a:tr h="266700">
                <a:tc vMerge="1"/>
                <a:tc>
                  <a:txBody>
                    <a:bodyPr/>
                    <a:lstStyle/>
                    <a:p>
                      <a:pPr indent="0" lvl="0" marL="0" rtl="0" algn="ctr">
                        <a:spcBef>
                          <a:spcPts val="0"/>
                        </a:spcBef>
                        <a:spcAft>
                          <a:spcPts val="0"/>
                        </a:spcAft>
                        <a:buNone/>
                      </a:pPr>
                      <a:r>
                        <a:rPr lang="en" sz="800"/>
                        <a:t>2</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50px</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r h="266700">
                <a:tc vMerge="1"/>
                <a:tc>
                  <a:txBody>
                    <a:bodyPr/>
                    <a:lstStyle/>
                    <a:p>
                      <a:pPr indent="0" lvl="0" marL="0" rtl="0" algn="ctr">
                        <a:spcBef>
                          <a:spcPts val="0"/>
                        </a:spcBef>
                        <a:spcAft>
                          <a:spcPts val="0"/>
                        </a:spcAft>
                        <a:buNone/>
                      </a:pPr>
                      <a:r>
                        <a:rPr lang="en" sz="800"/>
                        <a:t>3</a:t>
                      </a:r>
                      <a:endParaRPr sz="800"/>
                    </a:p>
                  </a:txBody>
                  <a:tcPr marT="63500" marB="63500" marR="63500" marL="63500">
                    <a:solidFill>
                      <a:schemeClr val="lt2"/>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a:t>
                      </a:r>
                      <a:endParaRPr sz="800"/>
                    </a:p>
                  </a:txBody>
                  <a:tcPr marT="63500" marB="63500" marR="63500" marL="63500"/>
                </a:tc>
                <a:tc>
                  <a:txBody>
                    <a:bodyPr/>
                    <a:lstStyle/>
                    <a:p>
                      <a:pPr indent="0" lvl="0" marL="0" rtl="0" algn="ctr">
                        <a:spcBef>
                          <a:spcPts val="0"/>
                        </a:spcBef>
                        <a:spcAft>
                          <a:spcPts val="0"/>
                        </a:spcAft>
                        <a:buNone/>
                      </a:pPr>
                      <a:r>
                        <a:rPr lang="en" sz="800"/>
                        <a:t>N/A</a:t>
                      </a:r>
                      <a:endParaRPr sz="800"/>
                    </a:p>
                  </a:txBody>
                  <a:tcPr marT="63500" marB="63500" marR="63500" marL="63500"/>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10</a:t>
                      </a:r>
                      <a:endParaRPr sz="800"/>
                    </a:p>
                  </a:txBody>
                  <a:tcPr marT="63500" marB="63500" marR="63500" marL="63500"/>
                </a:tc>
                <a:tc>
                  <a:txBody>
                    <a:bodyPr/>
                    <a:lstStyle/>
                    <a:p>
                      <a:pPr indent="0" lvl="0" marL="0" rtl="0" algn="ctr">
                        <a:spcBef>
                          <a:spcPts val="0"/>
                        </a:spcBef>
                        <a:spcAft>
                          <a:spcPts val="0"/>
                        </a:spcAft>
                        <a:buNone/>
                      </a:pPr>
                      <a:r>
                        <a:rPr lang="en" sz="800"/>
                        <a:t>4</a:t>
                      </a:r>
                      <a:endParaRPr sz="800"/>
                    </a:p>
                  </a:txBody>
                  <a:tcPr marT="63500" marB="63500" marR="63500" marL="63500"/>
                </a:tc>
                <a:tc>
                  <a:txBody>
                    <a:bodyPr/>
                    <a:lstStyle/>
                    <a:p>
                      <a:pPr indent="0" lvl="0" marL="0" rtl="0" algn="ctr">
                        <a:spcBef>
                          <a:spcPts val="0"/>
                        </a:spcBef>
                        <a:spcAft>
                          <a:spcPts val="0"/>
                        </a:spcAft>
                        <a:buNone/>
                      </a:pPr>
                      <a:r>
                        <a:rPr lang="en" sz="800"/>
                        <a:t>0%</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No</a:t>
                      </a:r>
                      <a:endParaRPr sz="800"/>
                    </a:p>
                  </a:txBody>
                  <a:tcPr marT="63500" marB="63500" marR="63500" marL="63500">
                    <a:solidFill>
                      <a:srgbClr val="FFF2CC"/>
                    </a:solidFill>
                  </a:tcPr>
                </a:tc>
                <a:tc>
                  <a:txBody>
                    <a:bodyPr/>
                    <a:lstStyle/>
                    <a:p>
                      <a:pPr indent="0" lvl="0" marL="0" rtl="0" algn="ctr">
                        <a:spcBef>
                          <a:spcPts val="0"/>
                        </a:spcBef>
                        <a:spcAft>
                          <a:spcPts val="0"/>
                        </a:spcAft>
                        <a:buNone/>
                      </a:pPr>
                      <a:r>
                        <a:rPr lang="en" sz="800"/>
                        <a:t>5</a:t>
                      </a:r>
                      <a:endParaRPr sz="800"/>
                    </a:p>
                  </a:txBody>
                  <a:tcPr marT="63500" marB="63500" marR="63500" marL="63500">
                    <a:solidFill>
                      <a:srgbClr val="FFF2CC"/>
                    </a:solidFill>
                  </a:tcPr>
                </a:tc>
              </a:tr>
            </a:tbl>
          </a:graphicData>
        </a:graphic>
      </p:graphicFrame>
      <p:sp>
        <p:nvSpPr>
          <p:cNvPr id="184" name="Google Shape;184;p25"/>
          <p:cNvSpPr txBox="1"/>
          <p:nvPr>
            <p:ph idx="1" type="body"/>
          </p:nvPr>
        </p:nvSpPr>
        <p:spPr>
          <a:xfrm>
            <a:off x="729450" y="2340500"/>
            <a:ext cx="20490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E</a:t>
            </a:r>
            <a:r>
              <a:rPr lang="en">
                <a:solidFill>
                  <a:schemeClr val="dk1"/>
                </a:solidFill>
              </a:rPr>
              <a:t>ach idea was evaluated against each of the Target Specification metrics.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Ideas that meet the ideal metric value are shown in yellow.</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spcBef>
                <a:spcPts val="0"/>
              </a:spcBef>
              <a:spcAft>
                <a:spcPts val="1600"/>
              </a:spcAft>
              <a:buNone/>
            </a:pPr>
            <a:r>
              <a:t/>
            </a:r>
            <a:endParaRPr>
              <a:solidFill>
                <a:schemeClr val="dk1"/>
              </a:solidFill>
            </a:endParaRPr>
          </a:p>
        </p:txBody>
      </p:sp>
      <p:sp>
        <p:nvSpPr>
          <p:cNvPr id="185" name="Google Shape;185;p25"/>
          <p:cNvSpPr txBox="1"/>
          <p:nvPr>
            <p:ph idx="2" type="title"/>
          </p:nvPr>
        </p:nvSpPr>
        <p:spPr>
          <a:xfrm>
            <a:off x="830400" y="571925"/>
            <a:ext cx="2049000" cy="53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Deliverable 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
                <a:latin typeface="Raleway"/>
                <a:ea typeface="Raleway"/>
                <a:cs typeface="Raleway"/>
                <a:sym typeface="Raleway"/>
              </a:rPr>
              <a:t>Simplification of Photoshop UI</a:t>
            </a:r>
            <a:endParaRPr sz="1100"/>
          </a:p>
          <a:p>
            <a:pPr indent="-298450" lvl="0" marL="457200" rtl="0" algn="l">
              <a:spcBef>
                <a:spcPts val="400"/>
              </a:spcBef>
              <a:spcAft>
                <a:spcPts val="0"/>
              </a:spcAft>
              <a:buClr>
                <a:schemeClr val="dk1"/>
              </a:buClr>
              <a:buSzPts val="1100"/>
              <a:buChar char="●"/>
            </a:pPr>
            <a:r>
              <a:rPr lang="en" sz="1100">
                <a:solidFill>
                  <a:schemeClr val="dk1"/>
                </a:solidFill>
              </a:rPr>
              <a:t>Larger icons, hiding unnecessary tools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Improvements to the brush selection tool and colo</a:t>
            </a:r>
            <a:r>
              <a:rPr lang="en" sz="1100">
                <a:solidFill>
                  <a:schemeClr val="dk1"/>
                </a:solidFill>
              </a:rPr>
              <a:t>r picker.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Voice activation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a:latin typeface="Raleway"/>
                <a:ea typeface="Raleway"/>
                <a:cs typeface="Raleway"/>
                <a:sym typeface="Raleway"/>
              </a:rPr>
              <a:t>Integration with Wacom tablet</a:t>
            </a:r>
            <a:endParaRPr sz="1100"/>
          </a:p>
          <a:p>
            <a:pPr indent="-298450" lvl="0" marL="457200" rtl="0" algn="l">
              <a:spcBef>
                <a:spcPts val="0"/>
              </a:spcBef>
              <a:spcAft>
                <a:spcPts val="0"/>
              </a:spcAft>
              <a:buClr>
                <a:schemeClr val="dk1"/>
              </a:buClr>
              <a:buSzPts val="1100"/>
              <a:buChar char="●"/>
            </a:pPr>
            <a:r>
              <a:rPr lang="en" sz="1100">
                <a:solidFill>
                  <a:schemeClr val="dk1"/>
                </a:solidFill>
              </a:rPr>
              <a:t>Allows the client to maintain their current work environment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Use as a mouse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Explore functions with buttons and pen </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a:latin typeface="Raleway"/>
                <a:ea typeface="Raleway"/>
                <a:cs typeface="Raleway"/>
                <a:sym typeface="Raleway"/>
              </a:rPr>
              <a:t>Command and gesture history and repetition</a:t>
            </a:r>
            <a:endParaRPr b="1">
              <a:latin typeface="Raleway"/>
              <a:ea typeface="Raleway"/>
              <a:cs typeface="Raleway"/>
              <a:sym typeface="Raleway"/>
            </a:endParaRPr>
          </a:p>
          <a:p>
            <a:pPr indent="-298450" lvl="0" marL="457200" rtl="0" algn="l">
              <a:spcBef>
                <a:spcPts val="400"/>
              </a:spcBef>
              <a:spcAft>
                <a:spcPts val="0"/>
              </a:spcAft>
              <a:buClr>
                <a:schemeClr val="dk1"/>
              </a:buClr>
              <a:buSzPts val="1100"/>
              <a:buChar char="●"/>
            </a:pPr>
            <a:r>
              <a:rPr lang="en" sz="1100">
                <a:solidFill>
                  <a:schemeClr val="dk1"/>
                </a:solidFill>
              </a:rPr>
              <a:t>Functionality to  recreate frequently used processes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Voice activation</a:t>
            </a:r>
            <a:endParaRPr sz="1200">
              <a:solidFill>
                <a:srgbClr val="666666"/>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
        <p:nvSpPr>
          <p:cNvPr id="191" name="Google Shape;191;p26"/>
          <p:cNvSpPr txBox="1"/>
          <p:nvPr/>
        </p:nvSpPr>
        <p:spPr>
          <a:xfrm>
            <a:off x="573750" y="1245700"/>
            <a:ext cx="79965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Selected concept features</a:t>
            </a:r>
            <a:endParaRPr sz="2600">
              <a:latin typeface="Lato"/>
              <a:ea typeface="Lato"/>
              <a:cs typeface="Lato"/>
              <a:sym typeface="Lato"/>
            </a:endParaRPr>
          </a:p>
        </p:txBody>
      </p:sp>
      <p:sp>
        <p:nvSpPr>
          <p:cNvPr id="192" name="Google Shape;192;p26"/>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a:solidFill>
                <a:srgbClr val="000000"/>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b="1" lang="en">
                <a:latin typeface="Raleway"/>
                <a:ea typeface="Raleway"/>
                <a:cs typeface="Raleway"/>
                <a:sym typeface="Raleway"/>
              </a:rPr>
              <a:t>Help system</a:t>
            </a:r>
            <a:endParaRPr b="1">
              <a:latin typeface="Raleway"/>
              <a:ea typeface="Raleway"/>
              <a:cs typeface="Raleway"/>
              <a:sym typeface="Raleway"/>
            </a:endParaRPr>
          </a:p>
          <a:p>
            <a:pPr indent="-298450" lvl="0" marL="457200" rtl="0" algn="l">
              <a:spcBef>
                <a:spcPts val="0"/>
              </a:spcBef>
              <a:spcAft>
                <a:spcPts val="0"/>
              </a:spcAft>
              <a:buClr>
                <a:schemeClr val="dk1"/>
              </a:buClr>
              <a:buSzPts val="1100"/>
              <a:buChar char="●"/>
            </a:pPr>
            <a:r>
              <a:rPr lang="en" sz="1100">
                <a:solidFill>
                  <a:schemeClr val="dk1"/>
                </a:solidFill>
              </a:rPr>
              <a:t>Help build the client’s confidence with Photoshop’s tools alongside the solution</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a:latin typeface="Raleway"/>
                <a:ea typeface="Raleway"/>
                <a:cs typeface="Raleway"/>
                <a:sym typeface="Raleway"/>
              </a:rPr>
              <a:t>Tactile buttons</a:t>
            </a:r>
            <a:endParaRPr b="1">
              <a:latin typeface="Raleway"/>
              <a:ea typeface="Raleway"/>
              <a:cs typeface="Raleway"/>
              <a:sym typeface="Raleway"/>
            </a:endParaRPr>
          </a:p>
          <a:p>
            <a:pPr indent="-298450" lvl="0" marL="457200" rtl="0" algn="l">
              <a:spcBef>
                <a:spcPts val="400"/>
              </a:spcBef>
              <a:spcAft>
                <a:spcPts val="0"/>
              </a:spcAft>
              <a:buClr>
                <a:schemeClr val="dk1"/>
              </a:buClr>
              <a:buSzPts val="1100"/>
              <a:buChar char="●"/>
            </a:pPr>
            <a:r>
              <a:rPr lang="en" sz="1100">
                <a:solidFill>
                  <a:schemeClr val="dk1"/>
                </a:solidFill>
              </a:rPr>
              <a:t>Easier to manipulate than a cursor on the screen </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Large and easy to see</a:t>
            </a:r>
            <a:endParaRPr sz="1100">
              <a:solidFill>
                <a:schemeClr val="dk1"/>
              </a:solidFill>
            </a:endParaRPr>
          </a:p>
          <a:p>
            <a:pPr indent="0" lvl="0" marL="0" rtl="0" algn="l">
              <a:spcBef>
                <a:spcPts val="1400"/>
              </a:spcBef>
              <a:spcAft>
                <a:spcPts val="0"/>
              </a:spcAft>
              <a:buClr>
                <a:schemeClr val="dk1"/>
              </a:buClr>
              <a:buSzPts val="1100"/>
              <a:buFont typeface="Arial"/>
              <a:buNone/>
            </a:pPr>
            <a:r>
              <a:rPr b="1" lang="en">
                <a:latin typeface="Raleway"/>
                <a:ea typeface="Raleway"/>
                <a:cs typeface="Raleway"/>
                <a:sym typeface="Raleway"/>
              </a:rPr>
              <a:t>Line smoothing </a:t>
            </a:r>
            <a:endParaRPr b="1">
              <a:latin typeface="Raleway"/>
              <a:ea typeface="Raleway"/>
              <a:cs typeface="Raleway"/>
              <a:sym typeface="Raleway"/>
            </a:endParaRPr>
          </a:p>
          <a:p>
            <a:pPr indent="-298450" lvl="0" marL="457200" rtl="0" algn="l">
              <a:spcBef>
                <a:spcPts val="400"/>
              </a:spcBef>
              <a:spcAft>
                <a:spcPts val="0"/>
              </a:spcAft>
              <a:buClr>
                <a:schemeClr val="dk1"/>
              </a:buClr>
              <a:buSzPts val="1100"/>
              <a:buChar char="●"/>
            </a:pPr>
            <a:r>
              <a:rPr lang="en" sz="1100">
                <a:solidFill>
                  <a:schemeClr val="dk1"/>
                </a:solidFill>
              </a:rPr>
              <a:t>Assists client when hands are shaky</a:t>
            </a:r>
            <a:endParaRPr sz="1100">
              <a:solidFill>
                <a:schemeClr val="dk1"/>
              </a:solidFill>
            </a:endParaRPr>
          </a:p>
          <a:p>
            <a:pPr indent="0" lvl="0" marL="0" rtl="0" algn="l">
              <a:spcBef>
                <a:spcPts val="0"/>
              </a:spcBef>
              <a:spcAft>
                <a:spcPts val="1600"/>
              </a:spcAft>
              <a:buNone/>
            </a:pPr>
            <a:r>
              <a:t/>
            </a:r>
            <a:endParaRPr/>
          </a:p>
        </p:txBody>
      </p:sp>
      <p:sp>
        <p:nvSpPr>
          <p:cNvPr id="198" name="Google Shape;198;p27"/>
          <p:cNvSpPr txBox="1"/>
          <p:nvPr/>
        </p:nvSpPr>
        <p:spPr>
          <a:xfrm>
            <a:off x="573750" y="1245700"/>
            <a:ext cx="79965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Selected concept features</a:t>
            </a:r>
            <a:endParaRPr sz="2600">
              <a:latin typeface="Lato"/>
              <a:ea typeface="Lato"/>
              <a:cs typeface="Lato"/>
              <a:sym typeface="Lato"/>
            </a:endParaRPr>
          </a:p>
        </p:txBody>
      </p:sp>
      <p:sp>
        <p:nvSpPr>
          <p:cNvPr id="199" name="Google Shape;199;p27"/>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729450" y="1318650"/>
            <a:ext cx="7740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Decomposition</a:t>
            </a:r>
            <a:endParaRPr/>
          </a:p>
        </p:txBody>
      </p:sp>
      <p:pic>
        <p:nvPicPr>
          <p:cNvPr id="205" name="Google Shape;205;p28"/>
          <p:cNvPicPr preferRelativeResize="0"/>
          <p:nvPr/>
        </p:nvPicPr>
        <p:blipFill>
          <a:blip r:embed="rId3">
            <a:alphaModFix/>
          </a:blip>
          <a:stretch>
            <a:fillRect/>
          </a:stretch>
        </p:blipFill>
        <p:spPr>
          <a:xfrm>
            <a:off x="1918050" y="1853849"/>
            <a:ext cx="5654601" cy="3180700"/>
          </a:xfrm>
          <a:prstGeom prst="rect">
            <a:avLst/>
          </a:prstGeom>
          <a:noFill/>
          <a:ln>
            <a:noFill/>
          </a:ln>
        </p:spPr>
      </p:pic>
      <p:sp>
        <p:nvSpPr>
          <p:cNvPr id="206" name="Google Shape;206;p28"/>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concept</a:t>
            </a:r>
            <a:endParaRPr/>
          </a:p>
        </p:txBody>
      </p:sp>
      <p:sp>
        <p:nvSpPr>
          <p:cNvPr id="212" name="Google Shape;212;p29"/>
          <p:cNvSpPr txBox="1"/>
          <p:nvPr>
            <p:ph idx="1" type="body"/>
          </p:nvPr>
        </p:nvSpPr>
        <p:spPr>
          <a:xfrm>
            <a:off x="729450" y="1853850"/>
            <a:ext cx="33951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Solution: </a:t>
            </a:r>
            <a:r>
              <a:rPr lang="en"/>
              <a:t>auxiliary interface that runs as a desktop application concurrently to Photoshop. </a:t>
            </a:r>
            <a:endParaRPr/>
          </a:p>
          <a:p>
            <a:pPr indent="-311150" lvl="0" marL="457200" rtl="0" algn="l">
              <a:spcBef>
                <a:spcPts val="0"/>
              </a:spcBef>
              <a:spcAft>
                <a:spcPts val="0"/>
              </a:spcAft>
              <a:buClr>
                <a:schemeClr val="dk1"/>
              </a:buClr>
              <a:buSzPts val="1300"/>
              <a:buChar char="●"/>
            </a:pPr>
            <a:r>
              <a:rPr lang="en">
                <a:solidFill>
                  <a:schemeClr val="dk1"/>
                </a:solidFill>
              </a:rPr>
              <a:t>Controlled by voice, mouse, Wacom tablet (as mouse), or keyboard</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Large icons, simple menu navigation, color picking, and brush selection</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Record of command history that can be repeated.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213" name="Google Shape;213;p29"/>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pic>
        <p:nvPicPr>
          <p:cNvPr id="214" name="Google Shape;214;p29"/>
          <p:cNvPicPr preferRelativeResize="0"/>
          <p:nvPr/>
        </p:nvPicPr>
        <p:blipFill>
          <a:blip r:embed="rId3">
            <a:alphaModFix/>
          </a:blip>
          <a:stretch>
            <a:fillRect/>
          </a:stretch>
        </p:blipFill>
        <p:spPr>
          <a:xfrm>
            <a:off x="4304600" y="1340325"/>
            <a:ext cx="4743275" cy="2462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None/>
            </a:pPr>
            <a:r>
              <a:rPr b="1" lang="en">
                <a:latin typeface="Raleway"/>
                <a:ea typeface="Raleway"/>
                <a:cs typeface="Raleway"/>
                <a:sym typeface="Raleway"/>
              </a:rPr>
              <a:t>Experience coding desktop applications</a:t>
            </a:r>
            <a:endParaRPr b="1">
              <a:latin typeface="Raleway"/>
              <a:ea typeface="Raleway"/>
              <a:cs typeface="Raleway"/>
              <a:sym typeface="Raleway"/>
            </a:endParaRPr>
          </a:p>
          <a:p>
            <a:pPr indent="-298450" lvl="0" marL="457200" marR="0" rtl="0" algn="l">
              <a:lnSpc>
                <a:spcPct val="115000"/>
              </a:lnSpc>
              <a:spcBef>
                <a:spcPts val="400"/>
              </a:spcBef>
              <a:spcAft>
                <a:spcPts val="0"/>
              </a:spcAft>
              <a:buClr>
                <a:schemeClr val="dk1"/>
              </a:buClr>
              <a:buSzPts val="1100"/>
              <a:buChar char="●"/>
            </a:pPr>
            <a:r>
              <a:rPr lang="en" sz="1100">
                <a:solidFill>
                  <a:schemeClr val="dk1"/>
                </a:solidFill>
              </a:rPr>
              <a:t>Only Eleanor has any experience building applications from scratch.</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 sz="1100">
                <a:solidFill>
                  <a:schemeClr val="dk1"/>
                </a:solidFill>
              </a:rPr>
              <a:t>Eleanor uses MacOS, while the client and teammates use Windows.</a:t>
            </a:r>
            <a:endParaRPr sz="1100">
              <a:solidFill>
                <a:schemeClr val="dk1"/>
              </a:solidFill>
            </a:endParaRPr>
          </a:p>
          <a:p>
            <a:pPr indent="0" lvl="0" marL="0" rtl="0" algn="l">
              <a:spcBef>
                <a:spcPts val="1600"/>
              </a:spcBef>
              <a:spcAft>
                <a:spcPts val="0"/>
              </a:spcAft>
              <a:buNone/>
            </a:pPr>
            <a:r>
              <a:rPr b="1" lang="en">
                <a:latin typeface="Raleway"/>
                <a:ea typeface="Raleway"/>
                <a:cs typeface="Raleway"/>
                <a:sym typeface="Raleway"/>
              </a:rPr>
              <a:t>Voice commands</a:t>
            </a:r>
            <a:endParaRPr b="1">
              <a:latin typeface="Raleway"/>
              <a:ea typeface="Raleway"/>
              <a:cs typeface="Raleway"/>
              <a:sym typeface="Raleway"/>
            </a:endParaRPr>
          </a:p>
          <a:p>
            <a:pPr indent="-298450" lvl="0" marL="457200" marR="0" rtl="0" algn="l">
              <a:lnSpc>
                <a:spcPct val="115000"/>
              </a:lnSpc>
              <a:spcBef>
                <a:spcPts val="400"/>
              </a:spcBef>
              <a:spcAft>
                <a:spcPts val="0"/>
              </a:spcAft>
              <a:buClr>
                <a:schemeClr val="dk1"/>
              </a:buClr>
              <a:buSzPts val="1100"/>
              <a:buChar char="●"/>
            </a:pPr>
            <a:r>
              <a:rPr lang="en" sz="1100">
                <a:solidFill>
                  <a:schemeClr val="dk1"/>
                </a:solidFill>
              </a:rPr>
              <a:t>Notoriously difficult to implement and unreliable</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 sz="1100">
                <a:solidFill>
                  <a:schemeClr val="dk1"/>
                </a:solidFill>
              </a:rPr>
              <a:t>Have to use an open-source library</a:t>
            </a:r>
            <a:endParaRPr sz="1100">
              <a:solidFill>
                <a:schemeClr val="dk1"/>
              </a:solidFill>
            </a:endParaRPr>
          </a:p>
          <a:p>
            <a:pPr indent="0" lvl="0" marL="0" rtl="0" algn="l">
              <a:spcBef>
                <a:spcPts val="1600"/>
              </a:spcBef>
              <a:spcAft>
                <a:spcPts val="0"/>
              </a:spcAft>
              <a:buNone/>
            </a:pPr>
            <a:r>
              <a:rPr b="1" lang="en">
                <a:latin typeface="Raleway"/>
                <a:ea typeface="Raleway"/>
                <a:cs typeface="Raleway"/>
                <a:sym typeface="Raleway"/>
              </a:rPr>
              <a:t>Keyboard mapping</a:t>
            </a:r>
            <a:endParaRPr b="1">
              <a:latin typeface="Raleway"/>
              <a:ea typeface="Raleway"/>
              <a:cs typeface="Raleway"/>
              <a:sym typeface="Raleway"/>
            </a:endParaRPr>
          </a:p>
          <a:p>
            <a:pPr indent="-298450" lvl="0" marL="457200" marR="0" rtl="0" algn="l">
              <a:lnSpc>
                <a:spcPct val="115000"/>
              </a:lnSpc>
              <a:spcBef>
                <a:spcPts val="400"/>
              </a:spcBef>
              <a:spcAft>
                <a:spcPts val="0"/>
              </a:spcAft>
              <a:buClr>
                <a:schemeClr val="dk1"/>
              </a:buClr>
              <a:buSzPts val="1100"/>
              <a:buChar char="●"/>
            </a:pPr>
            <a:r>
              <a:rPr lang="en" sz="1100">
                <a:solidFill>
                  <a:schemeClr val="dk1"/>
                </a:solidFill>
              </a:rPr>
              <a:t>Keyboard shortcut mapping is limited by the features that have that already built into Photoshop</a:t>
            </a:r>
            <a:endParaRPr sz="1100">
              <a:solidFill>
                <a:schemeClr val="dk1"/>
              </a:solidFill>
            </a:endParaRPr>
          </a:p>
          <a:p>
            <a:pPr indent="-298450" lvl="0" marL="457200" marR="0" rtl="0" algn="l">
              <a:lnSpc>
                <a:spcPct val="115000"/>
              </a:lnSpc>
              <a:spcBef>
                <a:spcPts val="0"/>
              </a:spcBef>
              <a:spcAft>
                <a:spcPts val="0"/>
              </a:spcAft>
              <a:buClr>
                <a:schemeClr val="dk1"/>
              </a:buClr>
              <a:buSzPts val="1100"/>
              <a:buChar char="●"/>
            </a:pPr>
            <a:r>
              <a:rPr lang="en" sz="1100">
                <a:solidFill>
                  <a:schemeClr val="dk1"/>
                </a:solidFill>
              </a:rPr>
              <a:t>Only Austin has direct experience with custom key-mapping and keyboard design from scratch.</a:t>
            </a:r>
            <a:endParaRPr sz="1100">
              <a:solidFill>
                <a:schemeClr val="dk1"/>
              </a:solidFill>
            </a:endParaRPr>
          </a:p>
        </p:txBody>
      </p:sp>
      <p:sp>
        <p:nvSpPr>
          <p:cNvPr id="220" name="Google Shape;220;p30"/>
          <p:cNvSpPr txBox="1"/>
          <p:nvPr/>
        </p:nvSpPr>
        <p:spPr>
          <a:xfrm>
            <a:off x="573750" y="1245700"/>
            <a:ext cx="79965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Feasibility: </a:t>
            </a:r>
            <a:r>
              <a:rPr b="1" lang="en" sz="2600">
                <a:solidFill>
                  <a:schemeClr val="dk2"/>
                </a:solidFill>
                <a:latin typeface="Raleway"/>
                <a:ea typeface="Raleway"/>
                <a:cs typeface="Raleway"/>
                <a:sym typeface="Raleway"/>
              </a:rPr>
              <a:t>Uncertainties and risks </a:t>
            </a:r>
            <a:endParaRPr sz="2600">
              <a:latin typeface="Lato"/>
              <a:ea typeface="Lato"/>
              <a:cs typeface="Lato"/>
              <a:sym typeface="Lato"/>
            </a:endParaRPr>
          </a:p>
        </p:txBody>
      </p:sp>
      <p:sp>
        <p:nvSpPr>
          <p:cNvPr id="221" name="Google Shape;221;p30"/>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b="1" lang="en">
                <a:latin typeface="Raleway"/>
                <a:ea typeface="Raleway"/>
                <a:cs typeface="Raleway"/>
                <a:sym typeface="Raleway"/>
              </a:rPr>
              <a:t>Technical: Experience and Resources</a:t>
            </a:r>
            <a:endParaRPr b="1">
              <a:latin typeface="Raleway"/>
              <a:ea typeface="Raleway"/>
              <a:cs typeface="Raleway"/>
              <a:sym typeface="Raleway"/>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Eleanor has experience coding software applications and user interfaces.</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Austin has experience building custom keyboards</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Open-source resources available online (e.g. GitHub repositories)</a:t>
            </a:r>
            <a:endParaRPr sz="1100">
              <a:solidFill>
                <a:schemeClr val="dk1"/>
              </a:solidFill>
            </a:endParaRPr>
          </a:p>
          <a:p>
            <a:pPr indent="0" lvl="0" marL="0" rtl="0" algn="l">
              <a:lnSpc>
                <a:spcPct val="100000"/>
              </a:lnSpc>
              <a:spcBef>
                <a:spcPts val="400"/>
              </a:spcBef>
              <a:spcAft>
                <a:spcPts val="0"/>
              </a:spcAft>
              <a:buNone/>
            </a:pPr>
            <a:r>
              <a:t/>
            </a:r>
            <a:endParaRPr sz="1100">
              <a:solidFill>
                <a:schemeClr val="dk1"/>
              </a:solidFill>
            </a:endParaRPr>
          </a:p>
          <a:p>
            <a:pPr indent="0" lvl="0" marL="0" rtl="0" algn="l">
              <a:lnSpc>
                <a:spcPct val="100000"/>
              </a:lnSpc>
              <a:spcBef>
                <a:spcPts val="800"/>
              </a:spcBef>
              <a:spcAft>
                <a:spcPts val="0"/>
              </a:spcAft>
              <a:buNone/>
            </a:pPr>
            <a:r>
              <a:rPr b="1" lang="en">
                <a:latin typeface="Raleway"/>
                <a:ea typeface="Raleway"/>
                <a:cs typeface="Raleway"/>
                <a:sym typeface="Raleway"/>
              </a:rPr>
              <a:t>Economic: Cost Analysis</a:t>
            </a:r>
            <a:endParaRPr b="1">
              <a:latin typeface="Raleway"/>
              <a:ea typeface="Raleway"/>
              <a:cs typeface="Raleway"/>
              <a:sym typeface="Raleway"/>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All software used in this project is free and open source, decreasing total cost</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A possible economic strategy would be to market towards other disabled artists</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Only cost incurred is the keyboard construction</a:t>
            </a:r>
            <a:endParaRPr sz="1100">
              <a:solidFill>
                <a:schemeClr val="dk1"/>
              </a:solidFill>
            </a:endParaRPr>
          </a:p>
          <a:p>
            <a:pPr indent="0" lvl="0" marL="0" rtl="0" algn="l">
              <a:lnSpc>
                <a:spcPct val="100000"/>
              </a:lnSpc>
              <a:spcBef>
                <a:spcPts val="400"/>
              </a:spcBef>
              <a:spcAft>
                <a:spcPts val="0"/>
              </a:spcAft>
              <a:buNone/>
            </a:pPr>
            <a:r>
              <a:t/>
            </a:r>
            <a:endParaRPr sz="1100">
              <a:solidFill>
                <a:schemeClr val="dk1"/>
              </a:solidFill>
            </a:endParaRPr>
          </a:p>
          <a:p>
            <a:pPr indent="0" lvl="0" marL="0" rtl="0" algn="l">
              <a:lnSpc>
                <a:spcPct val="100000"/>
              </a:lnSpc>
              <a:spcBef>
                <a:spcPts val="400"/>
              </a:spcBef>
              <a:spcAft>
                <a:spcPts val="400"/>
              </a:spcAft>
              <a:buNone/>
            </a:pPr>
            <a:r>
              <a:t/>
            </a:r>
            <a:endParaRPr sz="900">
              <a:solidFill>
                <a:schemeClr val="dk1"/>
              </a:solidFill>
            </a:endParaRPr>
          </a:p>
        </p:txBody>
      </p:sp>
      <p:pic>
        <p:nvPicPr>
          <p:cNvPr id="227" name="Google Shape;227;p31"/>
          <p:cNvPicPr preferRelativeResize="0"/>
          <p:nvPr/>
        </p:nvPicPr>
        <p:blipFill>
          <a:blip r:embed="rId3">
            <a:alphaModFix/>
          </a:blip>
          <a:stretch>
            <a:fillRect/>
          </a:stretch>
        </p:blipFill>
        <p:spPr>
          <a:xfrm>
            <a:off x="6143350" y="1644500"/>
            <a:ext cx="2790199" cy="1325100"/>
          </a:xfrm>
          <a:prstGeom prst="rect">
            <a:avLst/>
          </a:prstGeom>
          <a:noFill/>
          <a:ln>
            <a:noFill/>
          </a:ln>
        </p:spPr>
      </p:pic>
      <p:sp>
        <p:nvSpPr>
          <p:cNvPr id="228" name="Google Shape;228;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Feasibility: </a:t>
            </a:r>
            <a:r>
              <a:rPr lang="en"/>
              <a:t>TELOS factors</a:t>
            </a:r>
            <a:endParaRPr/>
          </a:p>
        </p:txBody>
      </p:sp>
      <p:sp>
        <p:nvSpPr>
          <p:cNvPr id="229" name="Google Shape;229;p31"/>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components of project deliverables to date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Feasibility: </a:t>
            </a:r>
            <a:r>
              <a:rPr lang="en"/>
              <a:t>TELOS factors</a:t>
            </a:r>
            <a:endParaRPr/>
          </a:p>
        </p:txBody>
      </p:sp>
      <p:sp>
        <p:nvSpPr>
          <p:cNvPr id="235" name="Google Shape;235;p32"/>
          <p:cNvSpPr txBox="1"/>
          <p:nvPr>
            <p:ph idx="1" type="body"/>
          </p:nvPr>
        </p:nvSpPr>
        <p:spPr>
          <a:xfrm>
            <a:off x="729450" y="1853850"/>
            <a:ext cx="68946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800"/>
              </a:spcBef>
              <a:spcAft>
                <a:spcPts val="0"/>
              </a:spcAft>
              <a:buNone/>
            </a:pPr>
            <a:r>
              <a:rPr b="1" lang="en">
                <a:latin typeface="Raleway"/>
                <a:ea typeface="Raleway"/>
                <a:cs typeface="Raleway"/>
                <a:sym typeface="Raleway"/>
              </a:rPr>
              <a:t>Legal: Applicable Laws</a:t>
            </a:r>
            <a:endParaRPr b="1">
              <a:latin typeface="Raleway"/>
              <a:ea typeface="Raleway"/>
              <a:cs typeface="Raleway"/>
              <a:sym typeface="Raleway"/>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Section 17 of the Adobe Legal code prohibits reverse engineering or modifying original source code</a:t>
            </a:r>
            <a:endParaRPr sz="1100">
              <a:solidFill>
                <a:schemeClr val="dk1"/>
              </a:solidFill>
            </a:endParaRPr>
          </a:p>
          <a:p>
            <a:pPr indent="-298450" lvl="1" marL="914400" rtl="0" algn="l">
              <a:lnSpc>
                <a:spcPct val="100000"/>
              </a:lnSpc>
              <a:spcBef>
                <a:spcPts val="400"/>
              </a:spcBef>
              <a:spcAft>
                <a:spcPts val="0"/>
              </a:spcAft>
              <a:buClr>
                <a:schemeClr val="dk1"/>
              </a:buClr>
              <a:buSzPts val="1100"/>
              <a:buChar char="○"/>
            </a:pPr>
            <a:r>
              <a:rPr lang="en">
                <a:solidFill>
                  <a:schemeClr val="dk1"/>
                </a:solidFill>
              </a:rPr>
              <a:t>D</a:t>
            </a:r>
            <a:r>
              <a:rPr lang="en" sz="1100">
                <a:solidFill>
                  <a:schemeClr val="dk1"/>
                </a:solidFill>
              </a:rPr>
              <a:t>oes not prohibit the use of a new UI on top of Photoshop</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Open-source is free to use on any product created on a personal scale.</a:t>
            </a:r>
            <a:endParaRPr sz="1100">
              <a:solidFill>
                <a:schemeClr val="dk1"/>
              </a:solidFill>
            </a:endParaRPr>
          </a:p>
          <a:p>
            <a:pPr indent="0" lvl="0" marL="0" rtl="0" algn="l">
              <a:lnSpc>
                <a:spcPct val="100000"/>
              </a:lnSpc>
              <a:spcBef>
                <a:spcPts val="400"/>
              </a:spcBef>
              <a:spcAft>
                <a:spcPts val="0"/>
              </a:spcAft>
              <a:buNone/>
            </a:pPr>
            <a:r>
              <a:t/>
            </a:r>
            <a:endParaRPr sz="1100">
              <a:solidFill>
                <a:schemeClr val="dk1"/>
              </a:solidFill>
            </a:endParaRPr>
          </a:p>
          <a:p>
            <a:pPr indent="0" lvl="0" marL="0" rtl="0" algn="l">
              <a:lnSpc>
                <a:spcPct val="100000"/>
              </a:lnSpc>
              <a:spcBef>
                <a:spcPts val="800"/>
              </a:spcBef>
              <a:spcAft>
                <a:spcPts val="0"/>
              </a:spcAft>
              <a:buNone/>
            </a:pPr>
            <a:r>
              <a:rPr b="1" lang="en">
                <a:latin typeface="Raleway"/>
                <a:ea typeface="Raleway"/>
                <a:cs typeface="Raleway"/>
                <a:sym typeface="Raleway"/>
              </a:rPr>
              <a:t>Operational: Organizable Constraints and Other Factors</a:t>
            </a:r>
            <a:endParaRPr b="1">
              <a:latin typeface="Raleway"/>
              <a:ea typeface="Raleway"/>
              <a:cs typeface="Raleway"/>
              <a:sym typeface="Raleway"/>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Other coursework and commitments</a:t>
            </a:r>
            <a:endParaRPr sz="1100">
              <a:solidFill>
                <a:schemeClr val="dk1"/>
              </a:solidFill>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Limited to remote collaboration within group and with client due to COVID-19</a:t>
            </a:r>
            <a:endParaRPr sz="1100">
              <a:solidFill>
                <a:schemeClr val="dk1"/>
              </a:solidFill>
            </a:endParaRPr>
          </a:p>
          <a:p>
            <a:pPr indent="0" lvl="0" marL="914400" rtl="0" algn="l">
              <a:lnSpc>
                <a:spcPct val="100000"/>
              </a:lnSpc>
              <a:spcBef>
                <a:spcPts val="400"/>
              </a:spcBef>
              <a:spcAft>
                <a:spcPts val="0"/>
              </a:spcAft>
              <a:buNone/>
            </a:pPr>
            <a:r>
              <a:t/>
            </a:r>
            <a:endParaRPr>
              <a:solidFill>
                <a:schemeClr val="dk1"/>
              </a:solidFill>
            </a:endParaRPr>
          </a:p>
          <a:p>
            <a:pPr indent="0" lvl="0" marL="0" rtl="0" algn="l">
              <a:lnSpc>
                <a:spcPct val="100000"/>
              </a:lnSpc>
              <a:spcBef>
                <a:spcPts val="800"/>
              </a:spcBef>
              <a:spcAft>
                <a:spcPts val="0"/>
              </a:spcAft>
              <a:buNone/>
            </a:pPr>
            <a:r>
              <a:rPr b="1" lang="en">
                <a:latin typeface="Raleway"/>
                <a:ea typeface="Raleway"/>
                <a:cs typeface="Raleway"/>
                <a:sym typeface="Raleway"/>
              </a:rPr>
              <a:t>Schedule: Deadlines and Reasonability</a:t>
            </a:r>
            <a:endParaRPr b="1">
              <a:latin typeface="Raleway"/>
              <a:ea typeface="Raleway"/>
              <a:cs typeface="Raleway"/>
              <a:sym typeface="Raleway"/>
            </a:endParaRPr>
          </a:p>
          <a:p>
            <a:pPr indent="-298450" lvl="0" marL="457200" rtl="0" algn="l">
              <a:lnSpc>
                <a:spcPct val="100000"/>
              </a:lnSpc>
              <a:spcBef>
                <a:spcPts val="400"/>
              </a:spcBef>
              <a:spcAft>
                <a:spcPts val="0"/>
              </a:spcAft>
              <a:buClr>
                <a:schemeClr val="dk1"/>
              </a:buClr>
              <a:buSzPts val="1100"/>
              <a:buChar char="●"/>
            </a:pPr>
            <a:r>
              <a:rPr lang="en" sz="1100">
                <a:solidFill>
                  <a:schemeClr val="dk1"/>
                </a:solidFill>
              </a:rPr>
              <a:t>Keeping a detailed Gantt chart created in MS project available for group members keeps everyone on track and ensures reasonability.</a:t>
            </a:r>
            <a:endParaRPr sz="1100">
              <a:solidFill>
                <a:schemeClr val="dk1"/>
              </a:solidFill>
            </a:endParaRPr>
          </a:p>
          <a:p>
            <a:pPr indent="0" lvl="0" marL="0" rtl="0" algn="l">
              <a:lnSpc>
                <a:spcPct val="100000"/>
              </a:lnSpc>
              <a:spcBef>
                <a:spcPts val="400"/>
              </a:spcBef>
              <a:spcAft>
                <a:spcPts val="0"/>
              </a:spcAft>
              <a:buNone/>
            </a:pPr>
            <a:r>
              <a:t/>
            </a:r>
            <a:endParaRPr sz="1100">
              <a:solidFill>
                <a:schemeClr val="dk1"/>
              </a:solidFill>
            </a:endParaRPr>
          </a:p>
          <a:p>
            <a:pPr indent="0" lvl="0" marL="0" rtl="0" algn="l">
              <a:spcBef>
                <a:spcPts val="400"/>
              </a:spcBef>
              <a:spcAft>
                <a:spcPts val="1600"/>
              </a:spcAft>
              <a:buNone/>
            </a:pPr>
            <a:r>
              <a:t/>
            </a:r>
            <a:endParaRPr/>
          </a:p>
        </p:txBody>
      </p:sp>
      <p:pic>
        <p:nvPicPr>
          <p:cNvPr id="236" name="Google Shape;236;p32"/>
          <p:cNvPicPr preferRelativeResize="0"/>
          <p:nvPr/>
        </p:nvPicPr>
        <p:blipFill>
          <a:blip r:embed="rId3">
            <a:alphaModFix/>
          </a:blip>
          <a:stretch>
            <a:fillRect/>
          </a:stretch>
        </p:blipFill>
        <p:spPr>
          <a:xfrm>
            <a:off x="6143350" y="1644500"/>
            <a:ext cx="2790199" cy="1325100"/>
          </a:xfrm>
          <a:prstGeom prst="rect">
            <a:avLst/>
          </a:prstGeom>
          <a:noFill/>
          <a:ln>
            <a:noFill/>
          </a:ln>
        </p:spPr>
      </p:pic>
      <p:sp>
        <p:nvSpPr>
          <p:cNvPr id="237" name="Google Shape;237;p32"/>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Low-Fidelity Prototype Overview</a:t>
            </a:r>
            <a:endParaRPr/>
          </a:p>
        </p:txBody>
      </p:sp>
      <p:sp>
        <p:nvSpPr>
          <p:cNvPr id="243" name="Google Shape;243;p33"/>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None/>
            </a:pPr>
            <a:r>
              <a:rPr b="1" lang="en">
                <a:latin typeface="Raleway"/>
                <a:ea typeface="Raleway"/>
                <a:cs typeface="Raleway"/>
                <a:sym typeface="Raleway"/>
              </a:rPr>
              <a:t>Custom Keyboard</a:t>
            </a:r>
            <a:endParaRPr b="1">
              <a:latin typeface="Raleway"/>
              <a:ea typeface="Raleway"/>
              <a:cs typeface="Raleway"/>
              <a:sym typeface="Raleway"/>
            </a:endParaRPr>
          </a:p>
          <a:p>
            <a:pPr indent="-285750" lvl="0" marL="457200" rtl="0" algn="l">
              <a:spcBef>
                <a:spcPts val="400"/>
              </a:spcBef>
              <a:spcAft>
                <a:spcPts val="0"/>
              </a:spcAft>
              <a:buClr>
                <a:schemeClr val="dk1"/>
              </a:buClr>
              <a:buSzPts val="900"/>
              <a:buChar char="●"/>
            </a:pPr>
            <a:r>
              <a:rPr lang="en" sz="900">
                <a:solidFill>
                  <a:schemeClr val="dk1"/>
                </a:solidFill>
              </a:rPr>
              <a:t>Unsure if the client would be responsive to hardware due to clutter-space </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Need a yes or no on keyboard and keyboard layout design so that we can order parts right away!</a:t>
            </a:r>
            <a:endParaRPr sz="900">
              <a:solidFill>
                <a:schemeClr val="dk1"/>
              </a:solidFill>
            </a:endParaRPr>
          </a:p>
          <a:p>
            <a:pPr indent="0" lvl="0" marL="0" rtl="0" algn="l">
              <a:spcBef>
                <a:spcPts val="1600"/>
              </a:spcBef>
              <a:spcAft>
                <a:spcPts val="0"/>
              </a:spcAft>
              <a:buNone/>
            </a:pPr>
            <a:r>
              <a:rPr b="1" lang="en">
                <a:latin typeface="Raleway"/>
                <a:ea typeface="Raleway"/>
                <a:cs typeface="Raleway"/>
                <a:sym typeface="Raleway"/>
              </a:rPr>
              <a:t>User Interface</a:t>
            </a:r>
            <a:endParaRPr b="1">
              <a:latin typeface="Raleway"/>
              <a:ea typeface="Raleway"/>
              <a:cs typeface="Raleway"/>
              <a:sym typeface="Raleway"/>
            </a:endParaRPr>
          </a:p>
          <a:p>
            <a:pPr indent="-285750" lvl="0" marL="457200" rtl="0" algn="l">
              <a:spcBef>
                <a:spcPts val="400"/>
              </a:spcBef>
              <a:spcAft>
                <a:spcPts val="0"/>
              </a:spcAft>
              <a:buClr>
                <a:schemeClr val="dk1"/>
              </a:buClr>
              <a:buSzPts val="900"/>
              <a:buChar char="●"/>
            </a:pPr>
            <a:r>
              <a:rPr lang="en" sz="900">
                <a:solidFill>
                  <a:schemeClr val="dk1"/>
                </a:solidFill>
              </a:rPr>
              <a:t>Will use keyboard shortcuts to control photoshop underneath</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Simpler, cleaner, but just as powerful</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Contains a new colour picker that avoids the “colour cloud” for colour picking and avoids red</a:t>
            </a:r>
            <a:endParaRPr sz="900">
              <a:solidFill>
                <a:schemeClr val="dk1"/>
              </a:solidFill>
            </a:endParaRPr>
          </a:p>
          <a:p>
            <a:pPr indent="0" lvl="0" marL="0" rtl="0" algn="l">
              <a:spcBef>
                <a:spcPts val="1600"/>
              </a:spcBef>
              <a:spcAft>
                <a:spcPts val="0"/>
              </a:spcAft>
              <a:buNone/>
            </a:pPr>
            <a:r>
              <a:rPr b="1" lang="en">
                <a:latin typeface="Raleway"/>
                <a:ea typeface="Raleway"/>
                <a:cs typeface="Raleway"/>
                <a:sym typeface="Raleway"/>
              </a:rPr>
              <a:t>Voice Control</a:t>
            </a:r>
            <a:endParaRPr b="1">
              <a:latin typeface="Raleway"/>
              <a:ea typeface="Raleway"/>
              <a:cs typeface="Raleway"/>
              <a:sym typeface="Raleway"/>
            </a:endParaRPr>
          </a:p>
          <a:p>
            <a:pPr indent="-285750" lvl="0" marL="457200" rtl="0" algn="l">
              <a:spcBef>
                <a:spcPts val="400"/>
              </a:spcBef>
              <a:spcAft>
                <a:spcPts val="0"/>
              </a:spcAft>
              <a:buClr>
                <a:schemeClr val="dk1"/>
              </a:buClr>
              <a:buSzPts val="900"/>
              <a:buChar char="●"/>
            </a:pPr>
            <a:r>
              <a:rPr lang="en" sz="900">
                <a:solidFill>
                  <a:schemeClr val="dk1"/>
                </a:solidFill>
              </a:rPr>
              <a:t>Uses GAVPI to link voice to keyboard shortcuts.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A workable prototype has been built already!</a:t>
            </a:r>
            <a:endParaRPr sz="900">
              <a:solidFill>
                <a:schemeClr val="dk1"/>
              </a:solidFill>
            </a:endParaRPr>
          </a:p>
          <a:p>
            <a:pPr indent="0" lvl="0" marL="0" rtl="0" algn="l">
              <a:spcBef>
                <a:spcPts val="0"/>
              </a:spcBef>
              <a:spcAft>
                <a:spcPts val="1600"/>
              </a:spcAft>
              <a:buNone/>
            </a:pPr>
            <a:r>
              <a:t/>
            </a:r>
            <a:endParaRPr/>
          </a:p>
        </p:txBody>
      </p:sp>
      <p:sp>
        <p:nvSpPr>
          <p:cNvPr id="244" name="Google Shape;244;p33"/>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Keyboard Layouts</a:t>
            </a:r>
            <a:endParaRPr/>
          </a:p>
        </p:txBody>
      </p:sp>
      <p:sp>
        <p:nvSpPr>
          <p:cNvPr id="250" name="Google Shape;250;p34"/>
          <p:cNvSpPr txBox="1"/>
          <p:nvPr>
            <p:ph idx="1" type="body"/>
          </p:nvPr>
        </p:nvSpPr>
        <p:spPr>
          <a:xfrm>
            <a:off x="729450" y="1853850"/>
            <a:ext cx="38424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20 common tools were picked based on Callum’s use of Photoshop</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What needs to be decided early is keyboard size so an accurate bill of materials can be made</a:t>
            </a:r>
            <a:endParaRPr>
              <a:solidFill>
                <a:schemeClr val="dk1"/>
              </a:solidFill>
            </a:endParaRPr>
          </a:p>
        </p:txBody>
      </p:sp>
      <p:pic>
        <p:nvPicPr>
          <p:cNvPr id="251" name="Google Shape;251;p34"/>
          <p:cNvPicPr preferRelativeResize="0"/>
          <p:nvPr/>
        </p:nvPicPr>
        <p:blipFill rotWithShape="1">
          <a:blip r:embed="rId3">
            <a:alphaModFix/>
          </a:blip>
          <a:srcRect b="1506" l="0" r="0" t="0"/>
          <a:stretch/>
        </p:blipFill>
        <p:spPr>
          <a:xfrm>
            <a:off x="4652350" y="1797825"/>
            <a:ext cx="4206975" cy="3164826"/>
          </a:xfrm>
          <a:prstGeom prst="rect">
            <a:avLst/>
          </a:prstGeom>
          <a:noFill/>
          <a:ln>
            <a:noFill/>
          </a:ln>
        </p:spPr>
      </p:pic>
      <p:sp>
        <p:nvSpPr>
          <p:cNvPr id="252" name="Google Shape;252;p34"/>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729450" y="1318650"/>
            <a:ext cx="288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a:t>
            </a:r>
            <a:endParaRPr/>
          </a:p>
          <a:p>
            <a:pPr indent="0" lvl="0" marL="0" rtl="0" algn="l">
              <a:spcBef>
                <a:spcPts val="0"/>
              </a:spcBef>
              <a:spcAft>
                <a:spcPts val="0"/>
              </a:spcAft>
              <a:buNone/>
            </a:pPr>
            <a:r>
              <a:rPr lang="en"/>
              <a:t>User Interface</a:t>
            </a:r>
            <a:endParaRPr/>
          </a:p>
        </p:txBody>
      </p:sp>
      <p:sp>
        <p:nvSpPr>
          <p:cNvPr id="258" name="Google Shape;258;p35"/>
          <p:cNvSpPr txBox="1"/>
          <p:nvPr>
            <p:ph idx="1" type="body"/>
          </p:nvPr>
        </p:nvSpPr>
        <p:spPr>
          <a:xfrm>
            <a:off x="729450" y="2373025"/>
            <a:ext cx="29475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Avoid a “colour cloud”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Client has difficulty differentiating color</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Avoid the colour red</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Make the tool selections larger</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Simplify as much as possible</a:t>
            </a:r>
            <a:endParaRPr>
              <a:solidFill>
                <a:schemeClr val="dk1"/>
              </a:solidFill>
            </a:endParaRPr>
          </a:p>
        </p:txBody>
      </p:sp>
      <p:pic>
        <p:nvPicPr>
          <p:cNvPr id="259" name="Google Shape;259;p35"/>
          <p:cNvPicPr preferRelativeResize="0"/>
          <p:nvPr/>
        </p:nvPicPr>
        <p:blipFill>
          <a:blip r:embed="rId3">
            <a:alphaModFix/>
          </a:blip>
          <a:stretch>
            <a:fillRect/>
          </a:stretch>
        </p:blipFill>
        <p:spPr>
          <a:xfrm>
            <a:off x="3676950" y="1107125"/>
            <a:ext cx="4254625" cy="2209825"/>
          </a:xfrm>
          <a:prstGeom prst="rect">
            <a:avLst/>
          </a:prstGeom>
          <a:noFill/>
          <a:ln>
            <a:noFill/>
          </a:ln>
        </p:spPr>
      </p:pic>
      <p:pic>
        <p:nvPicPr>
          <p:cNvPr id="260" name="Google Shape;260;p35"/>
          <p:cNvPicPr preferRelativeResize="0"/>
          <p:nvPr/>
        </p:nvPicPr>
        <p:blipFill rotWithShape="1">
          <a:blip r:embed="rId4">
            <a:alphaModFix/>
          </a:blip>
          <a:srcRect b="3911" l="3575" r="3565" t="3615"/>
          <a:stretch/>
        </p:blipFill>
        <p:spPr>
          <a:xfrm>
            <a:off x="7166850" y="3081974"/>
            <a:ext cx="1827575" cy="1798289"/>
          </a:xfrm>
          <a:prstGeom prst="rect">
            <a:avLst/>
          </a:prstGeom>
          <a:noFill/>
          <a:ln>
            <a:noFill/>
          </a:ln>
        </p:spPr>
      </p:pic>
      <p:sp>
        <p:nvSpPr>
          <p:cNvPr id="261" name="Google Shape;261;p35"/>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D</a:t>
            </a:r>
            <a:endParaRPr/>
          </a:p>
        </p:txBody>
      </p:sp>
      <p:pic>
        <p:nvPicPr>
          <p:cNvPr id="262" name="Google Shape;262;p35"/>
          <p:cNvPicPr preferRelativeResize="0"/>
          <p:nvPr/>
        </p:nvPicPr>
        <p:blipFill rotWithShape="1">
          <a:blip r:embed="rId5">
            <a:alphaModFix/>
          </a:blip>
          <a:srcRect b="4756" l="4029" r="3753" t="5161"/>
          <a:stretch/>
        </p:blipFill>
        <p:spPr>
          <a:xfrm>
            <a:off x="4887273" y="3519719"/>
            <a:ext cx="1932950" cy="13605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729450" y="1318650"/>
            <a:ext cx="288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a:t>
            </a:r>
            <a:endParaRPr/>
          </a:p>
          <a:p>
            <a:pPr indent="0" lvl="0" marL="0" rtl="0" algn="l">
              <a:spcBef>
                <a:spcPts val="0"/>
              </a:spcBef>
              <a:spcAft>
                <a:spcPts val="0"/>
              </a:spcAft>
              <a:buNone/>
            </a:pPr>
            <a:r>
              <a:rPr lang="en"/>
              <a:t>User Interface</a:t>
            </a:r>
            <a:endParaRPr/>
          </a:p>
        </p:txBody>
      </p:sp>
      <p:sp>
        <p:nvSpPr>
          <p:cNvPr id="268" name="Google Shape;268;p36"/>
          <p:cNvSpPr txBox="1"/>
          <p:nvPr>
            <p:ph idx="1" type="body"/>
          </p:nvPr>
        </p:nvSpPr>
        <p:spPr>
          <a:xfrm>
            <a:off x="729450" y="2373025"/>
            <a:ext cx="25839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Integration with keyboard and voice input</a:t>
            </a:r>
            <a:endParaRPr>
              <a:solidFill>
                <a:schemeClr val="dk1"/>
              </a:solidFill>
            </a:endParaRPr>
          </a:p>
        </p:txBody>
      </p:sp>
      <p:pic>
        <p:nvPicPr>
          <p:cNvPr id="269" name="Google Shape;269;p36"/>
          <p:cNvPicPr preferRelativeResize="0"/>
          <p:nvPr/>
        </p:nvPicPr>
        <p:blipFill rotWithShape="1">
          <a:blip r:embed="rId3">
            <a:alphaModFix/>
          </a:blip>
          <a:srcRect b="4574" l="4806" r="4325" t="4837"/>
          <a:stretch/>
        </p:blipFill>
        <p:spPr>
          <a:xfrm>
            <a:off x="3417100" y="1413250"/>
            <a:ext cx="5437726" cy="3393750"/>
          </a:xfrm>
          <a:prstGeom prst="rect">
            <a:avLst/>
          </a:prstGeom>
          <a:noFill/>
          <a:ln>
            <a:noFill/>
          </a:ln>
        </p:spPr>
      </p:pic>
      <p:sp>
        <p:nvSpPr>
          <p:cNvPr id="270" name="Google Shape;270;p36"/>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729450" y="1318650"/>
            <a:ext cx="2991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a:t>
            </a:r>
            <a:endParaRPr/>
          </a:p>
          <a:p>
            <a:pPr indent="0" lvl="0" marL="0" rtl="0" algn="l">
              <a:spcBef>
                <a:spcPts val="0"/>
              </a:spcBef>
              <a:spcAft>
                <a:spcPts val="0"/>
              </a:spcAft>
              <a:buNone/>
            </a:pPr>
            <a:r>
              <a:rPr lang="en"/>
              <a:t>Voice Control</a:t>
            </a:r>
            <a:endParaRPr/>
          </a:p>
        </p:txBody>
      </p:sp>
      <p:sp>
        <p:nvSpPr>
          <p:cNvPr id="276" name="Google Shape;276;p37"/>
          <p:cNvSpPr txBox="1"/>
          <p:nvPr>
            <p:ph idx="1" type="body"/>
          </p:nvPr>
        </p:nvSpPr>
        <p:spPr>
          <a:xfrm>
            <a:off x="729450" y="2382625"/>
            <a:ext cx="2991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A series of coded keyboard combinations that are linked to voice through an open-source free program called GAVPI.</a:t>
            </a:r>
            <a:endParaRPr>
              <a:solidFill>
                <a:schemeClr val="dk1"/>
              </a:solidFill>
            </a:endParaRPr>
          </a:p>
        </p:txBody>
      </p:sp>
      <p:graphicFrame>
        <p:nvGraphicFramePr>
          <p:cNvPr id="277" name="Google Shape;277;p37"/>
          <p:cNvGraphicFramePr/>
          <p:nvPr/>
        </p:nvGraphicFramePr>
        <p:xfrm>
          <a:off x="3834250" y="1514875"/>
          <a:ext cx="3000000" cy="3000000"/>
        </p:xfrm>
        <a:graphic>
          <a:graphicData uri="http://schemas.openxmlformats.org/drawingml/2006/table">
            <a:tbl>
              <a:tblPr>
                <a:noFill/>
                <a:tableStyleId>{2522EA3F-2A85-47FC-A416-4E4DEFDAC0B5}</a:tableStyleId>
              </a:tblPr>
              <a:tblGrid>
                <a:gridCol w="1296575"/>
                <a:gridCol w="2032925"/>
                <a:gridCol w="1664750"/>
              </a:tblGrid>
              <a:tr h="452125">
                <a:tc gridSpan="3">
                  <a:txBody>
                    <a:bodyPr/>
                    <a:lstStyle/>
                    <a:p>
                      <a:pPr indent="0" lvl="0" marL="0" rtl="0" algn="ctr">
                        <a:lnSpc>
                          <a:spcPct val="115000"/>
                        </a:lnSpc>
                        <a:spcBef>
                          <a:spcPts val="1200"/>
                        </a:spcBef>
                        <a:spcAft>
                          <a:spcPts val="400"/>
                        </a:spcAft>
                        <a:buNone/>
                      </a:pPr>
                      <a:r>
                        <a:rPr lang="en" sz="1100">
                          <a:solidFill>
                            <a:schemeClr val="lt2"/>
                          </a:solidFill>
                        </a:rPr>
                        <a:t>Examples of common Photoshop pathways</a:t>
                      </a:r>
                      <a:endParaRPr sz="1100">
                        <a:solidFill>
                          <a:schemeClr val="lt2"/>
                        </a:solidFill>
                      </a:endParaRPr>
                    </a:p>
                  </a:txBody>
                  <a:tcPr marT="63500" marB="63500" marR="63500" marL="63500" anchor="ctr">
                    <a:solidFill>
                      <a:schemeClr val="dk1"/>
                    </a:solidFill>
                  </a:tcPr>
                </a:tc>
                <a:tc hMerge="1"/>
                <a:tc hMerge="1"/>
              </a:tr>
              <a:tr h="256025">
                <a:tc>
                  <a:txBody>
                    <a:bodyPr/>
                    <a:lstStyle/>
                    <a:p>
                      <a:pPr indent="0" lvl="0" marL="0" rtl="0" algn="ctr">
                        <a:spcBef>
                          <a:spcPts val="0"/>
                        </a:spcBef>
                        <a:spcAft>
                          <a:spcPts val="0"/>
                        </a:spcAft>
                        <a:buNone/>
                      </a:pPr>
                      <a:r>
                        <a:rPr lang="en" sz="1100"/>
                        <a:t>Photoshop Feature</a:t>
                      </a:r>
                      <a:endParaRPr sz="1100"/>
                    </a:p>
                  </a:txBody>
                  <a:tcPr marT="63500" marB="63500" marR="63500" marL="63500" anchor="ctr">
                    <a:solidFill>
                      <a:schemeClr val="lt2"/>
                    </a:solidFill>
                  </a:tcPr>
                </a:tc>
                <a:tc>
                  <a:txBody>
                    <a:bodyPr/>
                    <a:lstStyle/>
                    <a:p>
                      <a:pPr indent="0" lvl="0" marL="0" rtl="0" algn="ctr">
                        <a:spcBef>
                          <a:spcPts val="0"/>
                        </a:spcBef>
                        <a:spcAft>
                          <a:spcPts val="0"/>
                        </a:spcAft>
                        <a:buNone/>
                      </a:pPr>
                      <a:r>
                        <a:rPr lang="en" sz="1100"/>
                        <a:t>Voice Commands</a:t>
                      </a:r>
                      <a:endParaRPr sz="1100"/>
                    </a:p>
                  </a:txBody>
                  <a:tcPr marT="63500" marB="63500" marR="63500" marL="63500" anchor="ctr">
                    <a:solidFill>
                      <a:schemeClr val="lt2"/>
                    </a:solidFill>
                  </a:tcPr>
                </a:tc>
                <a:tc>
                  <a:txBody>
                    <a:bodyPr/>
                    <a:lstStyle/>
                    <a:p>
                      <a:pPr indent="0" lvl="0" marL="0" rtl="0" algn="ctr">
                        <a:spcBef>
                          <a:spcPts val="0"/>
                        </a:spcBef>
                        <a:spcAft>
                          <a:spcPts val="0"/>
                        </a:spcAft>
                        <a:buNone/>
                      </a:pPr>
                      <a:r>
                        <a:rPr lang="en" sz="1100"/>
                        <a:t>Keyboard Shortcut Pathway</a:t>
                      </a:r>
                      <a:endParaRPr sz="1100"/>
                    </a:p>
                  </a:txBody>
                  <a:tcPr marT="63500" marB="63500" marR="63500" marL="63500" anchor="ctr">
                    <a:solidFill>
                      <a:schemeClr val="lt2"/>
                    </a:solidFill>
                  </a:tcPr>
                </a:tc>
              </a:tr>
              <a:tr h="256025">
                <a:tc>
                  <a:txBody>
                    <a:bodyPr/>
                    <a:lstStyle/>
                    <a:p>
                      <a:pPr indent="0" lvl="0" marL="0" rtl="0" algn="l">
                        <a:spcBef>
                          <a:spcPts val="0"/>
                        </a:spcBef>
                        <a:spcAft>
                          <a:spcPts val="0"/>
                        </a:spcAft>
                        <a:buNone/>
                      </a:pPr>
                      <a:r>
                        <a:rPr lang="en" sz="1100"/>
                        <a:t>Open New File</a:t>
                      </a:r>
                      <a:endParaRPr sz="1100"/>
                    </a:p>
                  </a:txBody>
                  <a:tcPr marT="63500" marB="63500" marR="63500" marL="63500"/>
                </a:tc>
                <a:tc>
                  <a:txBody>
                    <a:bodyPr/>
                    <a:lstStyle/>
                    <a:p>
                      <a:pPr indent="0" lvl="0" marL="0" rtl="0" algn="l">
                        <a:spcBef>
                          <a:spcPts val="0"/>
                        </a:spcBef>
                        <a:spcAft>
                          <a:spcPts val="0"/>
                        </a:spcAft>
                        <a:buNone/>
                      </a:pPr>
                      <a:r>
                        <a:rPr lang="en" sz="1100"/>
                        <a:t>“New File”</a:t>
                      </a:r>
                      <a:endParaRPr sz="1100"/>
                    </a:p>
                  </a:txBody>
                  <a:tcPr marT="63500" marB="63500" marR="63500" marL="63500"/>
                </a:tc>
                <a:tc>
                  <a:txBody>
                    <a:bodyPr/>
                    <a:lstStyle/>
                    <a:p>
                      <a:pPr indent="0" lvl="0" marL="0" rtl="0" algn="l">
                        <a:spcBef>
                          <a:spcPts val="0"/>
                        </a:spcBef>
                        <a:spcAft>
                          <a:spcPts val="0"/>
                        </a:spcAft>
                        <a:buNone/>
                      </a:pPr>
                      <a:r>
                        <a:rPr lang="en" sz="1100"/>
                        <a:t>CTRL+n</a:t>
                      </a:r>
                      <a:endParaRPr sz="1100"/>
                    </a:p>
                  </a:txBody>
                  <a:tcPr marT="63500" marB="63500" marR="63500" marL="63500"/>
                </a:tc>
              </a:tr>
              <a:tr h="403100">
                <a:tc>
                  <a:txBody>
                    <a:bodyPr/>
                    <a:lstStyle/>
                    <a:p>
                      <a:pPr indent="0" lvl="0" marL="0" rtl="0" algn="l">
                        <a:spcBef>
                          <a:spcPts val="0"/>
                        </a:spcBef>
                        <a:spcAft>
                          <a:spcPts val="0"/>
                        </a:spcAft>
                        <a:buNone/>
                      </a:pPr>
                      <a:r>
                        <a:rPr lang="en" sz="1100"/>
                        <a:t>Increase Paint Brush Size</a:t>
                      </a:r>
                      <a:endParaRPr sz="1100"/>
                    </a:p>
                  </a:txBody>
                  <a:tcPr marT="63500" marB="63500" marR="63500" marL="63500"/>
                </a:tc>
                <a:tc>
                  <a:txBody>
                    <a:bodyPr/>
                    <a:lstStyle/>
                    <a:p>
                      <a:pPr indent="0" lvl="0" marL="0" rtl="0" algn="l">
                        <a:spcBef>
                          <a:spcPts val="0"/>
                        </a:spcBef>
                        <a:spcAft>
                          <a:spcPts val="0"/>
                        </a:spcAft>
                        <a:buNone/>
                      </a:pPr>
                      <a:r>
                        <a:rPr lang="en" sz="1100"/>
                        <a:t>“Brush”, “Increase Size”</a:t>
                      </a:r>
                      <a:endParaRPr sz="1100"/>
                    </a:p>
                  </a:txBody>
                  <a:tcPr marT="63500" marB="63500" marR="63500" marL="63500"/>
                </a:tc>
                <a:tc>
                  <a:txBody>
                    <a:bodyPr/>
                    <a:lstStyle/>
                    <a:p>
                      <a:pPr indent="0" lvl="0" marL="0" rtl="0" algn="l">
                        <a:spcBef>
                          <a:spcPts val="0"/>
                        </a:spcBef>
                        <a:spcAft>
                          <a:spcPts val="0"/>
                        </a:spcAft>
                        <a:buNone/>
                      </a:pPr>
                      <a:r>
                        <a:rPr lang="en" sz="1100"/>
                        <a:t>b, ]</a:t>
                      </a:r>
                      <a:endParaRPr sz="1100"/>
                    </a:p>
                  </a:txBody>
                  <a:tcPr marT="63500" marB="63500" marR="63500" marL="63500"/>
                </a:tc>
              </a:tr>
              <a:tr h="403100">
                <a:tc>
                  <a:txBody>
                    <a:bodyPr/>
                    <a:lstStyle/>
                    <a:p>
                      <a:pPr indent="0" lvl="0" marL="0" rtl="0" algn="l">
                        <a:spcBef>
                          <a:spcPts val="0"/>
                        </a:spcBef>
                        <a:spcAft>
                          <a:spcPts val="0"/>
                        </a:spcAft>
                        <a:buNone/>
                      </a:pPr>
                      <a:r>
                        <a:rPr lang="en" sz="1100"/>
                        <a:t>Duplicate Layer</a:t>
                      </a:r>
                      <a:endParaRPr sz="1100"/>
                    </a:p>
                  </a:txBody>
                  <a:tcPr marT="63500" marB="63500" marR="63500" marL="63500"/>
                </a:tc>
                <a:tc>
                  <a:txBody>
                    <a:bodyPr/>
                    <a:lstStyle/>
                    <a:p>
                      <a:pPr indent="0" lvl="0" marL="0" rtl="0" algn="l">
                        <a:spcBef>
                          <a:spcPts val="0"/>
                        </a:spcBef>
                        <a:spcAft>
                          <a:spcPts val="0"/>
                        </a:spcAft>
                        <a:buNone/>
                      </a:pPr>
                      <a:r>
                        <a:rPr lang="en" sz="1100"/>
                        <a:t>“Access Layer”, “Go Down”, “Enter”</a:t>
                      </a:r>
                      <a:endParaRPr sz="1100"/>
                    </a:p>
                  </a:txBody>
                  <a:tcPr marT="63500" marB="63500" marR="63500" marL="63500"/>
                </a:tc>
                <a:tc>
                  <a:txBody>
                    <a:bodyPr/>
                    <a:lstStyle/>
                    <a:p>
                      <a:pPr indent="0" lvl="0" marL="0" rtl="0" algn="l">
                        <a:spcBef>
                          <a:spcPts val="0"/>
                        </a:spcBef>
                        <a:spcAft>
                          <a:spcPts val="0"/>
                        </a:spcAft>
                        <a:buNone/>
                      </a:pPr>
                      <a:r>
                        <a:rPr lang="en" sz="1100"/>
                        <a:t>Alt, right x4, down, down, enter</a:t>
                      </a:r>
                      <a:endParaRPr sz="1100"/>
                    </a:p>
                  </a:txBody>
                  <a:tcPr marT="63500" marB="63500" marR="63500" marL="63500"/>
                </a:tc>
              </a:tr>
              <a:tr h="403100">
                <a:tc>
                  <a:txBody>
                    <a:bodyPr/>
                    <a:lstStyle/>
                    <a:p>
                      <a:pPr indent="0" lvl="0" marL="0" rtl="0" algn="l">
                        <a:spcBef>
                          <a:spcPts val="0"/>
                        </a:spcBef>
                        <a:spcAft>
                          <a:spcPts val="0"/>
                        </a:spcAft>
                        <a:buNone/>
                      </a:pPr>
                      <a:r>
                        <a:rPr lang="en" sz="1100"/>
                        <a:t>Write a common word (like “Cat”)</a:t>
                      </a:r>
                      <a:endParaRPr sz="1100"/>
                    </a:p>
                  </a:txBody>
                  <a:tcPr marT="63500" marB="63500" marR="63500" marL="63500"/>
                </a:tc>
                <a:tc>
                  <a:txBody>
                    <a:bodyPr/>
                    <a:lstStyle/>
                    <a:p>
                      <a:pPr indent="0" lvl="0" marL="0" rtl="0" algn="l">
                        <a:spcBef>
                          <a:spcPts val="0"/>
                        </a:spcBef>
                        <a:spcAft>
                          <a:spcPts val="0"/>
                        </a:spcAft>
                        <a:buNone/>
                      </a:pPr>
                      <a:r>
                        <a:rPr lang="en" sz="1100"/>
                        <a:t>“Text”, “Left Click”, “Type Capital C”, “Type a”, “Type t”, “Enter”</a:t>
                      </a:r>
                      <a:endParaRPr sz="1100"/>
                    </a:p>
                  </a:txBody>
                  <a:tcPr marT="63500" marB="63500" marR="63500" marL="63500"/>
                </a:tc>
                <a:tc>
                  <a:txBody>
                    <a:bodyPr/>
                    <a:lstStyle/>
                    <a:p>
                      <a:pPr indent="0" lvl="0" marL="0" rtl="0" algn="l">
                        <a:spcBef>
                          <a:spcPts val="0"/>
                        </a:spcBef>
                        <a:spcAft>
                          <a:spcPts val="0"/>
                        </a:spcAft>
                        <a:buNone/>
                      </a:pPr>
                      <a:r>
                        <a:rPr lang="en" sz="1100"/>
                        <a:t>t, left click, Shift down, c, Shift up, a, t, enter</a:t>
                      </a:r>
                      <a:endParaRPr sz="1100"/>
                    </a:p>
                  </a:txBody>
                  <a:tcPr marT="63500" marB="63500" marR="63500" marL="63500"/>
                </a:tc>
              </a:tr>
              <a:tr h="403100">
                <a:tc>
                  <a:txBody>
                    <a:bodyPr/>
                    <a:lstStyle/>
                    <a:p>
                      <a:pPr indent="0" lvl="0" marL="0" rtl="0" algn="l">
                        <a:spcBef>
                          <a:spcPts val="0"/>
                        </a:spcBef>
                        <a:spcAft>
                          <a:spcPts val="0"/>
                        </a:spcAft>
                        <a:buNone/>
                      </a:pPr>
                      <a:r>
                        <a:rPr lang="en" sz="1100"/>
                        <a:t>Zoom to full screen canvas</a:t>
                      </a:r>
                      <a:endParaRPr sz="1100"/>
                    </a:p>
                  </a:txBody>
                  <a:tcPr marT="63500" marB="63500" marR="63500" marL="63500"/>
                </a:tc>
                <a:tc>
                  <a:txBody>
                    <a:bodyPr/>
                    <a:lstStyle/>
                    <a:p>
                      <a:pPr indent="0" lvl="0" marL="0" rtl="0" algn="l">
                        <a:spcBef>
                          <a:spcPts val="0"/>
                        </a:spcBef>
                        <a:spcAft>
                          <a:spcPts val="0"/>
                        </a:spcAft>
                        <a:buNone/>
                      </a:pPr>
                      <a:r>
                        <a:rPr lang="en" sz="1100"/>
                        <a:t>“Toggle toolbars”, “fit to screen”</a:t>
                      </a:r>
                      <a:endParaRPr sz="1100"/>
                    </a:p>
                  </a:txBody>
                  <a:tcPr marT="63500" marB="63500" marR="63500" marL="63500"/>
                </a:tc>
                <a:tc>
                  <a:txBody>
                    <a:bodyPr/>
                    <a:lstStyle/>
                    <a:p>
                      <a:pPr indent="0" lvl="0" marL="0" rtl="0" algn="l">
                        <a:spcBef>
                          <a:spcPts val="0"/>
                        </a:spcBef>
                        <a:spcAft>
                          <a:spcPts val="0"/>
                        </a:spcAft>
                        <a:buNone/>
                      </a:pPr>
                      <a:r>
                        <a:rPr lang="en" sz="1100"/>
                        <a:t>Alt, CTRL+0</a:t>
                      </a:r>
                      <a:endParaRPr sz="1100"/>
                    </a:p>
                  </a:txBody>
                  <a:tcPr marT="63500" marB="63500" marR="63500" marL="63500"/>
                </a:tc>
              </a:tr>
            </a:tbl>
          </a:graphicData>
        </a:graphic>
      </p:graphicFrame>
      <p:sp>
        <p:nvSpPr>
          <p:cNvPr id="278" name="Google Shape;278;p37"/>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D</a:t>
            </a:r>
            <a:endParaRPr/>
          </a:p>
        </p:txBody>
      </p:sp>
      <p:pic>
        <p:nvPicPr>
          <p:cNvPr id="279" name="Google Shape;279;p37"/>
          <p:cNvPicPr preferRelativeResize="0"/>
          <p:nvPr/>
        </p:nvPicPr>
        <p:blipFill>
          <a:blip r:embed="rId3">
            <a:alphaModFix/>
          </a:blip>
          <a:stretch>
            <a:fillRect/>
          </a:stretch>
        </p:blipFill>
        <p:spPr>
          <a:xfrm>
            <a:off x="363800" y="3750076"/>
            <a:ext cx="3261725" cy="861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feedback (Meeting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Voice Control and User Interface</a:t>
            </a:r>
            <a:endParaRPr/>
          </a:p>
        </p:txBody>
      </p:sp>
      <p:sp>
        <p:nvSpPr>
          <p:cNvPr id="290" name="Google Shape;290;p39"/>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Voice control option that can help call upon shortcuts</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Voice control needs a toggle option to prevent it from always listening</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Simplification of photoshop’s interface with a new UI (toolbar)</a:t>
            </a:r>
            <a:endParaRPr>
              <a:solidFill>
                <a:schemeClr val="dk1"/>
              </a:solidFill>
            </a:endParaRPr>
          </a:p>
          <a:p>
            <a:pPr indent="0" lvl="0" marL="0" rtl="0" algn="l">
              <a:spcBef>
                <a:spcPts val="1600"/>
              </a:spcBef>
              <a:spcAft>
                <a:spcPts val="0"/>
              </a:spcAft>
              <a:buNone/>
            </a:pPr>
            <a:r>
              <a:rPr b="1" lang="en"/>
              <a:t>Client feedback</a:t>
            </a:r>
            <a:endParaRPr b="1"/>
          </a:p>
          <a:p>
            <a:pPr indent="-311150" lvl="0" marL="457200" marR="0" rtl="0" algn="l">
              <a:lnSpc>
                <a:spcPct val="115000"/>
              </a:lnSpc>
              <a:spcBef>
                <a:spcPts val="0"/>
              </a:spcBef>
              <a:spcAft>
                <a:spcPts val="0"/>
              </a:spcAft>
              <a:buClr>
                <a:schemeClr val="dk1"/>
              </a:buClr>
              <a:buSzPts val="1300"/>
              <a:buChar char="●"/>
            </a:pPr>
            <a:r>
              <a:rPr lang="en">
                <a:solidFill>
                  <a:schemeClr val="dk1"/>
                </a:solidFill>
              </a:rPr>
              <a:t>Interested in the voice activation software</a:t>
            </a:r>
            <a:endParaRPr>
              <a:solidFill>
                <a:schemeClr val="dk1"/>
              </a:solidFill>
            </a:endParaRPr>
          </a:p>
          <a:p>
            <a:pPr indent="-311150" lvl="0" marL="457200" marR="0" rtl="0" algn="l">
              <a:lnSpc>
                <a:spcPct val="115000"/>
              </a:lnSpc>
              <a:spcBef>
                <a:spcPts val="0"/>
              </a:spcBef>
              <a:spcAft>
                <a:spcPts val="0"/>
              </a:spcAft>
              <a:buClr>
                <a:schemeClr val="dk1"/>
              </a:buClr>
              <a:buSzPts val="1300"/>
              <a:buChar char="●"/>
            </a:pPr>
            <a:r>
              <a:rPr lang="en">
                <a:solidFill>
                  <a:schemeClr val="dk1"/>
                </a:solidFill>
              </a:rPr>
              <a:t>Would like a smoother interface, better colour picker, and a better brush selector</a:t>
            </a:r>
            <a:endParaRPr>
              <a:solidFill>
                <a:schemeClr val="dk1"/>
              </a:solidFill>
            </a:endParaRPr>
          </a:p>
        </p:txBody>
      </p:sp>
      <p:sp>
        <p:nvSpPr>
          <p:cNvPr id="291" name="Google Shape;291;p39"/>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Client Meeting 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 keyboard</a:t>
            </a:r>
            <a:endParaRPr/>
          </a:p>
        </p:txBody>
      </p:sp>
      <p:sp>
        <p:nvSpPr>
          <p:cNvPr id="297" name="Google Shape;297;p40"/>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Tactile keyboard with shortcuts</a:t>
            </a:r>
            <a:endParaRPr>
              <a:solidFill>
                <a:schemeClr val="dk1"/>
              </a:solidFill>
            </a:endParaRPr>
          </a:p>
          <a:p>
            <a:pPr indent="0" lvl="0" marL="0" rtl="0" algn="l">
              <a:spcBef>
                <a:spcPts val="1600"/>
              </a:spcBef>
              <a:spcAft>
                <a:spcPts val="0"/>
              </a:spcAft>
              <a:buNone/>
            </a:pPr>
            <a:r>
              <a:rPr b="1" lang="en"/>
              <a:t>Client Feedback</a:t>
            </a:r>
            <a:endParaRPr b="1"/>
          </a:p>
          <a:p>
            <a:pPr indent="-311150" lvl="0" marL="457200" rtl="0" algn="l">
              <a:lnSpc>
                <a:spcPct val="100000"/>
              </a:lnSpc>
              <a:spcBef>
                <a:spcPts val="0"/>
              </a:spcBef>
              <a:spcAft>
                <a:spcPts val="0"/>
              </a:spcAft>
              <a:buClr>
                <a:schemeClr val="dk1"/>
              </a:buClr>
              <a:buSzPts val="1300"/>
              <a:buChar char="●"/>
            </a:pPr>
            <a:r>
              <a:rPr lang="en">
                <a:solidFill>
                  <a:schemeClr val="dk1"/>
                </a:solidFill>
              </a:rPr>
              <a:t>Make sure keyboard isn’t heavy (&gt;10 lbs)</a:t>
            </a:r>
            <a:endParaRPr>
              <a:solidFill>
                <a:schemeClr val="dk1"/>
              </a:solidFill>
            </a:endParaRPr>
          </a:p>
          <a:p>
            <a:pPr indent="-311150" lvl="0" marL="457200" rtl="0" algn="l">
              <a:lnSpc>
                <a:spcPct val="100000"/>
              </a:lnSpc>
              <a:spcBef>
                <a:spcPts val="0"/>
              </a:spcBef>
              <a:spcAft>
                <a:spcPts val="0"/>
              </a:spcAft>
              <a:buClr>
                <a:schemeClr val="dk1"/>
              </a:buClr>
              <a:buSzPts val="1300"/>
              <a:buChar char="●"/>
            </a:pPr>
            <a:r>
              <a:rPr lang="en">
                <a:solidFill>
                  <a:schemeClr val="dk1"/>
                </a:solidFill>
              </a:rPr>
              <a:t>Normal keyboard key size is okay</a:t>
            </a:r>
            <a:endParaRPr>
              <a:solidFill>
                <a:schemeClr val="dk1"/>
              </a:solidFill>
            </a:endParaRPr>
          </a:p>
          <a:p>
            <a:pPr indent="-311150" lvl="0" marL="457200" rtl="0" algn="l">
              <a:lnSpc>
                <a:spcPct val="100000"/>
              </a:lnSpc>
              <a:spcBef>
                <a:spcPts val="0"/>
              </a:spcBef>
              <a:spcAft>
                <a:spcPts val="0"/>
              </a:spcAft>
              <a:buClr>
                <a:schemeClr val="dk1"/>
              </a:buClr>
              <a:buSzPts val="1300"/>
              <a:buChar char="●"/>
            </a:pPr>
            <a:r>
              <a:rPr lang="en">
                <a:solidFill>
                  <a:schemeClr val="dk1"/>
                </a:solidFill>
              </a:rPr>
              <a:t>Larger icons on keyboard, but not so large that they can’t be distinguished from each other</a:t>
            </a:r>
            <a:endParaRPr/>
          </a:p>
        </p:txBody>
      </p:sp>
      <p:sp>
        <p:nvSpPr>
          <p:cNvPr id="298" name="Google Shape;298;p40"/>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Client Meeting 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Ergonomic pen</a:t>
            </a:r>
            <a:endParaRPr/>
          </a:p>
        </p:txBody>
      </p:sp>
      <p:sp>
        <p:nvSpPr>
          <p:cNvPr id="304" name="Google Shape;304;p41"/>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An improved pen for the Wacom tablet to reduce hand discomfort</a:t>
            </a:r>
            <a:endParaRPr/>
          </a:p>
          <a:p>
            <a:pPr indent="0" lvl="0" marL="0" rtl="0" algn="l">
              <a:spcBef>
                <a:spcPts val="1600"/>
              </a:spcBef>
              <a:spcAft>
                <a:spcPts val="0"/>
              </a:spcAft>
              <a:buNone/>
            </a:pPr>
            <a:r>
              <a:rPr b="1" lang="en"/>
              <a:t>Client feedback</a:t>
            </a:r>
            <a:endParaRPr b="1"/>
          </a:p>
          <a:p>
            <a:pPr indent="-311150" lvl="0" marL="457200" rtl="0" algn="l">
              <a:spcBef>
                <a:spcPts val="0"/>
              </a:spcBef>
              <a:spcAft>
                <a:spcPts val="0"/>
              </a:spcAft>
              <a:buClr>
                <a:schemeClr val="dk1"/>
              </a:buClr>
              <a:buSzPts val="1300"/>
              <a:buChar char="●"/>
            </a:pPr>
            <a:r>
              <a:rPr lang="en">
                <a:solidFill>
                  <a:schemeClr val="dk1"/>
                </a:solidFill>
              </a:rPr>
              <a:t>W</a:t>
            </a:r>
            <a:r>
              <a:rPr lang="en">
                <a:solidFill>
                  <a:schemeClr val="dk1"/>
                </a:solidFill>
              </a:rPr>
              <a:t>ould not necessarily be helpful</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Would not be doing art if hand is in pain</a:t>
            </a:r>
            <a:endParaRPr>
              <a:solidFill>
                <a:schemeClr val="dk1"/>
              </a:solidFill>
            </a:endParaRPr>
          </a:p>
          <a:p>
            <a:pPr indent="0" lvl="0" marL="0" rtl="0" algn="l">
              <a:spcBef>
                <a:spcPts val="1600"/>
              </a:spcBef>
              <a:spcAft>
                <a:spcPts val="1600"/>
              </a:spcAft>
              <a:buNone/>
            </a:pPr>
            <a:r>
              <a:t/>
            </a:r>
            <a:endParaRPr/>
          </a:p>
        </p:txBody>
      </p:sp>
      <p:sp>
        <p:nvSpPr>
          <p:cNvPr id="305" name="Google Shape;305;p41"/>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Client Meeting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Contract</a:t>
            </a:r>
            <a:endParaRPr/>
          </a:p>
        </p:txBody>
      </p:sp>
      <p:sp>
        <p:nvSpPr>
          <p:cNvPr id="102" name="Google Shape;102;p15"/>
          <p:cNvSpPr txBox="1"/>
          <p:nvPr>
            <p:ph idx="1" type="body"/>
          </p:nvPr>
        </p:nvSpPr>
        <p:spPr>
          <a:xfrm>
            <a:off x="729300" y="1853850"/>
            <a:ext cx="3774300" cy="2876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1" lang="en"/>
              <a:t>Team Leadership</a:t>
            </a:r>
            <a:r>
              <a:rPr lang="en"/>
              <a:t>: Informal</a:t>
            </a:r>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As a group of 5, we can realistically come to any solution democratically and remain on schedule.</a:t>
            </a:r>
            <a:endParaRPr>
              <a:solidFill>
                <a:schemeClr val="dk1"/>
              </a:solidFill>
            </a:endParaRPr>
          </a:p>
          <a:p>
            <a:pPr indent="-311150" lvl="0" marL="457200" rtl="0" algn="l">
              <a:lnSpc>
                <a:spcPct val="100000"/>
              </a:lnSpc>
              <a:spcBef>
                <a:spcPts val="0"/>
              </a:spcBef>
              <a:spcAft>
                <a:spcPts val="0"/>
              </a:spcAft>
              <a:buSzPts val="1300"/>
              <a:buChar char="●"/>
            </a:pPr>
            <a:r>
              <a:rPr b="1" lang="en"/>
              <a:t>Communication</a:t>
            </a:r>
            <a:r>
              <a:rPr lang="en"/>
              <a:t>: Through Discord</a:t>
            </a:r>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Voice, Video, text chat, file sharing, and notification all in one software.</a:t>
            </a:r>
            <a:endParaRPr>
              <a:solidFill>
                <a:schemeClr val="dk1"/>
              </a:solidFill>
            </a:endParaRPr>
          </a:p>
          <a:p>
            <a:pPr indent="-311150" lvl="0" marL="457200" rtl="0" algn="l">
              <a:lnSpc>
                <a:spcPct val="100000"/>
              </a:lnSpc>
              <a:spcBef>
                <a:spcPts val="0"/>
              </a:spcBef>
              <a:spcAft>
                <a:spcPts val="0"/>
              </a:spcAft>
              <a:buSzPts val="1300"/>
              <a:buChar char="●"/>
            </a:pPr>
            <a:r>
              <a:rPr b="1" lang="en"/>
              <a:t>Meetings</a:t>
            </a:r>
            <a:r>
              <a:rPr lang="en"/>
              <a:t>: Weekly</a:t>
            </a:r>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Notes taken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Member progress tracked in MS Project</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Meeting agenda focused by Eleanor</a:t>
            </a:r>
            <a:endParaRPr>
              <a:solidFill>
                <a:schemeClr val="dk1"/>
              </a:solidFill>
            </a:endParaRPr>
          </a:p>
          <a:p>
            <a:pPr indent="-311150" lvl="0" marL="457200" rtl="0" algn="l">
              <a:lnSpc>
                <a:spcPct val="100000"/>
              </a:lnSpc>
              <a:spcBef>
                <a:spcPts val="0"/>
              </a:spcBef>
              <a:spcAft>
                <a:spcPts val="0"/>
              </a:spcAft>
              <a:buSzPts val="1300"/>
              <a:buChar char="●"/>
            </a:pPr>
            <a:r>
              <a:rPr b="1" lang="en"/>
              <a:t>Submissions</a:t>
            </a:r>
            <a:r>
              <a:rPr lang="en"/>
              <a:t>:</a:t>
            </a:r>
            <a:r>
              <a:rPr lang="en">
                <a:solidFill>
                  <a:schemeClr val="dk1"/>
                </a:solidFill>
              </a:rPr>
              <a:t> </a:t>
            </a:r>
            <a:r>
              <a:rPr lang="en"/>
              <a:t>Weekly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Callum responsible for weekly submissions on Thursday evenings</a:t>
            </a:r>
            <a:endParaRPr>
              <a:solidFill>
                <a:schemeClr val="dk1"/>
              </a:solidFill>
            </a:endParaRPr>
          </a:p>
          <a:p>
            <a:pPr indent="0" lvl="0" marL="0" rtl="0" algn="l">
              <a:spcBef>
                <a:spcPts val="1600"/>
              </a:spcBef>
              <a:spcAft>
                <a:spcPts val="1600"/>
              </a:spcAft>
              <a:buNone/>
            </a:pPr>
            <a:r>
              <a:t/>
            </a:r>
            <a:endParaRPr/>
          </a:p>
        </p:txBody>
      </p:sp>
      <p:pic>
        <p:nvPicPr>
          <p:cNvPr id="103" name="Google Shape;103;p15"/>
          <p:cNvPicPr preferRelativeResize="0"/>
          <p:nvPr/>
        </p:nvPicPr>
        <p:blipFill>
          <a:blip r:embed="rId3">
            <a:alphaModFix/>
          </a:blip>
          <a:stretch>
            <a:fillRect/>
          </a:stretch>
        </p:blipFill>
        <p:spPr>
          <a:xfrm>
            <a:off x="4977138" y="1227300"/>
            <a:ext cx="3107224" cy="2261101"/>
          </a:xfrm>
          <a:prstGeom prst="rect">
            <a:avLst/>
          </a:prstGeom>
          <a:noFill/>
          <a:ln>
            <a:noFill/>
          </a:ln>
        </p:spPr>
      </p:pic>
      <p:sp>
        <p:nvSpPr>
          <p:cNvPr id="104" name="Google Shape;104;p15"/>
          <p:cNvSpPr txBox="1"/>
          <p:nvPr>
            <p:ph idx="2" type="body"/>
          </p:nvPr>
        </p:nvSpPr>
        <p:spPr>
          <a:xfrm>
            <a:off x="4643600" y="3488400"/>
            <a:ext cx="3875400" cy="124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Contract Success</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Still Together</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Still Kicking</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Still Going Strong</a:t>
            </a:r>
            <a:endParaRPr sz="1100">
              <a:solidFill>
                <a:schemeClr val="dk1"/>
              </a:solidFill>
            </a:endParaRPr>
          </a:p>
          <a:p>
            <a:pPr indent="-298450" lvl="0" marL="457200" rtl="0" algn="l">
              <a:lnSpc>
                <a:spcPct val="100000"/>
              </a:lnSpc>
              <a:spcBef>
                <a:spcPts val="0"/>
              </a:spcBef>
              <a:spcAft>
                <a:spcPts val="0"/>
              </a:spcAft>
              <a:buClr>
                <a:schemeClr val="dk1"/>
              </a:buClr>
              <a:buSzPts val="1100"/>
              <a:buChar char="●"/>
            </a:pPr>
            <a:r>
              <a:rPr lang="en" sz="1100">
                <a:solidFill>
                  <a:schemeClr val="dk1"/>
                </a:solidFill>
              </a:rPr>
              <a:t>Still Supporting Each Other Through any Difficulties</a:t>
            </a:r>
            <a:endParaRPr sz="1100"/>
          </a:p>
        </p:txBody>
      </p:sp>
      <p:sp>
        <p:nvSpPr>
          <p:cNvPr id="105" name="Google Shape;105;p15"/>
          <p:cNvSpPr txBox="1"/>
          <p:nvPr/>
        </p:nvSpPr>
        <p:spPr>
          <a:xfrm>
            <a:off x="830400" y="571925"/>
            <a:ext cx="76887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1A1A1A"/>
                </a:solidFill>
                <a:latin typeface="Raleway"/>
                <a:ea typeface="Raleway"/>
                <a:cs typeface="Raleway"/>
                <a:sym typeface="Raleway"/>
              </a:rPr>
              <a:t>Deliverable A</a:t>
            </a:r>
            <a:endParaRPr sz="1700">
              <a:solidFill>
                <a:srgbClr val="1A1A1A"/>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feedback: Other notes</a:t>
            </a:r>
            <a:endParaRPr/>
          </a:p>
        </p:txBody>
      </p:sp>
      <p:sp>
        <p:nvSpPr>
          <p:cNvPr id="311" name="Google Shape;311;p42"/>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1"/>
              </a:buClr>
              <a:buSzPts val="1300"/>
              <a:buFont typeface="Lato"/>
              <a:buChar char="●"/>
            </a:pPr>
            <a:r>
              <a:rPr lang="en">
                <a:solidFill>
                  <a:schemeClr val="dk1"/>
                </a:solidFill>
              </a:rPr>
              <a:t>Would like a smoother interface, better colour picker, and a better brush selector</a:t>
            </a:r>
            <a:endParaRPr>
              <a:solidFill>
                <a:schemeClr val="dk1"/>
              </a:solidFill>
            </a:endParaRPr>
          </a:p>
          <a:p>
            <a:pPr indent="-311150" lvl="0" marL="457200" rtl="0" algn="l">
              <a:spcBef>
                <a:spcPts val="0"/>
              </a:spcBef>
              <a:spcAft>
                <a:spcPts val="0"/>
              </a:spcAft>
              <a:buClr>
                <a:schemeClr val="dk1"/>
              </a:buClr>
              <a:buSzPts val="1300"/>
              <a:buFont typeface="Lato"/>
              <a:buChar char="●"/>
            </a:pPr>
            <a:r>
              <a:rPr lang="en">
                <a:solidFill>
                  <a:schemeClr val="dk1"/>
                </a:solidFill>
              </a:rPr>
              <a:t>Fast pop-ups are usually not too much of an issue</a:t>
            </a:r>
            <a:endParaRPr>
              <a:solidFill>
                <a:schemeClr val="dk1"/>
              </a:solidFill>
            </a:endParaRPr>
          </a:p>
          <a:p>
            <a:pPr indent="-311150" lvl="1" marL="914400" rtl="0" algn="l">
              <a:spcBef>
                <a:spcPts val="0"/>
              </a:spcBef>
              <a:spcAft>
                <a:spcPts val="0"/>
              </a:spcAft>
              <a:buClr>
                <a:schemeClr val="dk1"/>
              </a:buClr>
              <a:buSzPts val="1300"/>
              <a:buFont typeface="Lato"/>
              <a:buChar char="○"/>
            </a:pPr>
            <a:r>
              <a:rPr lang="en">
                <a:solidFill>
                  <a:schemeClr val="dk1"/>
                </a:solidFill>
              </a:rPr>
              <a:t>The color red is a much worse trigger</a:t>
            </a:r>
            <a:endParaRPr>
              <a:solidFill>
                <a:schemeClr val="dk1"/>
              </a:solidFill>
            </a:endParaRPr>
          </a:p>
          <a:p>
            <a:pPr indent="-311150" lvl="1" marL="914400" rtl="0" algn="l">
              <a:spcBef>
                <a:spcPts val="0"/>
              </a:spcBef>
              <a:spcAft>
                <a:spcPts val="0"/>
              </a:spcAft>
              <a:buClr>
                <a:schemeClr val="dk1"/>
              </a:buClr>
              <a:buSzPts val="1300"/>
              <a:buFont typeface="Lato"/>
              <a:buChar char="○"/>
            </a:pPr>
            <a:r>
              <a:rPr lang="en">
                <a:solidFill>
                  <a:schemeClr val="dk1"/>
                </a:solidFill>
              </a:rPr>
              <a:t>Preferable to have smooth graphics and animations.</a:t>
            </a:r>
            <a:endParaRPr>
              <a:solidFill>
                <a:schemeClr val="dk1"/>
              </a:solidFill>
            </a:endParaRPr>
          </a:p>
          <a:p>
            <a:pPr indent="-311150" lvl="0" marL="457200" rtl="0" algn="l">
              <a:spcBef>
                <a:spcPts val="0"/>
              </a:spcBef>
              <a:spcAft>
                <a:spcPts val="0"/>
              </a:spcAft>
              <a:buClr>
                <a:schemeClr val="dk1"/>
              </a:buClr>
              <a:buSzPts val="1300"/>
              <a:buFont typeface="Lato"/>
              <a:buChar char="●"/>
            </a:pPr>
            <a:r>
              <a:rPr lang="en">
                <a:solidFill>
                  <a:schemeClr val="dk1"/>
                </a:solidFill>
              </a:rPr>
              <a:t>It would be best if the color picker had a border between each color to tell them apart.</a:t>
            </a:r>
            <a:endParaRPr>
              <a:solidFill>
                <a:schemeClr val="dk1"/>
              </a:solidFill>
            </a:endParaRPr>
          </a:p>
          <a:p>
            <a:pPr indent="-311150" lvl="0" marL="457200" rtl="0" algn="l">
              <a:spcBef>
                <a:spcPts val="0"/>
              </a:spcBef>
              <a:spcAft>
                <a:spcPts val="0"/>
              </a:spcAft>
              <a:buClr>
                <a:schemeClr val="dk1"/>
              </a:buClr>
              <a:buSzPts val="1300"/>
              <a:buFont typeface="Lato"/>
              <a:buChar char="●"/>
            </a:pPr>
            <a:r>
              <a:rPr lang="en">
                <a:solidFill>
                  <a:schemeClr val="dk1"/>
                </a:solidFill>
              </a:rPr>
              <a:t>It would be useful to have some feedback when a key is pressed. </a:t>
            </a:r>
            <a:endParaRPr>
              <a:solidFill>
                <a:schemeClr val="dk1"/>
              </a:solidFill>
            </a:endParaRPr>
          </a:p>
          <a:p>
            <a:pPr indent="-311150" lvl="1" marL="914400" rtl="0" algn="l">
              <a:spcBef>
                <a:spcPts val="0"/>
              </a:spcBef>
              <a:spcAft>
                <a:spcPts val="0"/>
              </a:spcAft>
              <a:buClr>
                <a:schemeClr val="dk1"/>
              </a:buClr>
              <a:buSzPts val="1300"/>
              <a:buFont typeface="Lato"/>
              <a:buChar char="○"/>
            </a:pPr>
            <a:r>
              <a:rPr lang="en">
                <a:solidFill>
                  <a:schemeClr val="dk1"/>
                </a:solidFill>
              </a:rPr>
              <a:t>The best colors would be off-white or a soft blue/green.</a:t>
            </a:r>
            <a:endParaRPr>
              <a:solidFill>
                <a:schemeClr val="dk1"/>
              </a:solidFill>
            </a:endParaRPr>
          </a:p>
          <a:p>
            <a:pPr indent="0" lvl="0" marL="0" rtl="0" algn="l">
              <a:spcBef>
                <a:spcPts val="0"/>
              </a:spcBef>
              <a:spcAft>
                <a:spcPts val="1600"/>
              </a:spcAft>
              <a:buNone/>
            </a:pPr>
            <a:r>
              <a:t/>
            </a:r>
            <a:endParaRPr/>
          </a:p>
        </p:txBody>
      </p:sp>
      <p:sp>
        <p:nvSpPr>
          <p:cNvPr id="312" name="Google Shape;312;p42"/>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Client Meeting 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(initial)</a:t>
            </a:r>
            <a:endParaRPr/>
          </a:p>
        </p:txBody>
      </p:sp>
      <p:sp>
        <p:nvSpPr>
          <p:cNvPr id="323" name="Google Shape;323;p44"/>
          <p:cNvSpPr txBox="1"/>
          <p:nvPr>
            <p:ph idx="1" type="body"/>
          </p:nvPr>
        </p:nvSpPr>
        <p:spPr>
          <a:xfrm>
            <a:off x="729450" y="1853850"/>
            <a:ext cx="3347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Weekly updates to the MS Project</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Breakdown by deliverables, tasks assigned to team members</a:t>
            </a:r>
            <a:endParaRPr>
              <a:solidFill>
                <a:schemeClr val="dk1"/>
              </a:solidFill>
            </a:endParaRPr>
          </a:p>
          <a:p>
            <a:pPr indent="0" lvl="0" marL="0" rtl="0" algn="l">
              <a:spcBef>
                <a:spcPts val="1600"/>
              </a:spcBef>
              <a:spcAft>
                <a:spcPts val="1600"/>
              </a:spcAft>
              <a:buNone/>
            </a:pPr>
            <a:r>
              <a:t/>
            </a:r>
            <a:endParaRPr/>
          </a:p>
        </p:txBody>
      </p:sp>
      <p:sp>
        <p:nvSpPr>
          <p:cNvPr id="324" name="Google Shape;324;p44"/>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plan</a:t>
            </a:r>
            <a:endParaRPr/>
          </a:p>
        </p:txBody>
      </p:sp>
      <p:pic>
        <p:nvPicPr>
          <p:cNvPr id="325" name="Google Shape;325;p44"/>
          <p:cNvPicPr preferRelativeResize="0"/>
          <p:nvPr/>
        </p:nvPicPr>
        <p:blipFill>
          <a:blip r:embed="rId3">
            <a:alphaModFix/>
          </a:blip>
          <a:stretch>
            <a:fillRect/>
          </a:stretch>
        </p:blipFill>
        <p:spPr>
          <a:xfrm>
            <a:off x="4293125" y="1107126"/>
            <a:ext cx="4850874" cy="37486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tracking</a:t>
            </a:r>
            <a:endParaRPr/>
          </a:p>
        </p:txBody>
      </p:sp>
      <p:sp>
        <p:nvSpPr>
          <p:cNvPr id="331" name="Google Shape;331;p45"/>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Team has stayed on track!</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After client interview number 2, we have to keep in mind: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keyboard construction time and cost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UI design and software construction time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Continued consistent communication with the client</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Finalize a team logo and product name</a:t>
            </a:r>
            <a:endParaRPr>
              <a:solidFill>
                <a:schemeClr val="dk1"/>
              </a:solidFill>
            </a:endParaRPr>
          </a:p>
        </p:txBody>
      </p:sp>
      <p:sp>
        <p:nvSpPr>
          <p:cNvPr id="332" name="Google Shape;332;p45"/>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plan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for future prototypes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 keyboard</a:t>
            </a:r>
            <a:endParaRPr/>
          </a:p>
        </p:txBody>
      </p:sp>
      <p:sp>
        <p:nvSpPr>
          <p:cNvPr id="343" name="Google Shape;343;p47"/>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After discussing with the client, they have requested for a 4*5 matrix size</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Keyboard PCB to be designed from scratch, allowing inexpensive, fully custom keyboard</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Custom open source firmware allows for integration with VIA, allowing on demand remapping</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Low cost and affordable, target cost is sub $30</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Design will be open source</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Keyboard components will all be through hole, allowing for DIY</a:t>
            </a:r>
            <a:endParaRPr>
              <a:solidFill>
                <a:schemeClr val="dk1"/>
              </a:solidFill>
            </a:endParaRPr>
          </a:p>
        </p:txBody>
      </p:sp>
      <p:pic>
        <p:nvPicPr>
          <p:cNvPr id="344" name="Google Shape;344;p47"/>
          <p:cNvPicPr preferRelativeResize="0"/>
          <p:nvPr/>
        </p:nvPicPr>
        <p:blipFill>
          <a:blip r:embed="rId3">
            <a:alphaModFix/>
          </a:blip>
          <a:stretch>
            <a:fillRect/>
          </a:stretch>
        </p:blipFill>
        <p:spPr>
          <a:xfrm>
            <a:off x="5872938" y="2713500"/>
            <a:ext cx="2790825" cy="2228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a:t>
            </a:r>
            <a:endParaRPr/>
          </a:p>
        </p:txBody>
      </p:sp>
      <p:sp>
        <p:nvSpPr>
          <p:cNvPr id="350" name="Google Shape;350;p48"/>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Use Electron to build desktop application with JavaScript</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Add notification feedback when input received from voice or keyboard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Ideally integrate GAVPI code (may research other voice APIs if necessary)</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Add tool options when necessary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Color picker redesign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Brush selector </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Ability to toggle voice command</a:t>
            </a:r>
            <a:endParaRPr>
              <a:solidFill>
                <a:schemeClr val="dk1"/>
              </a:solidFill>
            </a:endParaRPr>
          </a:p>
        </p:txBody>
      </p:sp>
      <p:sp>
        <p:nvSpPr>
          <p:cNvPr id="351" name="Google Shape;351;p48"/>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Future Prototypes</a:t>
            </a:r>
            <a:endParaRPr/>
          </a:p>
        </p:txBody>
      </p:sp>
      <p:pic>
        <p:nvPicPr>
          <p:cNvPr id="352" name="Google Shape;352;p48"/>
          <p:cNvPicPr preferRelativeResize="0"/>
          <p:nvPr/>
        </p:nvPicPr>
        <p:blipFill>
          <a:blip r:embed="rId3">
            <a:alphaModFix/>
          </a:blip>
          <a:stretch>
            <a:fillRect/>
          </a:stretch>
        </p:blipFill>
        <p:spPr>
          <a:xfrm>
            <a:off x="5883175" y="3297600"/>
            <a:ext cx="2921850" cy="1533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Voice command</a:t>
            </a:r>
            <a:endParaRPr/>
          </a:p>
        </p:txBody>
      </p:sp>
      <p:sp>
        <p:nvSpPr>
          <p:cNvPr id="358" name="Google Shape;358;p49"/>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a:solidFill>
                  <a:schemeClr val="dk1"/>
                </a:solidFill>
              </a:rPr>
              <a:t>GAVPI working prototype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call upon variety of keyboard shortcuts</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Toggle option to begin or stop listening</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Seamless integration with Photoshop and UI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Minimise amount of setup and configuration needed by user</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Create a detailed instruction manual that contains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 overview of the technicalities of the voice command system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list form of all possible commands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detailed instruction manual if the client wants to add their own commands</a:t>
            </a:r>
            <a:endParaRPr>
              <a:solidFill>
                <a:schemeClr val="dk1"/>
              </a:solidFill>
            </a:endParaRPr>
          </a:p>
        </p:txBody>
      </p:sp>
      <p:sp>
        <p:nvSpPr>
          <p:cNvPr id="359" name="Google Shape;359;p49"/>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Future Prototypes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Summary: Madison Ward</a:t>
            </a:r>
            <a:endParaRPr/>
          </a:p>
        </p:txBody>
      </p:sp>
      <p:sp>
        <p:nvSpPr>
          <p:cNvPr id="111" name="Google Shape;111;p16"/>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Madii is a</a:t>
            </a:r>
            <a:r>
              <a:rPr lang="en">
                <a:solidFill>
                  <a:schemeClr val="dk1"/>
                </a:solidFill>
              </a:rPr>
              <a:t>n artist and student. They are non-binary and study Fine Arts at the University of Ottawa with the </a:t>
            </a:r>
            <a:r>
              <a:rPr lang="en">
                <a:solidFill>
                  <a:schemeClr val="dk1"/>
                </a:solidFill>
              </a:rPr>
              <a:t>hopes of becoming a registered Art Therapist. </a:t>
            </a:r>
            <a:endParaRPr>
              <a:solidFill>
                <a:schemeClr val="dk1"/>
              </a:solidFill>
            </a:endParaRPr>
          </a:p>
          <a:p>
            <a:pPr indent="0" lvl="0" marL="0" rtl="0" algn="l">
              <a:spcBef>
                <a:spcPts val="1600"/>
              </a:spcBef>
              <a:spcAft>
                <a:spcPts val="0"/>
              </a:spcAft>
              <a:buNone/>
            </a:pPr>
            <a:r>
              <a:rPr lang="en">
                <a:solidFill>
                  <a:schemeClr val="dk1"/>
                </a:solidFill>
              </a:rPr>
              <a:t>Their art is surrealist, and they use a variety of media. They describe their art as an “escape” and want to “invoke a reaction” from viewers. Much of their works has themes of </a:t>
            </a:r>
            <a:r>
              <a:rPr lang="en">
                <a:solidFill>
                  <a:schemeClr val="dk1"/>
                </a:solidFill>
              </a:rPr>
              <a:t> struggling with mental health. </a:t>
            </a:r>
            <a:endParaRPr>
              <a:solidFill>
                <a:schemeClr val="dk1"/>
              </a:solidFill>
            </a:endParaRPr>
          </a:p>
          <a:p>
            <a:pPr indent="0" lvl="0" marL="0" rtl="0" algn="l">
              <a:spcBef>
                <a:spcPts val="1600"/>
              </a:spcBef>
              <a:spcAft>
                <a:spcPts val="1600"/>
              </a:spcAft>
              <a:buNone/>
            </a:pPr>
            <a:r>
              <a:t/>
            </a:r>
            <a:endParaRPr/>
          </a:p>
        </p:txBody>
      </p:sp>
      <p:pic>
        <p:nvPicPr>
          <p:cNvPr id="112" name="Google Shape;112;p16"/>
          <p:cNvPicPr preferRelativeResize="0"/>
          <p:nvPr/>
        </p:nvPicPr>
        <p:blipFill rotWithShape="1">
          <a:blip r:embed="rId3">
            <a:alphaModFix/>
          </a:blip>
          <a:srcRect b="34904" l="38066" r="39191" t="34822"/>
          <a:stretch/>
        </p:blipFill>
        <p:spPr>
          <a:xfrm>
            <a:off x="4331425" y="3247638"/>
            <a:ext cx="2079499" cy="1557101"/>
          </a:xfrm>
          <a:prstGeom prst="rect">
            <a:avLst/>
          </a:prstGeom>
          <a:noFill/>
          <a:ln>
            <a:noFill/>
          </a:ln>
        </p:spPr>
      </p:pic>
      <p:pic>
        <p:nvPicPr>
          <p:cNvPr id="113" name="Google Shape;113;p16"/>
          <p:cNvPicPr preferRelativeResize="0"/>
          <p:nvPr/>
        </p:nvPicPr>
        <p:blipFill rotWithShape="1">
          <a:blip r:embed="rId4">
            <a:alphaModFix/>
          </a:blip>
          <a:srcRect b="29754" l="14463" r="63936" t="29033"/>
          <a:stretch/>
        </p:blipFill>
        <p:spPr>
          <a:xfrm>
            <a:off x="2663849" y="3227599"/>
            <a:ext cx="1488278" cy="1597201"/>
          </a:xfrm>
          <a:prstGeom prst="rect">
            <a:avLst/>
          </a:prstGeom>
          <a:noFill/>
          <a:ln>
            <a:noFill/>
          </a:ln>
        </p:spPr>
      </p:pic>
      <p:sp>
        <p:nvSpPr>
          <p:cNvPr id="114" name="Google Shape;114;p16"/>
          <p:cNvSpPr txBox="1"/>
          <p:nvPr/>
        </p:nvSpPr>
        <p:spPr>
          <a:xfrm>
            <a:off x="3442800" y="4708500"/>
            <a:ext cx="22584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accent2"/>
                </a:solidFill>
                <a:latin typeface="Lato"/>
                <a:ea typeface="Lato"/>
                <a:cs typeface="Lato"/>
                <a:sym typeface="Lato"/>
                <a:hlinkClick r:id="rId5">
                  <a:extLst>
                    <a:ext uri="{A12FA001-AC4F-418D-AE19-62706E023703}">
                      <ahyp:hlinkClr val="tx"/>
                    </a:ext>
                  </a:extLst>
                </a:hlinkClick>
              </a:rPr>
              <a:t>www.madiiwardcollective.ca</a:t>
            </a:r>
            <a:endParaRPr sz="1300">
              <a:solidFill>
                <a:schemeClr val="accent2"/>
              </a:solidFill>
              <a:latin typeface="Lato"/>
              <a:ea typeface="Lato"/>
              <a:cs typeface="Lato"/>
              <a:sym typeface="Lato"/>
            </a:endParaRPr>
          </a:p>
          <a:p>
            <a:pPr indent="0" lvl="0" marL="0" rtl="0" algn="l">
              <a:spcBef>
                <a:spcPts val="0"/>
              </a:spcBef>
              <a:spcAft>
                <a:spcPts val="0"/>
              </a:spcAft>
              <a:buNone/>
            </a:pPr>
            <a:r>
              <a:t/>
            </a:r>
            <a:endParaRPr sz="1300">
              <a:solidFill>
                <a:schemeClr val="accent2"/>
              </a:solidFill>
              <a:latin typeface="Lato"/>
              <a:ea typeface="Lato"/>
              <a:cs typeface="Lato"/>
              <a:sym typeface="Lato"/>
            </a:endParaRPr>
          </a:p>
        </p:txBody>
      </p:sp>
      <p:sp>
        <p:nvSpPr>
          <p:cNvPr id="115" name="Google Shape;115;p16"/>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Summary: Madison Ward</a:t>
            </a:r>
            <a:endParaRPr/>
          </a:p>
        </p:txBody>
      </p:sp>
      <p:sp>
        <p:nvSpPr>
          <p:cNvPr id="121" name="Google Shape;121;p17"/>
          <p:cNvSpPr txBox="1"/>
          <p:nvPr/>
        </p:nvSpPr>
        <p:spPr>
          <a:xfrm>
            <a:off x="729450" y="1853850"/>
            <a:ext cx="7688700" cy="23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ato"/>
                <a:ea typeface="Lato"/>
                <a:cs typeface="Lato"/>
                <a:sym typeface="Lato"/>
              </a:rPr>
              <a:t>Madison has a fluctuating disability called </a:t>
            </a:r>
            <a:r>
              <a:rPr lang="en" sz="1300">
                <a:solidFill>
                  <a:schemeClr val="dk1"/>
                </a:solidFill>
                <a:latin typeface="Lato"/>
                <a:ea typeface="Lato"/>
                <a:cs typeface="Lato"/>
                <a:sym typeface="Lato"/>
              </a:rPr>
              <a:t> </a:t>
            </a:r>
            <a:r>
              <a:rPr b="1" lang="en" sz="1300">
                <a:solidFill>
                  <a:schemeClr val="dk1"/>
                </a:solidFill>
                <a:latin typeface="Lato"/>
                <a:ea typeface="Lato"/>
                <a:cs typeface="Lato"/>
                <a:sym typeface="Lato"/>
              </a:rPr>
              <a:t>Conversion Disorder</a:t>
            </a:r>
            <a:r>
              <a:rPr lang="en" sz="1300">
                <a:solidFill>
                  <a:schemeClr val="dk1"/>
                </a:solidFill>
                <a:latin typeface="Lato"/>
                <a:ea typeface="Lato"/>
                <a:cs typeface="Lato"/>
                <a:sym typeface="Lato"/>
              </a:rPr>
              <a:t> or </a:t>
            </a:r>
            <a:r>
              <a:rPr b="1" lang="en" sz="1300">
                <a:solidFill>
                  <a:schemeClr val="dk1"/>
                </a:solidFill>
                <a:latin typeface="Lato"/>
                <a:ea typeface="Lato"/>
                <a:cs typeface="Lato"/>
                <a:sym typeface="Lato"/>
              </a:rPr>
              <a:t>Functional Neurological Disorder</a:t>
            </a:r>
            <a:r>
              <a:rPr lang="en" sz="1300">
                <a:solidFill>
                  <a:schemeClr val="dk1"/>
                </a:solidFill>
                <a:latin typeface="Lato"/>
                <a:ea typeface="Lato"/>
                <a:cs typeface="Lato"/>
                <a:sym typeface="Lato"/>
              </a:rPr>
              <a:t>. </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sz="1300">
              <a:solidFill>
                <a:schemeClr val="dk1"/>
              </a:solidFill>
              <a:latin typeface="Lato"/>
              <a:ea typeface="Lato"/>
              <a:cs typeface="Lato"/>
              <a:sym typeface="Lato"/>
            </a:endParaRPr>
          </a:p>
          <a:p>
            <a:pPr indent="0" lvl="0" marL="0" rtl="0" algn="l">
              <a:spcBef>
                <a:spcPts val="0"/>
              </a:spcBef>
              <a:spcAft>
                <a:spcPts val="0"/>
              </a:spcAft>
              <a:buNone/>
            </a:pPr>
            <a:r>
              <a:rPr lang="en" sz="1300">
                <a:solidFill>
                  <a:schemeClr val="dk1"/>
                </a:solidFill>
                <a:latin typeface="Lato"/>
                <a:ea typeface="Lato"/>
                <a:cs typeface="Lato"/>
                <a:sym typeface="Lato"/>
              </a:rPr>
              <a:t>The effects are vast and ever-changing. One day, Madii could be completely fine and the next, unable to move or talk. Anything can trigger these changes, from stress to the colour red.</a:t>
            </a:r>
            <a:endParaRPr sz="1300">
              <a:solidFill>
                <a:schemeClr val="dk1"/>
              </a:solidFill>
              <a:latin typeface="Lato"/>
              <a:ea typeface="Lato"/>
              <a:cs typeface="Lato"/>
              <a:sym typeface="Lato"/>
            </a:endParaRPr>
          </a:p>
        </p:txBody>
      </p:sp>
      <p:pic>
        <p:nvPicPr>
          <p:cNvPr id="122" name="Google Shape;122;p17"/>
          <p:cNvPicPr preferRelativeResize="0"/>
          <p:nvPr/>
        </p:nvPicPr>
        <p:blipFill rotWithShape="1">
          <a:blip r:embed="rId3">
            <a:alphaModFix/>
          </a:blip>
          <a:srcRect b="10484" l="4138" r="2438" t="10979"/>
          <a:stretch/>
        </p:blipFill>
        <p:spPr>
          <a:xfrm>
            <a:off x="2957162" y="3323338"/>
            <a:ext cx="1625225" cy="1366176"/>
          </a:xfrm>
          <a:prstGeom prst="rect">
            <a:avLst/>
          </a:prstGeom>
          <a:noFill/>
          <a:ln>
            <a:noFill/>
          </a:ln>
        </p:spPr>
      </p:pic>
      <p:pic>
        <p:nvPicPr>
          <p:cNvPr id="123" name="Google Shape;123;p17"/>
          <p:cNvPicPr preferRelativeResize="0"/>
          <p:nvPr/>
        </p:nvPicPr>
        <p:blipFill rotWithShape="1">
          <a:blip r:embed="rId4">
            <a:alphaModFix/>
          </a:blip>
          <a:srcRect b="8668" l="4016" r="6530" t="7663"/>
          <a:stretch/>
        </p:blipFill>
        <p:spPr>
          <a:xfrm>
            <a:off x="4726175" y="3323350"/>
            <a:ext cx="1460646" cy="1366176"/>
          </a:xfrm>
          <a:prstGeom prst="rect">
            <a:avLst/>
          </a:prstGeom>
          <a:noFill/>
          <a:ln>
            <a:noFill/>
          </a:ln>
        </p:spPr>
      </p:pic>
      <p:sp>
        <p:nvSpPr>
          <p:cNvPr id="124" name="Google Shape;124;p17"/>
          <p:cNvSpPr txBox="1"/>
          <p:nvPr/>
        </p:nvSpPr>
        <p:spPr>
          <a:xfrm>
            <a:off x="3442800" y="4639775"/>
            <a:ext cx="22584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solidFill>
                  <a:schemeClr val="accent2"/>
                </a:solidFill>
                <a:latin typeface="Lato"/>
                <a:ea typeface="Lato"/>
                <a:cs typeface="Lato"/>
                <a:sym typeface="Lato"/>
                <a:hlinkClick r:id="rId5">
                  <a:extLst>
                    <a:ext uri="{A12FA001-AC4F-418D-AE19-62706E023703}">
                      <ahyp:hlinkClr val="tx"/>
                    </a:ext>
                  </a:extLst>
                </a:hlinkClick>
              </a:rPr>
              <a:t>www.madiiwardcollective.ca</a:t>
            </a:r>
            <a:endParaRPr sz="1300">
              <a:solidFill>
                <a:schemeClr val="accent2"/>
              </a:solidFill>
              <a:latin typeface="Lato"/>
              <a:ea typeface="Lato"/>
              <a:cs typeface="Lato"/>
              <a:sym typeface="Lato"/>
            </a:endParaRPr>
          </a:p>
          <a:p>
            <a:pPr indent="0" lvl="0" marL="0" rtl="0" algn="l">
              <a:spcBef>
                <a:spcPts val="0"/>
              </a:spcBef>
              <a:spcAft>
                <a:spcPts val="0"/>
              </a:spcAft>
              <a:buNone/>
            </a:pPr>
            <a:r>
              <a:t/>
            </a:r>
            <a:endParaRPr sz="1300">
              <a:solidFill>
                <a:schemeClr val="accent2"/>
              </a:solidFill>
              <a:latin typeface="Lato"/>
              <a:ea typeface="Lato"/>
              <a:cs typeface="Lato"/>
              <a:sym typeface="Lato"/>
            </a:endParaRPr>
          </a:p>
        </p:txBody>
      </p:sp>
      <p:sp>
        <p:nvSpPr>
          <p:cNvPr id="125" name="Google Shape;125;p17"/>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our Project?</a:t>
            </a:r>
            <a:endParaRPr/>
          </a:p>
        </p:txBody>
      </p:sp>
      <p:sp>
        <p:nvSpPr>
          <p:cNvPr id="131" name="Google Shape;131;p18"/>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Project Name</a:t>
            </a:r>
            <a:r>
              <a:rPr lang="en">
                <a:solidFill>
                  <a:schemeClr val="dk1"/>
                </a:solidFill>
              </a:rPr>
              <a:t>: Accessible Digital Drawings</a:t>
            </a:r>
            <a:endParaRPr>
              <a:solidFill>
                <a:schemeClr val="dk1"/>
              </a:solidFill>
            </a:endParaRPr>
          </a:p>
          <a:p>
            <a:pPr indent="0" lvl="0" marL="0" rtl="0" algn="l">
              <a:spcBef>
                <a:spcPts val="1600"/>
              </a:spcBef>
              <a:spcAft>
                <a:spcPts val="0"/>
              </a:spcAft>
              <a:buNone/>
            </a:pPr>
            <a:r>
              <a:rPr lang="en">
                <a:solidFill>
                  <a:schemeClr val="dk1"/>
                </a:solidFill>
              </a:rPr>
              <a:t>Madii has struggled with bringing their art to the digital medium. Photoshop is too confusing, contains too many triggering features, and cannot be used every day.</a:t>
            </a:r>
            <a:endParaRPr>
              <a:solidFill>
                <a:schemeClr val="dk1"/>
              </a:solidFill>
            </a:endParaRPr>
          </a:p>
          <a:p>
            <a:pPr indent="0" lvl="0" marL="0" rtl="0" algn="l">
              <a:spcBef>
                <a:spcPts val="1600"/>
              </a:spcBef>
              <a:spcAft>
                <a:spcPts val="0"/>
              </a:spcAft>
              <a:buNone/>
            </a:pPr>
            <a:r>
              <a:rPr lang="en">
                <a:solidFill>
                  <a:schemeClr val="dk1"/>
                </a:solidFill>
              </a:rPr>
              <a:t>Madii wants to have access to a digital art platform that is simple, </a:t>
            </a:r>
            <a:r>
              <a:rPr lang="en">
                <a:solidFill>
                  <a:schemeClr val="dk1"/>
                </a:solidFill>
              </a:rPr>
              <a:t>accessible</a:t>
            </a:r>
            <a:r>
              <a:rPr lang="en">
                <a:solidFill>
                  <a:schemeClr val="dk1"/>
                </a:solidFill>
              </a:rPr>
              <a:t>, and inspiring. They never want to feel like their disability is a block in their creative process, no matter the medium.</a:t>
            </a:r>
            <a:endParaRPr>
              <a:solidFill>
                <a:schemeClr val="dk1"/>
              </a:solidFill>
            </a:endParaRPr>
          </a:p>
          <a:p>
            <a:pPr indent="0" lvl="0" marL="0" rtl="0" algn="l">
              <a:spcBef>
                <a:spcPts val="1600"/>
              </a:spcBef>
              <a:spcAft>
                <a:spcPts val="1600"/>
              </a:spcAft>
              <a:buNone/>
            </a:pPr>
            <a:r>
              <a:rPr lang="en">
                <a:solidFill>
                  <a:schemeClr val="dk1"/>
                </a:solidFill>
              </a:rPr>
              <a:t>The project is designed to help Madii complete and sell their art in a digital landscape.</a:t>
            </a:r>
            <a:endParaRPr>
              <a:solidFill>
                <a:schemeClr val="dk1"/>
              </a:solidFill>
            </a:endParaRPr>
          </a:p>
        </p:txBody>
      </p:sp>
      <p:sp>
        <p:nvSpPr>
          <p:cNvPr id="132" name="Google Shape;132;p18"/>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19"/>
          <p:cNvGraphicFramePr/>
          <p:nvPr/>
        </p:nvGraphicFramePr>
        <p:xfrm>
          <a:off x="2413050" y="1260300"/>
          <a:ext cx="3000000" cy="3000000"/>
        </p:xfrm>
        <a:graphic>
          <a:graphicData uri="http://schemas.openxmlformats.org/drawingml/2006/table">
            <a:tbl>
              <a:tblPr>
                <a:noFill/>
                <a:tableStyleId>{2522EA3F-2A85-47FC-A416-4E4DEFDAC0B5}</a:tableStyleId>
              </a:tblPr>
              <a:tblGrid>
                <a:gridCol w="323850"/>
                <a:gridCol w="4324350"/>
                <a:gridCol w="1295400"/>
              </a:tblGrid>
              <a:tr h="175500">
                <a:tc>
                  <a:txBody>
                    <a:bodyPr/>
                    <a:lstStyle/>
                    <a:p>
                      <a:pPr indent="0" lvl="0" marL="0" rtl="0" algn="ctr">
                        <a:spcBef>
                          <a:spcPts val="0"/>
                        </a:spcBef>
                        <a:spcAft>
                          <a:spcPts val="0"/>
                        </a:spcAft>
                        <a:buNone/>
                      </a:pPr>
                      <a:r>
                        <a:rPr b="1" lang="en" sz="1100">
                          <a:solidFill>
                            <a:schemeClr val="lt2"/>
                          </a:solidFill>
                        </a:rPr>
                        <a:t>#</a:t>
                      </a:r>
                      <a:endParaRPr b="1" sz="1100">
                        <a:solidFill>
                          <a:schemeClr val="lt2"/>
                        </a:solidFill>
                      </a:endParaRPr>
                    </a:p>
                  </a:txBody>
                  <a:tcPr marT="63500" marB="63500" marR="63500" marL="63500" anchor="ctr">
                    <a:solidFill>
                      <a:schemeClr val="dk1"/>
                    </a:solidFill>
                  </a:tcPr>
                </a:tc>
                <a:tc>
                  <a:txBody>
                    <a:bodyPr/>
                    <a:lstStyle/>
                    <a:p>
                      <a:pPr indent="0" lvl="0" marL="0" rtl="0" algn="ctr">
                        <a:spcBef>
                          <a:spcPts val="0"/>
                        </a:spcBef>
                        <a:spcAft>
                          <a:spcPts val="0"/>
                        </a:spcAft>
                        <a:buNone/>
                      </a:pPr>
                      <a:r>
                        <a:rPr b="1" lang="en" sz="1100">
                          <a:solidFill>
                            <a:schemeClr val="lt2"/>
                          </a:solidFill>
                        </a:rPr>
                        <a:t>Need Statement</a:t>
                      </a:r>
                      <a:endParaRPr b="1" sz="1100">
                        <a:solidFill>
                          <a:schemeClr val="lt2"/>
                        </a:solidFill>
                      </a:endParaRPr>
                    </a:p>
                  </a:txBody>
                  <a:tcPr marT="63500" marB="63500" marR="63500" marL="63500" anchor="ctr">
                    <a:solidFill>
                      <a:schemeClr val="dk1"/>
                    </a:solidFill>
                  </a:tcPr>
                </a:tc>
                <a:tc>
                  <a:txBody>
                    <a:bodyPr/>
                    <a:lstStyle/>
                    <a:p>
                      <a:pPr indent="0" lvl="0" marL="0" rtl="0" algn="ctr">
                        <a:spcBef>
                          <a:spcPts val="0"/>
                        </a:spcBef>
                        <a:spcAft>
                          <a:spcPts val="0"/>
                        </a:spcAft>
                        <a:buNone/>
                      </a:pPr>
                      <a:r>
                        <a:rPr b="1" lang="en" sz="1100">
                          <a:solidFill>
                            <a:schemeClr val="lt2"/>
                          </a:solidFill>
                        </a:rPr>
                        <a:t>Priority  </a:t>
                      </a:r>
                      <a:endParaRPr b="1" sz="1100">
                        <a:solidFill>
                          <a:schemeClr val="lt2"/>
                        </a:solidFill>
                      </a:endParaRPr>
                    </a:p>
                    <a:p>
                      <a:pPr indent="0" lvl="0" marL="0" rtl="0" algn="ctr">
                        <a:spcBef>
                          <a:spcPts val="0"/>
                        </a:spcBef>
                        <a:spcAft>
                          <a:spcPts val="0"/>
                        </a:spcAft>
                        <a:buNone/>
                      </a:pPr>
                      <a:r>
                        <a:rPr lang="en" sz="1100">
                          <a:solidFill>
                            <a:schemeClr val="lt2"/>
                          </a:solidFill>
                        </a:rPr>
                        <a:t>1 (low) to 5 (high)</a:t>
                      </a:r>
                      <a:endParaRPr sz="1100">
                        <a:solidFill>
                          <a:schemeClr val="lt2"/>
                        </a:solidFill>
                      </a:endParaRPr>
                    </a:p>
                  </a:txBody>
                  <a:tcPr marT="63500" marB="63500" marR="63500" marL="63500">
                    <a:solidFill>
                      <a:schemeClr val="dk1"/>
                    </a:solidFill>
                  </a:tcPr>
                </a:tc>
              </a:tr>
              <a:tr h="12700">
                <a:tc>
                  <a:txBody>
                    <a:bodyPr/>
                    <a:lstStyle/>
                    <a:p>
                      <a:pPr indent="0" lvl="0" marL="0" rtl="0" algn="ctr">
                        <a:spcBef>
                          <a:spcPts val="0"/>
                        </a:spcBef>
                        <a:spcAft>
                          <a:spcPts val="0"/>
                        </a:spcAft>
                        <a:buNone/>
                      </a:pPr>
                      <a:r>
                        <a:rPr lang="en" sz="1100"/>
                        <a:t>1</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has a more comprehensible tool ribbon</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has a method for easily repeatable functions </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r>
              <a:tr h="12700">
                <a:tc>
                  <a:txBody>
                    <a:bodyPr/>
                    <a:lstStyle/>
                    <a:p>
                      <a:pPr indent="0" lvl="0" marL="0" rtl="0" algn="ctr">
                        <a:spcBef>
                          <a:spcPts val="0"/>
                        </a:spcBef>
                        <a:spcAft>
                          <a:spcPts val="0"/>
                        </a:spcAft>
                        <a:buNone/>
                      </a:pPr>
                      <a:r>
                        <a:rPr lang="en" sz="1100"/>
                        <a:t>3</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has large icons that are easy to find and distinguish from others</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4</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has minimal options shown</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r>
              <a:tr h="12700">
                <a:tc>
                  <a:txBody>
                    <a:bodyPr/>
                    <a:lstStyle/>
                    <a:p>
                      <a:pPr indent="0" lvl="0" marL="0" rtl="0" algn="ctr">
                        <a:spcBef>
                          <a:spcPts val="0"/>
                        </a:spcBef>
                        <a:spcAft>
                          <a:spcPts val="0"/>
                        </a:spcAft>
                        <a:buNone/>
                      </a:pPr>
                      <a:r>
                        <a:rPr lang="en" sz="1100"/>
                        <a:t>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is able to recall and display previously and commonly used commands</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r>
              <a:tr h="12700">
                <a:tc>
                  <a:txBody>
                    <a:bodyPr/>
                    <a:lstStyle/>
                    <a:p>
                      <a:pPr indent="0" lvl="0" marL="0" rtl="0" algn="ctr">
                        <a:spcBef>
                          <a:spcPts val="0"/>
                        </a:spcBef>
                        <a:spcAft>
                          <a:spcPts val="0"/>
                        </a:spcAft>
                        <a:buNone/>
                      </a:pPr>
                      <a:r>
                        <a:rPr lang="en" sz="1100"/>
                        <a:t>6</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is able to quickly copy and paste</a:t>
                      </a:r>
                      <a:endParaRPr sz="1100"/>
                    </a:p>
                  </a:txBody>
                  <a:tcPr marT="63500" marB="63500" marR="63500" marL="63500"/>
                </a:tc>
                <a:tc>
                  <a:txBody>
                    <a:bodyPr/>
                    <a:lstStyle/>
                    <a:p>
                      <a:pPr indent="0" lvl="0" marL="0" rtl="0" algn="ctr">
                        <a:spcBef>
                          <a:spcPts val="0"/>
                        </a:spcBef>
                        <a:spcAft>
                          <a:spcPts val="0"/>
                        </a:spcAft>
                        <a:buNone/>
                      </a:pPr>
                      <a:r>
                        <a:rPr lang="en" sz="1100"/>
                        <a:t>2</a:t>
                      </a:r>
                      <a:endParaRPr sz="1100"/>
                    </a:p>
                  </a:txBody>
                  <a:tcPr marT="63500" marB="63500" marR="63500" marL="63500"/>
                </a:tc>
              </a:tr>
              <a:tr h="12700">
                <a:tc>
                  <a:txBody>
                    <a:bodyPr/>
                    <a:lstStyle/>
                    <a:p>
                      <a:pPr indent="0" lvl="0" marL="0" rtl="0" algn="ctr">
                        <a:spcBef>
                          <a:spcPts val="0"/>
                        </a:spcBef>
                        <a:spcAft>
                          <a:spcPts val="0"/>
                        </a:spcAft>
                        <a:buNone/>
                      </a:pPr>
                      <a:r>
                        <a:rPr lang="en" sz="1100"/>
                        <a:t>7</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can smoothen lines that are drawn shakily</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8</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allows selection between different line weights and patterns</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r>
            </a:tbl>
          </a:graphicData>
        </a:graphic>
      </p:graphicFrame>
      <p:sp>
        <p:nvSpPr>
          <p:cNvPr id="138" name="Google Shape;138;p19"/>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B</a:t>
            </a:r>
            <a:endParaRPr/>
          </a:p>
        </p:txBody>
      </p:sp>
      <p:sp>
        <p:nvSpPr>
          <p:cNvPr id="139" name="Google Shape;139;p19"/>
          <p:cNvSpPr txBox="1"/>
          <p:nvPr>
            <p:ph type="title"/>
          </p:nvPr>
        </p:nvSpPr>
        <p:spPr>
          <a:xfrm>
            <a:off x="729450" y="1318650"/>
            <a:ext cx="1683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Needs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20"/>
          <p:cNvGraphicFramePr/>
          <p:nvPr/>
        </p:nvGraphicFramePr>
        <p:xfrm>
          <a:off x="2413050" y="1318650"/>
          <a:ext cx="3000000" cy="3000000"/>
        </p:xfrm>
        <a:graphic>
          <a:graphicData uri="http://schemas.openxmlformats.org/drawingml/2006/table">
            <a:tbl>
              <a:tblPr>
                <a:noFill/>
                <a:tableStyleId>{2522EA3F-2A85-47FC-A416-4E4DEFDAC0B5}</a:tableStyleId>
              </a:tblPr>
              <a:tblGrid>
                <a:gridCol w="323850"/>
                <a:gridCol w="4324350"/>
                <a:gridCol w="1295400"/>
              </a:tblGrid>
              <a:tr h="12700">
                <a:tc>
                  <a:txBody>
                    <a:bodyPr/>
                    <a:lstStyle/>
                    <a:p>
                      <a:pPr indent="0" lvl="0" marL="0" rtl="0" algn="ctr">
                        <a:spcBef>
                          <a:spcPts val="0"/>
                        </a:spcBef>
                        <a:spcAft>
                          <a:spcPts val="0"/>
                        </a:spcAft>
                        <a:buNone/>
                      </a:pPr>
                      <a:r>
                        <a:rPr lang="en" sz="1100"/>
                        <a:t>9</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can be operated using voice commands</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10</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can be operated using a keyboard or buttons </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r>
              <a:tr h="12700">
                <a:tc>
                  <a:txBody>
                    <a:bodyPr/>
                    <a:lstStyle/>
                    <a:p>
                      <a:pPr indent="0" lvl="0" marL="0" rtl="0" algn="ctr">
                        <a:spcBef>
                          <a:spcPts val="0"/>
                        </a:spcBef>
                        <a:spcAft>
                          <a:spcPts val="0"/>
                        </a:spcAft>
                        <a:buNone/>
                      </a:pPr>
                      <a:r>
                        <a:rPr lang="en" sz="1100"/>
                        <a:t>11</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does not have any red colors</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r>
              <a:tr h="12700">
                <a:tc>
                  <a:txBody>
                    <a:bodyPr/>
                    <a:lstStyle/>
                    <a:p>
                      <a:pPr indent="0" lvl="0" marL="0" rtl="0" algn="ctr">
                        <a:spcBef>
                          <a:spcPts val="0"/>
                        </a:spcBef>
                        <a:spcAft>
                          <a:spcPts val="0"/>
                        </a:spcAft>
                        <a:buNone/>
                      </a:pPr>
                      <a:r>
                        <a:rPr lang="en" sz="1100"/>
                        <a:t>12</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allows the user to choose different colors without using the typical color-picker</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13</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system inspires the user to create art despite any daily struggles with their disability</a:t>
                      </a:r>
                      <a:endParaRPr sz="1100"/>
                    </a:p>
                  </a:txBody>
                  <a:tcPr marT="63500" marB="63500" marR="63500" marL="63500"/>
                </a:tc>
                <a:tc>
                  <a:txBody>
                    <a:bodyPr/>
                    <a:lstStyle/>
                    <a:p>
                      <a:pPr indent="0" lvl="0" marL="0" rtl="0" algn="ctr">
                        <a:spcBef>
                          <a:spcPts val="0"/>
                        </a:spcBef>
                        <a:spcAft>
                          <a:spcPts val="0"/>
                        </a:spcAft>
                        <a:buNone/>
                      </a:pPr>
                      <a:r>
                        <a:rPr lang="en" sz="1100"/>
                        <a:t>5</a:t>
                      </a:r>
                      <a:endParaRPr sz="1100"/>
                    </a:p>
                  </a:txBody>
                  <a:tcPr marT="63500" marB="63500" marR="63500" marL="63500"/>
                </a:tc>
              </a:tr>
              <a:tr h="12700">
                <a:tc>
                  <a:txBody>
                    <a:bodyPr/>
                    <a:lstStyle/>
                    <a:p>
                      <a:pPr indent="0" lvl="0" marL="0" rtl="0" algn="ctr">
                        <a:spcBef>
                          <a:spcPts val="0"/>
                        </a:spcBef>
                        <a:spcAft>
                          <a:spcPts val="0"/>
                        </a:spcAft>
                        <a:buNone/>
                      </a:pPr>
                      <a:r>
                        <a:rPr lang="en" sz="1100"/>
                        <a:t>14</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interface does not have any flickering or fast popup animations </a:t>
                      </a:r>
                      <a:endParaRPr sz="1100"/>
                    </a:p>
                  </a:txBody>
                  <a:tcPr marT="63500" marB="63500" marR="63500" marL="63500"/>
                </a:tc>
                <a:tc>
                  <a:txBody>
                    <a:bodyPr/>
                    <a:lstStyle/>
                    <a:p>
                      <a:pPr indent="0" lvl="0" marL="0" rtl="0" algn="ctr">
                        <a:spcBef>
                          <a:spcPts val="0"/>
                        </a:spcBef>
                        <a:spcAft>
                          <a:spcPts val="0"/>
                        </a:spcAft>
                        <a:buNone/>
                      </a:pPr>
                      <a:r>
                        <a:rPr lang="en" sz="1100"/>
                        <a:t>4</a:t>
                      </a:r>
                      <a:endParaRPr sz="1100"/>
                    </a:p>
                  </a:txBody>
                  <a:tcPr marT="63500" marB="63500" marR="63500" marL="63500"/>
                </a:tc>
              </a:tr>
              <a:tr h="12700">
                <a:tc>
                  <a:txBody>
                    <a:bodyPr/>
                    <a:lstStyle/>
                    <a:p>
                      <a:pPr indent="0" lvl="0" marL="0" rtl="0" algn="ctr">
                        <a:spcBef>
                          <a:spcPts val="0"/>
                        </a:spcBef>
                        <a:spcAft>
                          <a:spcPts val="0"/>
                        </a:spcAft>
                        <a:buNone/>
                      </a:pPr>
                      <a:r>
                        <a:rPr lang="en" sz="1100"/>
                        <a:t>15</a:t>
                      </a:r>
                      <a:endParaRPr sz="1100"/>
                    </a:p>
                  </a:txBody>
                  <a:tcPr marT="63500" marB="63500" marR="63500" marL="63500"/>
                </a:tc>
                <a:tc>
                  <a:txBody>
                    <a:bodyPr/>
                    <a:lstStyle/>
                    <a:p>
                      <a:pPr indent="0" lvl="0" marL="0" rtl="0" algn="l">
                        <a:lnSpc>
                          <a:spcPct val="115000"/>
                        </a:lnSpc>
                        <a:spcBef>
                          <a:spcPts val="0"/>
                        </a:spcBef>
                        <a:spcAft>
                          <a:spcPts val="0"/>
                        </a:spcAft>
                        <a:buNone/>
                      </a:pPr>
                      <a:r>
                        <a:rPr lang="en" sz="1100"/>
                        <a:t>The software is compatible with the client’s drawing tablet and a normal mouse and keyboard</a:t>
                      </a:r>
                      <a:endParaRPr sz="1100"/>
                    </a:p>
                  </a:txBody>
                  <a:tcPr marT="63500" marB="63500" marR="63500" marL="63500"/>
                </a:tc>
                <a:tc>
                  <a:txBody>
                    <a:bodyPr/>
                    <a:lstStyle/>
                    <a:p>
                      <a:pPr indent="0" lvl="0" marL="0" rtl="0" algn="ctr">
                        <a:spcBef>
                          <a:spcPts val="0"/>
                        </a:spcBef>
                        <a:spcAft>
                          <a:spcPts val="0"/>
                        </a:spcAft>
                        <a:buNone/>
                      </a:pPr>
                      <a:r>
                        <a:rPr lang="en" sz="1100"/>
                        <a:t>3</a:t>
                      </a:r>
                      <a:endParaRPr sz="1100"/>
                    </a:p>
                  </a:txBody>
                  <a:tcPr marT="63500" marB="63500" marR="63500" marL="63500"/>
                </a:tc>
              </a:tr>
            </a:tbl>
          </a:graphicData>
        </a:graphic>
      </p:graphicFrame>
      <p:sp>
        <p:nvSpPr>
          <p:cNvPr id="145" name="Google Shape;145;p20"/>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B</a:t>
            </a:r>
            <a:endParaRPr/>
          </a:p>
        </p:txBody>
      </p:sp>
      <p:sp>
        <p:nvSpPr>
          <p:cNvPr id="146" name="Google Shape;146;p20"/>
          <p:cNvSpPr txBox="1"/>
          <p:nvPr>
            <p:ph type="title"/>
          </p:nvPr>
        </p:nvSpPr>
        <p:spPr>
          <a:xfrm>
            <a:off x="729450" y="1318650"/>
            <a:ext cx="1683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Needs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152" name="Google Shape;152;p21"/>
          <p:cNvSpPr txBox="1"/>
          <p:nvPr>
            <p:ph idx="1" type="body"/>
          </p:nvPr>
        </p:nvSpPr>
        <p:spPr>
          <a:xfrm>
            <a:off x="729450" y="18538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Photoshop has a cluttered and unfriendly interface that is especially challenging for our client, Madison, who has a fluctuating disability that occasionally affects their physical and neurological ability. An ideal solution would allow the Madison to continue to use Photoshop or other digital drawing tools, but provide additional functionality that would simplify the interface and allow multiple options for input, including voice, drawing tablet, and/or keyboard input. </a:t>
            </a:r>
            <a:endParaRPr>
              <a:solidFill>
                <a:schemeClr val="dk1"/>
              </a:solidFill>
            </a:endParaRPr>
          </a:p>
          <a:p>
            <a:pPr indent="0" lvl="0" marL="0" rtl="0" algn="l">
              <a:spcBef>
                <a:spcPts val="1600"/>
              </a:spcBef>
              <a:spcAft>
                <a:spcPts val="1600"/>
              </a:spcAft>
              <a:buNone/>
            </a:pPr>
            <a:r>
              <a:t/>
            </a:r>
            <a:endParaRPr/>
          </a:p>
        </p:txBody>
      </p:sp>
      <p:pic>
        <p:nvPicPr>
          <p:cNvPr id="153" name="Google Shape;153;p21"/>
          <p:cNvPicPr preferRelativeResize="0"/>
          <p:nvPr/>
        </p:nvPicPr>
        <p:blipFill>
          <a:blip r:embed="rId3">
            <a:alphaModFix/>
          </a:blip>
          <a:stretch>
            <a:fillRect/>
          </a:stretch>
        </p:blipFill>
        <p:spPr>
          <a:xfrm>
            <a:off x="1588150" y="3274975"/>
            <a:ext cx="1201850" cy="1175350"/>
          </a:xfrm>
          <a:prstGeom prst="rect">
            <a:avLst/>
          </a:prstGeom>
          <a:noFill/>
          <a:ln>
            <a:noFill/>
          </a:ln>
        </p:spPr>
      </p:pic>
      <p:pic>
        <p:nvPicPr>
          <p:cNvPr id="154" name="Google Shape;154;p21"/>
          <p:cNvPicPr preferRelativeResize="0"/>
          <p:nvPr/>
        </p:nvPicPr>
        <p:blipFill>
          <a:blip r:embed="rId4">
            <a:alphaModFix/>
          </a:blip>
          <a:stretch>
            <a:fillRect/>
          </a:stretch>
        </p:blipFill>
        <p:spPr>
          <a:xfrm>
            <a:off x="4032511" y="3082375"/>
            <a:ext cx="967175" cy="1367949"/>
          </a:xfrm>
          <a:prstGeom prst="rect">
            <a:avLst/>
          </a:prstGeom>
          <a:noFill/>
          <a:ln>
            <a:noFill/>
          </a:ln>
        </p:spPr>
      </p:pic>
      <p:pic>
        <p:nvPicPr>
          <p:cNvPr id="155" name="Google Shape;155;p21"/>
          <p:cNvPicPr preferRelativeResize="0"/>
          <p:nvPr/>
        </p:nvPicPr>
        <p:blipFill>
          <a:blip r:embed="rId5">
            <a:alphaModFix/>
          </a:blip>
          <a:stretch>
            <a:fillRect/>
          </a:stretch>
        </p:blipFill>
        <p:spPr>
          <a:xfrm>
            <a:off x="5760006" y="3436925"/>
            <a:ext cx="1534144" cy="851450"/>
          </a:xfrm>
          <a:prstGeom prst="rect">
            <a:avLst/>
          </a:prstGeom>
          <a:noFill/>
          <a:ln>
            <a:noFill/>
          </a:ln>
        </p:spPr>
      </p:pic>
      <p:sp>
        <p:nvSpPr>
          <p:cNvPr id="156" name="Google Shape;156;p21"/>
          <p:cNvSpPr txBox="1"/>
          <p:nvPr>
            <p:ph idx="2" type="title"/>
          </p:nvPr>
        </p:nvSpPr>
        <p:spPr>
          <a:xfrm>
            <a:off x="830400" y="571925"/>
            <a:ext cx="7688700" cy="53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Deliverable B</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