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Karla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aleway-regular.fntdata"/><Relationship Id="rId25" Type="http://schemas.openxmlformats.org/officeDocument/2006/relationships/slide" Target="slides/slide19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5.xml"/><Relationship Id="rId33" Type="http://schemas.openxmlformats.org/officeDocument/2006/relationships/font" Target="fonts/Lato-boldItalic.fntdata"/><Relationship Id="rId10" Type="http://schemas.openxmlformats.org/officeDocument/2006/relationships/slide" Target="slides/slide4.xml"/><Relationship Id="rId32" Type="http://schemas.openxmlformats.org/officeDocument/2006/relationships/font" Target="fonts/Lato-italic.fntdata"/><Relationship Id="rId13" Type="http://schemas.openxmlformats.org/officeDocument/2006/relationships/slide" Target="slides/slide7.xml"/><Relationship Id="rId35" Type="http://schemas.openxmlformats.org/officeDocument/2006/relationships/font" Target="fonts/Karla-bold.fntdata"/><Relationship Id="rId12" Type="http://schemas.openxmlformats.org/officeDocument/2006/relationships/slide" Target="slides/slide6.xml"/><Relationship Id="rId34" Type="http://schemas.openxmlformats.org/officeDocument/2006/relationships/font" Target="fonts/Karla-regular.fntdata"/><Relationship Id="rId15" Type="http://schemas.openxmlformats.org/officeDocument/2006/relationships/slide" Target="slides/slide9.xml"/><Relationship Id="rId37" Type="http://schemas.openxmlformats.org/officeDocument/2006/relationships/font" Target="fonts/Karla-boldItalic.fntdata"/><Relationship Id="rId14" Type="http://schemas.openxmlformats.org/officeDocument/2006/relationships/slide" Target="slides/slide8.xml"/><Relationship Id="rId36" Type="http://schemas.openxmlformats.org/officeDocument/2006/relationships/font" Target="fonts/Karla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c3b5ac4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cc3b5ac4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c3b5ac47a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cc3b5ac47a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cc3b5ac47a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cc3b5ac47a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cc3b5ac47a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cc3b5ac47a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cc3b5ac47a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cc3b5ac47a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cc3b5ac47a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cc3b5ac47a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eb5bfca3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ceb5bfca3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f0447a914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cf0447a914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f0447a914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f0447a914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cf0447a914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cf0447a914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cf28b4a5c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cf28b4a5c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c3b5ac47a_6_20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cc3b5ac47a_6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c3b5ac47a_6_2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cc3b5ac47a_6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c3b5ac47a_6_2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cc3b5ac47a_6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c3b5ac47a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c3b5ac47a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c3b5ac47a_1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cc3b5ac47a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c3b5ac47a_1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cc3b5ac47a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cc3b5ac47a_1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cc3b5ac47a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c3b5ac47a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cc3b5ac47a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4" name="Google Shape;8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004C5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 flipH="1"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137"/>
            </a:srgbClr>
          </a:solidFill>
          <a:ln>
            <a:noFill/>
          </a:ln>
        </p:spPr>
      </p:sp>
      <p:sp>
        <p:nvSpPr>
          <p:cNvPr id="92" name="Google Shape;92;p15"/>
          <p:cNvSpPr/>
          <p:nvPr/>
        </p:nvSpPr>
        <p:spPr>
          <a:xfrm>
            <a:off x="-5900" y="759982"/>
            <a:ext cx="9144150" cy="3769800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274"/>
            </a:srgbClr>
          </a:solidFill>
          <a:ln>
            <a:noFill/>
          </a:ln>
        </p:spPr>
      </p:sp>
      <p:sp>
        <p:nvSpPr>
          <p:cNvPr id="93" name="Google Shape;93;p15"/>
          <p:cNvSpPr/>
          <p:nvPr/>
        </p:nvSpPr>
        <p:spPr>
          <a:xfrm>
            <a:off x="0" y="1351100"/>
            <a:ext cx="9156075" cy="2889063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0784"/>
            </a:srgbClr>
          </a:solidFill>
          <a:ln>
            <a:noFill/>
          </a:ln>
        </p:spPr>
      </p:sp>
      <p:sp>
        <p:nvSpPr>
          <p:cNvPr id="94" name="Google Shape;94;p15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97" name="Google Shape;97;p16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98" name="Google Shape;98;p16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137"/>
              </a:srgbClr>
            </a:solidFill>
            <a:ln>
              <a:noFill/>
            </a:ln>
          </p:spPr>
        </p:sp>
        <p:sp>
          <p:nvSpPr>
            <p:cNvPr id="99" name="Google Shape;99;p16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0784"/>
              </a:srgbClr>
            </a:solidFill>
            <a:ln>
              <a:noFill/>
            </a:ln>
          </p:spPr>
        </p:sp>
        <p:sp>
          <p:nvSpPr>
            <p:cNvPr id="100" name="Google Shape;100;p16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01" name="Google Shape;101;p16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137"/>
              </a:srgbClr>
            </a:solidFill>
            <a:ln>
              <a:noFill/>
            </a:ln>
          </p:spPr>
        </p:sp>
        <p:sp>
          <p:nvSpPr>
            <p:cNvPr id="102" name="Google Shape;102;p16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0784"/>
              </a:srgbClr>
            </a:solidFill>
            <a:ln>
              <a:noFill/>
            </a:ln>
          </p:spPr>
        </p:sp>
      </p:grpSp>
      <p:sp>
        <p:nvSpPr>
          <p:cNvPr id="103" name="Google Shape;103;p16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904925" y="1495850"/>
            <a:ext cx="3560100" cy="3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5" name="Google Shape;105;p16"/>
          <p:cNvSpPr txBox="1"/>
          <p:nvPr>
            <p:ph idx="2" type="body"/>
          </p:nvPr>
        </p:nvSpPr>
        <p:spPr>
          <a:xfrm>
            <a:off x="4679180" y="1495850"/>
            <a:ext cx="3560100" cy="3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>
            <a:off x="-2355" y="0"/>
            <a:ext cx="5209571" cy="983354"/>
          </a:xfrm>
          <a:custGeom>
            <a:rect b="b" l="l" r="r" t="t"/>
            <a:pathLst>
              <a:path extrusionOk="0" h="53320" w="342116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09" name="Google Shape;109;p17"/>
          <p:cNvSpPr/>
          <p:nvPr/>
        </p:nvSpPr>
        <p:spPr>
          <a:xfrm>
            <a:off x="-6025" y="2"/>
            <a:ext cx="4445394" cy="1085644"/>
          </a:xfrm>
          <a:custGeom>
            <a:rect b="b" l="l" r="r" t="t"/>
            <a:pathLst>
              <a:path extrusionOk="0" h="58628" w="291932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0784"/>
            </a:srgbClr>
          </a:solidFill>
          <a:ln>
            <a:noFill/>
          </a:ln>
        </p:spPr>
      </p:sp>
      <p:sp>
        <p:nvSpPr>
          <p:cNvPr id="110" name="Google Shape;110;p17"/>
          <p:cNvSpPr/>
          <p:nvPr/>
        </p:nvSpPr>
        <p:spPr>
          <a:xfrm>
            <a:off x="6375475" y="4745747"/>
            <a:ext cx="2548913" cy="400879"/>
          </a:xfrm>
          <a:custGeom>
            <a:rect b="b" l="l" r="r" t="t"/>
            <a:pathLst>
              <a:path extrusionOk="0" h="19060" w="203628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11" name="Google Shape;111;p17"/>
          <p:cNvSpPr/>
          <p:nvPr/>
        </p:nvSpPr>
        <p:spPr>
          <a:xfrm>
            <a:off x="7341180" y="4767304"/>
            <a:ext cx="1821096" cy="395811"/>
          </a:xfrm>
          <a:custGeom>
            <a:rect b="b" l="l" r="r" t="t"/>
            <a:pathLst>
              <a:path extrusionOk="0" h="18819" w="145484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137"/>
            </a:srgbClr>
          </a:solidFill>
          <a:ln>
            <a:noFill/>
          </a:ln>
        </p:spPr>
      </p:sp>
      <p:sp>
        <p:nvSpPr>
          <p:cNvPr id="112" name="Google Shape;112;p17"/>
          <p:cNvSpPr/>
          <p:nvPr/>
        </p:nvSpPr>
        <p:spPr>
          <a:xfrm>
            <a:off x="8340717" y="4204075"/>
            <a:ext cx="818444" cy="959061"/>
          </a:xfrm>
          <a:custGeom>
            <a:rect b="b" l="l" r="r" t="t"/>
            <a:pathLst>
              <a:path extrusionOk="0" h="45599" w="65384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0784"/>
            </a:srgbClr>
          </a:solidFill>
          <a:ln>
            <a:noFill/>
          </a:ln>
        </p:spPr>
      </p:sp>
      <p:sp>
        <p:nvSpPr>
          <p:cNvPr id="113" name="Google Shape;113;p17"/>
          <p:cNvSpPr/>
          <p:nvPr/>
        </p:nvSpPr>
        <p:spPr>
          <a:xfrm>
            <a:off x="1559025" y="-6025"/>
            <a:ext cx="4116775" cy="944875"/>
          </a:xfrm>
          <a:custGeom>
            <a:rect b="b" l="l" r="r" t="t"/>
            <a:pathLst>
              <a:path extrusionOk="0" h="37795" w="164671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137"/>
            </a:srgbClr>
          </a:solidFill>
          <a:ln>
            <a:noFill/>
          </a:ln>
        </p:spPr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rgbClr val="ABE33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 flipH="1"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17" name="Google Shape;117;p18"/>
          <p:cNvSpPr/>
          <p:nvPr/>
        </p:nvSpPr>
        <p:spPr>
          <a:xfrm>
            <a:off x="-5900" y="753950"/>
            <a:ext cx="9144150" cy="3769800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274"/>
            </a:srgbClr>
          </a:solidFill>
          <a:ln>
            <a:noFill/>
          </a:ln>
        </p:spPr>
      </p:sp>
      <p:sp>
        <p:nvSpPr>
          <p:cNvPr id="118" name="Google Shape;118;p18"/>
          <p:cNvSpPr/>
          <p:nvPr/>
        </p:nvSpPr>
        <p:spPr>
          <a:xfrm>
            <a:off x="0" y="1351100"/>
            <a:ext cx="9156075" cy="2889063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137"/>
            </a:srgbClr>
          </a:solidFill>
          <a:ln>
            <a:noFill/>
          </a:ln>
        </p:spPr>
      </p:sp>
      <p:sp>
        <p:nvSpPr>
          <p:cNvPr id="119" name="Google Shape;119;p18"/>
          <p:cNvSpPr txBox="1"/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0" name="Google Shape;120;p18"/>
          <p:cNvSpPr txBox="1"/>
          <p:nvPr>
            <p:ph idx="1" type="subTitle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24" name="Google Shape;124;p19"/>
          <p:cNvSpPr/>
          <p:nvPr/>
        </p:nvSpPr>
        <p:spPr>
          <a:xfrm>
            <a:off x="0" y="1580113"/>
            <a:ext cx="9144000" cy="3341668"/>
          </a:xfrm>
          <a:custGeom>
            <a:rect b="b" l="l" r="r" t="t"/>
            <a:pathLst>
              <a:path extrusionOk="0" h="110982" w="36576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137"/>
            </a:srgbClr>
          </a:solidFill>
          <a:ln>
            <a:noFill/>
          </a:ln>
        </p:spPr>
      </p:sp>
      <p:sp>
        <p:nvSpPr>
          <p:cNvPr id="125" name="Google Shape;125;p19"/>
          <p:cNvSpPr/>
          <p:nvPr/>
        </p:nvSpPr>
        <p:spPr>
          <a:xfrm>
            <a:off x="-5900" y="410541"/>
            <a:ext cx="9144152" cy="4453148"/>
          </a:xfrm>
          <a:custGeom>
            <a:rect b="b" l="l" r="r" t="t"/>
            <a:pathLst>
              <a:path extrusionOk="0" h="147896" w="365036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0784"/>
            </a:srgbClr>
          </a:solidFill>
          <a:ln>
            <a:noFill/>
          </a:ln>
        </p:spPr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1pPr>
            <a:lvl2pPr indent="-3810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2pPr>
            <a:lvl3pPr indent="-3810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◇"/>
              <a:defRPr b="1" i="1">
                <a:solidFill>
                  <a:srgbClr val="FFFFFF"/>
                </a:solidFill>
              </a:defRPr>
            </a:lvl3pPr>
            <a:lvl4pPr indent="-3810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4pPr>
            <a:lvl5pPr indent="-3810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5pPr>
            <a:lvl6pPr indent="-3810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6pPr>
            <a:lvl7pPr indent="-3810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7pPr>
            <a:lvl8pPr indent="-3810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8pPr>
            <a:lvl9pPr indent="-3810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7" name="Google Shape;127;p19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" sz="6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1" i="0" sz="6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4179900" y="1041875"/>
            <a:ext cx="784200" cy="784200"/>
          </a:xfrm>
          <a:prstGeom prst="diamond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9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20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132" name="Google Shape;132;p20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33" name="Google Shape;133;p20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137"/>
              </a:srgbClr>
            </a:solidFill>
            <a:ln>
              <a:noFill/>
            </a:ln>
          </p:spPr>
        </p:sp>
        <p:sp>
          <p:nvSpPr>
            <p:cNvPr id="134" name="Google Shape;134;p20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0784"/>
              </a:srgbClr>
            </a:solidFill>
            <a:ln>
              <a:noFill/>
            </a:ln>
          </p:spPr>
        </p:sp>
        <p:sp>
          <p:nvSpPr>
            <p:cNvPr id="135" name="Google Shape;135;p20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36" name="Google Shape;136;p20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137"/>
              </a:srgbClr>
            </a:solidFill>
            <a:ln>
              <a:noFill/>
            </a:ln>
          </p:spPr>
        </p:sp>
        <p:sp>
          <p:nvSpPr>
            <p:cNvPr id="137" name="Google Shape;137;p20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0784"/>
              </a:srgbClr>
            </a:solidFill>
            <a:ln>
              <a:noFill/>
            </a:ln>
          </p:spPr>
        </p:sp>
      </p:grpSp>
      <p:sp>
        <p:nvSpPr>
          <p:cNvPr id="138" name="Google Shape;138;p20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◆"/>
              <a:defRPr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21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143" name="Google Shape;143;p21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44" name="Google Shape;144;p21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137"/>
              </a:srgbClr>
            </a:solidFill>
            <a:ln>
              <a:noFill/>
            </a:ln>
          </p:spPr>
        </p:sp>
        <p:sp>
          <p:nvSpPr>
            <p:cNvPr id="145" name="Google Shape;145;p21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0784"/>
              </a:srgbClr>
            </a:solidFill>
            <a:ln>
              <a:noFill/>
            </a:ln>
          </p:spPr>
        </p:sp>
        <p:sp>
          <p:nvSpPr>
            <p:cNvPr id="146" name="Google Shape;146;p21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47" name="Google Shape;147;p21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137"/>
              </a:srgbClr>
            </a:solidFill>
            <a:ln>
              <a:noFill/>
            </a:ln>
          </p:spPr>
        </p:sp>
        <p:sp>
          <p:nvSpPr>
            <p:cNvPr id="148" name="Google Shape;148;p21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0784"/>
              </a:srgbClr>
            </a:solidFill>
            <a:ln>
              <a:noFill/>
            </a:ln>
          </p:spPr>
        </p:sp>
      </p:grpSp>
      <p:sp>
        <p:nvSpPr>
          <p:cNvPr id="149" name="Google Shape;149;p21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51" name="Google Shape;151;p21"/>
          <p:cNvSpPr txBox="1"/>
          <p:nvPr>
            <p:ph idx="2" type="body"/>
          </p:nvPr>
        </p:nvSpPr>
        <p:spPr>
          <a:xfrm>
            <a:off x="3357262" y="1495850"/>
            <a:ext cx="2365200" cy="3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52" name="Google Shape;152;p21"/>
          <p:cNvSpPr txBox="1"/>
          <p:nvPr>
            <p:ph idx="3" type="body"/>
          </p:nvPr>
        </p:nvSpPr>
        <p:spPr>
          <a:xfrm>
            <a:off x="5843773" y="1495850"/>
            <a:ext cx="2365200" cy="3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53" name="Google Shape;153;p21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7" name="Google Shape;157;p22"/>
          <p:cNvGrpSpPr/>
          <p:nvPr/>
        </p:nvGrpSpPr>
        <p:grpSpPr>
          <a:xfrm>
            <a:off x="0" y="0"/>
            <a:ext cx="9162100" cy="5163100"/>
            <a:chOff x="0" y="0"/>
            <a:chExt cx="9162100" cy="5163100"/>
          </a:xfrm>
        </p:grpSpPr>
        <p:sp>
          <p:nvSpPr>
            <p:cNvPr id="158" name="Google Shape;158;p22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140"/>
              </a:srgbClr>
            </a:solidFill>
            <a:ln>
              <a:noFill/>
            </a:ln>
          </p:spPr>
        </p:sp>
        <p:sp>
          <p:nvSpPr>
            <p:cNvPr id="159" name="Google Shape;159;p22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60" name="Google Shape;160;p22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140"/>
              </a:srgbClr>
            </a:solidFill>
            <a:ln>
              <a:noFill/>
            </a:ln>
          </p:spPr>
        </p:sp>
        <p:sp>
          <p:nvSpPr>
            <p:cNvPr id="161" name="Google Shape;161;p22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0780"/>
              </a:srgbClr>
            </a:solidFill>
            <a:ln>
              <a:noFill/>
            </a:ln>
          </p:spPr>
        </p:sp>
        <p:sp>
          <p:nvSpPr>
            <p:cNvPr id="162" name="Google Shape;162;p22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</p:grpSp>
      <p:sp>
        <p:nvSpPr>
          <p:cNvPr id="163" name="Google Shape;163;p22"/>
          <p:cNvSpPr/>
          <p:nvPr/>
        </p:nvSpPr>
        <p:spPr>
          <a:xfrm>
            <a:off x="-6025" y="2"/>
            <a:ext cx="7298300" cy="1471709"/>
          </a:xfrm>
          <a:custGeom>
            <a:rect b="b" l="l" r="r" t="t"/>
            <a:pathLst>
              <a:path extrusionOk="0" h="58628" w="291932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078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/>
          <p:nvPr/>
        </p:nvSpPr>
        <p:spPr>
          <a:xfrm>
            <a:off x="-3832" y="-2425"/>
            <a:ext cx="3112400" cy="587586"/>
          </a:xfrm>
          <a:custGeom>
            <a:rect b="b" l="l" r="r" t="t"/>
            <a:pathLst>
              <a:path extrusionOk="0" h="53320" w="342116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6" name="Google Shape;166;p23"/>
          <p:cNvSpPr/>
          <p:nvPr/>
        </p:nvSpPr>
        <p:spPr>
          <a:xfrm>
            <a:off x="-6025" y="-2424"/>
            <a:ext cx="2655851" cy="648719"/>
          </a:xfrm>
          <a:custGeom>
            <a:rect b="b" l="l" r="r" t="t"/>
            <a:pathLst>
              <a:path extrusionOk="0" h="58628" w="291932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0784"/>
            </a:srgbClr>
          </a:solidFill>
          <a:ln>
            <a:noFill/>
          </a:ln>
        </p:spPr>
      </p:sp>
      <p:sp>
        <p:nvSpPr>
          <p:cNvPr id="167" name="Google Shape;167;p23"/>
          <p:cNvSpPr/>
          <p:nvPr/>
        </p:nvSpPr>
        <p:spPr>
          <a:xfrm>
            <a:off x="6375475" y="4745747"/>
            <a:ext cx="2548913" cy="400879"/>
          </a:xfrm>
          <a:custGeom>
            <a:rect b="b" l="l" r="r" t="t"/>
            <a:pathLst>
              <a:path extrusionOk="0" h="19060" w="203628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8" name="Google Shape;168;p23"/>
          <p:cNvSpPr/>
          <p:nvPr/>
        </p:nvSpPr>
        <p:spPr>
          <a:xfrm>
            <a:off x="7341180" y="4767304"/>
            <a:ext cx="1821096" cy="395811"/>
          </a:xfrm>
          <a:custGeom>
            <a:rect b="b" l="l" r="r" t="t"/>
            <a:pathLst>
              <a:path extrusionOk="0" h="18819" w="145484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137"/>
            </a:srgbClr>
          </a:solidFill>
          <a:ln>
            <a:noFill/>
          </a:ln>
        </p:spPr>
      </p:sp>
      <p:sp>
        <p:nvSpPr>
          <p:cNvPr id="169" name="Google Shape;169;p23"/>
          <p:cNvSpPr/>
          <p:nvPr/>
        </p:nvSpPr>
        <p:spPr>
          <a:xfrm>
            <a:off x="8340717" y="4204075"/>
            <a:ext cx="818444" cy="959061"/>
          </a:xfrm>
          <a:custGeom>
            <a:rect b="b" l="l" r="r" t="t"/>
            <a:pathLst>
              <a:path extrusionOk="0" h="45599" w="65384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0784"/>
            </a:srgbClr>
          </a:solidFill>
          <a:ln>
            <a:noFill/>
          </a:ln>
        </p:spPr>
      </p:sp>
      <p:sp>
        <p:nvSpPr>
          <p:cNvPr id="170" name="Google Shape;170;p23"/>
          <p:cNvSpPr/>
          <p:nvPr/>
        </p:nvSpPr>
        <p:spPr>
          <a:xfrm>
            <a:off x="929061" y="-6025"/>
            <a:ext cx="2459773" cy="564563"/>
          </a:xfrm>
          <a:custGeom>
            <a:rect b="b" l="l" r="r" t="t"/>
            <a:pathLst>
              <a:path extrusionOk="0" h="37795" w="164671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137"/>
            </a:srgbClr>
          </a:solidFill>
          <a:ln>
            <a:noFill/>
          </a:ln>
        </p:spPr>
      </p:sp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172" name="Google Shape;172;p23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b="0" i="0" sz="24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i="0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idx="1" type="subTitle"/>
          </p:nvPr>
        </p:nvSpPr>
        <p:spPr>
          <a:xfrm>
            <a:off x="58650" y="4498725"/>
            <a:ext cx="9026700" cy="48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125">
                <a:solidFill>
                  <a:srgbClr val="38761D"/>
                </a:solidFill>
              </a:rPr>
              <a:t>Omar Mortaja</a:t>
            </a:r>
            <a:r>
              <a:rPr lang="en" sz="2125">
                <a:solidFill>
                  <a:srgbClr val="000000"/>
                </a:solidFill>
              </a:rPr>
              <a:t> ♻ </a:t>
            </a:r>
            <a:r>
              <a:rPr lang="en" sz="2125">
                <a:solidFill>
                  <a:srgbClr val="38761D"/>
                </a:solidFill>
              </a:rPr>
              <a:t>Tahmeed Khan</a:t>
            </a:r>
            <a:r>
              <a:rPr lang="en" sz="2125">
                <a:solidFill>
                  <a:srgbClr val="000000"/>
                </a:solidFill>
              </a:rPr>
              <a:t> ♻ </a:t>
            </a:r>
            <a:r>
              <a:rPr lang="en" sz="2125">
                <a:solidFill>
                  <a:srgbClr val="38761D"/>
                </a:solidFill>
              </a:rPr>
              <a:t>Noah Jewett</a:t>
            </a:r>
            <a:r>
              <a:rPr lang="en" sz="2125">
                <a:solidFill>
                  <a:srgbClr val="000000"/>
                </a:solidFill>
              </a:rPr>
              <a:t> ♻ </a:t>
            </a:r>
            <a:r>
              <a:rPr lang="en" sz="2125">
                <a:solidFill>
                  <a:srgbClr val="38761D"/>
                </a:solidFill>
              </a:rPr>
              <a:t>Panagiota Sarsaroudi</a:t>
            </a:r>
            <a:endParaRPr sz="2425">
              <a:solidFill>
                <a:srgbClr val="000000"/>
              </a:solidFill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3">
            <a:alphaModFix/>
          </a:blip>
          <a:srcRect b="25660" l="5804" r="4056" t="13315"/>
          <a:stretch/>
        </p:blipFill>
        <p:spPr>
          <a:xfrm>
            <a:off x="1608475" y="687875"/>
            <a:ext cx="6023475" cy="349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/>
          <p:nvPr/>
        </p:nvSpPr>
        <p:spPr>
          <a:xfrm>
            <a:off x="1161975" y="307725"/>
            <a:ext cx="1187100" cy="8646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4"/>
          <p:cNvSpPr/>
          <p:nvPr/>
        </p:nvSpPr>
        <p:spPr>
          <a:xfrm rot="10800000">
            <a:off x="6794925" y="3626725"/>
            <a:ext cx="1187100" cy="8646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4"/>
          <p:cNvSpPr/>
          <p:nvPr/>
        </p:nvSpPr>
        <p:spPr>
          <a:xfrm rot="-5400000">
            <a:off x="1000725" y="3465475"/>
            <a:ext cx="1187100" cy="8646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 rot="5400000">
            <a:off x="6956175" y="468975"/>
            <a:ext cx="1187100" cy="8646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3594450" y="40985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GNG 1103 C -13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/>
          <p:nvPr>
            <p:ph type="title"/>
          </p:nvPr>
        </p:nvSpPr>
        <p:spPr>
          <a:xfrm>
            <a:off x="395675" y="398400"/>
            <a:ext cx="57735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 Most Advanced Scanner</a:t>
            </a:r>
            <a:endParaRPr sz="2800"/>
          </a:p>
        </p:txBody>
      </p:sp>
      <p:pic>
        <p:nvPicPr>
          <p:cNvPr id="293" name="Google Shape;2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75" y="1363575"/>
            <a:ext cx="2769574" cy="296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975" y="1328400"/>
            <a:ext cx="1924050" cy="30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/>
          <p:cNvPicPr preferRelativeResize="0"/>
          <p:nvPr/>
        </p:nvPicPr>
        <p:blipFill rotWithShape="1">
          <a:blip r:embed="rId5">
            <a:alphaModFix/>
          </a:blip>
          <a:srcRect b="0" l="20821" r="20821" t="0"/>
          <a:stretch/>
        </p:blipFill>
        <p:spPr>
          <a:xfrm>
            <a:off x="5862950" y="1328413"/>
            <a:ext cx="3028699" cy="303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4"/>
          <p:cNvPicPr preferRelativeResize="0"/>
          <p:nvPr/>
        </p:nvPicPr>
        <p:blipFill rotWithShape="1">
          <a:blip r:embed="rId3">
            <a:alphaModFix/>
          </a:blip>
          <a:srcRect b="6004" l="0" r="0" t="14774"/>
          <a:stretch/>
        </p:blipFill>
        <p:spPr>
          <a:xfrm>
            <a:off x="167725" y="1763537"/>
            <a:ext cx="5133500" cy="27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4719" y="1701275"/>
            <a:ext cx="2834050" cy="28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Brains of The App</a:t>
            </a:r>
            <a:endParaRPr/>
          </a:p>
        </p:txBody>
      </p:sp>
      <p:pic>
        <p:nvPicPr>
          <p:cNvPr id="307" name="Google Shape;3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401" y="1094451"/>
            <a:ext cx="2006400" cy="35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000" y="1094450"/>
            <a:ext cx="1895475" cy="35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675" y="1249150"/>
            <a:ext cx="1866900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City Of Ottawa DataBase</a:t>
            </a:r>
            <a:endParaRPr/>
          </a:p>
        </p:txBody>
      </p:sp>
      <p:pic>
        <p:nvPicPr>
          <p:cNvPr id="315" name="Google Shape;3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25" y="1732711"/>
            <a:ext cx="8308751" cy="292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Page Accuracy</a:t>
            </a:r>
            <a:endParaRPr/>
          </a:p>
        </p:txBody>
      </p:sp>
      <p:pic>
        <p:nvPicPr>
          <p:cNvPr id="321" name="Google Shape;3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825" y="1685200"/>
            <a:ext cx="3113668" cy="24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0300" y="1685200"/>
            <a:ext cx="3423875" cy="2497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9"/>
          <p:cNvSpPr txBox="1"/>
          <p:nvPr>
            <p:ph type="ctrTitle"/>
          </p:nvPr>
        </p:nvSpPr>
        <p:spPr>
          <a:xfrm>
            <a:off x="1815450" y="2071675"/>
            <a:ext cx="55131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Further Questions?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/>
          <p:nvPr>
            <p:ph type="ctrTitle"/>
          </p:nvPr>
        </p:nvSpPr>
        <p:spPr>
          <a:xfrm>
            <a:off x="1815450" y="2071675"/>
            <a:ext cx="55131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Further Questions?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Feedback</a:t>
            </a:r>
            <a:endParaRPr/>
          </a:p>
        </p:txBody>
      </p:sp>
      <p:sp>
        <p:nvSpPr>
          <p:cNvPr id="343" name="Google Shape;343;p41"/>
          <p:cNvSpPr txBox="1"/>
          <p:nvPr>
            <p:ph idx="1" type="body"/>
          </p:nvPr>
        </p:nvSpPr>
        <p:spPr>
          <a:xfrm>
            <a:off x="886650" y="1227473"/>
            <a:ext cx="7370700" cy="39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Prototype 1 - Ebin (TA):</a:t>
            </a:r>
            <a:endParaRPr b="1"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“I like the scanning area, but it is a bit useless if it stays in one location. Once the scanner identifies an object, you could have the user click a button that says ‘scan this item’”.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Prototype 2 - Juan (Unity Developer):</a:t>
            </a:r>
            <a:endParaRPr b="1"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“The footer for the app seems a little large”.</a:t>
            </a:r>
            <a:endParaRPr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“Familiarize yourself with anchoring features to appropriately scale UI elements, especially on mobile platforms.”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Prototype 3 - Juilo (Neighbour)</a:t>
            </a:r>
            <a:endParaRPr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“Really impressed, never though an app could do something like      that”.</a:t>
            </a:r>
            <a:endParaRPr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Developments</a:t>
            </a:r>
            <a:endParaRPr/>
          </a:p>
        </p:txBody>
      </p:sp>
      <p:sp>
        <p:nvSpPr>
          <p:cNvPr id="349" name="Google Shape;349;p42"/>
          <p:cNvSpPr txBox="1"/>
          <p:nvPr>
            <p:ph idx="1" type="body"/>
          </p:nvPr>
        </p:nvSpPr>
        <p:spPr>
          <a:xfrm>
            <a:off x="962550" y="1255804"/>
            <a:ext cx="7218900" cy="17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>
                <a:solidFill>
                  <a:srgbClr val="000000"/>
                </a:solidFill>
              </a:rPr>
              <a:t>Leaderboard + Achievements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>
                <a:solidFill>
                  <a:srgbClr val="000000"/>
                </a:solidFill>
              </a:rPr>
              <a:t>Calendar</a:t>
            </a:r>
            <a:endParaRPr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>
                <a:solidFill>
                  <a:srgbClr val="000000"/>
                </a:solidFill>
              </a:rPr>
              <a:t>More databases for different locations</a:t>
            </a:r>
            <a:endParaRPr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>
                <a:solidFill>
                  <a:srgbClr val="000000"/>
                </a:solidFill>
              </a:rPr>
              <a:t>Accessibility Features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50" name="Google Shape;3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25" y="2960075"/>
            <a:ext cx="3589651" cy="19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875" y="2960075"/>
            <a:ext cx="3890500" cy="189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E9D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>
            <p:ph idx="4294967295" type="ctrTitle"/>
          </p:nvPr>
        </p:nvSpPr>
        <p:spPr>
          <a:xfrm>
            <a:off x="685800" y="15071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</a:pPr>
            <a:r>
              <a:rPr lang="en" sz="96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31</a:t>
            </a:r>
            <a:r>
              <a:rPr b="1" i="0" lang="en" sz="96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,526,124</a:t>
            </a:r>
            <a:endParaRPr b="1" i="0" sz="9600" u="none" cap="none" strike="noStrike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9" name="Google Shape;189;p25"/>
          <p:cNvSpPr txBox="1"/>
          <p:nvPr>
            <p:ph idx="4294967295" type="subTitle"/>
          </p:nvPr>
        </p:nvSpPr>
        <p:spPr>
          <a:xfrm>
            <a:off x="685800" y="2840051"/>
            <a:ext cx="7772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None/>
            </a:pPr>
            <a:r>
              <a:rPr lang="en" sz="2200">
                <a:solidFill>
                  <a:srgbClr val="004C52"/>
                </a:solidFill>
              </a:rPr>
              <a:t>Tonnes of waste</a:t>
            </a:r>
            <a:endParaRPr b="0" i="0" sz="2200" u="none" cap="none" strike="noStrike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0" name="Google Shape;190;p25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>
                <a:solidFill>
                  <a:srgbClr val="ABE33F"/>
                </a:solidFill>
              </a:rPr>
              <a:t>‹#›</a:t>
            </a:fld>
            <a:endParaRPr>
              <a:solidFill>
                <a:srgbClr val="ABE33F"/>
              </a:solidFill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989100" y="3472950"/>
            <a:ext cx="716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1"/>
                </a:solidFill>
              </a:rPr>
              <a:t>Canadians</a:t>
            </a:r>
            <a:r>
              <a:rPr b="1" lang="en" sz="1500">
                <a:solidFill>
                  <a:schemeClr val="accent1"/>
                </a:solidFill>
              </a:rPr>
              <a:t> produce more </a:t>
            </a:r>
            <a:r>
              <a:rPr b="1" lang="en" sz="1500">
                <a:solidFill>
                  <a:schemeClr val="accent1"/>
                </a:solidFill>
              </a:rPr>
              <a:t>garbage</a:t>
            </a:r>
            <a:r>
              <a:rPr b="1" lang="en" sz="1500">
                <a:solidFill>
                  <a:schemeClr val="accent1"/>
                </a:solidFill>
              </a:rPr>
              <a:t> per capita than any other country on earth</a:t>
            </a:r>
            <a:endParaRPr b="1" sz="17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idx="4294967295" type="ctrTitle"/>
          </p:nvPr>
        </p:nvSpPr>
        <p:spPr>
          <a:xfrm>
            <a:off x="1268675" y="1131875"/>
            <a:ext cx="66066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None/>
            </a:pPr>
            <a:r>
              <a:rPr lang="en" sz="6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31,526,124 </a:t>
            </a:r>
            <a:r>
              <a:rPr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TONS</a:t>
            </a:r>
            <a:endParaRPr b="1" i="0" sz="3000" u="none" cap="none" strike="noStrike">
              <a:solidFill>
                <a:srgbClr val="ABE33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7" name="Google Shape;197;p26"/>
          <p:cNvSpPr txBox="1"/>
          <p:nvPr>
            <p:ph idx="4294967295" type="subTitle"/>
          </p:nvPr>
        </p:nvSpPr>
        <p:spPr>
          <a:xfrm>
            <a:off x="1599425" y="2092407"/>
            <a:ext cx="5945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None/>
            </a:pPr>
            <a:r>
              <a:rPr lang="en" sz="2000">
                <a:solidFill>
                  <a:srgbClr val="ABE33F"/>
                </a:solidFill>
              </a:rPr>
              <a:t>Of waste across Canada</a:t>
            </a:r>
            <a:endParaRPr b="0" i="0" sz="2000" u="none" cap="none" strike="noStrike">
              <a:solidFill>
                <a:srgbClr val="ABE33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8" name="Google Shape;198;p26"/>
          <p:cNvSpPr txBox="1"/>
          <p:nvPr>
            <p:ph idx="4294967295" type="ctrTitle"/>
          </p:nvPr>
        </p:nvSpPr>
        <p:spPr>
          <a:xfrm>
            <a:off x="1599425" y="3657894"/>
            <a:ext cx="59451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</a:pPr>
            <a:r>
              <a:rPr lang="en" sz="60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3</a:t>
            </a:r>
            <a:r>
              <a:rPr b="1" i="0" lang="en" sz="6000" u="none" cap="none" strike="noStrik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0%</a:t>
            </a:r>
            <a:endParaRPr b="1" i="0" sz="6000" u="none" cap="none" strike="noStrike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9" name="Google Shape;199;p26"/>
          <p:cNvSpPr txBox="1"/>
          <p:nvPr>
            <p:ph idx="4294967295" type="subTitle"/>
          </p:nvPr>
        </p:nvSpPr>
        <p:spPr>
          <a:xfrm>
            <a:off x="1599425" y="4421201"/>
            <a:ext cx="5945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None/>
            </a:pPr>
            <a:r>
              <a:rPr lang="en" sz="2000"/>
              <a:t>Is only recycled</a:t>
            </a:r>
            <a:endParaRPr b="0" i="0" sz="2000" u="none" cap="none" strike="noStrike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0" name="Google Shape;200;p26"/>
          <p:cNvSpPr txBox="1"/>
          <p:nvPr>
            <p:ph idx="4294967295" type="ctrTitle"/>
          </p:nvPr>
        </p:nvSpPr>
        <p:spPr>
          <a:xfrm>
            <a:off x="1599450" y="2454122"/>
            <a:ext cx="59451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</a:pPr>
            <a:r>
              <a:rPr lang="en" sz="60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rPr>
              <a:t>9,457,837 </a:t>
            </a:r>
            <a:r>
              <a:rPr lang="en" sz="30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rPr>
              <a:t>TONS</a:t>
            </a:r>
            <a:r>
              <a:rPr lang="en" sz="60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b="1" i="0" sz="6000" u="none" cap="none" strike="noStrike">
              <a:solidFill>
                <a:srgbClr val="00AE9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1" name="Google Shape;201;p26"/>
          <p:cNvSpPr txBox="1"/>
          <p:nvPr>
            <p:ph idx="4294967295" type="subTitle"/>
          </p:nvPr>
        </p:nvSpPr>
        <p:spPr>
          <a:xfrm>
            <a:off x="1599425" y="3349029"/>
            <a:ext cx="5945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None/>
            </a:pPr>
            <a:r>
              <a:rPr lang="en" sz="2000">
                <a:solidFill>
                  <a:srgbClr val="00AE9D"/>
                </a:solidFill>
              </a:rPr>
              <a:t>Is how much is recycled</a:t>
            </a:r>
            <a:endParaRPr b="0" i="0" sz="2000" u="none" cap="none" strike="noStrike">
              <a:solidFill>
                <a:srgbClr val="00AE9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2" name="Google Shape;202;p26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/>
          <p:nvPr/>
        </p:nvSpPr>
        <p:spPr>
          <a:xfrm>
            <a:off x="3140675" y="304050"/>
            <a:ext cx="2862600" cy="1174800"/>
          </a:xfrm>
          <a:prstGeom prst="roundRect">
            <a:avLst>
              <a:gd fmla="val 16667" name="adj"/>
            </a:avLst>
          </a:prstGeom>
          <a:solidFill>
            <a:srgbClr val="ABE3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 txBox="1"/>
          <p:nvPr>
            <p:ph idx="12" type="sldNum"/>
          </p:nvPr>
        </p:nvSpPr>
        <p:spPr>
          <a:xfrm>
            <a:off x="-3" y="44590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9" name="Google Shape;209;p27"/>
          <p:cNvGrpSpPr/>
          <p:nvPr/>
        </p:nvGrpSpPr>
        <p:grpSpPr>
          <a:xfrm>
            <a:off x="6481683" y="1868340"/>
            <a:ext cx="1612627" cy="1406822"/>
            <a:chOff x="6467710" y="2895954"/>
            <a:chExt cx="1847225" cy="1611480"/>
          </a:xfrm>
        </p:grpSpPr>
        <p:sp>
          <p:nvSpPr>
            <p:cNvPr id="210" name="Google Shape;210;p27"/>
            <p:cNvSpPr txBox="1"/>
            <p:nvPr/>
          </p:nvSpPr>
          <p:spPr>
            <a:xfrm>
              <a:off x="6631566" y="4013634"/>
              <a:ext cx="15195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004C52"/>
                  </a:solidFill>
                  <a:latin typeface="Karla"/>
                  <a:ea typeface="Karla"/>
                  <a:cs typeface="Karla"/>
                  <a:sym typeface="Karla"/>
                </a:rPr>
                <a:t>Processing</a:t>
              </a:r>
              <a:endParaRPr b="1" sz="16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grpSp>
          <p:nvGrpSpPr>
            <p:cNvPr id="211" name="Google Shape;211;p27"/>
            <p:cNvGrpSpPr/>
            <p:nvPr/>
          </p:nvGrpSpPr>
          <p:grpSpPr>
            <a:xfrm>
              <a:off x="6467710" y="2895954"/>
              <a:ext cx="1847225" cy="1117667"/>
              <a:chOff x="2242589" y="1622648"/>
              <a:chExt cx="3245300" cy="1963576"/>
            </a:xfrm>
          </p:grpSpPr>
          <p:pic>
            <p:nvPicPr>
              <p:cNvPr id="212" name="Google Shape;212;p27"/>
              <p:cNvPicPr preferRelativeResize="0"/>
              <p:nvPr/>
            </p:nvPicPr>
            <p:blipFill rotWithShape="1">
              <a:blip r:embed="rId3">
                <a:alphaModFix/>
              </a:blip>
              <a:srcRect b="39584" l="11508" r="6932" t="43964"/>
              <a:stretch/>
            </p:blipFill>
            <p:spPr>
              <a:xfrm>
                <a:off x="2242589" y="1810198"/>
                <a:ext cx="3245300" cy="17760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3" name="Google Shape;213;p27"/>
              <p:cNvSpPr/>
              <p:nvPr/>
            </p:nvSpPr>
            <p:spPr>
              <a:xfrm>
                <a:off x="2632989" y="1622648"/>
                <a:ext cx="2854800" cy="474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4" name="Google Shape;214;p27"/>
          <p:cNvGrpSpPr/>
          <p:nvPr/>
        </p:nvGrpSpPr>
        <p:grpSpPr>
          <a:xfrm>
            <a:off x="3689102" y="3588069"/>
            <a:ext cx="1765813" cy="1264532"/>
            <a:chOff x="1175535" y="3022675"/>
            <a:chExt cx="2367042" cy="1695084"/>
          </a:xfrm>
        </p:grpSpPr>
        <p:sp>
          <p:nvSpPr>
            <p:cNvPr id="215" name="Google Shape;215;p27"/>
            <p:cNvSpPr txBox="1"/>
            <p:nvPr/>
          </p:nvSpPr>
          <p:spPr>
            <a:xfrm>
              <a:off x="1240077" y="4139959"/>
              <a:ext cx="2302500" cy="5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004C52"/>
                  </a:solidFill>
                  <a:latin typeface="Karla"/>
                  <a:ea typeface="Karla"/>
                  <a:cs typeface="Karla"/>
                  <a:sym typeface="Karla"/>
                </a:rPr>
                <a:t>Manufacturing</a:t>
              </a:r>
              <a:endParaRPr b="1" sz="16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pic>
          <p:nvPicPr>
            <p:cNvPr id="216" name="Google Shape;216;p27"/>
            <p:cNvPicPr preferRelativeResize="0"/>
            <p:nvPr/>
          </p:nvPicPr>
          <p:blipFill rotWithShape="1">
            <a:blip r:embed="rId4">
              <a:alphaModFix/>
            </a:blip>
            <a:srcRect b="0" l="17688" r="2381" t="31024"/>
            <a:stretch/>
          </p:blipFill>
          <p:spPr>
            <a:xfrm>
              <a:off x="1175535" y="3022675"/>
              <a:ext cx="2302578" cy="1117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7" name="Google Shape;217;p27"/>
          <p:cNvGrpSpPr/>
          <p:nvPr/>
        </p:nvGrpSpPr>
        <p:grpSpPr>
          <a:xfrm>
            <a:off x="959416" y="1915129"/>
            <a:ext cx="1612559" cy="1313257"/>
            <a:chOff x="1353175" y="1506382"/>
            <a:chExt cx="1947300" cy="1585868"/>
          </a:xfrm>
        </p:grpSpPr>
        <p:sp>
          <p:nvSpPr>
            <p:cNvPr id="218" name="Google Shape;218;p27"/>
            <p:cNvSpPr txBox="1"/>
            <p:nvPr/>
          </p:nvSpPr>
          <p:spPr>
            <a:xfrm>
              <a:off x="1353175" y="2571750"/>
              <a:ext cx="19473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004C52"/>
                  </a:solidFill>
                  <a:latin typeface="Karla"/>
                  <a:ea typeface="Karla"/>
                  <a:cs typeface="Karla"/>
                  <a:sym typeface="Karla"/>
                </a:rPr>
                <a:t>Consumption</a:t>
              </a:r>
              <a:endParaRPr b="1" sz="16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grpSp>
          <p:nvGrpSpPr>
            <p:cNvPr id="219" name="Google Shape;219;p27"/>
            <p:cNvGrpSpPr/>
            <p:nvPr/>
          </p:nvGrpSpPr>
          <p:grpSpPr>
            <a:xfrm>
              <a:off x="1439025" y="1506382"/>
              <a:ext cx="1775611" cy="1155974"/>
              <a:chOff x="2510516" y="3066183"/>
              <a:chExt cx="2588354" cy="1685093"/>
            </a:xfrm>
          </p:grpSpPr>
          <p:pic>
            <p:nvPicPr>
              <p:cNvPr id="220" name="Google Shape;220;p2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796295" y="3066183"/>
                <a:ext cx="2302575" cy="16850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1" name="Google Shape;221;p27"/>
              <p:cNvSpPr/>
              <p:nvPr/>
            </p:nvSpPr>
            <p:spPr>
              <a:xfrm>
                <a:off x="2510516" y="3066200"/>
                <a:ext cx="872700" cy="225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2" name="Google Shape;222;p27"/>
          <p:cNvGrpSpPr/>
          <p:nvPr/>
        </p:nvGrpSpPr>
        <p:grpSpPr>
          <a:xfrm>
            <a:off x="3250867" y="380585"/>
            <a:ext cx="2642248" cy="1174835"/>
            <a:chOff x="3250867" y="625985"/>
            <a:chExt cx="2642248" cy="1174835"/>
          </a:xfrm>
        </p:grpSpPr>
        <p:sp>
          <p:nvSpPr>
            <p:cNvPr id="223" name="Google Shape;223;p27"/>
            <p:cNvSpPr txBox="1"/>
            <p:nvPr/>
          </p:nvSpPr>
          <p:spPr>
            <a:xfrm>
              <a:off x="3250867" y="1369797"/>
              <a:ext cx="2548722" cy="431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Karla"/>
                  <a:ea typeface="Karla"/>
                  <a:cs typeface="Karla"/>
                  <a:sym typeface="Karla"/>
                </a:rPr>
                <a:t>Bin Sorting/Collection</a:t>
              </a:r>
              <a:endParaRPr b="1" sz="16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grpSp>
          <p:nvGrpSpPr>
            <p:cNvPr id="224" name="Google Shape;224;p27"/>
            <p:cNvGrpSpPr/>
            <p:nvPr/>
          </p:nvGrpSpPr>
          <p:grpSpPr>
            <a:xfrm>
              <a:off x="3365231" y="845116"/>
              <a:ext cx="1118699" cy="442237"/>
              <a:chOff x="5337025" y="1445925"/>
              <a:chExt cx="1393150" cy="550663"/>
            </a:xfrm>
          </p:grpSpPr>
          <p:grpSp>
            <p:nvGrpSpPr>
              <p:cNvPr id="225" name="Google Shape;225;p27"/>
              <p:cNvGrpSpPr/>
              <p:nvPr/>
            </p:nvGrpSpPr>
            <p:grpSpPr>
              <a:xfrm>
                <a:off x="5637450" y="1445925"/>
                <a:ext cx="757800" cy="416400"/>
                <a:chOff x="5709900" y="1469338"/>
                <a:chExt cx="757800" cy="416400"/>
              </a:xfrm>
            </p:grpSpPr>
            <p:sp>
              <p:nvSpPr>
                <p:cNvPr id="226" name="Google Shape;226;p27"/>
                <p:cNvSpPr/>
                <p:nvPr/>
              </p:nvSpPr>
              <p:spPr>
                <a:xfrm rot="10800000">
                  <a:off x="5709900" y="1469338"/>
                  <a:ext cx="757800" cy="416400"/>
                </a:xfrm>
                <a:prstGeom prst="trapezoid">
                  <a:avLst>
                    <a:gd fmla="val 16642" name="adj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227" name="Google Shape;227;p27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950747" y="1547325"/>
                  <a:ext cx="276099" cy="2604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28" name="Google Shape;228;p27"/>
              <p:cNvGrpSpPr/>
              <p:nvPr/>
            </p:nvGrpSpPr>
            <p:grpSpPr>
              <a:xfrm>
                <a:off x="5972375" y="1580188"/>
                <a:ext cx="757800" cy="416400"/>
                <a:chOff x="5709900" y="1469338"/>
                <a:chExt cx="757800" cy="416400"/>
              </a:xfrm>
            </p:grpSpPr>
            <p:sp>
              <p:nvSpPr>
                <p:cNvPr id="229" name="Google Shape;229;p27"/>
                <p:cNvSpPr/>
                <p:nvPr/>
              </p:nvSpPr>
              <p:spPr>
                <a:xfrm rot="10800000">
                  <a:off x="5709900" y="1469338"/>
                  <a:ext cx="757800" cy="416400"/>
                </a:xfrm>
                <a:prstGeom prst="trapezoid">
                  <a:avLst>
                    <a:gd fmla="val 16642" name="adj"/>
                  </a:avLst>
                </a:prstGeom>
                <a:solidFill>
                  <a:srgbClr val="6AA84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230" name="Google Shape;230;p27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5950747" y="1547325"/>
                  <a:ext cx="276099" cy="2604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31" name="Google Shape;231;p27"/>
              <p:cNvGrpSpPr/>
              <p:nvPr/>
            </p:nvGrpSpPr>
            <p:grpSpPr>
              <a:xfrm>
                <a:off x="5337025" y="1580188"/>
                <a:ext cx="757800" cy="416400"/>
                <a:chOff x="5709900" y="1469338"/>
                <a:chExt cx="757800" cy="416400"/>
              </a:xfrm>
            </p:grpSpPr>
            <p:sp>
              <p:nvSpPr>
                <p:cNvPr id="232" name="Google Shape;232;p27"/>
                <p:cNvSpPr/>
                <p:nvPr/>
              </p:nvSpPr>
              <p:spPr>
                <a:xfrm rot="10800000">
                  <a:off x="5709900" y="1469338"/>
                  <a:ext cx="757800" cy="416400"/>
                </a:xfrm>
                <a:prstGeom prst="trapezoid">
                  <a:avLst>
                    <a:gd fmla="val 16642" name="adj"/>
                  </a:avLst>
                </a:prstGeom>
                <a:solidFill>
                  <a:srgbClr val="6D9EE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233" name="Google Shape;233;p27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5950747" y="1547325"/>
                  <a:ext cx="276099" cy="2604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234" name="Google Shape;234;p27"/>
            <p:cNvPicPr preferRelativeResize="0"/>
            <p:nvPr/>
          </p:nvPicPr>
          <p:blipFill rotWithShape="1">
            <a:blip r:embed="rId8">
              <a:alphaModFix/>
            </a:blip>
            <a:srcRect b="12343" l="0" r="0" t="36586"/>
            <a:stretch/>
          </p:blipFill>
          <p:spPr>
            <a:xfrm>
              <a:off x="4598277" y="625985"/>
              <a:ext cx="1294838" cy="6613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5" name="Google Shape;235;p27"/>
          <p:cNvGrpSpPr/>
          <p:nvPr/>
        </p:nvGrpSpPr>
        <p:grpSpPr>
          <a:xfrm>
            <a:off x="4058856" y="2223053"/>
            <a:ext cx="1026272" cy="1044165"/>
            <a:chOff x="3812250" y="2313952"/>
            <a:chExt cx="1519503" cy="1545995"/>
          </a:xfrm>
        </p:grpSpPr>
        <p:pic>
          <p:nvPicPr>
            <p:cNvPr id="236" name="Google Shape;236;p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812250" y="2313952"/>
              <a:ext cx="1519500" cy="9078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7"/>
            <p:cNvSpPr txBox="1"/>
            <p:nvPr/>
          </p:nvSpPr>
          <p:spPr>
            <a:xfrm>
              <a:off x="3812253" y="3221846"/>
              <a:ext cx="1519500" cy="6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004C52"/>
                  </a:solidFill>
                  <a:latin typeface="Karla"/>
                  <a:ea typeface="Karla"/>
                  <a:cs typeface="Karla"/>
                  <a:sym typeface="Karla"/>
                </a:rPr>
                <a:t>Landfill</a:t>
              </a:r>
              <a:endParaRPr b="1" sz="16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238" name="Google Shape;238;p27"/>
          <p:cNvSpPr/>
          <p:nvPr/>
        </p:nvSpPr>
        <p:spPr>
          <a:xfrm rot="10800000">
            <a:off x="6170775" y="3328725"/>
            <a:ext cx="1484700" cy="832200"/>
          </a:xfrm>
          <a:prstGeom prst="bentArrow">
            <a:avLst>
              <a:gd fmla="val 31411" name="adj1"/>
              <a:gd fmla="val 25000" name="adj2"/>
              <a:gd fmla="val 50000" name="adj3"/>
              <a:gd fmla="val 43750" name="adj4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7"/>
          <p:cNvSpPr/>
          <p:nvPr/>
        </p:nvSpPr>
        <p:spPr>
          <a:xfrm>
            <a:off x="1597150" y="968625"/>
            <a:ext cx="1484700" cy="832200"/>
          </a:xfrm>
          <a:prstGeom prst="bentArrow">
            <a:avLst>
              <a:gd fmla="val 31411" name="adj1"/>
              <a:gd fmla="val 25000" name="adj2"/>
              <a:gd fmla="val 50000" name="adj3"/>
              <a:gd fmla="val 43750" name="adj4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7"/>
          <p:cNvSpPr/>
          <p:nvPr/>
        </p:nvSpPr>
        <p:spPr>
          <a:xfrm rot="5400000">
            <a:off x="6515475" y="674775"/>
            <a:ext cx="846000" cy="1434000"/>
          </a:xfrm>
          <a:prstGeom prst="bentArrow">
            <a:avLst>
              <a:gd fmla="val 31411" name="adj1"/>
              <a:gd fmla="val 25000" name="adj2"/>
              <a:gd fmla="val 50000" name="adj3"/>
              <a:gd fmla="val 43750" name="adj4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7"/>
          <p:cNvSpPr/>
          <p:nvPr/>
        </p:nvSpPr>
        <p:spPr>
          <a:xfrm rot="-5400000">
            <a:off x="1662250" y="3048675"/>
            <a:ext cx="846000" cy="1434000"/>
          </a:xfrm>
          <a:prstGeom prst="bentArrow">
            <a:avLst>
              <a:gd fmla="val 31411" name="adj1"/>
              <a:gd fmla="val 25000" name="adj2"/>
              <a:gd fmla="val 50000" name="adj3"/>
              <a:gd fmla="val 43750" name="adj4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7"/>
          <p:cNvSpPr/>
          <p:nvPr/>
        </p:nvSpPr>
        <p:spPr>
          <a:xfrm>
            <a:off x="5346999" y="2275263"/>
            <a:ext cx="1026300" cy="606900"/>
          </a:xfrm>
          <a:prstGeom prst="leftArrow">
            <a:avLst>
              <a:gd fmla="val 50000" name="adj1"/>
              <a:gd fmla="val 84985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7"/>
          <p:cNvSpPr/>
          <p:nvPr/>
        </p:nvSpPr>
        <p:spPr>
          <a:xfrm rot="10800000">
            <a:off x="2802261" y="2268288"/>
            <a:ext cx="1026300" cy="606900"/>
          </a:xfrm>
          <a:prstGeom prst="leftArrow">
            <a:avLst>
              <a:gd fmla="val 50000" name="adj1"/>
              <a:gd fmla="val 84985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7"/>
          <p:cNvSpPr/>
          <p:nvPr/>
        </p:nvSpPr>
        <p:spPr>
          <a:xfrm rot="-5400000">
            <a:off x="4252487" y="1726935"/>
            <a:ext cx="548700" cy="324600"/>
          </a:xfrm>
          <a:prstGeom prst="leftArrow">
            <a:avLst>
              <a:gd fmla="val 50000" name="adj1"/>
              <a:gd fmla="val 84985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7"/>
          <p:cNvSpPr/>
          <p:nvPr/>
        </p:nvSpPr>
        <p:spPr>
          <a:xfrm rot="5400000">
            <a:off x="4297674" y="3340435"/>
            <a:ext cx="548700" cy="324600"/>
          </a:xfrm>
          <a:prstGeom prst="leftArrow">
            <a:avLst>
              <a:gd fmla="val 50000" name="adj1"/>
              <a:gd fmla="val 84985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6221488" y="153075"/>
            <a:ext cx="1612500" cy="661800"/>
          </a:xfrm>
          <a:prstGeom prst="roundRect">
            <a:avLst>
              <a:gd fmla="val 16667" name="adj"/>
            </a:avLst>
          </a:prstGeom>
          <a:solidFill>
            <a:srgbClr val="ABE3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7"/>
          <p:cNvSpPr txBox="1"/>
          <p:nvPr/>
        </p:nvSpPr>
        <p:spPr>
          <a:xfrm>
            <a:off x="6221487" y="260775"/>
            <a:ext cx="1612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WE ARE HERE </a:t>
            </a:r>
            <a:endParaRPr b="1" sz="17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/>
          <p:nvPr>
            <p:ph idx="1" type="body"/>
          </p:nvPr>
        </p:nvSpPr>
        <p:spPr>
          <a:xfrm>
            <a:off x="934725" y="1685550"/>
            <a:ext cx="7578600" cy="222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04C52"/>
                </a:solidFill>
              </a:rPr>
              <a:t>“Our client, Mitch Bouchard, seeks a </a:t>
            </a:r>
            <a:r>
              <a:rPr lang="en">
                <a:solidFill>
                  <a:srgbClr val="004C52"/>
                </a:solidFill>
              </a:rPr>
              <a:t>user-friendly </a:t>
            </a:r>
            <a:r>
              <a:rPr b="0" lang="en">
                <a:solidFill>
                  <a:srgbClr val="004C52"/>
                </a:solidFill>
              </a:rPr>
              <a:t>and </a:t>
            </a:r>
            <a:r>
              <a:rPr lang="en">
                <a:solidFill>
                  <a:srgbClr val="004C52"/>
                </a:solidFill>
              </a:rPr>
              <a:t>widely-accessible </a:t>
            </a:r>
            <a:r>
              <a:rPr b="0" lang="en">
                <a:solidFill>
                  <a:srgbClr val="004C52"/>
                </a:solidFill>
              </a:rPr>
              <a:t>product that helps people recycle more </a:t>
            </a:r>
            <a:r>
              <a:rPr lang="en">
                <a:solidFill>
                  <a:srgbClr val="004C52"/>
                </a:solidFill>
              </a:rPr>
              <a:t>conveniently and reliably</a:t>
            </a:r>
            <a:r>
              <a:rPr b="0" lang="en">
                <a:solidFill>
                  <a:srgbClr val="004C52"/>
                </a:solidFill>
              </a:rPr>
              <a:t>. The product should </a:t>
            </a:r>
            <a:r>
              <a:rPr lang="en">
                <a:solidFill>
                  <a:srgbClr val="004C52"/>
                </a:solidFill>
              </a:rPr>
              <a:t>reliably identify recyclable items</a:t>
            </a:r>
            <a:r>
              <a:rPr b="0" lang="en">
                <a:solidFill>
                  <a:srgbClr val="004C52"/>
                </a:solidFill>
              </a:rPr>
              <a:t> and </a:t>
            </a:r>
            <a:r>
              <a:rPr lang="en">
                <a:solidFill>
                  <a:srgbClr val="004C52"/>
                </a:solidFill>
              </a:rPr>
              <a:t>inform the user of the proper measures needed to dispose of them</a:t>
            </a:r>
            <a:r>
              <a:rPr b="0" lang="en">
                <a:solidFill>
                  <a:srgbClr val="004C52"/>
                </a:solidFill>
              </a:rPr>
              <a:t>”</a:t>
            </a:r>
            <a:endParaRPr b="0">
              <a:solidFill>
                <a:srgbClr val="004C5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/>
          <p:nvPr>
            <p:ph type="title"/>
          </p:nvPr>
        </p:nvSpPr>
        <p:spPr>
          <a:xfrm>
            <a:off x="886650" y="398400"/>
            <a:ext cx="5205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800"/>
              <a:t>The Importance of Recycling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58" name="Google Shape;258;p29"/>
          <p:cNvSpPr txBox="1"/>
          <p:nvPr>
            <p:ph idx="1" type="body"/>
          </p:nvPr>
        </p:nvSpPr>
        <p:spPr>
          <a:xfrm>
            <a:off x="222325" y="1831272"/>
            <a:ext cx="73707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4C52"/>
                </a:solidFill>
              </a:rPr>
              <a:t>Goal</a:t>
            </a:r>
            <a:r>
              <a:rPr lang="en">
                <a:solidFill>
                  <a:srgbClr val="004C52"/>
                </a:solidFill>
              </a:rPr>
              <a:t> 	    </a:t>
            </a:r>
            <a:r>
              <a:rPr lang="en">
                <a:solidFill>
                  <a:srgbClr val="004C52"/>
                </a:solidFill>
              </a:rPr>
              <a:t>Improve Citizen</a:t>
            </a:r>
            <a:r>
              <a:rPr lang="en">
                <a:solidFill>
                  <a:srgbClr val="004C52"/>
                </a:solidFill>
              </a:rPr>
              <a:t> Recycling</a:t>
            </a:r>
            <a:endParaRPr>
              <a:solidFill>
                <a:srgbClr val="004C5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4C52"/>
                </a:solidFill>
              </a:rPr>
              <a:t>Recycling Can</a:t>
            </a:r>
            <a:endParaRPr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>
                <a:solidFill>
                  <a:srgbClr val="004C52"/>
                </a:solidFill>
              </a:rPr>
              <a:t>Reduce Landfill Size</a:t>
            </a:r>
            <a:endParaRPr>
              <a:solidFill>
                <a:srgbClr val="004C52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>
                <a:solidFill>
                  <a:srgbClr val="004C52"/>
                </a:solidFill>
              </a:rPr>
              <a:t>Reduce Greenhouse Gas Emissions</a:t>
            </a:r>
            <a:endParaRPr>
              <a:solidFill>
                <a:srgbClr val="004C52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>
                <a:solidFill>
                  <a:srgbClr val="004C52"/>
                </a:solidFill>
              </a:rPr>
              <a:t>Create Jobs</a:t>
            </a:r>
            <a:endParaRPr>
              <a:solidFill>
                <a:srgbClr val="004C5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59" name="Google Shape;259;p29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3">
            <a:alphaModFix/>
          </a:blip>
          <a:srcRect b="0" l="12449" r="34052" t="0"/>
          <a:stretch/>
        </p:blipFill>
        <p:spPr>
          <a:xfrm>
            <a:off x="5521775" y="1025700"/>
            <a:ext cx="3341600" cy="3341600"/>
          </a:xfrm>
          <a:prstGeom prst="flowChartDecision">
            <a:avLst/>
          </a:prstGeom>
          <a:noFill/>
          <a:ln>
            <a:noFill/>
          </a:ln>
        </p:spPr>
      </p:pic>
      <p:sp>
        <p:nvSpPr>
          <p:cNvPr id="261" name="Google Shape;261;p29"/>
          <p:cNvSpPr/>
          <p:nvPr/>
        </p:nvSpPr>
        <p:spPr>
          <a:xfrm>
            <a:off x="1088950" y="2019825"/>
            <a:ext cx="294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BE33F">
              <a:alpha val="807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2" name="Google Shape;262;p29"/>
          <p:cNvCxnSpPr>
            <a:endCxn id="260" idx="3"/>
          </p:cNvCxnSpPr>
          <p:nvPr/>
        </p:nvCxnSpPr>
        <p:spPr>
          <a:xfrm>
            <a:off x="7192675" y="1025800"/>
            <a:ext cx="1670700" cy="1670700"/>
          </a:xfrm>
          <a:prstGeom prst="straightConnector1">
            <a:avLst/>
          </a:prstGeom>
          <a:noFill/>
          <a:ln cap="flat" cmpd="sng" w="152400">
            <a:solidFill>
              <a:srgbClr val="ABE33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9"/>
          <p:cNvCxnSpPr/>
          <p:nvPr/>
        </p:nvCxnSpPr>
        <p:spPr>
          <a:xfrm>
            <a:off x="7299725" y="901050"/>
            <a:ext cx="1670700" cy="1670700"/>
          </a:xfrm>
          <a:prstGeom prst="straightConnector1">
            <a:avLst/>
          </a:prstGeom>
          <a:noFill/>
          <a:ln cap="flat" cmpd="sng" w="152400">
            <a:solidFill>
              <a:srgbClr val="ABE33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Target Audience &amp; Requirements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69" name="Google Shape;269;p30"/>
          <p:cNvSpPr txBox="1"/>
          <p:nvPr>
            <p:ph idx="1" type="body"/>
          </p:nvPr>
        </p:nvSpPr>
        <p:spPr>
          <a:xfrm>
            <a:off x="182325" y="142255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Audience 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Mobile Device Users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People Confused About Recycling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Hardware Requirements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Mobile Device with Functioning Camera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◆"/>
            </a:pPr>
            <a:r>
              <a:rPr lang="en"/>
              <a:t>IOS 11.0+ &amp; Android 7.0+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 rotWithShape="1">
          <a:blip r:embed="rId3">
            <a:alphaModFix/>
          </a:blip>
          <a:srcRect b="859" l="12484" r="12491" t="-860"/>
          <a:stretch/>
        </p:blipFill>
        <p:spPr>
          <a:xfrm>
            <a:off x="6446325" y="2157650"/>
            <a:ext cx="2834640" cy="2834640"/>
          </a:xfrm>
          <a:prstGeom prst="flowChartDecision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000" y="109575"/>
            <a:ext cx="2834700" cy="2834700"/>
          </a:xfrm>
          <a:prstGeom prst="flowChartDecision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 txBox="1"/>
          <p:nvPr>
            <p:ph type="ctrTitle"/>
          </p:nvPr>
        </p:nvSpPr>
        <p:spPr>
          <a:xfrm>
            <a:off x="1815525" y="1888150"/>
            <a:ext cx="55131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WHY BINZ?</a:t>
            </a:r>
            <a:endParaRPr/>
          </a:p>
        </p:txBody>
      </p:sp>
      <p:sp>
        <p:nvSpPr>
          <p:cNvPr id="278" name="Google Shape;278;p31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>
            <p:ph type="title"/>
          </p:nvPr>
        </p:nvSpPr>
        <p:spPr>
          <a:xfrm>
            <a:off x="886650" y="398400"/>
            <a:ext cx="40950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Rivals</a:t>
            </a:r>
            <a:endParaRPr/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375" y="1255800"/>
            <a:ext cx="1426050" cy="10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150" y="2325350"/>
            <a:ext cx="1144475" cy="11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2"/>
          <p:cNvSpPr txBox="1"/>
          <p:nvPr/>
        </p:nvSpPr>
        <p:spPr>
          <a:xfrm>
            <a:off x="2891725" y="1069900"/>
            <a:ext cx="49722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Karla"/>
                <a:ea typeface="Karla"/>
                <a:cs typeface="Karla"/>
                <a:sym typeface="Karla"/>
              </a:rPr>
              <a:t>Junker</a:t>
            </a:r>
            <a:endParaRPr sz="20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Barcode Scanning Feature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Manual Item Search</a:t>
            </a:r>
            <a:endParaRPr sz="16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~50% Scanning Accuracy</a:t>
            </a:r>
            <a:endParaRPr sz="16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Only works in Italy</a:t>
            </a:r>
            <a:endParaRPr sz="16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Karla"/>
                <a:ea typeface="Karla"/>
                <a:cs typeface="Karla"/>
                <a:sym typeface="Karla"/>
              </a:rPr>
              <a:t>Eugene</a:t>
            </a:r>
            <a:endParaRPr sz="20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Costly (€ 79)</a:t>
            </a:r>
            <a:endParaRPr sz="16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Barcode Scanning feature (could not test accuracy)</a:t>
            </a:r>
            <a:endParaRPr sz="16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Karla"/>
                <a:ea typeface="Karla"/>
                <a:cs typeface="Karla"/>
                <a:sym typeface="Karla"/>
              </a:rPr>
              <a:t>TOwaste Toronto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No scanning feature</a:t>
            </a:r>
            <a:endParaRPr sz="16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Recycling Database and Manual Item Search</a:t>
            </a:r>
            <a:endParaRPr sz="1600">
              <a:latin typeface="Karla"/>
              <a:ea typeface="Karla"/>
              <a:cs typeface="Karla"/>
              <a:sym typeface="Karl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arla"/>
              <a:buChar char="◆"/>
            </a:pPr>
            <a:r>
              <a:rPr lang="en" sz="1600">
                <a:latin typeface="Karla"/>
                <a:ea typeface="Karla"/>
                <a:cs typeface="Karla"/>
                <a:sym typeface="Karla"/>
              </a:rPr>
              <a:t>Shows locations of where items could be recycled </a:t>
            </a:r>
            <a:endParaRPr sz="16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87" name="Google Shape;28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1751" y="3592225"/>
            <a:ext cx="1285275" cy="1276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scalus template">
  <a:themeElements>
    <a:clrScheme name="Custom 347">
      <a:dk1>
        <a:srgbClr val="004C52"/>
      </a:dk1>
      <a:lt1>
        <a:srgbClr val="FFFFFF"/>
      </a:lt1>
      <a:dk2>
        <a:srgbClr val="788788"/>
      </a:dk2>
      <a:lt2>
        <a:srgbClr val="D7EEEC"/>
      </a:lt2>
      <a:accent1>
        <a:srgbClr val="004C52"/>
      </a:accent1>
      <a:accent2>
        <a:srgbClr val="00AE9D"/>
      </a:accent2>
      <a:accent3>
        <a:srgbClr val="4BD3B0"/>
      </a:accent3>
      <a:accent4>
        <a:srgbClr val="68DD6B"/>
      </a:accent4>
      <a:accent5>
        <a:srgbClr val="ABE33F"/>
      </a:accent5>
      <a:accent6>
        <a:srgbClr val="DBEEA6"/>
      </a:accent6>
      <a:hlink>
        <a:srgbClr val="004C5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