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  <p:embeddedFont>
      <p:font typeface="Maven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37C675-F302-448C-9DBB-A4C7DFD41AFA}">
  <a:tblStyle styleId="{0537C675-F302-448C-9DBB-A4C7DFD41A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avenPro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avenPro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0526d27c87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0526d27c87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526d27c87_0_8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0526d27c87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JAKE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06035d890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06035d890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006035d890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006035d890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1006035d890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1006035d890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4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279" name="Google Shape;279;p14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280" name="Google Shape;280;p14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4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2" name="Google Shape;282;p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283" name="Google Shape;283;p14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4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4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" name="Google Shape;286;p14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87" name="Google Shape;287;p14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4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4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4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" name="Google Shape;291;p14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92" name="Google Shape;292;p1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4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14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4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7" name="Google Shape;297;p14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298" name="Google Shape;298;p14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01" name="Google Shape;301;p14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4" name="Google Shape;304;p14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5" name="Google Shape;305;p14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06" name="Google Shape;306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08" name="Google Shape;308;p14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" name="Google Shape;314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5" name="Google Shape;315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6" name="Google Shape;316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5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319" name="Google Shape;319;p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320" name="Google Shape;320;p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2" name="Google Shape;322;p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323" name="Google Shape;323;p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6" name="Google Shape;326;p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327" name="Google Shape;327;p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31" name="Google Shape;331;p15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332" name="Google Shape;332;p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33" name="Google Shape;333;p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5" name="Google Shape;335;p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36" name="Google Shape;336;p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9" name="Google Shape;339;p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40" name="Google Shape;340;p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44" name="Google Shape;344;p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345" name="Google Shape;345;p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50" name="Google Shape;350;p1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1" name="Google Shape;351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2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54" name="Google Shape;354;p1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7" name="Google Shape;357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58" name="Google Shape;358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3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" name="Google Shape;360;p1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61" name="Google Shape;361;p1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4" name="Google Shape;364;p1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5" name="Google Shape;365;p1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6" name="Google Shape;366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69" name="Google Shape;369;p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2" name="Google Shape;372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1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75" name="Google Shape;375;p1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8" name="Google Shape;378;p19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79" name="Google Shape;379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0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382" name="Google Shape;382;p20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383" name="Google Shape;383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0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0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6" name="Google Shape;386;p20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387" name="Google Shape;387;p20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0" name="Google Shape;390;p20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391" name="Google Shape;391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20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3" name="Google Shape;393;p2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4" name="Google Shape;394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21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397" name="Google Shape;397;p2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0" name="Google Shape;400;p2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1" name="Google Shape;401;p2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2" name="Google Shape;402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22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405" name="Google Shape;405;p2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7" name="Google Shape;407;p22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408" name="Google Shape;408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3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411" name="Google Shape;411;p2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412" name="Google Shape;412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16" name="Google Shape;416;p23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417" name="Google Shape;417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423" name="Google Shape;423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7" name="Google Shape;427;p23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428" name="Google Shape;428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1" name="Google Shape;431;p2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432" name="Google Shape;432;p23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3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2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23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2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7" name="Google Shape;437;p23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438" name="Google Shape;438;p23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23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2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2" name="Google Shape;442;p23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443" name="Google Shape;443;p23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23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6" name="Google Shape;446;p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447" name="Google Shape;447;p23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3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3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2" name="Google Shape;452;p23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453" name="Google Shape;453;p23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57" name="Google Shape;457;p23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458" name="Google Shape;458;p23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2" name="Google Shape;462;p23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463" name="Google Shape;463;p23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6" name="Google Shape;466;p2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467" name="Google Shape;467;p23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1" name="Google Shape;471;p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472" name="Google Shape;472;p23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6" name="Google Shape;476;p2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477" name="Google Shape;477;p23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23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2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2" name="Google Shape;482;p23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483" name="Google Shape;483;p23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87" name="Google Shape;487;p23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488" name="Google Shape;488;p23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23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1" name="Google Shape;491;p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492" name="Google Shape;492;p23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23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6" name="Google Shape;496;p2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497" name="Google Shape;497;p23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2" name="Google Shape;502;p23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503" name="Google Shape;503;p23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2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7" name="Google Shape;507;p23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508" name="Google Shape;508;p23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1" name="Google Shape;511;p2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512" name="Google Shape;512;p23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518" name="Google Shape;518;p23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2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2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2" name="Google Shape;522;p23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523" name="Google Shape;523;p23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7" name="Google Shape;527;p23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528" name="Google Shape;528;p23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31" name="Google Shape;531;p2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532" name="Google Shape;532;p23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3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2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6" name="Google Shape;536;p23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7" name="Google Shape;537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8" name="Google Shape;538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5"/>
          <p:cNvSpPr txBox="1"/>
          <p:nvPr>
            <p:ph type="ctrTitle"/>
          </p:nvPr>
        </p:nvSpPr>
        <p:spPr>
          <a:xfrm>
            <a:off x="824000" y="1613825"/>
            <a:ext cx="4741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Hot-o-Mobile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 Safety</a:t>
            </a:r>
            <a:endParaRPr/>
          </a:p>
        </p:txBody>
      </p:sp>
      <p:sp>
        <p:nvSpPr>
          <p:cNvPr id="546" name="Google Shape;546;p25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Hot-o-mobile project group (B2):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Jacob Williams, Qaswar Al-Hindawi,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 Juneau, Navi Selvaratnam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6"/>
          <p:cNvSpPr txBox="1"/>
          <p:nvPr>
            <p:ph type="title"/>
          </p:nvPr>
        </p:nvSpPr>
        <p:spPr>
          <a:xfrm>
            <a:off x="1288225" y="1081750"/>
            <a:ext cx="6941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“Parents and legal guardians in the UAE (and across the Middle-East) require an affordable, intuitive, and easy to install device able to ensure the safety of a vehicle occupant in dangerously high temperatures”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" name="Google Shape;556;p27"/>
          <p:cNvGraphicFramePr/>
          <p:nvPr/>
        </p:nvGraphicFramePr>
        <p:xfrm>
          <a:off x="1189300" y="80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{0537C675-F302-448C-9DBB-A4C7DFD41AFA}</a:tableStyleId>
              </a:tblPr>
              <a:tblGrid>
                <a:gridCol w="1030700"/>
                <a:gridCol w="880550"/>
                <a:gridCol w="887950"/>
                <a:gridCol w="887950"/>
                <a:gridCol w="887950"/>
                <a:gridCol w="887950"/>
                <a:gridCol w="887950"/>
                <a:gridCol w="88795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Kia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Nissan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GM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Tesla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Hyundai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3"/>
                    </a:solidFill>
                  </a:tcPr>
                </a:tc>
                <a:tc hMerge="1"/>
                <a:tc hMerge="1"/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Sensor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Ultrasonic detector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Door sequence 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Door sequence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mm wave radar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Ultrasonic detector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Door sequence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Hi-res radar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Alarm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Smartphone messages, lights, horn</a:t>
                      </a:r>
                      <a:endParaRPr sz="9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Horn, alerts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Chimes, alerts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TBA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Smartphone messages, lights, horn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Smartphone messages, lights, horn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Smartphone messages, lights, horn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Availability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Standard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Standard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Standard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 development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Paid extra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standard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 development</a:t>
                      </a:r>
                      <a:endParaRPr sz="9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57" name="Google Shape;557;p27"/>
          <p:cNvSpPr txBox="1"/>
          <p:nvPr/>
        </p:nvSpPr>
        <p:spPr>
          <a:xfrm>
            <a:off x="340425" y="140625"/>
            <a:ext cx="7926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What are we competing against?</a:t>
            </a:r>
            <a:endParaRPr b="1" sz="25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58" name="Google Shape;558;p27"/>
          <p:cNvSpPr txBox="1"/>
          <p:nvPr/>
        </p:nvSpPr>
        <p:spPr>
          <a:xfrm>
            <a:off x="331350" y="2908050"/>
            <a:ext cx="4716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Takeaway : What are THEIR systems </a:t>
            </a:r>
            <a:r>
              <a:rPr b="1" i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good</a:t>
            </a:r>
            <a:r>
              <a:rPr b="1"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at?</a:t>
            </a:r>
            <a:endParaRPr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Ease of use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No installation required by car’s user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Compatibility with automaker’s smartphone apps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High development budgets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Available as standard*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9" name="Google Shape;559;p27"/>
          <p:cNvSpPr txBox="1"/>
          <p:nvPr/>
        </p:nvSpPr>
        <p:spPr>
          <a:xfrm>
            <a:off x="-96225" y="4260650"/>
            <a:ext cx="5335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latin typeface="Nunito"/>
                <a:ea typeface="Nunito"/>
                <a:cs typeface="Nunito"/>
                <a:sym typeface="Nunito"/>
              </a:rPr>
              <a:t>*Standard availability varies by model, manufacturer and system</a:t>
            </a:r>
            <a:endParaRPr i="1" sz="1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27"/>
          <p:cNvSpPr txBox="1"/>
          <p:nvPr/>
        </p:nvSpPr>
        <p:spPr>
          <a:xfrm>
            <a:off x="4876450" y="2936750"/>
            <a:ext cx="4189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What is OUR system </a:t>
            </a:r>
            <a:r>
              <a:rPr b="1" i="1" lang="en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good </a:t>
            </a:r>
            <a:r>
              <a:rPr b="1" lang="en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at?</a:t>
            </a:r>
            <a:endParaRPr b="1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Ease of use</a:t>
            </a:r>
            <a:endParaRPr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Simple installation</a:t>
            </a:r>
            <a:endParaRPr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Smartphone compatibility</a:t>
            </a:r>
            <a:endParaRPr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Inexpensive design</a:t>
            </a:r>
            <a:endParaRPr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</a:pPr>
            <a:r>
              <a:rPr i="1" lang="en" u="sng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Able to be fitted to </a:t>
            </a:r>
            <a:r>
              <a:rPr b="1" i="1" lang="en" u="sng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any vehicle</a:t>
            </a:r>
            <a:r>
              <a:rPr i="1" lang="en" u="sng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without tools of adhesives</a:t>
            </a:r>
            <a:endParaRPr i="1" u="sng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566" name="Google Shape;566;p28"/>
          <p:cNvSpPr txBox="1"/>
          <p:nvPr/>
        </p:nvSpPr>
        <p:spPr>
          <a:xfrm>
            <a:off x="3742975" y="120375"/>
            <a:ext cx="3051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Primary sensors: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PIR motion sensor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NTC thermistor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Features independent power source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Danger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thresholds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: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 ≥ 35</a:t>
            </a:r>
            <a:r>
              <a:rPr baseline="30000" lang="en">
                <a:latin typeface="Nunito"/>
                <a:ea typeface="Nunito"/>
                <a:cs typeface="Nunito"/>
                <a:sym typeface="Nunito"/>
              </a:rPr>
              <a:t>0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C and </a:t>
            </a:r>
            <a:r>
              <a:rPr lang="en">
                <a:solidFill>
                  <a:srgbClr val="202124"/>
                </a:solidFill>
                <a:latin typeface="Nunito"/>
                <a:ea typeface="Nunito"/>
                <a:cs typeface="Nunito"/>
                <a:sym typeface="Nunito"/>
              </a:rPr>
              <a:t>≤ 0</a:t>
            </a:r>
            <a:r>
              <a:rPr baseline="30000" lang="en">
                <a:latin typeface="Nunito"/>
                <a:ea typeface="Nunito"/>
                <a:cs typeface="Nunito"/>
                <a:sym typeface="Nunito"/>
              </a:rPr>
              <a:t>0 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C</a:t>
            </a:r>
            <a:endParaRPr baseline="30000">
              <a:solidFill>
                <a:srgbClr val="20212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7" name="Google Shape;5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749" y="2440413"/>
            <a:ext cx="1623750" cy="162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8"/>
          <p:cNvSpPr txBox="1"/>
          <p:nvPr/>
        </p:nvSpPr>
        <p:spPr>
          <a:xfrm>
            <a:off x="4840050" y="3663975"/>
            <a:ext cx="178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PIR sensor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o	m      (motion)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9" name="Google Shape;569;p28"/>
          <p:cNvSpPr txBox="1"/>
          <p:nvPr/>
        </p:nvSpPr>
        <p:spPr>
          <a:xfrm>
            <a:off x="7149125" y="4433050"/>
            <a:ext cx="230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TMP36 (temperature)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0" name="Google Shape;570;p28"/>
          <p:cNvSpPr txBox="1"/>
          <p:nvPr/>
        </p:nvSpPr>
        <p:spPr>
          <a:xfrm>
            <a:off x="1361750" y="454647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Box volume = 3.3 in</a:t>
            </a:r>
            <a:r>
              <a:rPr baseline="30000" lang="en">
                <a:latin typeface="Nunito"/>
                <a:ea typeface="Nunito"/>
                <a:cs typeface="Nunito"/>
                <a:sym typeface="Nunito"/>
              </a:rPr>
              <a:t>3</a:t>
            </a:r>
            <a:endParaRPr baseline="300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1" name="Google Shape;5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7896" y="3947375"/>
            <a:ext cx="1084955" cy="99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28"/>
          <p:cNvSpPr txBox="1"/>
          <p:nvPr/>
        </p:nvSpPr>
        <p:spPr>
          <a:xfrm>
            <a:off x="4881300" y="47148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LED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3" name="Google Shape;57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6600" y="3478050"/>
            <a:ext cx="1257700" cy="106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750275"/>
            <a:ext cx="3438175" cy="257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8"/>
          <p:cNvPicPr preferRelativeResize="0"/>
          <p:nvPr/>
        </p:nvPicPr>
        <p:blipFill rotWithShape="1">
          <a:blip r:embed="rId7">
            <a:alphaModFix/>
          </a:blip>
          <a:srcRect b="0" l="8238" r="7352" t="0"/>
          <a:stretch/>
        </p:blipFill>
        <p:spPr>
          <a:xfrm>
            <a:off x="3016850" y="3601650"/>
            <a:ext cx="1210550" cy="94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8"/>
          <p:cNvPicPr preferRelativeResize="0"/>
          <p:nvPr/>
        </p:nvPicPr>
        <p:blipFill rotWithShape="1">
          <a:blip r:embed="rId8">
            <a:alphaModFix/>
          </a:blip>
          <a:srcRect b="0" l="7011" r="8314" t="0"/>
          <a:stretch/>
        </p:blipFill>
        <p:spPr>
          <a:xfrm>
            <a:off x="3209250" y="2460083"/>
            <a:ext cx="1210550" cy="90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05378" y="1423250"/>
            <a:ext cx="2076275" cy="1382801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28"/>
          <p:cNvSpPr txBox="1"/>
          <p:nvPr/>
        </p:nvSpPr>
        <p:spPr>
          <a:xfrm>
            <a:off x="7297100" y="2753075"/>
            <a:ext cx="171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ESP32 wifi module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Circuits? Code?</a:t>
            </a:r>
            <a:endParaRPr/>
          </a:p>
        </p:txBody>
      </p:sp>
      <p:pic>
        <p:nvPicPr>
          <p:cNvPr id="584" name="Google Shape;5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50" y="1979700"/>
            <a:ext cx="594360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29"/>
          <p:cNvSpPr txBox="1"/>
          <p:nvPr/>
        </p:nvSpPr>
        <p:spPr>
          <a:xfrm>
            <a:off x="4721650" y="31822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6" name="Google Shape;5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050" y="109138"/>
            <a:ext cx="39243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29"/>
          <p:cNvSpPr txBox="1"/>
          <p:nvPr/>
        </p:nvSpPr>
        <p:spPr>
          <a:xfrm>
            <a:off x="5735700" y="2494050"/>
            <a:ext cx="3363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Compact circuit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Simple code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Push notifications to smartphones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b="1" i="1" lang="en">
                <a:latin typeface="Nunito"/>
                <a:ea typeface="Nunito"/>
                <a:cs typeface="Nunito"/>
                <a:sym typeface="Nunito"/>
              </a:rPr>
              <a:t>Unlimited range</a:t>
            </a:r>
            <a:endParaRPr b="1" i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8" name="Google Shape;588;p29"/>
          <p:cNvPicPr preferRelativeResize="0"/>
          <p:nvPr/>
        </p:nvPicPr>
        <p:blipFill rotWithShape="1">
          <a:blip r:embed="rId5">
            <a:alphaModFix/>
          </a:blip>
          <a:srcRect b="0" l="0" r="0" t="22468"/>
          <a:stretch/>
        </p:blipFill>
        <p:spPr>
          <a:xfrm>
            <a:off x="6284100" y="3648550"/>
            <a:ext cx="2609500" cy="14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9"/>
          <p:cNvSpPr txBox="1"/>
          <p:nvPr/>
        </p:nvSpPr>
        <p:spPr>
          <a:xfrm>
            <a:off x="6601450" y="4447825"/>
            <a:ext cx="217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ESP8266 V1.0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 and Function</a:t>
            </a:r>
            <a:endParaRPr/>
          </a:p>
        </p:txBody>
      </p:sp>
      <p:pic>
        <p:nvPicPr>
          <p:cNvPr id="595" name="Google Shape;5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945" y="-69087"/>
            <a:ext cx="7030500" cy="52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