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103_B48B91E6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4B84F6D-26AB-DB72-7920-338A16EE46E5}" name="Kaiyi Yuan" initials="KY" userId="S::kyuan077@uottawa.ca::8a50f7a0-a7fb-499c-a528-2aadc3fb92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82D73B-3580-46FA-9E68-9BCE71C08157}" v="1893" dt="2022-03-31T03:11:59.994"/>
    <p1510:client id="{4F1AA12C-7B05-9AA6-D54B-49499BB135AB}" v="8" dt="2022-03-30T21:33:40.156"/>
    <p1510:client id="{A2DB5731-61C4-45E1-A9EB-C7B283AD15C5}" v="3" dt="2022-03-31T00:50:18.914"/>
    <p1510:client id="{F5D790F5-4749-3C43-80C8-2D2FF03BDCC2}" v="1181" dt="2022-03-31T00:45:32.9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276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omments/modernComment_103_B48B91E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30556B1-25DD-4920-BA65-0CC3328082B3}" authorId="{04B84F6D-26AB-DB72-7920-338A16EE46E5}" created="2022-03-30T21:33:40.156">
    <pc:sldMkLst xmlns:pc="http://schemas.microsoft.com/office/powerpoint/2013/main/command">
      <pc:docMk/>
      <pc:sldMk cId="3029045734" sldId="259"/>
    </pc:sldMkLst>
    <p188:txBody>
      <a:bodyPr/>
      <a:lstStyle/>
      <a:p>
        <a:r>
          <a:rPr lang="en-US"/>
          <a:t>To achieve the automation of the temperature control, the program will take temperature at the input and adjust the speed of fan based on the received temperature, from off to 100% with 20% increment in power.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69478-EB3C-AC4F-8F94-3B427A01940B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AD308-3C0C-EA4B-A359-251FC59AE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37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/>
              <a:t>Air comes in through the return vent and air inlet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/>
              <a:t>Then goes through the HEC where temperature is maintained and reaches a steady state. HEC is made of concrete and filled with water with 6 air tubes going through.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/>
              <a:t>The HEC is connected to the piping network (6 looped pipes). The loops increases the surface area, which ultimately increases the temperature.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AD308-3C0C-EA4B-A359-251FC59AEF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37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AD308-3C0C-EA4B-A359-251FC59AEF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4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AD308-3C0C-EA4B-A359-251FC59AEF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81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5895-3450-42EA-A72F-48FE551D261C}" type="datetimeFigureOut">
              <a:rPr lang="en-CA" smtClean="0"/>
              <a:t>2022-03-30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9EBE-DF97-4B49-AB4F-65F050F6EC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924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5895-3450-42EA-A72F-48FE551D261C}" type="datetimeFigureOut">
              <a:rPr lang="en-CA" smtClean="0"/>
              <a:t>2022-03-30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9EBE-DF97-4B49-AB4F-65F050F6EC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7353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5895-3450-42EA-A72F-48FE551D261C}" type="datetimeFigureOut">
              <a:rPr lang="en-CA" smtClean="0"/>
              <a:t>2022-03-30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9EBE-DF97-4B49-AB4F-65F050F6EC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4643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5895-3450-42EA-A72F-48FE551D261C}" type="datetimeFigureOut">
              <a:rPr lang="en-CA" smtClean="0"/>
              <a:t>2022-03-30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9EBE-DF97-4B49-AB4F-65F050F6EC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5185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5895-3450-42EA-A72F-48FE551D261C}" type="datetimeFigureOut">
              <a:rPr lang="en-CA" smtClean="0"/>
              <a:t>2022-03-30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9EBE-DF97-4B49-AB4F-65F050F6EC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5505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5895-3450-42EA-A72F-48FE551D261C}" type="datetimeFigureOut">
              <a:rPr lang="en-CA" smtClean="0"/>
              <a:t>2022-03-30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9EBE-DF97-4B49-AB4F-65F050F6EC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9810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5895-3450-42EA-A72F-48FE551D261C}" type="datetimeFigureOut">
              <a:rPr lang="en-CA" smtClean="0"/>
              <a:t>2022-03-30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9EBE-DF97-4B49-AB4F-65F050F6EC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534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5895-3450-42EA-A72F-48FE551D261C}" type="datetimeFigureOut">
              <a:rPr lang="en-CA" smtClean="0"/>
              <a:t>2022-03-30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9EBE-DF97-4B49-AB4F-65F050F6EC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9180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5895-3450-42EA-A72F-48FE551D261C}" type="datetimeFigureOut">
              <a:rPr lang="en-CA" smtClean="0"/>
              <a:t>2022-03-30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9EBE-DF97-4B49-AB4F-65F050F6EC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5010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5895-3450-42EA-A72F-48FE551D261C}" type="datetimeFigureOut">
              <a:rPr lang="en-CA" smtClean="0"/>
              <a:t>2022-03-30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C1799EBE-DF97-4B49-AB4F-65F050F6EC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8259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5895-3450-42EA-A72F-48FE551D261C}" type="datetimeFigureOut">
              <a:rPr lang="en-CA" smtClean="0"/>
              <a:t>2022-03-30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9EBE-DF97-4B49-AB4F-65F050F6EC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6607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5895-3450-42EA-A72F-48FE551D261C}" type="datetimeFigureOut">
              <a:rPr lang="en-CA" smtClean="0"/>
              <a:t>2022-03-30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9EBE-DF97-4B49-AB4F-65F050F6EC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3665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5895-3450-42EA-A72F-48FE551D261C}" type="datetimeFigureOut">
              <a:rPr lang="en-CA" smtClean="0"/>
              <a:t>2022-03-30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9EBE-DF97-4B49-AB4F-65F050F6EC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4454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5895-3450-42EA-A72F-48FE551D261C}" type="datetimeFigureOut">
              <a:rPr lang="en-CA" smtClean="0"/>
              <a:t>2022-03-30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9EBE-DF97-4B49-AB4F-65F050F6EC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8298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5895-3450-42EA-A72F-48FE551D261C}" type="datetimeFigureOut">
              <a:rPr lang="en-CA" smtClean="0"/>
              <a:t>2022-03-30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9EBE-DF97-4B49-AB4F-65F050F6EC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6212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5895-3450-42EA-A72F-48FE551D261C}" type="datetimeFigureOut">
              <a:rPr lang="en-CA" smtClean="0"/>
              <a:t>2022-03-30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9EBE-DF97-4B49-AB4F-65F050F6EC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083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5895-3450-42EA-A72F-48FE551D261C}" type="datetimeFigureOut">
              <a:rPr lang="en-CA" smtClean="0"/>
              <a:t>2022-03-30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9EBE-DF97-4B49-AB4F-65F050F6EC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4535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4455895-3450-42EA-A72F-48FE551D261C}" type="datetimeFigureOut">
              <a:rPr lang="en-CA" smtClean="0"/>
              <a:t>2022-03-30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799EBE-DF97-4B49-AB4F-65F050F6EC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3141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3_B48B91E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159CC-5B1B-4FC3-B079-D2D06B6361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1615" y="1232584"/>
            <a:ext cx="8901408" cy="3663880"/>
          </a:xfrm>
        </p:spPr>
        <p:txBody>
          <a:bodyPr>
            <a:normAutofit/>
          </a:bodyPr>
          <a:lstStyle/>
          <a:p>
            <a:pPr algn="ctr"/>
            <a:r>
              <a:rPr lang="en-CA" sz="2800">
                <a:latin typeface="Times New Roman" panose="02020603050405020304" pitchFamily="18" charset="0"/>
                <a:cs typeface="Times New Roman" panose="02020603050405020304" pitchFamily="18" charset="0"/>
              </a:rPr>
              <a:t>DESIGN DAY</a:t>
            </a:r>
            <a:br>
              <a:rPr lang="en-CA" sz="49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>
                <a:latin typeface="Times New Roman" panose="02020603050405020304" pitchFamily="18" charset="0"/>
                <a:cs typeface="Times New Roman" panose="02020603050405020304" pitchFamily="18" charset="0"/>
              </a:rPr>
              <a:t>Team Pandora</a:t>
            </a:r>
            <a:br>
              <a:rPr lang="en-CA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sz="60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Fahima Ali    ·   Mustafa Al-Janabi   ·    Kayla Kai Lok Sun    ·   Kaiyi Yuan </a:t>
            </a:r>
            <a:br>
              <a:rPr lang="en-CA"/>
            </a:br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0289F0-A749-4ED3-951B-04A4292924F3}"/>
              </a:ext>
            </a:extLst>
          </p:cNvPr>
          <p:cNvSpPr txBox="1"/>
          <p:nvPr/>
        </p:nvSpPr>
        <p:spPr>
          <a:xfrm>
            <a:off x="6718646" y="5123080"/>
            <a:ext cx="478437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b="1">
                <a:latin typeface="Times New Roman" panose="02020603050405020304" pitchFamily="18" charset="0"/>
                <a:cs typeface="Times New Roman" panose="02020603050405020304" pitchFamily="18" charset="0"/>
              </a:rPr>
              <a:t>GNG1103: Engineering Design</a:t>
            </a:r>
          </a:p>
          <a:p>
            <a:pPr algn="r"/>
            <a:r>
              <a:rPr lang="en-CA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March 31, 2022</a:t>
            </a:r>
          </a:p>
          <a:p>
            <a:pPr algn="r"/>
            <a:endParaRPr lang="en-CA" sz="1800" b="0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CA" sz="18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400" b="0" i="1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Faculty of Engineering </a:t>
            </a:r>
            <a:endParaRPr lang="en-CA" sz="1400" b="0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CA" sz="14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OTTAWA </a:t>
            </a:r>
            <a:endParaRPr lang="en-CA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510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089D35B1-0ED5-4358-8CAE-A9E49412A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DDEF6545-5A42-469E-8778-86CA01CD4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3B08853F-842C-4D0A-9A89-D05CB3990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A436FB18-2D01-4AAB-AD10-2D1208310F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9EFB8341-7A7B-46E4-AF94-689147AD0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C4D84136-7804-4605-AC9F-238A3665E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4EC6F81C-51C2-4A6F-8B94-562DA6736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2AFBF86-5DAF-4D46-8786-F4C7A376C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E19B3BDB-2DCF-406C-9AA8-9E0970E1B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12B0D721-E797-4F4F-929E-7008008C8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9530C853-97C0-43FB-B7C2-1E5E42A73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DCAD804E-1F0F-4678-871B-39A05266F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3EE94EE6-76C6-4910-A4B6-9350547120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87D2EB15-59ED-43BB-8CED-7BA0BB5D3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54" name="Rounded Rectangle 16">
            <a:extLst>
              <a:ext uri="{FF2B5EF4-FFF2-40B4-BE49-F238E27FC236}">
                <a16:creationId xmlns:a16="http://schemas.microsoft.com/office/drawing/2014/main" id="{8C2CE3DB-200E-4445-B316-69FE3850D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72279" y="648931"/>
            <a:ext cx="8930745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66479393-1662-A65B-2487-2139F42895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256" r="3865" b="3625"/>
          <a:stretch/>
        </p:blipFill>
        <p:spPr>
          <a:xfrm>
            <a:off x="2694405" y="887143"/>
            <a:ext cx="8701839" cy="47555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6A4196-EE85-4A05-92BF-2707ABBDC28A}"/>
              </a:ext>
            </a:extLst>
          </p:cNvPr>
          <p:cNvSpPr txBox="1"/>
          <p:nvPr/>
        </p:nvSpPr>
        <p:spPr>
          <a:xfrm>
            <a:off x="1885951" y="125711"/>
            <a:ext cx="2972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/>
              <a:t>Conceptual Design</a:t>
            </a:r>
          </a:p>
        </p:txBody>
      </p:sp>
    </p:spTree>
    <p:extLst>
      <p:ext uri="{BB962C8B-B14F-4D97-AF65-F5344CB8AC3E}">
        <p14:creationId xmlns:p14="http://schemas.microsoft.com/office/powerpoint/2010/main" val="2335145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101B02D-BCB8-4C7B-B3A2-EDA3A4342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1D486F9-0230-4457-99BD-7B73BA28F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443DB6D9-B138-4E41-83A2-F1F0E7E792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E78FB81F-C2CB-4522-B6C5-4D7424550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7C4556F-FACB-4732-AAAB-4EA76D8BD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4D298E45-A6BE-4424-9FAC-F1AC9BA0E5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CB6CE439-A36A-47D7-AFEC-2825E17F53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9DCC4BC-EB01-404D-ACD8-BBA8933F2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685800"/>
            <a:ext cx="4074345" cy="17525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Physical Build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EB0E9A-3A1E-4872-92DC-BFB4CC5FA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4311" y="1890347"/>
            <a:ext cx="4074345" cy="3900854"/>
          </a:xfrm>
        </p:spPr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algn="l">
              <a:lnSpc>
                <a:spcPct val="90000"/>
              </a:lnSpc>
              <a:buFont typeface="Arial"/>
              <a:buChar char="•"/>
            </a:pPr>
            <a:r>
              <a:rPr lang="en-US" sz="7200"/>
              <a:t> A blow dryer is used to heat the large plastic container to 24</a:t>
            </a:r>
            <a:r>
              <a:rPr lang="en-US" sz="7200"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en-US" sz="7200"/>
              <a:t>C to simulate the ground temperature 10ft deep.</a:t>
            </a:r>
          </a:p>
          <a:p>
            <a:pPr algn="l">
              <a:lnSpc>
                <a:spcPct val="90000"/>
              </a:lnSpc>
              <a:buFont typeface="Arial"/>
              <a:buChar char="•"/>
            </a:pPr>
            <a:r>
              <a:rPr lang="en-US" sz="7200"/>
              <a:t> Air is pulled into the system at the air inlet and return vent tubes by the 12V DC fan.</a:t>
            </a:r>
          </a:p>
          <a:p>
            <a:pPr algn="l">
              <a:lnSpc>
                <a:spcPct val="90000"/>
              </a:lnSpc>
              <a:buFont typeface="Arial"/>
              <a:buChar char="•"/>
            </a:pPr>
            <a:r>
              <a:rPr lang="en-CA" sz="7200"/>
              <a:t> Air goes through the system(HEC and piping network) with gradual changes in temperature until the outlet is reached where the final temperature is measured.</a:t>
            </a:r>
            <a:endParaRPr lang="en-US" sz="7200"/>
          </a:p>
        </p:txBody>
      </p:sp>
      <p:pic>
        <p:nvPicPr>
          <p:cNvPr id="5" name="Picture 4" descr="A picture containing floor, indoor&#10;&#10;Description automatically generated">
            <a:extLst>
              <a:ext uri="{FF2B5EF4-FFF2-40B4-BE49-F238E27FC236}">
                <a16:creationId xmlns:a16="http://schemas.microsoft.com/office/drawing/2014/main" id="{1E4E3EEB-501B-E340-BBF2-656171BD81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0884" y="267216"/>
            <a:ext cx="3823279" cy="2867460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6BF6F5-7775-405E-97B7-6D5FBC378B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1431" y="3462388"/>
            <a:ext cx="6349757" cy="2880417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2631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13429D7D-2484-45E1-B438-19ACAE8CD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72" name="Freeform 6">
              <a:extLst>
                <a:ext uri="{FF2B5EF4-FFF2-40B4-BE49-F238E27FC236}">
                  <a16:creationId xmlns:a16="http://schemas.microsoft.com/office/drawing/2014/main" id="{02D19993-B3BA-4C7B-BEB1-8BE084822F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3" name="Freeform 7">
              <a:extLst>
                <a:ext uri="{FF2B5EF4-FFF2-40B4-BE49-F238E27FC236}">
                  <a16:creationId xmlns:a16="http://schemas.microsoft.com/office/drawing/2014/main" id="{31FC6E57-9A89-44F0-8B59-3E426184B0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4" name="Freeform 8">
              <a:extLst>
                <a:ext uri="{FF2B5EF4-FFF2-40B4-BE49-F238E27FC236}">
                  <a16:creationId xmlns:a16="http://schemas.microsoft.com/office/drawing/2014/main" id="{0883FA48-E7E7-4814-AA9A-51FE869B1F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75" name="Freeform 9">
              <a:extLst>
                <a:ext uri="{FF2B5EF4-FFF2-40B4-BE49-F238E27FC236}">
                  <a16:creationId xmlns:a16="http://schemas.microsoft.com/office/drawing/2014/main" id="{5BCD94EE-BDA5-4C19-B647-63426F9F9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76" name="Freeform 10">
              <a:extLst>
                <a:ext uri="{FF2B5EF4-FFF2-40B4-BE49-F238E27FC236}">
                  <a16:creationId xmlns:a16="http://schemas.microsoft.com/office/drawing/2014/main" id="{8574DA21-3561-40EE-84C3-7AE16B0A8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77" name="Freeform 11">
              <a:extLst>
                <a:ext uri="{FF2B5EF4-FFF2-40B4-BE49-F238E27FC236}">
                  <a16:creationId xmlns:a16="http://schemas.microsoft.com/office/drawing/2014/main" id="{90B2EBBA-3792-438A-878A-4F2B922AE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9DCC4BC-EB01-404D-ACD8-BBA8933F2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685800"/>
            <a:ext cx="5747778" cy="17525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Control System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EB0E9A-3A1E-4872-92DC-BFB4CC5FA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4311" y="1894115"/>
            <a:ext cx="5747778" cy="38970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400" b="1"/>
              <a:t>Code: </a:t>
            </a:r>
            <a:r>
              <a:rPr lang="en-US" sz="2400"/>
              <a:t>Temperature based fan speed – fan speed will adjust according to the user’s desired temperature.</a:t>
            </a:r>
          </a:p>
          <a:p>
            <a:pPr algn="l"/>
            <a:r>
              <a:rPr lang="en-US" sz="2400" b="1"/>
              <a:t>Circuit: </a:t>
            </a:r>
            <a:r>
              <a:rPr lang="en-US" sz="2400">
                <a:solidFill>
                  <a:schemeClr val="tx1"/>
                </a:solidFill>
              </a:rPr>
              <a:t> The circuit and code functions independently </a:t>
            </a:r>
            <a:r>
              <a:rPr lang="en-US" sz="2400"/>
              <a:t>however the system does not function as expected when the two are combined. </a:t>
            </a:r>
            <a:r>
              <a:rPr lang="en-US" sz="2400">
                <a:solidFill>
                  <a:schemeClr val="tx1"/>
                </a:solidFill>
              </a:rPr>
              <a:t> Contingency plan: Connected battery directly to the fan.</a:t>
            </a: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234744B5-B447-7C4F-AF28-C7B50480CF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8" r="4116"/>
          <a:stretch/>
        </p:blipFill>
        <p:spPr bwMode="auto">
          <a:xfrm>
            <a:off x="7183750" y="1698171"/>
            <a:ext cx="4768764" cy="3897086"/>
          </a:xfrm>
          <a:prstGeom prst="roundRect">
            <a:avLst>
              <a:gd name="adj" fmla="val 4380"/>
            </a:avLst>
          </a:prstGeom>
          <a:noFill/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04573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F75F536-F927-6745-982F-61BF6143EF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385459"/>
              </p:ext>
            </p:extLst>
          </p:nvPr>
        </p:nvGraphicFramePr>
        <p:xfrm>
          <a:off x="7699440" y="1691640"/>
          <a:ext cx="37973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8500">
                  <a:extLst>
                    <a:ext uri="{9D8B030D-6E8A-4147-A177-3AD203B41FA5}">
                      <a16:colId xmlns:a16="http://schemas.microsoft.com/office/drawing/2014/main" val="208522433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007111448"/>
                    </a:ext>
                  </a:extLst>
                </a:gridCol>
              </a:tblGrid>
              <a:tr h="357434">
                <a:tc>
                  <a:txBody>
                    <a:bodyPr/>
                    <a:lstStyle/>
                    <a:p>
                      <a:r>
                        <a:rPr lang="en-US"/>
                        <a:t>Items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027134"/>
                  </a:ext>
                </a:extLst>
              </a:tr>
              <a:tr h="357434">
                <a:tc>
                  <a:txBody>
                    <a:bodyPr/>
                    <a:lstStyle/>
                    <a:p>
                      <a:r>
                        <a:rPr lang="en-US"/>
                        <a:t>Circuit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890800"/>
                  </a:ext>
                </a:extLst>
              </a:tr>
              <a:tr h="357434">
                <a:tc>
                  <a:txBody>
                    <a:bodyPr/>
                    <a:lstStyle/>
                    <a:p>
                      <a:r>
                        <a:rPr lang="en-US"/>
                        <a:t>HEC and tubes (small)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057176"/>
                  </a:ext>
                </a:extLst>
              </a:tr>
              <a:tr h="357434">
                <a:tc>
                  <a:txBody>
                    <a:bodyPr/>
                    <a:lstStyle/>
                    <a:p>
                      <a:r>
                        <a:rPr lang="en-US"/>
                        <a:t>Air and return inlet tubes (large)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524560"/>
                  </a:ext>
                </a:extLst>
              </a:tr>
              <a:tr h="357434">
                <a:tc>
                  <a:txBody>
                    <a:bodyPr/>
                    <a:lstStyle/>
                    <a:p>
                      <a:r>
                        <a:rPr lang="en-US"/>
                        <a:t> Big box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4073920"/>
                  </a:ext>
                </a:extLst>
              </a:tr>
              <a:tr h="357434">
                <a:tc>
                  <a:txBody>
                    <a:bodyPr/>
                    <a:lstStyle/>
                    <a:p>
                      <a:r>
                        <a:rPr lang="en-US"/>
                        <a:t>Thermometers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5806055"/>
                  </a:ext>
                </a:extLst>
              </a:tr>
              <a:tr h="357434">
                <a:tc>
                  <a:txBody>
                    <a:bodyPr/>
                    <a:lstStyle/>
                    <a:p>
                      <a:r>
                        <a:rPr lang="en-US" dirty="0"/>
                        <a:t>Miscellaneous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852533"/>
                  </a:ext>
                </a:extLst>
              </a:tr>
              <a:tr h="357434">
                <a:tc>
                  <a:txBody>
                    <a:bodyPr/>
                    <a:lstStyle/>
                    <a:p>
                      <a:r>
                        <a:rPr lang="en-US">
                          <a:highlight>
                            <a:srgbClr val="FFFF00"/>
                          </a:highlight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$165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01480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CCEA566-16EC-46D1-BFF1-CD46E6152A15}"/>
              </a:ext>
            </a:extLst>
          </p:cNvPr>
          <p:cNvSpPr txBox="1"/>
          <p:nvPr/>
        </p:nvSpPr>
        <p:spPr>
          <a:xfrm>
            <a:off x="1436915" y="1181878"/>
            <a:ext cx="508865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Cost and Lessons Learned</a:t>
            </a:r>
          </a:p>
          <a:p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/>
              <a:t>Build prototype earlier</a:t>
            </a:r>
            <a:r>
              <a:rPr lang="en-CA" dirty="0"/>
              <a:t>: We anticipated that the circuit may not work however if we started to build it earlier, we would have had more time to troubleshoot.</a:t>
            </a:r>
          </a:p>
          <a:p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/>
              <a:t>Budget more carefully: </a:t>
            </a:r>
            <a:r>
              <a:rPr lang="en-CA" dirty="0"/>
              <a:t>Our initial BOM excluded the circuit (since we were going to simulate it). The added cost of the circuit resulted in a budget deficit.</a:t>
            </a:r>
          </a:p>
        </p:txBody>
      </p:sp>
    </p:spTree>
    <p:extLst>
      <p:ext uri="{BB962C8B-B14F-4D97-AF65-F5344CB8AC3E}">
        <p14:creationId xmlns:p14="http://schemas.microsoft.com/office/powerpoint/2010/main" val="1600129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338</Words>
  <Application>Microsoft Office PowerPoint</Application>
  <PresentationFormat>Widescreen</PresentationFormat>
  <Paragraphs>41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Corbel</vt:lpstr>
      <vt:lpstr>Times New Roman</vt:lpstr>
      <vt:lpstr>Parallax</vt:lpstr>
      <vt:lpstr>DESIGN DAY Team Pandora  Fahima Ali    ·   Mustafa Al-Janabi   ·    Kayla Kai Lok Sun    ·   Kaiyi Yuan  </vt:lpstr>
      <vt:lpstr>PowerPoint Presentation</vt:lpstr>
      <vt:lpstr>Physical Build</vt:lpstr>
      <vt:lpstr>Control System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Prototype 1 Team Pandora  Fahima Ali    ·   Mustafa Al-Janabi   ·    Kayla Kai Lok Sun    ·   Kaiyi Yuan</dc:title>
  <dc:creator>Kayla Kai Lok Sun</dc:creator>
  <cp:lastModifiedBy>Kayla Kai Lok Sun</cp:lastModifiedBy>
  <cp:revision>1</cp:revision>
  <dcterms:created xsi:type="dcterms:W3CDTF">2022-03-08T01:25:56Z</dcterms:created>
  <dcterms:modified xsi:type="dcterms:W3CDTF">2022-03-31T03:12:00Z</dcterms:modified>
</cp:coreProperties>
</file>