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257" r:id="rId3"/>
    <p:sldId id="259" r:id="rId4"/>
    <p:sldId id="260" r:id="rId5"/>
    <p:sldId id="261" r:id="rId6"/>
    <p:sldId id="262" r:id="rId7"/>
    <p:sldId id="279" r:id="rId8"/>
    <p:sldId id="263" r:id="rId9"/>
    <p:sldId id="264" r:id="rId10"/>
    <p:sldId id="280" r:id="rId11"/>
    <p:sldId id="281" r:id="rId12"/>
    <p:sldId id="283" r:id="rId13"/>
    <p:sldId id="266" r:id="rId14"/>
    <p:sldId id="267" r:id="rId15"/>
    <p:sldId id="282" r:id="rId16"/>
    <p:sldId id="268" r:id="rId17"/>
    <p:sldId id="269" r:id="rId18"/>
    <p:sldId id="270" r:id="rId19"/>
    <p:sldId id="284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3F982-0452-442E-AE61-3E464D06C64B}" type="datetimeFigureOut">
              <a:rPr lang="en-CA" smtClean="0"/>
              <a:t>8/01/18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626E7-1590-4C57-8ACC-442B3CA70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98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73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83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42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51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3666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138600" y="1739800"/>
            <a:ext cx="9914800" cy="2051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800" cy="1428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457928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648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6065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432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200404" y="2136900"/>
            <a:ext cx="40952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200" cy="40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9708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0007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54451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4358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Shape 50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>
                <a:solidFill>
                  <a:schemeClr val="lt1"/>
                </a:solidFill>
              </a:rPr>
              <a:pPr/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875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800" cy="524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7005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333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-GB" sz="1333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28573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5261501" y="1207967"/>
            <a:ext cx="6351899" cy="184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en-CA" sz="8000" dirty="0"/>
              <a:t>Introduction</a:t>
            </a:r>
            <a:br>
              <a:rPr lang="en-CA" sz="8000" dirty="0"/>
            </a:br>
            <a:r>
              <a:rPr lang="en-CA" sz="8000" dirty="0"/>
              <a:t>to </a:t>
            </a:r>
            <a:endParaRPr sz="6000" dirty="0"/>
          </a:p>
          <a:p>
            <a:pPr>
              <a:buClr>
                <a:schemeClr val="dk2"/>
              </a:buClr>
              <a:buSzPts val="1100"/>
            </a:pPr>
            <a:endParaRPr sz="6000" dirty="0"/>
          </a:p>
        </p:txBody>
      </p:sp>
      <p:sp>
        <p:nvSpPr>
          <p:cNvPr id="74" name="Shape 74"/>
          <p:cNvSpPr txBox="1"/>
          <p:nvPr/>
        </p:nvSpPr>
        <p:spPr>
          <a:xfrm>
            <a:off x="5496600" y="3621729"/>
            <a:ext cx="6116800" cy="176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3D </a:t>
            </a:r>
            <a:r>
              <a:rPr lang="en-GB" sz="8000" b="1" kern="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Scanning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5978800" y="5570200"/>
            <a:ext cx="5152400" cy="71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Presented by Makerspace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6" name="Shape 76" descr="CEED Picture.jpg"/>
          <p:cNvPicPr preferRelativeResize="0"/>
          <p:nvPr/>
        </p:nvPicPr>
        <p:blipFill rotWithShape="1">
          <a:blip r:embed="rId3">
            <a:alphaModFix/>
          </a:blip>
          <a:srcRect l="37636" r="37323" b="83723"/>
          <a:stretch/>
        </p:blipFill>
        <p:spPr>
          <a:xfrm>
            <a:off x="825701" y="91734"/>
            <a:ext cx="2683568" cy="111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EE5268B0-04DD-490E-8C4F-610EB975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0" y="1892233"/>
            <a:ext cx="4323740" cy="345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0466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40B2-79E9-4F62-9082-C516FA2E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2"/>
            <a:ext cx="11062400" cy="2056000"/>
          </a:xfrm>
        </p:spPr>
        <p:txBody>
          <a:bodyPr/>
          <a:lstStyle/>
          <a:p>
            <a:r>
              <a:rPr lang="en-CA" dirty="0"/>
              <a:t>General Scan Settings Pt.2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DFA8D-8C81-4DC3-9D3E-B8101E0AE4A2}"/>
              </a:ext>
            </a:extLst>
          </p:cNvPr>
          <p:cNvSpPr txBox="1"/>
          <p:nvPr/>
        </p:nvSpPr>
        <p:spPr>
          <a:xfrm>
            <a:off x="5743978" y="2167845"/>
            <a:ext cx="58832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Determine starting angle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b="1" dirty="0">
                <a:solidFill>
                  <a:srgbClr val="000000"/>
                </a:solidFill>
                <a:latin typeface="Arial"/>
              </a:rPr>
              <a:t>Tilt: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Determines the rotation (constant)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Only for Multidrive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b="1" dirty="0">
                <a:solidFill>
                  <a:srgbClr val="000000"/>
                </a:solidFill>
                <a:latin typeface="Arial"/>
              </a:rPr>
              <a:t>Points/in^2: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Resolution of 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Higher values = detailed meshes = longer scan</a:t>
            </a:r>
          </a:p>
          <a:p>
            <a:r>
              <a:rPr lang="en-CA" b="1" dirty="0">
                <a:solidFill>
                  <a:srgbClr val="000000"/>
                </a:solidFill>
                <a:latin typeface="Arial"/>
              </a:rPr>
              <a:t>Target: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Describe colour of object</a:t>
            </a:r>
          </a:p>
          <a:p>
            <a:r>
              <a:rPr lang="en-CA" b="1" dirty="0">
                <a:solidFill>
                  <a:srgbClr val="000000"/>
                </a:solidFill>
                <a:latin typeface="Arial"/>
              </a:rPr>
              <a:t>Range: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Select distance between object and scanner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Fixed at Macro for Multidrive</a:t>
            </a:r>
          </a:p>
          <a:p>
            <a:r>
              <a:rPr lang="en-CA" b="1" dirty="0">
                <a:solidFill>
                  <a:srgbClr val="000000"/>
                </a:solidFill>
                <a:latin typeface="Arial"/>
              </a:rPr>
              <a:t>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Duration of scan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="1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1365D6-5F33-4A0A-B63F-514C3E2CE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2167845"/>
            <a:ext cx="4844327" cy="41467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4E558A-4B35-4E83-830F-DB2083C555C6}"/>
              </a:ext>
            </a:extLst>
          </p:cNvPr>
          <p:cNvSpPr/>
          <p:nvPr/>
        </p:nvSpPr>
        <p:spPr>
          <a:xfrm flipV="1">
            <a:off x="899651" y="3395660"/>
            <a:ext cx="954908" cy="252862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6800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F04E-A2E5-4402-BF12-AF644969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271206"/>
            <a:ext cx="11062400" cy="2056000"/>
          </a:xfrm>
        </p:spPr>
        <p:txBody>
          <a:bodyPr/>
          <a:lstStyle/>
          <a:p>
            <a:r>
              <a:rPr lang="en-CA" dirty="0"/>
              <a:t>Scan Families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F37AF-64FF-430D-AD80-5B377038FDB5}"/>
              </a:ext>
            </a:extLst>
          </p:cNvPr>
          <p:cNvSpPr txBox="1"/>
          <p:nvPr/>
        </p:nvSpPr>
        <p:spPr>
          <a:xfrm>
            <a:off x="564800" y="1961705"/>
            <a:ext cx="5531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In order to get the best scans, sometimes doing multiple scans at once will yield better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There is a tab indicating the Scan Families being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Scan families can be set with different types of scanning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The more you add = longer scan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The circles become “filled” indicating which scan families it will attempt to record 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b="1" dirty="0">
                <a:solidFill>
                  <a:schemeClr val="bg2"/>
                </a:solidFill>
              </a:rPr>
              <a:t>*</a:t>
            </a:r>
            <a:r>
              <a:rPr lang="en-CA" dirty="0">
                <a:solidFill>
                  <a:schemeClr val="bg2"/>
                </a:solidFill>
              </a:rPr>
              <a:t>Help the scanner by dragging a box using your mouse around the object in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Acts as a buffer to let the scanner now exactly what it should be looking at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7BCDA-F808-4DC9-BB99-CF3DA908BB10}"/>
              </a:ext>
            </a:extLst>
          </p:cNvPr>
          <p:cNvSpPr/>
          <p:nvPr/>
        </p:nvSpPr>
        <p:spPr>
          <a:xfrm flipV="1">
            <a:off x="6027311" y="1885839"/>
            <a:ext cx="4954073" cy="342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770D760-0BE3-47D7-82D7-CF3CDAF27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5" b="5708"/>
          <a:stretch/>
        </p:blipFill>
        <p:spPr>
          <a:xfrm>
            <a:off x="6034193" y="1885839"/>
            <a:ext cx="5788612" cy="43990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749ED9-0D40-45F9-88B6-F65E546786DA}"/>
              </a:ext>
            </a:extLst>
          </p:cNvPr>
          <p:cNvSpPr/>
          <p:nvPr/>
        </p:nvSpPr>
        <p:spPr>
          <a:xfrm>
            <a:off x="6096000" y="2498501"/>
            <a:ext cx="2790423" cy="25757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D2A67-26EA-4DA7-8875-BA6990FE4991}"/>
              </a:ext>
            </a:extLst>
          </p:cNvPr>
          <p:cNvSpPr/>
          <p:nvPr/>
        </p:nvSpPr>
        <p:spPr>
          <a:xfrm>
            <a:off x="9620518" y="3842678"/>
            <a:ext cx="1777285" cy="1630843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14219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7BA2-F963-4369-8543-FB1B88E4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1237122"/>
            <a:ext cx="11062400" cy="1712140"/>
          </a:xfrm>
        </p:spPr>
        <p:txBody>
          <a:bodyPr/>
          <a:lstStyle/>
          <a:p>
            <a:r>
              <a:rPr lang="en-CA" dirty="0"/>
              <a:t>Let’s Head over to the Scanner!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93403-3823-4124-8135-A6AA6E950016}"/>
              </a:ext>
            </a:extLst>
          </p:cNvPr>
          <p:cNvSpPr txBox="1"/>
          <p:nvPr/>
        </p:nvSpPr>
        <p:spPr>
          <a:xfrm>
            <a:off x="566670" y="3322749"/>
            <a:ext cx="1111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2"/>
                </a:solidFill>
              </a:rPr>
              <a:t>Scan operations take a very long time, therefore we will setup a scan. While the scan is running we will then come back and cover how to navigate the data it should provide for us… </a:t>
            </a:r>
          </a:p>
        </p:txBody>
      </p:sp>
      <p:pic>
        <p:nvPicPr>
          <p:cNvPr id="5" name="Picture 4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549B063C-E9A8-429E-876E-69E0A9BA2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7" y="3998707"/>
            <a:ext cx="3209833" cy="23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4978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6EDF-C4A3-4B92-992D-222B950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348480"/>
            <a:ext cx="11062400" cy="1390168"/>
          </a:xfrm>
        </p:spPr>
        <p:txBody>
          <a:bodyPr/>
          <a:lstStyle/>
          <a:p>
            <a:r>
              <a:rPr lang="en-CA" dirty="0"/>
              <a:t>Navigating Scan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A35AA-16B6-4378-BBB6-002E80310679}"/>
              </a:ext>
            </a:extLst>
          </p:cNvPr>
          <p:cNvSpPr txBox="1"/>
          <p:nvPr/>
        </p:nvSpPr>
        <p:spPr>
          <a:xfrm>
            <a:off x="8809149" y="1738648"/>
            <a:ext cx="32503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Once scan completed the software will display all the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Double-clicking allows user to modify data present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You can delete by dragging in or out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Generally object will already be presented to you aligned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If not we need to fix this ourselves</a:t>
            </a:r>
          </a:p>
          <a:p>
            <a:pPr lvl="1"/>
            <a:endParaRPr lang="en-CA" dirty="0">
              <a:solidFill>
                <a:schemeClr val="bg2"/>
              </a:solidFill>
            </a:endParaRPr>
          </a:p>
          <a:p>
            <a:r>
              <a:rPr lang="en-CA" sz="1400" dirty="0">
                <a:solidFill>
                  <a:schemeClr val="bg2"/>
                </a:solidFill>
              </a:rPr>
              <a:t>*Note for this sample I scanned with very low resolution to produce a faster scan which is why the detail is lacking in certain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5" name="Picture 4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09AC4B6C-1167-43C2-9FCB-1F3A7108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"/>
          <a:stretch/>
        </p:blipFill>
        <p:spPr>
          <a:xfrm>
            <a:off x="564800" y="1738648"/>
            <a:ext cx="8244349" cy="45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199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1A5C-C91F-4113-BE55-3A08A412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3"/>
            <a:ext cx="11062400" cy="2056000"/>
          </a:xfrm>
        </p:spPr>
        <p:txBody>
          <a:bodyPr/>
          <a:lstStyle/>
          <a:p>
            <a:r>
              <a:rPr lang="en-CA" dirty="0"/>
              <a:t>Align Scans Pt.1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9045A3-CE4A-4AB0-AFD7-A297A0DD64EE}"/>
              </a:ext>
            </a:extLst>
          </p:cNvPr>
          <p:cNvSpPr txBox="1"/>
          <p:nvPr/>
        </p:nvSpPr>
        <p:spPr>
          <a:xfrm>
            <a:off x="564800" y="2333139"/>
            <a:ext cx="4752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If piece was placed adequately on scanning platform then everything will be setup fine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To Manually Align Scan Families: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Click the “align” button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Opens split screen view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Left – displays all scans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Right – shows highlighted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Drag the dots in top left to 3 common points between scans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Place these points in geometrically unique areas</a:t>
            </a:r>
          </a:p>
          <a:p>
            <a:pPr lvl="1"/>
            <a:r>
              <a:rPr lang="en-CA" sz="1600" dirty="0">
                <a:solidFill>
                  <a:schemeClr val="bg2"/>
                </a:solidFill>
              </a:rPr>
              <a:t>(i.e. right angle edges, vertexes)</a:t>
            </a:r>
          </a:p>
          <a:p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6072D-2F80-4ADF-B3D5-DC041EEB0F58}"/>
              </a:ext>
            </a:extLst>
          </p:cNvPr>
          <p:cNvSpPr txBox="1"/>
          <p:nvPr/>
        </p:nvSpPr>
        <p:spPr>
          <a:xfrm>
            <a:off x="5215944" y="2303062"/>
            <a:ext cx="6411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2"/>
                </a:solidFill>
              </a:rPr>
              <a:t>*Note the scanner will give you a varying number of dots to place depending on what it deems it requires</a:t>
            </a:r>
          </a:p>
          <a:p>
            <a:r>
              <a:rPr lang="en-CA" sz="1600" dirty="0">
                <a:solidFill>
                  <a:schemeClr val="bg2"/>
                </a:solidFill>
              </a:rPr>
              <a:t>*Note this process can be a little tedious ALWAYS save before attempting to align </a:t>
            </a:r>
          </a:p>
        </p:txBody>
      </p:sp>
      <p:pic>
        <p:nvPicPr>
          <p:cNvPr id="13" name="Picture 12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ECE04AC2-2F06-40C2-914F-E9D022963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" r="4904" b="35812"/>
          <a:stretch/>
        </p:blipFill>
        <p:spPr>
          <a:xfrm>
            <a:off x="5674445" y="3429000"/>
            <a:ext cx="5494254" cy="27243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32CDB0-A203-4B9F-97DD-A4E06E3DA498}"/>
              </a:ext>
            </a:extLst>
          </p:cNvPr>
          <p:cNvSpPr/>
          <p:nvPr/>
        </p:nvSpPr>
        <p:spPr>
          <a:xfrm>
            <a:off x="7662930" y="3876541"/>
            <a:ext cx="708338" cy="270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637970-EE05-402D-9E7B-9FF294E3367E}"/>
              </a:ext>
            </a:extLst>
          </p:cNvPr>
          <p:cNvSpPr/>
          <p:nvPr/>
        </p:nvSpPr>
        <p:spPr>
          <a:xfrm>
            <a:off x="10359753" y="3876541"/>
            <a:ext cx="708338" cy="270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280663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1A5C-C91F-4113-BE55-3A08A412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3"/>
            <a:ext cx="11062400" cy="2056000"/>
          </a:xfrm>
        </p:spPr>
        <p:txBody>
          <a:bodyPr/>
          <a:lstStyle/>
          <a:p>
            <a:r>
              <a:rPr lang="en-CA" dirty="0"/>
              <a:t>Align Scans Pt.2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9045A3-CE4A-4AB0-AFD7-A297A0DD64EE}"/>
              </a:ext>
            </a:extLst>
          </p:cNvPr>
          <p:cNvSpPr txBox="1"/>
          <p:nvPr/>
        </p:nvSpPr>
        <p:spPr>
          <a:xfrm>
            <a:off x="564800" y="2333139"/>
            <a:ext cx="5531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After dots placed, click align to perform the operation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remaining families one by one and repeat </a:t>
            </a:r>
            <a:endParaRPr lang="en-CA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we have our scan with the correct orientations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srgbClr val="000000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srgbClr val="000000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srgbClr val="000000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dirty="0">
              <a:solidFill>
                <a:srgbClr val="000000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shape lacks geometric features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Markers can be used to identify common areas between scans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Place the dots on these markings to assist in aligning 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picture containing sky, outdoor, black&#10;&#10;Description generated with high confidence">
            <a:extLst>
              <a:ext uri="{FF2B5EF4-FFF2-40B4-BE49-F238E27FC236}">
                <a16:creationId xmlns:a16="http://schemas.microsoft.com/office/drawing/2014/main" id="{E826802F-429D-46DF-8507-2B9A4938A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90" y="2333139"/>
            <a:ext cx="2222428" cy="1914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FD299-B94C-4AA1-AC52-83585B8B816D}"/>
              </a:ext>
            </a:extLst>
          </p:cNvPr>
          <p:cNvSpPr txBox="1"/>
          <p:nvPr/>
        </p:nvSpPr>
        <p:spPr>
          <a:xfrm>
            <a:off x="8660208" y="2474690"/>
            <a:ext cx="34901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2"/>
                </a:solidFill>
              </a:rPr>
              <a:t>After scanning we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2"/>
                </a:solidFill>
              </a:rPr>
              <a:t>An additional scan that covers information of the top of object will help complete the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2"/>
                </a:solidFill>
              </a:rPr>
              <a:t>Turning up the resolution will also help make a better scan </a:t>
            </a:r>
          </a:p>
        </p:txBody>
      </p:sp>
      <p:pic>
        <p:nvPicPr>
          <p:cNvPr id="8" name="Picture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4AB0E5A-8AA7-468F-99C9-0F9A593E5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1"/>
          <a:stretch/>
        </p:blipFill>
        <p:spPr>
          <a:xfrm>
            <a:off x="6009310" y="4457271"/>
            <a:ext cx="2985404" cy="1846185"/>
          </a:xfrm>
          <a:prstGeom prst="rect">
            <a:avLst/>
          </a:prstGeom>
        </p:spPr>
      </p:pic>
      <p:pic>
        <p:nvPicPr>
          <p:cNvPr id="9" name="Picture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DB8EF3BE-34A9-4745-BF1A-30EB78090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1" b="50438"/>
          <a:stretch/>
        </p:blipFill>
        <p:spPr>
          <a:xfrm>
            <a:off x="9092484" y="4457271"/>
            <a:ext cx="2830205" cy="18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0354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F928-9E7F-4CB0-9C44-04F588E2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80300"/>
            <a:ext cx="11062400" cy="2056000"/>
          </a:xfrm>
        </p:spPr>
        <p:txBody>
          <a:bodyPr/>
          <a:lstStyle/>
          <a:p>
            <a:r>
              <a:rPr lang="en-CA" dirty="0"/>
              <a:t>Trimming Scans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215CF-5863-4E55-A08C-BE918116B672}"/>
              </a:ext>
            </a:extLst>
          </p:cNvPr>
          <p:cNvSpPr txBox="1"/>
          <p:nvPr/>
        </p:nvSpPr>
        <p:spPr>
          <a:xfrm>
            <a:off x="564800" y="2329816"/>
            <a:ext cx="43273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Unwanted data can be removed using the “trim tool”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Select tool from top toolbar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The Multidrive base will show most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Sometimes it can pick up random small pieces of data in background 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Selected data will turn </a:t>
            </a:r>
            <a:r>
              <a:rPr lang="en-CA" b="1" dirty="0">
                <a:solidFill>
                  <a:schemeClr val="bg2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Removed once you select “trim”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You can select data to remove with various tool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Type of tool used may depend on how complex object 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  <a:p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5" name="Picture 4" descr="A red and white cake&#10;&#10;Description generated with high confidence">
            <a:extLst>
              <a:ext uri="{FF2B5EF4-FFF2-40B4-BE49-F238E27FC236}">
                <a16:creationId xmlns:a16="http://schemas.microsoft.com/office/drawing/2014/main" id="{47194D89-90F6-4508-9104-444A99CB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8" y="2459055"/>
            <a:ext cx="3437513" cy="3818645"/>
          </a:xfrm>
          <a:prstGeom prst="rect">
            <a:avLst/>
          </a:prstGeom>
        </p:spPr>
      </p:pic>
      <p:pic>
        <p:nvPicPr>
          <p:cNvPr id="7" name="Picture 6" descr="A picture containing sky, outdoor, black&#10;&#10;Description generated with high confidence">
            <a:extLst>
              <a:ext uri="{FF2B5EF4-FFF2-40B4-BE49-F238E27FC236}">
                <a16:creationId xmlns:a16="http://schemas.microsoft.com/office/drawing/2014/main" id="{9B339120-1B52-4B37-804C-33368E5BA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r="22826"/>
          <a:stretch/>
        </p:blipFill>
        <p:spPr>
          <a:xfrm>
            <a:off x="9153311" y="2563137"/>
            <a:ext cx="2141461" cy="3610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10A1D0-E46B-4298-A1EE-C106E2E02470}"/>
              </a:ext>
            </a:extLst>
          </p:cNvPr>
          <p:cNvSpPr/>
          <p:nvPr/>
        </p:nvSpPr>
        <p:spPr>
          <a:xfrm>
            <a:off x="9153311" y="4945487"/>
            <a:ext cx="2141461" cy="100455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6335117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9440-52A6-4970-8ECF-D815DC50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2"/>
            <a:ext cx="11062400" cy="2056000"/>
          </a:xfrm>
        </p:spPr>
        <p:txBody>
          <a:bodyPr/>
          <a:lstStyle/>
          <a:p>
            <a:r>
              <a:rPr lang="en-CA" dirty="0"/>
              <a:t>Fusing/Polishing Scans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2D8C5-A955-41F1-A1A1-00E06CA53246}"/>
              </a:ext>
            </a:extLst>
          </p:cNvPr>
          <p:cNvSpPr txBox="1"/>
          <p:nvPr/>
        </p:nvSpPr>
        <p:spPr>
          <a:xfrm>
            <a:off x="564800" y="2783398"/>
            <a:ext cx="2586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After you are happy with the model use the </a:t>
            </a:r>
            <a:r>
              <a:rPr lang="en-CA" b="1" dirty="0">
                <a:solidFill>
                  <a:schemeClr val="bg2"/>
                </a:solidFill>
              </a:rPr>
              <a:t>Fuse</a:t>
            </a:r>
            <a:r>
              <a:rPr lang="en-CA" dirty="0">
                <a:solidFill>
                  <a:schemeClr val="bg2"/>
                </a:solidFill>
              </a:rPr>
              <a:t>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To transform them into single scan family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This is usually the most complete version of the object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59528-8BEF-4E20-8520-4A0CA822B44B}"/>
              </a:ext>
            </a:extLst>
          </p:cNvPr>
          <p:cNvSpPr txBox="1"/>
          <p:nvPr/>
        </p:nvSpPr>
        <p:spPr>
          <a:xfrm>
            <a:off x="8618112" y="2691685"/>
            <a:ext cx="3009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Polish tool isn’t really used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Very memory intensive may cause computer to slow down or crash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Can patch holes missing from scans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Using </a:t>
            </a:r>
            <a:r>
              <a:rPr lang="en-CA" b="1" dirty="0">
                <a:solidFill>
                  <a:schemeClr val="bg2"/>
                </a:solidFill>
              </a:rPr>
              <a:t>fill </a:t>
            </a:r>
            <a:r>
              <a:rPr lang="en-CA" dirty="0">
                <a:solidFill>
                  <a:schemeClr val="bg2"/>
                </a:solidFill>
              </a:rPr>
              <a:t>command it will create a mesh to fix opening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Once satisfied re-mesh the file </a:t>
            </a:r>
          </a:p>
        </p:txBody>
      </p:sp>
      <p:pic>
        <p:nvPicPr>
          <p:cNvPr id="6" name="Picture 5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6DDE6BB3-4FD7-4D1B-93F7-368C41C46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6"/>
          <a:stretch/>
        </p:blipFill>
        <p:spPr>
          <a:xfrm>
            <a:off x="3299270" y="2691685"/>
            <a:ext cx="5318842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41164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A6AD-13C2-4AB3-AF4F-E9593C8D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2"/>
            <a:ext cx="11062400" cy="2056000"/>
          </a:xfrm>
        </p:spPr>
        <p:txBody>
          <a:bodyPr/>
          <a:lstStyle/>
          <a:p>
            <a:r>
              <a:rPr lang="en-CA" dirty="0"/>
              <a:t>Exporting Scan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48C20-5B91-4B27-B3D8-1A9E769A15A0}"/>
              </a:ext>
            </a:extLst>
          </p:cNvPr>
          <p:cNvSpPr txBox="1"/>
          <p:nvPr/>
        </p:nvSpPr>
        <p:spPr>
          <a:xfrm>
            <a:off x="553791" y="2614411"/>
            <a:ext cx="7456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Once you are satisfied hit the export/CAD button on top toolbar: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FCCD28B-A02B-4CAC-8B4A-34DCEBC43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7183" b="-13021"/>
          <a:stretch/>
        </p:blipFill>
        <p:spPr>
          <a:xfrm>
            <a:off x="2550016" y="3120077"/>
            <a:ext cx="6439437" cy="617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E5BC3-0250-448C-9A3C-95DA147BDF06}"/>
              </a:ext>
            </a:extLst>
          </p:cNvPr>
          <p:cNvSpPr txBox="1"/>
          <p:nvPr/>
        </p:nvSpPr>
        <p:spPr>
          <a:xfrm>
            <a:off x="6658377" y="3928056"/>
            <a:ext cx="4968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/>
                </a:solidFill>
              </a:rPr>
              <a:t>Exporting .STL:</a:t>
            </a:r>
          </a:p>
          <a:p>
            <a:r>
              <a:rPr lang="en-CA" dirty="0">
                <a:solidFill>
                  <a:schemeClr val="bg2"/>
                </a:solidFill>
              </a:rPr>
              <a:t>Provides you with file that can be opened with a Slicer (Cura) and 3D Printed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Sometimes better to export .STL for use with CAD software (ensure to set dimensions in CAD software as STL can be dimensionless)</a:t>
            </a:r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F2434-0A30-477C-95ED-3D9B25342A8F}"/>
              </a:ext>
            </a:extLst>
          </p:cNvPr>
          <p:cNvSpPr txBox="1"/>
          <p:nvPr/>
        </p:nvSpPr>
        <p:spPr>
          <a:xfrm>
            <a:off x="1127177" y="3928056"/>
            <a:ext cx="4968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/>
                </a:solidFill>
              </a:rPr>
              <a:t>Export as IGEP/STEP:</a:t>
            </a:r>
          </a:p>
          <a:p>
            <a:r>
              <a:rPr lang="en-CA" dirty="0">
                <a:solidFill>
                  <a:schemeClr val="bg2"/>
                </a:solidFill>
              </a:rPr>
              <a:t>Relatively high compatibility with CAD programs like Solidworks</a:t>
            </a:r>
          </a:p>
          <a:p>
            <a:endParaRPr lang="en-CA" dirty="0"/>
          </a:p>
          <a:p>
            <a:r>
              <a:rPr lang="en-CA" b="1" dirty="0">
                <a:solidFill>
                  <a:schemeClr val="bg2"/>
                </a:solidFill>
              </a:rPr>
              <a:t>*Note </a:t>
            </a:r>
          </a:p>
          <a:p>
            <a:r>
              <a:rPr lang="en-CA" dirty="0">
                <a:solidFill>
                  <a:schemeClr val="bg2"/>
                </a:solidFill>
              </a:rPr>
              <a:t>Sometimes its easier to repair parts of the scan from within CAD software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71629-9840-425E-AFC5-09EBE507DCE3}"/>
              </a:ext>
            </a:extLst>
          </p:cNvPr>
          <p:cNvSpPr/>
          <p:nvPr/>
        </p:nvSpPr>
        <p:spPr>
          <a:xfrm>
            <a:off x="8126570" y="3158714"/>
            <a:ext cx="824248" cy="417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507631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7BA2-F963-4369-8543-FB1B88E4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1237122"/>
            <a:ext cx="11062400" cy="1712140"/>
          </a:xfrm>
        </p:spPr>
        <p:txBody>
          <a:bodyPr/>
          <a:lstStyle/>
          <a:p>
            <a:r>
              <a:rPr lang="en-CA" dirty="0"/>
              <a:t>Let’s Head over to the Scanner again!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93403-3823-4124-8135-A6AA6E950016}"/>
              </a:ext>
            </a:extLst>
          </p:cNvPr>
          <p:cNvSpPr txBox="1"/>
          <p:nvPr/>
        </p:nvSpPr>
        <p:spPr>
          <a:xfrm>
            <a:off x="566670" y="3322749"/>
            <a:ext cx="1111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2"/>
                </a:solidFill>
              </a:rPr>
              <a:t>Hopefully our scans have completed and we can now practice learning the post processing methods… </a:t>
            </a:r>
          </a:p>
        </p:txBody>
      </p:sp>
      <p:pic>
        <p:nvPicPr>
          <p:cNvPr id="5" name="Picture 4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549B063C-E9A8-429E-876E-69E0A9BA2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7" y="3998707"/>
            <a:ext cx="3209833" cy="23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5864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64800" y="763180"/>
            <a:ext cx="11062400" cy="205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en-GB" sz="4800" dirty="0">
                <a:solidFill>
                  <a:schemeClr val="bg2"/>
                </a:solidFill>
              </a:rPr>
              <a:t>Do You Have a </a:t>
            </a:r>
            <a:r>
              <a:rPr lang="en-GB" sz="4800" dirty="0" err="1">
                <a:solidFill>
                  <a:schemeClr val="bg2"/>
                </a:solidFill>
              </a:rPr>
              <a:t>Makerepo</a:t>
            </a:r>
            <a:r>
              <a:rPr lang="en-GB" sz="4800" dirty="0">
                <a:solidFill>
                  <a:schemeClr val="bg2"/>
                </a:solidFill>
              </a:rPr>
              <a:t> Account?</a:t>
            </a:r>
            <a:endParaRPr sz="4800" dirty="0">
              <a:solidFill>
                <a:schemeClr val="bg2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4294967295"/>
          </p:nvPr>
        </p:nvSpPr>
        <p:spPr>
          <a:xfrm>
            <a:off x="5813600" y="1722600"/>
            <a:ext cx="5689600" cy="4003675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3000" dirty="0"/>
              <a:t>Make an account on </a:t>
            </a:r>
            <a:r>
              <a:rPr lang="en-GB" sz="3000" b="1" dirty="0">
                <a:solidFill>
                  <a:schemeClr val="bg1"/>
                </a:solidFill>
              </a:rPr>
              <a:t>Makerepo.com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/>
              <a:t>so that you can have access to other people’s projects and the use of our space! Everyone NEEDS one.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GB" sz="3000" dirty="0"/>
              <a:t>Community members speak to those working in the makerspace to get setup!</a:t>
            </a:r>
            <a:endParaRPr sz="3000" dirty="0"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t="23551" r="44690" b="9541"/>
          <a:stretch/>
        </p:blipFill>
        <p:spPr>
          <a:xfrm>
            <a:off x="564800" y="1814040"/>
            <a:ext cx="5124800" cy="4280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678301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047" y="2162150"/>
            <a:ext cx="5509953" cy="4070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564800" y="625249"/>
            <a:ext cx="11062400" cy="205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Want to be a volunteer??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240430" y="1814739"/>
            <a:ext cx="6751638" cy="4418012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sz="3333" dirty="0"/>
              <a:t>Go to </a:t>
            </a:r>
            <a:r>
              <a:rPr lang="en-GB" sz="3333" b="1" dirty="0">
                <a:solidFill>
                  <a:schemeClr val="bg1"/>
                </a:solidFill>
              </a:rPr>
              <a:t>volunteer.makerepo.com</a:t>
            </a:r>
            <a:r>
              <a:rPr lang="en-GB" sz="3333" dirty="0">
                <a:solidFill>
                  <a:schemeClr val="bg1"/>
                </a:solidFill>
              </a:rPr>
              <a:t> </a:t>
            </a:r>
            <a:r>
              <a:rPr lang="en-GB" sz="3333" dirty="0"/>
              <a:t>and get trained! </a:t>
            </a:r>
            <a:endParaRPr sz="3333" dirty="0"/>
          </a:p>
          <a:p>
            <a:pPr marL="0" indent="0">
              <a:spcBef>
                <a:spcPts val="2133"/>
              </a:spcBef>
              <a:buNone/>
            </a:pPr>
            <a:r>
              <a:rPr lang="en-GB" sz="3333" dirty="0"/>
              <a:t>Here you can find the rewards for volunteer hours and some of the things you can do to get involved.</a:t>
            </a:r>
            <a:endParaRPr sz="3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GB" sz="3333" dirty="0"/>
              <a:t>HOPE TO SEE YOU THERE!!</a:t>
            </a:r>
            <a:endParaRPr sz="3333" dirty="0"/>
          </a:p>
        </p:txBody>
      </p:sp>
    </p:spTree>
    <p:extLst>
      <p:ext uri="{BB962C8B-B14F-4D97-AF65-F5344CB8AC3E}">
        <p14:creationId xmlns:p14="http://schemas.microsoft.com/office/powerpoint/2010/main" val="265604400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564800" y="740320"/>
            <a:ext cx="11062400" cy="20560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GB" sz="4800" dirty="0">
                <a:solidFill>
                  <a:schemeClr val="bg2"/>
                </a:solidFill>
              </a:rPr>
              <a:t>PLEASE FILL OUT THIS SURVEY</a:t>
            </a:r>
            <a:endParaRPr sz="4800" dirty="0">
              <a:solidFill>
                <a:schemeClr val="bg2"/>
              </a:solidFill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body" idx="4294967295"/>
          </p:nvPr>
        </p:nvSpPr>
        <p:spPr>
          <a:xfrm>
            <a:off x="1012031" y="2059843"/>
            <a:ext cx="10167937" cy="4003675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</a:rPr>
              <a:t>Survey.makerepo.com</a:t>
            </a:r>
            <a:endParaRPr sz="4800" b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2133"/>
              </a:spcBef>
              <a:buNone/>
            </a:pPr>
            <a:r>
              <a:rPr lang="en-GB" sz="3333" dirty="0">
                <a:solidFill>
                  <a:srgbClr val="000000"/>
                </a:solidFill>
              </a:rPr>
              <a:t>Help us improve our workshops, it only takes a minute.</a:t>
            </a:r>
            <a:endParaRPr sz="3333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n-GB" sz="3333" b="1" dirty="0">
                <a:solidFill>
                  <a:srgbClr val="000000"/>
                </a:solidFill>
              </a:rPr>
              <a:t>We are open 12-8 Mondays to Friday and Sundays 11-5 (Community Hours)</a:t>
            </a:r>
            <a:endParaRPr sz="333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7209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437E-C31F-44A3-995A-719239BF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41663"/>
            <a:ext cx="11062400" cy="2056000"/>
          </a:xfrm>
        </p:spPr>
        <p:txBody>
          <a:bodyPr/>
          <a:lstStyle/>
          <a:p>
            <a:r>
              <a:rPr lang="en-CA" dirty="0"/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1066C-61E0-4EF1-962C-C08DA926AF22}"/>
              </a:ext>
            </a:extLst>
          </p:cNvPr>
          <p:cNvSpPr txBox="1"/>
          <p:nvPr/>
        </p:nvSpPr>
        <p:spPr>
          <a:xfrm>
            <a:off x="564800" y="2187519"/>
            <a:ext cx="55004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3D scanning allows us to obtain a 3D model of an object we have in real life, assisting in things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Prototyping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Repairs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Uses a series of pictures and triangulation lasers to get information on object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Easily exportable to CAD tool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We use </a:t>
            </a:r>
            <a:r>
              <a:rPr lang="en-CA" dirty="0" err="1">
                <a:solidFill>
                  <a:schemeClr val="bg2"/>
                </a:solidFill>
              </a:rPr>
              <a:t>NextEngine</a:t>
            </a:r>
            <a:r>
              <a:rPr lang="en-CA" dirty="0">
                <a:solidFill>
                  <a:schemeClr val="bg2"/>
                </a:solidFill>
              </a:rPr>
              <a:t> 3D Scanner along with the </a:t>
            </a:r>
            <a:r>
              <a:rPr lang="en-CA" dirty="0" err="1">
                <a:solidFill>
                  <a:schemeClr val="bg2"/>
                </a:solidFill>
              </a:rPr>
              <a:t>ScanStudio</a:t>
            </a:r>
            <a:r>
              <a:rPr lang="en-CA" dirty="0">
                <a:solidFill>
                  <a:schemeClr val="bg2"/>
                </a:solidFill>
              </a:rPr>
              <a:t>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NOT free software can only be used in the space </a:t>
            </a:r>
          </a:p>
        </p:txBody>
      </p:sp>
      <p:pic>
        <p:nvPicPr>
          <p:cNvPr id="5" name="Picture 4" descr="A picture containing appliance, sewing machine, indoor, table&#10;&#10;Description generated with very high confidence">
            <a:extLst>
              <a:ext uri="{FF2B5EF4-FFF2-40B4-BE49-F238E27FC236}">
                <a16:creationId xmlns:a16="http://schemas.microsoft.com/office/drawing/2014/main" id="{BECAB001-4E51-4F5F-8BC3-0B64FCA5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87519"/>
            <a:ext cx="5544583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0333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81CB-9B6C-424F-A746-39F32F7D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41664"/>
            <a:ext cx="11062400" cy="2056000"/>
          </a:xfrm>
        </p:spPr>
        <p:txBody>
          <a:bodyPr/>
          <a:lstStyle/>
          <a:p>
            <a:r>
              <a:rPr lang="en-CA" dirty="0"/>
              <a:t>Good Scanning Practises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0E136-C2B1-495E-9FC3-A3FF7D85FF32}"/>
              </a:ext>
            </a:extLst>
          </p:cNvPr>
          <p:cNvSpPr txBox="1"/>
          <p:nvPr/>
        </p:nvSpPr>
        <p:spPr>
          <a:xfrm>
            <a:off x="682580" y="2121215"/>
            <a:ext cx="78818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Items being scanned must be rigid bodies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No moving parts or the scan will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Small intricate details can pose an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Fails for objects with lower/higher resolution then the laser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 (</a:t>
            </a:r>
            <a:r>
              <a:rPr lang="en-CA" dirty="0" err="1">
                <a:solidFill>
                  <a:schemeClr val="bg2"/>
                </a:solidFill>
              </a:rPr>
              <a:t>NextEngine</a:t>
            </a:r>
            <a:r>
              <a:rPr lang="en-CA" dirty="0">
                <a:solidFill>
                  <a:schemeClr val="bg2"/>
                </a:solidFill>
              </a:rPr>
              <a:t> scanner better then most scanners in price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Surface characteristics can have a negative effect on 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Reflective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Overly dark surface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endParaRPr lang="en-CA" dirty="0">
              <a:solidFill>
                <a:schemeClr val="bg2"/>
              </a:solidFill>
            </a:endParaRP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b="1" dirty="0">
                <a:solidFill>
                  <a:schemeClr val="bg2"/>
                </a:solidFill>
              </a:rPr>
              <a:t>SOLUTION: </a:t>
            </a:r>
          </a:p>
          <a:p>
            <a:r>
              <a:rPr lang="en-CA" dirty="0">
                <a:solidFill>
                  <a:schemeClr val="bg2"/>
                </a:solidFill>
              </a:rPr>
              <a:t>Using Talc Powder can mitigate these issues, producing better scan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Powder pen is located in plastic shelves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Use markers to indicate complex surface (aids in aligning)</a:t>
            </a:r>
          </a:p>
        </p:txBody>
      </p:sp>
      <p:pic>
        <p:nvPicPr>
          <p:cNvPr id="5" name="Picture 4" descr="A close up of a bottle&#10;&#10;Description generated with high confidence">
            <a:extLst>
              <a:ext uri="{FF2B5EF4-FFF2-40B4-BE49-F238E27FC236}">
                <a16:creationId xmlns:a16="http://schemas.microsoft.com/office/drawing/2014/main" id="{4CB051C0-8E46-4DE3-ADF5-461CFF39C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17" y="2202287"/>
            <a:ext cx="2825303" cy="3767070"/>
          </a:xfrm>
          <a:prstGeom prst="rect">
            <a:avLst/>
          </a:prstGeom>
        </p:spPr>
      </p:pic>
      <p:pic>
        <p:nvPicPr>
          <p:cNvPr id="7" name="Picture 6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3C169972-701B-4FA2-A9F4-3130F378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02" y="3840226"/>
            <a:ext cx="3202547" cy="16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3558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C17D7-ACB5-42C7-93F6-9BE0137A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67421"/>
            <a:ext cx="11062400" cy="2056000"/>
          </a:xfrm>
        </p:spPr>
        <p:txBody>
          <a:bodyPr/>
          <a:lstStyle/>
          <a:p>
            <a:r>
              <a:rPr lang="en-CA" dirty="0" err="1"/>
              <a:t>NextEngine</a:t>
            </a:r>
            <a:r>
              <a:rPr lang="en-CA" dirty="0"/>
              <a:t> 3D Scanner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F2C4C-F657-4A26-9FC3-81222731A8AA}"/>
              </a:ext>
            </a:extLst>
          </p:cNvPr>
          <p:cNvSpPr txBox="1"/>
          <p:nvPr/>
        </p:nvSpPr>
        <p:spPr>
          <a:xfrm>
            <a:off x="4572001" y="2258568"/>
            <a:ext cx="7006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Hardware is very simple, ensure all cables that are required are plugged in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Scanner must be connected to power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Cable in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USB must be connected to computer</a:t>
            </a:r>
          </a:p>
        </p:txBody>
      </p:sp>
      <p:pic>
        <p:nvPicPr>
          <p:cNvPr id="5" name="Picture 4" descr="A picture containing indoor, wall, floor, table&#10;&#10;Description generated with very high confidence">
            <a:extLst>
              <a:ext uri="{FF2B5EF4-FFF2-40B4-BE49-F238E27FC236}">
                <a16:creationId xmlns:a16="http://schemas.microsoft.com/office/drawing/2014/main" id="{9FF604B1-5983-4779-A260-107106343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2" y="2258568"/>
            <a:ext cx="3810311" cy="3820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99490-83BA-4346-93D4-6049CB1F47E3}"/>
              </a:ext>
            </a:extLst>
          </p:cNvPr>
          <p:cNvSpPr txBox="1"/>
          <p:nvPr/>
        </p:nvSpPr>
        <p:spPr>
          <a:xfrm>
            <a:off x="7585658" y="4329849"/>
            <a:ext cx="399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Utilizes </a:t>
            </a:r>
            <a:r>
              <a:rPr lang="en-CA" b="1" dirty="0" err="1">
                <a:solidFill>
                  <a:schemeClr val="bg2"/>
                </a:solidFill>
              </a:rPr>
              <a:t>NextEngine</a:t>
            </a:r>
            <a:r>
              <a:rPr lang="en-CA" b="1" dirty="0">
                <a:solidFill>
                  <a:schemeClr val="bg2"/>
                </a:solidFill>
              </a:rPr>
              <a:t> </a:t>
            </a:r>
            <a:r>
              <a:rPr lang="en-CA" b="1" dirty="0" err="1">
                <a:solidFill>
                  <a:schemeClr val="bg2"/>
                </a:solidFill>
              </a:rPr>
              <a:t>Scanstudio</a:t>
            </a:r>
            <a:r>
              <a:rPr lang="en-CA" b="1" dirty="0">
                <a:solidFill>
                  <a:schemeClr val="bg2"/>
                </a:solidFill>
              </a:rPr>
              <a:t> </a:t>
            </a:r>
            <a:r>
              <a:rPr lang="en-CA" dirty="0">
                <a:solidFill>
                  <a:schemeClr val="bg2"/>
                </a:solidFill>
              </a:rPr>
              <a:t>software, with very friendly 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If everything is connected properly (</a:t>
            </a:r>
            <a:r>
              <a:rPr lang="en-CA" dirty="0" err="1">
                <a:solidFill>
                  <a:schemeClr val="bg2"/>
                </a:solidFill>
              </a:rPr>
              <a:t>NextEngine</a:t>
            </a:r>
            <a:r>
              <a:rPr lang="en-CA" dirty="0">
                <a:solidFill>
                  <a:schemeClr val="bg2"/>
                </a:solidFill>
              </a:rPr>
              <a:t> logo glows </a:t>
            </a:r>
            <a:r>
              <a:rPr lang="en-C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blue</a:t>
            </a:r>
            <a:r>
              <a:rPr lang="en-CA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8" name="Picture 7" descr="A picture containing electronics, compact disk&#10;&#10;Description generated with very high confidence">
            <a:extLst>
              <a:ext uri="{FF2B5EF4-FFF2-40B4-BE49-F238E27FC236}">
                <a16:creationId xmlns:a16="http://schemas.microsoft.com/office/drawing/2014/main" id="{8793DEB8-685A-428C-A71E-1C414539D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65" y="4021195"/>
            <a:ext cx="1817639" cy="18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7239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8D9D-25DB-4DFF-9049-51E7A664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2"/>
            <a:ext cx="11062400" cy="2056000"/>
          </a:xfrm>
        </p:spPr>
        <p:txBody>
          <a:bodyPr/>
          <a:lstStyle/>
          <a:p>
            <a:r>
              <a:rPr lang="en-CA" dirty="0"/>
              <a:t>Accessories: Drive Beds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7FBCF-47B3-4664-9A94-FA42F9C39896}"/>
              </a:ext>
            </a:extLst>
          </p:cNvPr>
          <p:cNvSpPr txBox="1"/>
          <p:nvPr/>
        </p:nvSpPr>
        <p:spPr>
          <a:xfrm>
            <a:off x="540912" y="2614411"/>
            <a:ext cx="2395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err="1">
                <a:solidFill>
                  <a:schemeClr val="bg2"/>
                </a:solidFill>
              </a:rPr>
              <a:t>Autodrive</a:t>
            </a:r>
            <a:r>
              <a:rPr lang="en-CA" b="1" dirty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Simple platform with ability to rotate 360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Connected with data transfer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Good for large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Less dynamic range of scans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3FCB3-3FCE-468E-90BB-C56B37FF7D05}"/>
              </a:ext>
            </a:extLst>
          </p:cNvPr>
          <p:cNvSpPr txBox="1"/>
          <p:nvPr/>
        </p:nvSpPr>
        <p:spPr>
          <a:xfrm>
            <a:off x="5889937" y="2610542"/>
            <a:ext cx="2906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/>
                </a:solidFill>
              </a:rPr>
              <a:t>Multidrive: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Usually the one already connected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Has 2 degrees of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Can collect more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Size of object limited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Object must be attached to base (tape)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The tool that is Usually already attached </a:t>
            </a:r>
          </a:p>
        </p:txBody>
      </p:sp>
      <p:pic>
        <p:nvPicPr>
          <p:cNvPr id="6" name="Picture 5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B5D1C2F4-71FA-4215-AB57-A96A6FDB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50000"/>
          <a:stretch/>
        </p:blipFill>
        <p:spPr>
          <a:xfrm>
            <a:off x="3080603" y="3189454"/>
            <a:ext cx="2313092" cy="1778750"/>
          </a:xfrm>
          <a:prstGeom prst="rect">
            <a:avLst/>
          </a:prstGeom>
        </p:spPr>
      </p:pic>
      <p:pic>
        <p:nvPicPr>
          <p:cNvPr id="8" name="Picture 7" descr="A picture containing toilet, indoor, green&#10;&#10;Description generated with high confidence">
            <a:extLst>
              <a:ext uri="{FF2B5EF4-FFF2-40B4-BE49-F238E27FC236}">
                <a16:creationId xmlns:a16="http://schemas.microsoft.com/office/drawing/2014/main" id="{0BE65941-E15D-49F6-BDA4-FD5DC6AA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70" y="2879500"/>
            <a:ext cx="2685480" cy="20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8760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8D9D-25DB-4DFF-9049-51E7A664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" y="554542"/>
            <a:ext cx="5717944" cy="1802292"/>
          </a:xfrm>
        </p:spPr>
        <p:txBody>
          <a:bodyPr/>
          <a:lstStyle/>
          <a:p>
            <a:r>
              <a:rPr lang="en-CA" sz="4400" dirty="0"/>
              <a:t>Mounting Accessories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7FBCF-47B3-4664-9A94-FA42F9C39896}"/>
              </a:ext>
            </a:extLst>
          </p:cNvPr>
          <p:cNvSpPr txBox="1"/>
          <p:nvPr/>
        </p:nvSpPr>
        <p:spPr>
          <a:xfrm>
            <a:off x="540912" y="2614411"/>
            <a:ext cx="2395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Rod: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Not for use with Multidrive</a:t>
            </a:r>
            <a:endParaRPr kumimoji="0" lang="en-CA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Securely hold objects in place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Arial"/>
              </a:rPr>
              <a:t>Great for objects that tend to roll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C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for the </a:t>
            </a:r>
            <a:r>
              <a:rPr lang="en-CA" dirty="0" err="1">
                <a:solidFill>
                  <a:srgbClr val="000000"/>
                </a:solidFill>
                <a:latin typeface="Arial"/>
              </a:rPr>
              <a:t>Autodrive</a:t>
            </a:r>
            <a:endParaRPr lang="en-CA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C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Mechanism will </a:t>
            </a:r>
            <a:r>
              <a:rPr lang="en-CA" dirty="0">
                <a:solidFill>
                  <a:srgbClr val="000000"/>
                </a:solidFill>
                <a:latin typeface="Arial"/>
              </a:rPr>
              <a:t>interfere </a:t>
            </a:r>
            <a:endParaRPr kumimoji="0" lang="en-CA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0E093-E402-4C0C-A356-AA9E03D5CB8A}"/>
              </a:ext>
            </a:extLst>
          </p:cNvPr>
          <p:cNvSpPr txBox="1"/>
          <p:nvPr/>
        </p:nvSpPr>
        <p:spPr>
          <a:xfrm>
            <a:off x="6282744" y="2610542"/>
            <a:ext cx="23954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Powder pen used for getting better scans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000000"/>
                </a:solidFill>
                <a:latin typeface="Arial"/>
              </a:rPr>
              <a:t>If a scan fails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C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the markers </a:t>
            </a:r>
            <a:r>
              <a:rPr lang="en-CA" dirty="0">
                <a:solidFill>
                  <a:srgbClr val="000000"/>
                </a:solidFill>
                <a:latin typeface="Arial"/>
              </a:rPr>
              <a:t>to indicate trouble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C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Helps with alignment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9C36C6-F719-4A75-90C9-8F1D8965D561}"/>
              </a:ext>
            </a:extLst>
          </p:cNvPr>
          <p:cNvSpPr txBox="1">
            <a:spLocks/>
          </p:cNvSpPr>
          <p:nvPr/>
        </p:nvSpPr>
        <p:spPr>
          <a:xfrm>
            <a:off x="6282744" y="554542"/>
            <a:ext cx="5717944" cy="1802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6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CA" sz="4400" kern="0" dirty="0"/>
              <a:t>Finishing  Accessories</a:t>
            </a:r>
          </a:p>
        </p:txBody>
      </p:sp>
      <p:pic>
        <p:nvPicPr>
          <p:cNvPr id="6" name="Picture 5" descr="A desk with a computer on a table&#10;&#10;Description generated with very high confidence">
            <a:extLst>
              <a:ext uri="{FF2B5EF4-FFF2-40B4-BE49-F238E27FC236}">
                <a16:creationId xmlns:a16="http://schemas.microsoft.com/office/drawing/2014/main" id="{1FF5B648-A7C8-49FA-B663-7B6AB597B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21784" r="30328" b="20141"/>
          <a:stretch/>
        </p:blipFill>
        <p:spPr>
          <a:xfrm>
            <a:off x="3088296" y="2669799"/>
            <a:ext cx="2512358" cy="3363402"/>
          </a:xfrm>
          <a:prstGeom prst="rect">
            <a:avLst/>
          </a:prstGeom>
        </p:spPr>
      </p:pic>
      <p:pic>
        <p:nvPicPr>
          <p:cNvPr id="9" name="Picture 8" descr="A close up of a bottle&#10;&#10;Description generated with high confidence">
            <a:extLst>
              <a:ext uri="{FF2B5EF4-FFF2-40B4-BE49-F238E27FC236}">
                <a16:creationId xmlns:a16="http://schemas.microsoft.com/office/drawing/2014/main" id="{EF168FE5-2E3E-41B0-8142-161687D9A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15" y="2659252"/>
            <a:ext cx="2504488" cy="33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9213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5447-0209-4737-8893-AF67CF18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93179"/>
            <a:ext cx="11062400" cy="1119711"/>
          </a:xfrm>
        </p:spPr>
        <p:txBody>
          <a:bodyPr/>
          <a:lstStyle/>
          <a:p>
            <a:r>
              <a:rPr lang="en-CA" dirty="0" err="1"/>
              <a:t>NextEngine</a:t>
            </a:r>
            <a:r>
              <a:rPr lang="en-CA" dirty="0"/>
              <a:t> </a:t>
            </a:r>
            <a:r>
              <a:rPr lang="en-CA" dirty="0" err="1"/>
              <a:t>Scanstudio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69638-0A87-48E4-9E62-E3C7CF5396C4}"/>
              </a:ext>
            </a:extLst>
          </p:cNvPr>
          <p:cNvSpPr txBox="1"/>
          <p:nvPr/>
        </p:nvSpPr>
        <p:spPr>
          <a:xfrm>
            <a:off x="9233877" y="2003696"/>
            <a:ext cx="2393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Green scan triangle is used to initiate a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Browse is used for looking at old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Buttons located at top center used for post scan cleanup + export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Once your piece has successfully been mounted we can start the scan</a:t>
            </a:r>
          </a:p>
        </p:txBody>
      </p:sp>
      <p:pic>
        <p:nvPicPr>
          <p:cNvPr id="5" name="Picture 4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D364AC80-52D5-4768-A417-04B09F616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7" y="1635628"/>
            <a:ext cx="8579200" cy="46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544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40B2-79E9-4F62-9082-C516FA2E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00" y="554542"/>
            <a:ext cx="11062400" cy="2056000"/>
          </a:xfrm>
        </p:spPr>
        <p:txBody>
          <a:bodyPr/>
          <a:lstStyle/>
          <a:p>
            <a:r>
              <a:rPr lang="en-CA" dirty="0"/>
              <a:t>General Scan Settings Pt.1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DFA8D-8C81-4DC3-9D3E-B8101E0AE4A2}"/>
              </a:ext>
            </a:extLst>
          </p:cNvPr>
          <p:cNvSpPr txBox="1"/>
          <p:nvPr/>
        </p:nvSpPr>
        <p:spPr>
          <a:xfrm>
            <a:off x="6096000" y="2299855"/>
            <a:ext cx="52135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When a scan is commenced you are shown the following page…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b="1" dirty="0">
                <a:solidFill>
                  <a:schemeClr val="bg2"/>
                </a:solidFill>
              </a:rPr>
              <a:t>Positioning: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Rotates to give multiple views with three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bg2"/>
                </a:solidFill>
              </a:rPr>
              <a:t>360 – a number of equally spaced out scans around object 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bg2"/>
                </a:solidFill>
              </a:rPr>
              <a:t>Bracket – equally spaced scans around 180 degrees 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bg2"/>
                </a:solidFill>
              </a:rPr>
              <a:t>Single – single scan performed </a:t>
            </a:r>
          </a:p>
          <a:p>
            <a:endParaRPr lang="en-CA" dirty="0">
              <a:solidFill>
                <a:schemeClr val="bg2"/>
              </a:solidFill>
            </a:endParaRPr>
          </a:p>
          <a:p>
            <a:r>
              <a:rPr lang="en-CA" b="1" dirty="0">
                <a:solidFill>
                  <a:schemeClr val="bg2"/>
                </a:solidFill>
              </a:rPr>
              <a:t>Divisions:</a:t>
            </a:r>
            <a:endParaRPr lang="en-CA" dirty="0">
              <a:solidFill>
                <a:schemeClr val="bg2"/>
              </a:solidFill>
            </a:endParaRPr>
          </a:p>
          <a:p>
            <a:r>
              <a:rPr lang="en-CA" dirty="0">
                <a:solidFill>
                  <a:schemeClr val="bg2"/>
                </a:solidFill>
              </a:rPr>
              <a:t>Number of scans in a bracket or 360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</a:rPr>
              <a:t>More divisions = more detail = more time 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9DFA01-DD92-497F-8AB2-2D4BD5ED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9" y="2219362"/>
            <a:ext cx="4771139" cy="4084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9C462C-ABF9-46AA-BB87-C6CD941103D6}"/>
              </a:ext>
            </a:extLst>
          </p:cNvPr>
          <p:cNvSpPr/>
          <p:nvPr/>
        </p:nvSpPr>
        <p:spPr>
          <a:xfrm>
            <a:off x="972839" y="2649178"/>
            <a:ext cx="954908" cy="69932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558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10416</TotalTime>
  <Words>1313</Words>
  <Application>Microsoft Office PowerPoint</Application>
  <PresentationFormat>Widescreen</PresentationFormat>
  <Paragraphs>185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Lato</vt:lpstr>
      <vt:lpstr>Raleway</vt:lpstr>
      <vt:lpstr>Swiss</vt:lpstr>
      <vt:lpstr>Introduction to  </vt:lpstr>
      <vt:lpstr>Do You Have a Makerepo Account?</vt:lpstr>
      <vt:lpstr>Introduction</vt:lpstr>
      <vt:lpstr>Good Scanning Practises</vt:lpstr>
      <vt:lpstr>NextEngine 3D Scanner</vt:lpstr>
      <vt:lpstr>Accessories: Drive Beds </vt:lpstr>
      <vt:lpstr>Mounting Accessories</vt:lpstr>
      <vt:lpstr>NextEngine Scanstudio</vt:lpstr>
      <vt:lpstr>General Scan Settings Pt.1</vt:lpstr>
      <vt:lpstr>General Scan Settings Pt.2</vt:lpstr>
      <vt:lpstr>Scan Families</vt:lpstr>
      <vt:lpstr>Let’s Head over to the Scanner!</vt:lpstr>
      <vt:lpstr>Navigating Scan Data</vt:lpstr>
      <vt:lpstr>Align Scans Pt.1</vt:lpstr>
      <vt:lpstr>Align Scans Pt.2</vt:lpstr>
      <vt:lpstr>Trimming Scans</vt:lpstr>
      <vt:lpstr>Fusing/Polishing Scans</vt:lpstr>
      <vt:lpstr>Exporting Scan Data</vt:lpstr>
      <vt:lpstr>Let’s Head over to the Scanner again!</vt:lpstr>
      <vt:lpstr>Want to be a volunteer??</vt:lpstr>
      <vt:lpstr>PLEASE FILL OUT THIS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</dc:title>
  <dc:creator>Mihir Mistry</dc:creator>
  <cp:lastModifiedBy>Mihir Mistry</cp:lastModifiedBy>
  <cp:revision>39</cp:revision>
  <dcterms:created xsi:type="dcterms:W3CDTF">2018-06-20T15:00:12Z</dcterms:created>
  <dcterms:modified xsi:type="dcterms:W3CDTF">2018-08-01T15:53:55Z</dcterms:modified>
</cp:coreProperties>
</file>