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69" r:id="rId14"/>
    <p:sldId id="279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9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B9BF4-CBB7-4C68-B962-B4350738A242}" type="datetimeFigureOut">
              <a:rPr lang="en-CA" smtClean="0"/>
              <a:t>7/26/18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5D0F2-3FFF-43BF-87AE-3EA501C00E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544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7590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090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462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71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Shape 11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3162300" y="840300"/>
            <a:ext cx="8442000" cy="2056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3187023" y="4317933"/>
            <a:ext cx="8442000" cy="1655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schemeClr val="lt1"/>
                </a:solidFill>
              </a:rPr>
              <a:pPr/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69279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Shape 61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hape 62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138600" y="1739800"/>
            <a:ext cx="9914800" cy="20512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1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1138600" y="3892600"/>
            <a:ext cx="9914800" cy="1428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77506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95320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566933" y="554200"/>
            <a:ext cx="110624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Shape 18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41900" y="2409100"/>
            <a:ext cx="11062400" cy="2056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schemeClr val="lt1"/>
                </a:solidFill>
              </a:rPr>
              <a:pPr/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7561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hape 22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Shape 23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Shape 24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425470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3303632" y="554200"/>
            <a:ext cx="8325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" name="Shape 30"/>
          <p:cNvCxnSpPr/>
          <p:nvPr/>
        </p:nvCxnSpPr>
        <p:spPr>
          <a:xfrm>
            <a:off x="3303632" y="6320000"/>
            <a:ext cx="83256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" name="Shape 31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200404" y="2136900"/>
            <a:ext cx="40952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7534096" y="2136900"/>
            <a:ext cx="4095200" cy="40032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868227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04400" y="548767"/>
            <a:ext cx="11360800" cy="852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670244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hape 40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26000" y="1248800"/>
            <a:ext cx="3744000" cy="100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26000" y="2462405"/>
            <a:ext cx="3744000" cy="374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4734332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77471" y="949521"/>
            <a:ext cx="8325600" cy="5114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schemeClr val="lt1"/>
                </a:solidFill>
              </a:rPr>
              <a:pPr/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97605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6096000" y="167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cxnSp>
        <p:nvCxnSpPr>
          <p:cNvPr id="50" name="Shape 50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354000" y="1863133"/>
            <a:ext cx="5393600" cy="1757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354000" y="3647161"/>
            <a:ext cx="5393600" cy="1794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>
                <a:solidFill>
                  <a:schemeClr val="lt1"/>
                </a:solidFill>
              </a:rPr>
              <a:pPr/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27070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566933" y="6320000"/>
            <a:ext cx="11062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Shape 57"/>
          <p:cNvCxnSpPr/>
          <p:nvPr/>
        </p:nvCxnSpPr>
        <p:spPr>
          <a:xfrm>
            <a:off x="566931" y="554200"/>
            <a:ext cx="244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37356" y="5634700"/>
            <a:ext cx="11184800" cy="524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28603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200333" y="767933"/>
            <a:ext cx="8428800" cy="84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213483" y="2127701"/>
            <a:ext cx="8428800" cy="400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330665" y="6251679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-GB" sz="1333" smtClean="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pPr algn="r"/>
              <a:t>‹#›</a:t>
            </a:fld>
            <a:endParaRPr lang="en-GB" sz="1333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596788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lvl1.org/Inkscape_Extension_to_Render_a_Living_Hing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kscape.org/en/gallery/=extensi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nkscape.org/en/~drphonon/%E2%98%85living-hinge-creator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095196" y="2227084"/>
            <a:ext cx="8531667" cy="1116234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-GB" sz="7200" dirty="0"/>
              <a:t> Extensions </a:t>
            </a:r>
            <a:br>
              <a:rPr lang="en-GB" sz="7200" dirty="0"/>
            </a:br>
            <a:r>
              <a:rPr lang="en-GB" sz="7200" dirty="0"/>
              <a:t>+ </a:t>
            </a:r>
            <a:br>
              <a:rPr lang="en-GB" sz="7200" dirty="0"/>
            </a:br>
            <a:r>
              <a:rPr lang="en-GB" sz="7200" dirty="0"/>
              <a:t>Colour Mapping</a:t>
            </a:r>
            <a:endParaRPr sz="5400" dirty="0"/>
          </a:p>
          <a:p>
            <a:pPr>
              <a:buClr>
                <a:schemeClr val="dk2"/>
              </a:buClr>
              <a:buSzPts val="1100"/>
            </a:pPr>
            <a:endParaRPr sz="6000" dirty="0"/>
          </a:p>
        </p:txBody>
      </p:sp>
      <p:sp>
        <p:nvSpPr>
          <p:cNvPr id="74" name="Shape 74"/>
          <p:cNvSpPr txBox="1"/>
          <p:nvPr/>
        </p:nvSpPr>
        <p:spPr>
          <a:xfrm>
            <a:off x="4856911" y="891909"/>
            <a:ext cx="7008235" cy="1763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r>
              <a:rPr lang="en-GB" sz="8000" b="1" kern="0" dirty="0">
                <a:solidFill>
                  <a:srgbClr val="FFFFFF"/>
                </a:solidFill>
                <a:latin typeface="Raleway"/>
                <a:cs typeface="Arial"/>
                <a:sym typeface="Raleway"/>
              </a:rPr>
              <a:t>Laser Cutting:</a:t>
            </a:r>
            <a:endParaRPr kumimoji="0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5" name="Shape 75"/>
          <p:cNvSpPr txBox="1"/>
          <p:nvPr/>
        </p:nvSpPr>
        <p:spPr>
          <a:xfrm>
            <a:off x="5978800" y="5570200"/>
            <a:ext cx="5152400" cy="7164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Presented by Makerspace</a:t>
            </a:r>
            <a:endParaRPr kumimoji="0" sz="3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76" name="Shape 76" descr="CEED Picture.jpg"/>
          <p:cNvPicPr preferRelativeResize="0"/>
          <p:nvPr/>
        </p:nvPicPr>
        <p:blipFill rotWithShape="1">
          <a:blip r:embed="rId3">
            <a:alphaModFix/>
          </a:blip>
          <a:srcRect l="37636" r="37323" b="83723"/>
          <a:stretch/>
        </p:blipFill>
        <p:spPr>
          <a:xfrm>
            <a:off x="825701" y="91734"/>
            <a:ext cx="2683568" cy="1116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sign with white text&#10;&#10;Description generated with high confidence">
            <a:extLst>
              <a:ext uri="{FF2B5EF4-FFF2-40B4-BE49-F238E27FC236}">
                <a16:creationId xmlns:a16="http://schemas.microsoft.com/office/drawing/2014/main" id="{EE5268B0-04DD-490E-8C4F-610EB9757A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6" y="2227084"/>
            <a:ext cx="3841919" cy="3073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04663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3F4A-BF8C-48A0-B570-474FC5EF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479896"/>
            <a:ext cx="11062400" cy="2056000"/>
          </a:xfrm>
        </p:spPr>
        <p:txBody>
          <a:bodyPr/>
          <a:lstStyle/>
          <a:p>
            <a:r>
              <a:rPr lang="en-CA" dirty="0"/>
              <a:t>Living Hinge Extension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33F249-04FD-4AA4-9A0D-C572255AA6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29" r="43591" b="10591"/>
          <a:stretch/>
        </p:blipFill>
        <p:spPr>
          <a:xfrm>
            <a:off x="564800" y="2167520"/>
            <a:ext cx="2693935" cy="40568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0480DD-1DB2-4187-BD99-F98D898FE17F}"/>
              </a:ext>
            </a:extLst>
          </p:cNvPr>
          <p:cNvSpPr txBox="1"/>
          <p:nvPr/>
        </p:nvSpPr>
        <p:spPr>
          <a:xfrm>
            <a:off x="3361767" y="2349281"/>
            <a:ext cx="385040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In order to access the Living Hinge extension we need to follow the path: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dirty="0">
                <a:solidFill>
                  <a:schemeClr val="bg2"/>
                </a:solidFill>
              </a:rPr>
              <a:t>Extensions &gt; Render &gt; Living Hinge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dirty="0">
                <a:solidFill>
                  <a:schemeClr val="bg2"/>
                </a:solidFill>
              </a:rPr>
              <a:t>Different extensions may be placed elsewhere, usually included in description of download 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dirty="0">
                <a:solidFill>
                  <a:schemeClr val="bg2"/>
                </a:solidFill>
              </a:rPr>
              <a:t>*Note you will also see some extensions already built into Inkscape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E8E60F-6270-4D03-8CEB-C2C239763500}"/>
              </a:ext>
            </a:extLst>
          </p:cNvPr>
          <p:cNvSpPr txBox="1"/>
          <p:nvPr/>
        </p:nvSpPr>
        <p:spPr>
          <a:xfrm>
            <a:off x="7481604" y="2626279"/>
            <a:ext cx="40449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Since the Extensions are Community made the instructions on how to use them will be provided on the main page on which you downloaded them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r>
              <a:rPr lang="en-CA" dirty="0">
                <a:solidFill>
                  <a:schemeClr val="bg2"/>
                </a:solidFill>
              </a:rPr>
              <a:t>The Living Hinge came with the following information page:</a:t>
            </a:r>
          </a:p>
          <a:p>
            <a:endParaRPr lang="en-CA" dirty="0">
              <a:solidFill>
                <a:schemeClr val="bg2"/>
              </a:solidFill>
            </a:endParaRPr>
          </a:p>
          <a:p>
            <a:pPr algn="ctr"/>
            <a:r>
              <a:rPr lang="en-CA" dirty="0">
                <a:solidFill>
                  <a:schemeClr val="bg2"/>
                </a:solidFill>
                <a:hlinkClick r:id="rId3"/>
              </a:rPr>
              <a:t>http://wiki.lvl1.org/Inkscape_Extension_to_Render_a_Living_Hinge</a:t>
            </a:r>
            <a:r>
              <a:rPr lang="en-CA" dirty="0">
                <a:solidFill>
                  <a:schemeClr val="bg2"/>
                </a:solidFill>
              </a:rPr>
              <a:t> </a:t>
            </a:r>
          </a:p>
          <a:p>
            <a:endParaRPr lang="en-C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938253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8A3C-1694-4610-93F4-85ACC999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58555"/>
            <a:ext cx="11062400" cy="1641241"/>
          </a:xfrm>
        </p:spPr>
        <p:txBody>
          <a:bodyPr/>
          <a:lstStyle/>
          <a:p>
            <a:r>
              <a:rPr lang="en-CA" dirty="0"/>
              <a:t>Using the Living Hinge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AED2B-1841-4BB9-B4D6-C51F8443D460}"/>
              </a:ext>
            </a:extLst>
          </p:cNvPr>
          <p:cNvSpPr txBox="1"/>
          <p:nvPr/>
        </p:nvSpPr>
        <p:spPr>
          <a:xfrm>
            <a:off x="564800" y="2119212"/>
            <a:ext cx="3710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Step 1</a:t>
            </a:r>
            <a:r>
              <a:rPr lang="en-CA" dirty="0">
                <a:solidFill>
                  <a:schemeClr val="bg2"/>
                </a:solidFill>
              </a:rPr>
              <a:t>: Create a Rectangle object that you wish to contain the living hinge within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53F45092-2E0B-46CF-BC30-B97C34FEC0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 b="5802"/>
          <a:stretch/>
        </p:blipFill>
        <p:spPr>
          <a:xfrm>
            <a:off x="657604" y="3222120"/>
            <a:ext cx="3525377" cy="28977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913183-870E-461A-87A8-63BD5ADDBB22}"/>
              </a:ext>
            </a:extLst>
          </p:cNvPr>
          <p:cNvSpPr/>
          <p:nvPr/>
        </p:nvSpPr>
        <p:spPr>
          <a:xfrm>
            <a:off x="5486399" y="2119212"/>
            <a:ext cx="6140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Step 2: </a:t>
            </a:r>
            <a:r>
              <a:rPr lang="en-CA" dirty="0">
                <a:solidFill>
                  <a:schemeClr val="bg2"/>
                </a:solidFill>
              </a:rPr>
              <a:t>Access the Living Hinge Extension and select       “Live Preview”, the appropriate lines should now be     showing to make a living hinge </a:t>
            </a:r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381FB9F-D1EC-477E-8919-CAAD4A9356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00"/>
          <a:stretch/>
        </p:blipFill>
        <p:spPr>
          <a:xfrm>
            <a:off x="6254201" y="3135189"/>
            <a:ext cx="4942469" cy="30716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022D14-6BC7-4874-8EBF-3779E0A2BFDA}"/>
              </a:ext>
            </a:extLst>
          </p:cNvPr>
          <p:cNvSpPr/>
          <p:nvPr/>
        </p:nvSpPr>
        <p:spPr>
          <a:xfrm>
            <a:off x="557082" y="1880315"/>
            <a:ext cx="4592044" cy="44191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E425A3-C0AA-4077-B3C3-A5C9A0B1D8CC}"/>
              </a:ext>
            </a:extLst>
          </p:cNvPr>
          <p:cNvSpPr/>
          <p:nvPr/>
        </p:nvSpPr>
        <p:spPr>
          <a:xfrm>
            <a:off x="5156844" y="1880315"/>
            <a:ext cx="6478074" cy="441913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68968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8A3C-1694-4610-93F4-85ACC999C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80300"/>
            <a:ext cx="11062400" cy="2056000"/>
          </a:xfrm>
        </p:spPr>
        <p:txBody>
          <a:bodyPr/>
          <a:lstStyle/>
          <a:p>
            <a:r>
              <a:rPr lang="en-CA" dirty="0"/>
              <a:t>Using the Living Hinge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5AED2B-1841-4BB9-B4D6-C51F8443D460}"/>
              </a:ext>
            </a:extLst>
          </p:cNvPr>
          <p:cNvSpPr txBox="1"/>
          <p:nvPr/>
        </p:nvSpPr>
        <p:spPr>
          <a:xfrm>
            <a:off x="564800" y="2266968"/>
            <a:ext cx="5517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3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Within the Living Hinge extension we can change certain features about the hinges including</a:t>
            </a:r>
          </a:p>
        </p:txBody>
      </p:sp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D7861F91-7D1E-4BAC-AC64-468C5392E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00" y="3035904"/>
            <a:ext cx="5224630" cy="29553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36FE9D-98E2-4A09-93E3-45CCCA294213}"/>
              </a:ext>
            </a:extLst>
          </p:cNvPr>
          <p:cNvSpPr txBox="1"/>
          <p:nvPr/>
        </p:nvSpPr>
        <p:spPr>
          <a:xfrm>
            <a:off x="6042805" y="2313134"/>
            <a:ext cx="53833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Step 4</a:t>
            </a:r>
            <a:r>
              <a:rPr lang="en-CA" dirty="0">
                <a:solidFill>
                  <a:schemeClr val="bg2"/>
                </a:solidFill>
              </a:rPr>
              <a:t>: Now we have a completed Object that will act as a living hinge once cut by the laser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Delete the original rectangle you’ve placed depending on your design </a:t>
            </a:r>
          </a:p>
          <a:p>
            <a:pPr lvl="1"/>
            <a:endParaRPr lang="en-CA" b="1" dirty="0">
              <a:solidFill>
                <a:schemeClr val="bg2"/>
              </a:solidFill>
            </a:endParaRPr>
          </a:p>
          <a:p>
            <a:pPr lvl="1"/>
            <a:r>
              <a:rPr lang="en-CA" b="1" dirty="0">
                <a:solidFill>
                  <a:schemeClr val="bg2"/>
                </a:solidFill>
              </a:rPr>
              <a:t>*Ensure </a:t>
            </a:r>
            <a:r>
              <a:rPr lang="en-CA" dirty="0">
                <a:solidFill>
                  <a:schemeClr val="bg2"/>
                </a:solidFill>
              </a:rPr>
              <a:t>you change the stroke weight of the line back to 0.001 in. if you are </a:t>
            </a:r>
            <a:r>
              <a:rPr lang="en-CA" b="1" dirty="0">
                <a:solidFill>
                  <a:schemeClr val="bg2"/>
                </a:solidFill>
              </a:rPr>
              <a:t>Vectoring</a:t>
            </a:r>
          </a:p>
        </p:txBody>
      </p:sp>
      <p:pic>
        <p:nvPicPr>
          <p:cNvPr id="11" name="Picture 10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B7AF31F-4331-46A3-B68B-D48CF4E74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63" y="4287301"/>
            <a:ext cx="3702625" cy="1748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FF2BEC-2BDE-491A-AE1E-3734281142ED}"/>
              </a:ext>
            </a:extLst>
          </p:cNvPr>
          <p:cNvSpPr/>
          <p:nvPr/>
        </p:nvSpPr>
        <p:spPr>
          <a:xfrm>
            <a:off x="5961983" y="2257088"/>
            <a:ext cx="5517386" cy="392013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FDB7640-D8D4-4297-B4EA-4C8D42BC82B6}"/>
              </a:ext>
            </a:extLst>
          </p:cNvPr>
          <p:cNvSpPr/>
          <p:nvPr/>
        </p:nvSpPr>
        <p:spPr>
          <a:xfrm>
            <a:off x="444597" y="2266968"/>
            <a:ext cx="5517386" cy="391025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8156768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9BC40-7E25-420E-9AB2-344C2F53D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387116"/>
            <a:ext cx="11062400" cy="2056000"/>
          </a:xfrm>
        </p:spPr>
        <p:txBody>
          <a:bodyPr/>
          <a:lstStyle/>
          <a:p>
            <a:r>
              <a:rPr lang="en-CA" dirty="0"/>
              <a:t>Additional Extensions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971787-5D5D-47FC-906E-D8C2F5BBA0AB}"/>
              </a:ext>
            </a:extLst>
          </p:cNvPr>
          <p:cNvSpPr txBox="1"/>
          <p:nvPr/>
        </p:nvSpPr>
        <p:spPr>
          <a:xfrm>
            <a:off x="564800" y="2130201"/>
            <a:ext cx="5110301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There are many extensions you can try out and install from Inkscape’s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The installation process will be very similar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b="1" dirty="0">
                <a:solidFill>
                  <a:schemeClr val="bg2"/>
                </a:solidFill>
              </a:rPr>
              <a:t>ALWAYS</a:t>
            </a:r>
            <a:r>
              <a:rPr lang="en-CA" dirty="0">
                <a:solidFill>
                  <a:schemeClr val="bg2"/>
                </a:solidFill>
              </a:rPr>
              <a:t> read the description of the extension you wish to install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If you have additional questions feel free to ask the workshop manager </a:t>
            </a:r>
          </a:p>
          <a:p>
            <a:pPr lvl="1"/>
            <a:endParaRPr lang="en-CA" dirty="0">
              <a:solidFill>
                <a:schemeClr val="bg2"/>
              </a:solidFill>
            </a:endParaRPr>
          </a:p>
          <a:p>
            <a:r>
              <a:rPr lang="en-CA" b="1" dirty="0">
                <a:solidFill>
                  <a:schemeClr val="bg2"/>
                </a:solidFill>
              </a:rPr>
              <a:t>*Note: </a:t>
            </a:r>
            <a:r>
              <a:rPr lang="en-CA" dirty="0">
                <a:solidFill>
                  <a:schemeClr val="bg2"/>
                </a:solidFill>
              </a:rPr>
              <a:t>You can also download Living Hinge projects that have already been created from Thingiverse </a:t>
            </a:r>
            <a:endParaRPr lang="en-CA" b="1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  <a:p>
            <a:pPr algn="ctr"/>
            <a:r>
              <a:rPr lang="en-CA" sz="2800" b="1" dirty="0">
                <a:solidFill>
                  <a:schemeClr val="bg2"/>
                </a:solidFill>
              </a:rPr>
              <a:t>Enjoy Making!!</a:t>
            </a:r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B3448A-EB0E-49F1-B658-60CBCDD1C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917" y="2130201"/>
            <a:ext cx="5889283" cy="4031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78583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E0C1-048A-43AE-90BB-8B8F2B905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149" y="322723"/>
            <a:ext cx="11077701" cy="1477048"/>
          </a:xfrm>
        </p:spPr>
        <p:txBody>
          <a:bodyPr/>
          <a:lstStyle/>
          <a:p>
            <a:r>
              <a:rPr lang="en-CA" dirty="0"/>
              <a:t>Try it Out! (Living Bracelet)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C0E57D-10C9-486F-84E5-27ABF4396957}"/>
              </a:ext>
            </a:extLst>
          </p:cNvPr>
          <p:cNvSpPr txBox="1"/>
          <p:nvPr/>
        </p:nvSpPr>
        <p:spPr>
          <a:xfrm>
            <a:off x="557150" y="3398352"/>
            <a:ext cx="88626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*Note:</a:t>
            </a:r>
          </a:p>
          <a:p>
            <a:r>
              <a:rPr lang="en-CA" dirty="0">
                <a:solidFill>
                  <a:schemeClr val="bg2"/>
                </a:solidFill>
              </a:rPr>
              <a:t>Create a relatively small design as both functions are quite time consuming for the laser to perform. </a:t>
            </a:r>
          </a:p>
          <a:p>
            <a:pPr marL="342900" indent="-342900">
              <a:buFont typeface="+mj-lt"/>
              <a:buAutoNum type="arabicPeriod"/>
            </a:pPr>
            <a:endParaRPr lang="en-CA" dirty="0">
              <a:solidFill>
                <a:schemeClr val="bg2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chemeClr val="bg2"/>
                </a:solidFill>
              </a:rPr>
              <a:t>Create a simple raster-able pendant that utilizes the colour mapping functionality 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chemeClr val="bg2"/>
                </a:solidFill>
              </a:rPr>
              <a:t>Now make the bracelet straps but setting a living hinge along those edges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chemeClr val="bg2"/>
                </a:solidFill>
              </a:rPr>
              <a:t>Create holes for tying ends together 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chemeClr val="bg2"/>
                </a:solidFill>
              </a:rPr>
              <a:t>When creating the straps and connection point make sure the correct area are being vectored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(</a:t>
            </a:r>
            <a:r>
              <a:rPr lang="en-CA" b="1" i="1" dirty="0">
                <a:solidFill>
                  <a:schemeClr val="bg2"/>
                </a:solidFill>
              </a:rPr>
              <a:t>Bezier Curve Tool</a:t>
            </a:r>
            <a:r>
              <a:rPr lang="en-CA" dirty="0">
                <a:solidFill>
                  <a:schemeClr val="bg2"/>
                </a:solidFill>
              </a:rPr>
              <a:t> is Ideal) + Avoid overlapping shapes</a:t>
            </a:r>
          </a:p>
          <a:p>
            <a:pPr lvl="1"/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6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1A831D1-4BBB-4B0A-A98B-7108102BA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2" b="7266"/>
          <a:stretch/>
        </p:blipFill>
        <p:spPr>
          <a:xfrm>
            <a:off x="1059699" y="1671152"/>
            <a:ext cx="10072600" cy="1625600"/>
          </a:xfrm>
          <a:prstGeom prst="rect">
            <a:avLst/>
          </a:prstGeom>
        </p:spPr>
      </p:pic>
      <p:pic>
        <p:nvPicPr>
          <p:cNvPr id="8" name="Picture 7" descr="A wooden table&#10;&#10;Description generated with high confidence">
            <a:extLst>
              <a:ext uri="{FF2B5EF4-FFF2-40B4-BE49-F238E27FC236}">
                <a16:creationId xmlns:a16="http://schemas.microsoft.com/office/drawing/2014/main" id="{B34339B8-F5E9-4D08-9051-2CE937F931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10" t="22645" r="15300" b="19365"/>
          <a:stretch/>
        </p:blipFill>
        <p:spPr>
          <a:xfrm>
            <a:off x="9283535" y="3472544"/>
            <a:ext cx="2351315" cy="267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80678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2047" y="2162150"/>
            <a:ext cx="5509953" cy="40706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564800" y="625249"/>
            <a:ext cx="11062400" cy="2056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</a:rPr>
              <a:t>Want to be a volunteer??</a:t>
            </a:r>
            <a:endParaRPr sz="4800" dirty="0">
              <a:solidFill>
                <a:schemeClr val="bg1"/>
              </a:solidFill>
            </a:endParaRPr>
          </a:p>
        </p:txBody>
      </p:sp>
      <p:sp>
        <p:nvSpPr>
          <p:cNvPr id="208" name="Shape 208"/>
          <p:cNvSpPr txBox="1">
            <a:spLocks noGrp="1"/>
          </p:cNvSpPr>
          <p:nvPr>
            <p:ph type="body" idx="4294967295"/>
          </p:nvPr>
        </p:nvSpPr>
        <p:spPr>
          <a:xfrm>
            <a:off x="240430" y="1814739"/>
            <a:ext cx="6751638" cy="4418012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buNone/>
            </a:pPr>
            <a:r>
              <a:rPr lang="en-GB" sz="3333" dirty="0"/>
              <a:t>Go to </a:t>
            </a:r>
            <a:r>
              <a:rPr lang="en-GB" sz="3333" b="1" dirty="0">
                <a:solidFill>
                  <a:schemeClr val="bg1"/>
                </a:solidFill>
              </a:rPr>
              <a:t>volunteer.makerepo.com</a:t>
            </a:r>
            <a:r>
              <a:rPr lang="en-GB" sz="3333" dirty="0">
                <a:solidFill>
                  <a:schemeClr val="bg1"/>
                </a:solidFill>
              </a:rPr>
              <a:t> </a:t>
            </a:r>
            <a:r>
              <a:rPr lang="en-GB" sz="3333" dirty="0"/>
              <a:t>and get trained! </a:t>
            </a:r>
            <a:endParaRPr sz="3333" dirty="0"/>
          </a:p>
          <a:p>
            <a:pPr marL="0" indent="0">
              <a:spcBef>
                <a:spcPts val="2133"/>
              </a:spcBef>
              <a:buNone/>
            </a:pPr>
            <a:r>
              <a:rPr lang="en-GB" sz="3333" dirty="0"/>
              <a:t>Here you can find the rewards for volunteer hours and some of the things you can do to get involved.</a:t>
            </a:r>
            <a:endParaRPr sz="3333" dirty="0"/>
          </a:p>
          <a:p>
            <a:pPr marL="0" indent="0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3333" dirty="0"/>
              <a:t>HOPE TO SEE YOU THERE!!</a:t>
            </a:r>
            <a:endParaRPr sz="3333" dirty="0"/>
          </a:p>
        </p:txBody>
      </p:sp>
    </p:spTree>
    <p:extLst>
      <p:ext uri="{BB962C8B-B14F-4D97-AF65-F5344CB8AC3E}">
        <p14:creationId xmlns:p14="http://schemas.microsoft.com/office/powerpoint/2010/main" val="2656044001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title"/>
          </p:nvPr>
        </p:nvSpPr>
        <p:spPr>
          <a:xfrm>
            <a:off x="564800" y="740320"/>
            <a:ext cx="11062400" cy="2056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r>
              <a:rPr lang="en-GB" sz="4800" dirty="0">
                <a:solidFill>
                  <a:schemeClr val="bg2"/>
                </a:solidFill>
              </a:rPr>
              <a:t>PLEASE FILL OUT THIS SURVEY</a:t>
            </a:r>
            <a:endParaRPr sz="4800" dirty="0">
              <a:solidFill>
                <a:schemeClr val="bg2"/>
              </a:solidFill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body" idx="4294967295"/>
          </p:nvPr>
        </p:nvSpPr>
        <p:spPr>
          <a:xfrm>
            <a:off x="1012031" y="2059843"/>
            <a:ext cx="10167937" cy="4003675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 algn="ctr">
              <a:buNone/>
            </a:pPr>
            <a:r>
              <a:rPr lang="en-GB" sz="4800" b="1" dirty="0">
                <a:solidFill>
                  <a:schemeClr val="bg1"/>
                </a:solidFill>
              </a:rPr>
              <a:t>Survey.makerepo.com</a:t>
            </a:r>
            <a:endParaRPr sz="4800" b="1" dirty="0">
              <a:solidFill>
                <a:schemeClr val="bg1"/>
              </a:solidFill>
            </a:endParaRPr>
          </a:p>
          <a:p>
            <a:pPr marL="0" indent="0" algn="ctr">
              <a:spcBef>
                <a:spcPts val="2133"/>
              </a:spcBef>
              <a:buNone/>
            </a:pPr>
            <a:r>
              <a:rPr lang="en-GB" sz="3333" dirty="0">
                <a:solidFill>
                  <a:srgbClr val="000000"/>
                </a:solidFill>
              </a:rPr>
              <a:t>Help us improve our workshops, it only takes a minute.</a:t>
            </a:r>
            <a:endParaRPr sz="3333" dirty="0">
              <a:solidFill>
                <a:srgbClr val="000000"/>
              </a:solidFill>
            </a:endParaRPr>
          </a:p>
          <a:p>
            <a:pPr marL="0" indent="0" algn="ctr">
              <a:spcBef>
                <a:spcPts val="2133"/>
              </a:spcBef>
              <a:spcAft>
                <a:spcPts val="2133"/>
              </a:spcAft>
              <a:buNone/>
            </a:pPr>
            <a:r>
              <a:rPr lang="en-GB" sz="3333" b="1" dirty="0">
                <a:solidFill>
                  <a:srgbClr val="000000"/>
                </a:solidFill>
              </a:rPr>
              <a:t>We are open 12-8 Mondays to Friday and Sundays 11-5 (Community Hours)</a:t>
            </a:r>
            <a:endParaRPr sz="3333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72092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564800" y="763180"/>
            <a:ext cx="11062400" cy="20560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algn="ctr"/>
            <a:r>
              <a:rPr lang="en-GB" sz="4800" dirty="0">
                <a:solidFill>
                  <a:schemeClr val="bg2"/>
                </a:solidFill>
              </a:rPr>
              <a:t>Do You Have a </a:t>
            </a:r>
            <a:r>
              <a:rPr lang="en-GB" sz="4800" dirty="0" err="1">
                <a:solidFill>
                  <a:schemeClr val="bg2"/>
                </a:solidFill>
              </a:rPr>
              <a:t>Makerepo</a:t>
            </a:r>
            <a:r>
              <a:rPr lang="en-GB" sz="4800" dirty="0">
                <a:solidFill>
                  <a:schemeClr val="bg2"/>
                </a:solidFill>
              </a:rPr>
              <a:t> Account?</a:t>
            </a:r>
            <a:endParaRPr sz="4800" dirty="0">
              <a:solidFill>
                <a:schemeClr val="bg2"/>
              </a:solidFill>
            </a:endParaRP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5813600" y="1722600"/>
            <a:ext cx="5689600" cy="4003675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indent="0">
              <a:spcAft>
                <a:spcPts val="2133"/>
              </a:spcAft>
              <a:buNone/>
            </a:pPr>
            <a:r>
              <a:rPr lang="en-GB" sz="3000" dirty="0"/>
              <a:t>Make an account on </a:t>
            </a:r>
            <a:r>
              <a:rPr lang="en-GB" sz="3000" b="1" dirty="0">
                <a:solidFill>
                  <a:schemeClr val="bg1"/>
                </a:solidFill>
              </a:rPr>
              <a:t>Makerepo.com</a:t>
            </a:r>
            <a:r>
              <a:rPr lang="en-GB" sz="3000" dirty="0">
                <a:solidFill>
                  <a:schemeClr val="bg1"/>
                </a:solidFill>
              </a:rPr>
              <a:t> </a:t>
            </a:r>
            <a:r>
              <a:rPr lang="en-GB" sz="3000" dirty="0"/>
              <a:t>so that you can have access to other people’s projects and the use of our space! Everyone NEEDS one.</a:t>
            </a:r>
          </a:p>
          <a:p>
            <a:pPr marL="0" indent="0">
              <a:spcAft>
                <a:spcPts val="2133"/>
              </a:spcAft>
              <a:buNone/>
            </a:pPr>
            <a:r>
              <a:rPr lang="en-GB" sz="3000" dirty="0"/>
              <a:t>Community members speak to those working in the makerspace to get setup!</a:t>
            </a:r>
            <a:endParaRPr sz="3000" dirty="0"/>
          </a:p>
        </p:txBody>
      </p: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t="23551" r="44690" b="9541"/>
          <a:stretch/>
        </p:blipFill>
        <p:spPr>
          <a:xfrm>
            <a:off x="564800" y="1814040"/>
            <a:ext cx="5124800" cy="428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367830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C7EC0-B6F8-4FC7-B752-AD97DB21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869" y="389777"/>
            <a:ext cx="11062400" cy="2056000"/>
          </a:xfrm>
        </p:spPr>
        <p:txBody>
          <a:bodyPr/>
          <a:lstStyle/>
          <a:p>
            <a:r>
              <a:rPr lang="en-CA" dirty="0"/>
              <a:t>Inkscape Advanced Features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587D7B-9667-43FE-9D23-103D84A9F9B5}"/>
              </a:ext>
            </a:extLst>
          </p:cNvPr>
          <p:cNvSpPr txBox="1"/>
          <p:nvPr/>
        </p:nvSpPr>
        <p:spPr>
          <a:xfrm>
            <a:off x="553791" y="2136338"/>
            <a:ext cx="1099855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Colour Mapping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Allows you to assign different values for specific colours in your design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Speed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Power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Therefore no need to run separate jobs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More depth in rastering jobs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  <a:p>
            <a:pPr lvl="2"/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5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2788C466-18B6-4436-BB26-BD89023A9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045" y="2975784"/>
            <a:ext cx="4752303" cy="28844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75006F-9F62-4636-8376-5E5B22508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80" y="4714492"/>
            <a:ext cx="1400370" cy="14480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7D0AD82-0C0F-48CA-9B26-1A8558328686}"/>
              </a:ext>
            </a:extLst>
          </p:cNvPr>
          <p:cNvSpPr txBox="1"/>
          <p:nvPr/>
        </p:nvSpPr>
        <p:spPr>
          <a:xfrm>
            <a:off x="564800" y="4131169"/>
            <a:ext cx="46262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b="1" dirty="0">
              <a:solidFill>
                <a:schemeClr val="bg2"/>
              </a:solidFill>
            </a:endParaRPr>
          </a:p>
          <a:p>
            <a:r>
              <a:rPr lang="en-CA" b="1" dirty="0">
                <a:solidFill>
                  <a:schemeClr val="bg2"/>
                </a:solidFill>
              </a:rPr>
              <a:t>Extensions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Created by the 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Allow you perform complex functions simply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Laser cut box template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Living hinges </a:t>
            </a:r>
          </a:p>
        </p:txBody>
      </p:sp>
    </p:spTree>
    <p:extLst>
      <p:ext uri="{BB962C8B-B14F-4D97-AF65-F5344CB8AC3E}">
        <p14:creationId xmlns:p14="http://schemas.microsoft.com/office/powerpoint/2010/main" val="219442725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2C55B-39C6-4E6E-8704-1DE3E26A6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13" y="1064632"/>
            <a:ext cx="4805691" cy="2056000"/>
          </a:xfrm>
        </p:spPr>
        <p:txBody>
          <a:bodyPr/>
          <a:lstStyle/>
          <a:p>
            <a:r>
              <a:rPr lang="en-CA" dirty="0"/>
              <a:t>Why use Colour Mapping?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846CCD-0C92-4A55-BA39-5C0B5B373E3E}"/>
              </a:ext>
            </a:extLst>
          </p:cNvPr>
          <p:cNvSpPr txBox="1"/>
          <p:nvPr/>
        </p:nvSpPr>
        <p:spPr>
          <a:xfrm>
            <a:off x="540913" y="3737369"/>
            <a:ext cx="50356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Allows for greater flexibility in your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More dynamic looking cuts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Darker spots can be made by setting the power/frequency to a higher value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Change vector power to change depth of cut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Results will vary depending on the material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5" name="Picture 4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55745F3E-18E6-47C4-A515-351C15C7B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" t="3943" r="1018" b="1784"/>
          <a:stretch/>
        </p:blipFill>
        <p:spPr>
          <a:xfrm>
            <a:off x="5731099" y="897302"/>
            <a:ext cx="5396248" cy="506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7351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4B93-455E-4EA8-92B0-F8A46685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307535"/>
            <a:ext cx="11062400" cy="2056000"/>
          </a:xfrm>
        </p:spPr>
        <p:txBody>
          <a:bodyPr/>
          <a:lstStyle/>
          <a:p>
            <a:r>
              <a:rPr lang="en-CA" dirty="0"/>
              <a:t>Colour Mapping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23804-78FE-4AF8-B6F7-DABE12F26EC8}"/>
              </a:ext>
            </a:extLst>
          </p:cNvPr>
          <p:cNvSpPr txBox="1"/>
          <p:nvPr/>
        </p:nvSpPr>
        <p:spPr>
          <a:xfrm>
            <a:off x="545206" y="1983546"/>
            <a:ext cx="6001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</a:rPr>
              <a:t>In order to colour map your file you are going to first need to follow a few steps.</a:t>
            </a:r>
          </a:p>
          <a:p>
            <a:r>
              <a:rPr lang="en-CA" b="1" dirty="0">
                <a:solidFill>
                  <a:schemeClr val="bg2"/>
                </a:solidFill>
              </a:rPr>
              <a:t>Step 1</a:t>
            </a:r>
            <a:r>
              <a:rPr lang="en-CA" dirty="0">
                <a:solidFill>
                  <a:schemeClr val="bg2"/>
                </a:solidFill>
              </a:rPr>
              <a:t>:</a:t>
            </a:r>
          </a:p>
          <a:p>
            <a:r>
              <a:rPr lang="en-CA" dirty="0">
                <a:solidFill>
                  <a:schemeClr val="bg2"/>
                </a:solidFill>
              </a:rPr>
              <a:t>Create a design in Inkscape that uses different colours for vectoring/ rastering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7E76B35-A807-434F-B73F-BD999B4EC8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321" y="3499398"/>
            <a:ext cx="2834587" cy="27117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B451F4-E70C-44F9-BF56-FAB8A077A29E}"/>
              </a:ext>
            </a:extLst>
          </p:cNvPr>
          <p:cNvSpPr txBox="1"/>
          <p:nvPr/>
        </p:nvSpPr>
        <p:spPr>
          <a:xfrm>
            <a:off x="545206" y="3886309"/>
            <a:ext cx="298125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It is important to use basic colours as they are easier to map (simple RGB)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Simplifies the process when we move over to the </a:t>
            </a:r>
            <a:r>
              <a:rPr lang="en-CA" dirty="0" err="1">
                <a:solidFill>
                  <a:schemeClr val="bg2"/>
                </a:solidFill>
              </a:rPr>
              <a:t>Epilog</a:t>
            </a:r>
            <a:r>
              <a:rPr lang="en-CA" dirty="0">
                <a:solidFill>
                  <a:schemeClr val="bg2"/>
                </a:solidFill>
              </a:rPr>
              <a:t> software </a:t>
            </a:r>
          </a:p>
          <a:p>
            <a:endParaRPr lang="en-CA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C57614-02BB-4D77-852E-0B25AAE3C10F}"/>
              </a:ext>
            </a:extLst>
          </p:cNvPr>
          <p:cNvSpPr/>
          <p:nvPr/>
        </p:nvSpPr>
        <p:spPr>
          <a:xfrm>
            <a:off x="545206" y="3761014"/>
            <a:ext cx="3000852" cy="19997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A81361DE-B3D0-4953-96E3-4BC271851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579" y="2092491"/>
            <a:ext cx="5069088" cy="4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409975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34B93-455E-4EA8-92B0-F8A466850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463598"/>
            <a:ext cx="11062400" cy="1583566"/>
          </a:xfrm>
        </p:spPr>
        <p:txBody>
          <a:bodyPr/>
          <a:lstStyle/>
          <a:p>
            <a:r>
              <a:rPr lang="en-CA" dirty="0"/>
              <a:t>Colour Mapping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923804-78FE-4AF8-B6F7-DABE12F26EC8}"/>
              </a:ext>
            </a:extLst>
          </p:cNvPr>
          <p:cNvSpPr txBox="1"/>
          <p:nvPr/>
        </p:nvSpPr>
        <p:spPr>
          <a:xfrm>
            <a:off x="459390" y="1991077"/>
            <a:ext cx="42544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Step </a:t>
            </a:r>
            <a:r>
              <a:rPr lang="en-CA" b="1" dirty="0">
                <a:solidFill>
                  <a:srgbClr val="000000"/>
                </a:solidFill>
                <a:latin typeface="Arial"/>
              </a:rPr>
              <a:t>2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Export your file as a PDF and load up </a:t>
            </a:r>
            <a:r>
              <a:rPr kumimoji="0" lang="en-C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Epilog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’s software</a:t>
            </a:r>
          </a:p>
          <a:p>
            <a:pPr marL="857250" lvl="1" indent="-400050">
              <a:buFont typeface="+mj-lt"/>
              <a:buAutoNum type="romanLcPeriod"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Ensure Colour Mapping is selected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CA" dirty="0">
                <a:solidFill>
                  <a:srgbClr val="000000"/>
                </a:solidFill>
                <a:latin typeface="Arial"/>
              </a:rPr>
              <a:t>Set the colour based on RGB values (use 255 values ONLY)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CA" dirty="0">
                <a:solidFill>
                  <a:srgbClr val="000000"/>
                </a:solidFill>
                <a:latin typeface="Arial"/>
              </a:rPr>
              <a:t>Set the Speed, Power, Frequency values for that colour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Indicate </a:t>
            </a:r>
            <a:r>
              <a:rPr lang="en-CA" dirty="0">
                <a:solidFill>
                  <a:srgbClr val="000000"/>
                </a:solidFill>
                <a:latin typeface="Arial"/>
              </a:rPr>
              <a:t>if you are rastering/vectoring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CA" dirty="0">
                <a:solidFill>
                  <a:srgbClr val="000000"/>
                </a:solidFill>
                <a:latin typeface="Arial"/>
              </a:rPr>
              <a:t>Navigate colour </a:t>
            </a:r>
            <a:r>
              <a:rPr kumimoji="0" lang="en-CA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profiles using the Plus or Minus</a:t>
            </a:r>
          </a:p>
        </p:txBody>
      </p:sp>
      <p:pic>
        <p:nvPicPr>
          <p:cNvPr id="6" name="Picture 5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1801444B-EB4E-4D1A-BEE4-0CA8822CF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29" y="2047164"/>
            <a:ext cx="6541354" cy="39703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F022412-F0F0-4760-ACF7-C93238AE688F}"/>
              </a:ext>
            </a:extLst>
          </p:cNvPr>
          <p:cNvSpPr/>
          <p:nvPr/>
        </p:nvSpPr>
        <p:spPr>
          <a:xfrm>
            <a:off x="5171660" y="2701737"/>
            <a:ext cx="843899" cy="2232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48427-BD7C-4CEF-91BF-DAD8B83BCB27}"/>
              </a:ext>
            </a:extLst>
          </p:cNvPr>
          <p:cNvSpPr/>
          <p:nvPr/>
        </p:nvSpPr>
        <p:spPr>
          <a:xfrm>
            <a:off x="7580372" y="2901162"/>
            <a:ext cx="387737" cy="423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6383F1-B23E-4E9F-B3FB-1430BF036257}"/>
              </a:ext>
            </a:extLst>
          </p:cNvPr>
          <p:cNvSpPr/>
          <p:nvPr/>
        </p:nvSpPr>
        <p:spPr>
          <a:xfrm>
            <a:off x="7580373" y="3992424"/>
            <a:ext cx="387737" cy="423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0EBE0-F8C8-4189-BADA-5DB7E7FC5EAE}"/>
              </a:ext>
            </a:extLst>
          </p:cNvPr>
          <p:cNvSpPr txBox="1"/>
          <p:nvPr/>
        </p:nvSpPr>
        <p:spPr>
          <a:xfrm>
            <a:off x="8025426" y="4864997"/>
            <a:ext cx="360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bg2"/>
                </a:solidFill>
              </a:rPr>
              <a:t>*Note this software is only on the laptop connected to the laser cutter. </a:t>
            </a:r>
          </a:p>
        </p:txBody>
      </p:sp>
    </p:spTree>
    <p:extLst>
      <p:ext uri="{BB962C8B-B14F-4D97-AF65-F5344CB8AC3E}">
        <p14:creationId xmlns:p14="http://schemas.microsoft.com/office/powerpoint/2010/main" val="909114847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7AB61-B046-4B54-9262-A651355EF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6797" y="576819"/>
            <a:ext cx="7778406" cy="1042438"/>
          </a:xfrm>
        </p:spPr>
        <p:txBody>
          <a:bodyPr/>
          <a:lstStyle/>
          <a:p>
            <a:r>
              <a:rPr lang="en-CA" dirty="0"/>
              <a:t>Extensions?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3B58A0-0CB9-4EE3-8333-A3AAAFCCA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356" y="1748521"/>
            <a:ext cx="1771756" cy="18320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C02571-BC89-4792-B0C2-B4E81C44728A}"/>
              </a:ext>
            </a:extLst>
          </p:cNvPr>
          <p:cNvSpPr txBox="1"/>
          <p:nvPr/>
        </p:nvSpPr>
        <p:spPr>
          <a:xfrm>
            <a:off x="695459" y="2755693"/>
            <a:ext cx="8370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Extensions that are created by the Inkscape Community and are used to make designing easier or to add more functionality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They are simple to install and increase the capabilities of the software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E0CCC59-16BB-454E-BB68-5C1F8C12D3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90" y="3708626"/>
            <a:ext cx="6150652" cy="25725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0EB078-B48D-4302-9412-1CA0E8A2C288}"/>
              </a:ext>
            </a:extLst>
          </p:cNvPr>
          <p:cNvSpPr txBox="1"/>
          <p:nvPr/>
        </p:nvSpPr>
        <p:spPr>
          <a:xfrm>
            <a:off x="7096259" y="5310520"/>
            <a:ext cx="465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  <a:hlinkClick r:id="rId4"/>
              </a:rPr>
              <a:t>https://inkscape.org/en/gallery/=extension/</a:t>
            </a:r>
            <a:endParaRPr lang="en-CA" dirty="0">
              <a:solidFill>
                <a:schemeClr val="bg2"/>
              </a:solidFill>
            </a:endParaRPr>
          </a:p>
          <a:p>
            <a:endParaRPr lang="en-CA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9A366E-8055-45AD-B9A9-A39A60745E20}"/>
              </a:ext>
            </a:extLst>
          </p:cNvPr>
          <p:cNvSpPr txBox="1"/>
          <p:nvPr/>
        </p:nvSpPr>
        <p:spPr>
          <a:xfrm>
            <a:off x="7096259" y="4257926"/>
            <a:ext cx="44002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Online database of a few extensions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Open source allowing you to make your own extensions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41F68-E25A-4EA3-A752-B00DBB87CF5E}"/>
              </a:ext>
            </a:extLst>
          </p:cNvPr>
          <p:cNvSpPr txBox="1"/>
          <p:nvPr/>
        </p:nvSpPr>
        <p:spPr>
          <a:xfrm>
            <a:off x="695459" y="1597995"/>
            <a:ext cx="7778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2"/>
                </a:solidFill>
              </a:rPr>
              <a:t>Extensions built into Inkscape can be accessed from the Extension toolbar: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The function/use of these will vary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Install files will indicate how these work </a:t>
            </a:r>
          </a:p>
        </p:txBody>
      </p:sp>
    </p:spTree>
    <p:extLst>
      <p:ext uri="{BB962C8B-B14F-4D97-AF65-F5344CB8AC3E}">
        <p14:creationId xmlns:p14="http://schemas.microsoft.com/office/powerpoint/2010/main" val="3562685561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33F4A-BF8C-48A0-B570-474FC5EFC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490718"/>
            <a:ext cx="11062400" cy="2056000"/>
          </a:xfrm>
        </p:spPr>
        <p:txBody>
          <a:bodyPr/>
          <a:lstStyle/>
          <a:p>
            <a:r>
              <a:rPr lang="en-CA" dirty="0"/>
              <a:t>Living Hinge Extension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483B83-381F-4C63-B36B-3C053C76DC8A}"/>
              </a:ext>
            </a:extLst>
          </p:cNvPr>
          <p:cNvSpPr txBox="1"/>
          <p:nvPr/>
        </p:nvSpPr>
        <p:spPr>
          <a:xfrm>
            <a:off x="6517650" y="2285108"/>
            <a:ext cx="3771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chemeClr val="bg2"/>
                </a:solidFill>
              </a:rPr>
              <a:t>What is a living hinge?</a:t>
            </a:r>
          </a:p>
        </p:txBody>
      </p:sp>
      <p:pic>
        <p:nvPicPr>
          <p:cNvPr id="5" name="Picture 4" descr="A wooden table&#10;&#10;Description generated with high confidence">
            <a:extLst>
              <a:ext uri="{FF2B5EF4-FFF2-40B4-BE49-F238E27FC236}">
                <a16:creationId xmlns:a16="http://schemas.microsoft.com/office/drawing/2014/main" id="{F33155FB-BC99-43C5-AB1E-437639009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7" b="8108"/>
          <a:stretch/>
        </p:blipFill>
        <p:spPr>
          <a:xfrm>
            <a:off x="741528" y="2285108"/>
            <a:ext cx="4718085" cy="31393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876F52-B8B9-44DB-86EC-4D1B40B0A70A}"/>
              </a:ext>
            </a:extLst>
          </p:cNvPr>
          <p:cNvSpPr txBox="1"/>
          <p:nvPr/>
        </p:nvSpPr>
        <p:spPr>
          <a:xfrm>
            <a:off x="5795492" y="2880122"/>
            <a:ext cx="56549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Series of relief cuts that allows a solid material to have bending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You can design much more complex shapes for various applications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solidFill>
                <a:schemeClr val="bg2"/>
              </a:solidFill>
            </a:endParaRPr>
          </a:p>
          <a:p>
            <a:r>
              <a:rPr lang="en-CA" b="1" dirty="0">
                <a:solidFill>
                  <a:schemeClr val="bg2"/>
                </a:solidFill>
              </a:rPr>
              <a:t>Issues: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To preform cuts like this it is very time intensive to cut and design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Using the extension it will design everything for you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Area becomes much weaker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599AE7-CBDC-4B6C-8D31-035D8943E9D9}"/>
              </a:ext>
            </a:extLst>
          </p:cNvPr>
          <p:cNvSpPr txBox="1"/>
          <p:nvPr/>
        </p:nvSpPr>
        <p:spPr>
          <a:xfrm>
            <a:off x="741528" y="5424429"/>
            <a:ext cx="4718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bg2"/>
                </a:solidFill>
                <a:hlinkClick r:id="rId3"/>
              </a:rPr>
              <a:t>https://inkscape.org/en/~drphonon/%E2%98%85living-hinge-creator</a:t>
            </a:r>
            <a:r>
              <a:rPr lang="en-CA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597156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48E5-CD97-48EC-8F60-61AF6653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00" y="593179"/>
            <a:ext cx="11062400" cy="2056000"/>
          </a:xfrm>
        </p:spPr>
        <p:txBody>
          <a:bodyPr/>
          <a:lstStyle/>
          <a:p>
            <a:r>
              <a:rPr lang="en-CA" dirty="0"/>
              <a:t>How to install an Extension?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A5B8A-00CC-4732-8519-CF9AF3813031}"/>
              </a:ext>
            </a:extLst>
          </p:cNvPr>
          <p:cNvSpPr txBox="1"/>
          <p:nvPr/>
        </p:nvSpPr>
        <p:spPr>
          <a:xfrm>
            <a:off x="721217" y="2266682"/>
            <a:ext cx="52417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solidFill>
                  <a:schemeClr val="bg2"/>
                </a:solidFill>
              </a:rPr>
              <a:t>Steps to follow: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chemeClr val="bg2"/>
                </a:solidFill>
              </a:rPr>
              <a:t>Download and unpack the archive file from the website</a:t>
            </a:r>
          </a:p>
          <a:p>
            <a:pPr marL="342900" indent="-342900">
              <a:buFont typeface="+mj-lt"/>
              <a:buAutoNum type="arabicPeriod"/>
            </a:pPr>
            <a:r>
              <a:rPr lang="en-CA" dirty="0">
                <a:solidFill>
                  <a:schemeClr val="bg2"/>
                </a:solidFill>
              </a:rPr>
              <a:t>Determine the location of where to copy these files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n-CA" dirty="0">
                <a:solidFill>
                  <a:schemeClr val="bg2"/>
                </a:solidFill>
              </a:rPr>
              <a:t>In Inkscape:</a:t>
            </a:r>
          </a:p>
          <a:p>
            <a:pPr marL="1314450" lvl="2" indent="-4000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Edit &gt; Preferences &gt; System: User Extensions</a:t>
            </a:r>
          </a:p>
          <a:p>
            <a:pPr marL="400050" indent="-400050">
              <a:buFont typeface="+mj-lt"/>
              <a:buAutoNum type="arabicPeriod"/>
            </a:pPr>
            <a:r>
              <a:rPr lang="en-CA" dirty="0">
                <a:solidFill>
                  <a:schemeClr val="bg2"/>
                </a:solidFill>
              </a:rPr>
              <a:t>Locate this path on your computer </a:t>
            </a:r>
          </a:p>
          <a:p>
            <a:pPr marL="857250" lvl="1" indent="-400050"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bg2"/>
                </a:solidFill>
              </a:rPr>
              <a:t>Copy the two files from the download (.</a:t>
            </a:r>
            <a:r>
              <a:rPr lang="en-CA" dirty="0" err="1">
                <a:solidFill>
                  <a:schemeClr val="bg2"/>
                </a:solidFill>
              </a:rPr>
              <a:t>inx</a:t>
            </a:r>
            <a:r>
              <a:rPr lang="en-CA" dirty="0">
                <a:solidFill>
                  <a:schemeClr val="bg2"/>
                </a:solidFill>
              </a:rPr>
              <a:t> and .</a:t>
            </a:r>
            <a:r>
              <a:rPr lang="en-CA" dirty="0" err="1">
                <a:solidFill>
                  <a:schemeClr val="bg2"/>
                </a:solidFill>
              </a:rPr>
              <a:t>py</a:t>
            </a:r>
            <a:r>
              <a:rPr lang="en-CA" dirty="0">
                <a:solidFill>
                  <a:schemeClr val="bg2"/>
                </a:solidFill>
              </a:rPr>
              <a:t> files)</a:t>
            </a:r>
          </a:p>
          <a:p>
            <a:pPr marL="400050" indent="-400050">
              <a:buFont typeface="+mj-lt"/>
              <a:buAutoNum type="arabicPeriod"/>
            </a:pPr>
            <a:r>
              <a:rPr lang="en-CA" dirty="0">
                <a:solidFill>
                  <a:schemeClr val="bg2"/>
                </a:solidFill>
              </a:rPr>
              <a:t>Restart Inkscape and you should now be able to access it from the </a:t>
            </a:r>
            <a:r>
              <a:rPr lang="en-CA" b="1" dirty="0">
                <a:solidFill>
                  <a:schemeClr val="bg2"/>
                </a:solidFill>
              </a:rPr>
              <a:t>Extensions</a:t>
            </a:r>
            <a:r>
              <a:rPr lang="en-CA" dirty="0">
                <a:solidFill>
                  <a:schemeClr val="bg2"/>
                </a:solidFill>
              </a:rPr>
              <a:t> on toolbar</a:t>
            </a:r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DF17BB1-D64B-4F61-9875-CFAFF1E6F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208" y="2433844"/>
            <a:ext cx="5241701" cy="4306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08A827-F825-4F1C-A705-785AACA98B05}"/>
              </a:ext>
            </a:extLst>
          </p:cNvPr>
          <p:cNvSpPr/>
          <p:nvPr/>
        </p:nvSpPr>
        <p:spPr>
          <a:xfrm>
            <a:off x="10032642" y="2449818"/>
            <a:ext cx="579549" cy="40311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A5712DC-3C3A-4736-9D28-40C48BA214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337" b="56078"/>
          <a:stretch/>
        </p:blipFill>
        <p:spPr>
          <a:xfrm>
            <a:off x="6775276" y="3094024"/>
            <a:ext cx="4039564" cy="16613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5C5529-17ED-487C-8054-6C87E30C83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739" b="80333"/>
          <a:stretch/>
        </p:blipFill>
        <p:spPr>
          <a:xfrm>
            <a:off x="6775276" y="4984910"/>
            <a:ext cx="4039564" cy="10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89277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3098</TotalTime>
  <Words>978</Words>
  <Application>Microsoft Office PowerPoint</Application>
  <PresentationFormat>Widescreen</PresentationFormat>
  <Paragraphs>118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Lato</vt:lpstr>
      <vt:lpstr>Raleway</vt:lpstr>
      <vt:lpstr>Swiss</vt:lpstr>
      <vt:lpstr> Extensions  +  Colour Mapping </vt:lpstr>
      <vt:lpstr>Do You Have a Makerepo Account?</vt:lpstr>
      <vt:lpstr>Inkscape Advanced Features</vt:lpstr>
      <vt:lpstr>Why use Colour Mapping?</vt:lpstr>
      <vt:lpstr>Colour Mapping</vt:lpstr>
      <vt:lpstr>Colour Mapping</vt:lpstr>
      <vt:lpstr>Extensions?</vt:lpstr>
      <vt:lpstr>Living Hinge Extension</vt:lpstr>
      <vt:lpstr>How to install an Extension?</vt:lpstr>
      <vt:lpstr>Living Hinge Extension</vt:lpstr>
      <vt:lpstr>Using the Living Hinge</vt:lpstr>
      <vt:lpstr>Using the Living Hinge</vt:lpstr>
      <vt:lpstr>Additional Extensions</vt:lpstr>
      <vt:lpstr>Try it Out! (Living Bracelet)</vt:lpstr>
      <vt:lpstr>Want to be a volunteer??</vt:lpstr>
      <vt:lpstr>PLEASE FILL OUT THIS SURVEY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(Extensions +  Colour Mapping)</dc:title>
  <dc:creator>Mihir Mistry</dc:creator>
  <cp:lastModifiedBy>Mihir Mistry</cp:lastModifiedBy>
  <cp:revision>33</cp:revision>
  <dcterms:created xsi:type="dcterms:W3CDTF">2018-06-15T15:59:36Z</dcterms:created>
  <dcterms:modified xsi:type="dcterms:W3CDTF">2018-07-26T17:29:33Z</dcterms:modified>
</cp:coreProperties>
</file>