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embeddedFontLst>
    <p:embeddedFont>
      <p:font typeface="Nunito"/>
      <p:regular r:id="rId20"/>
      <p:bold r:id="rId21"/>
      <p:italic r:id="rId22"/>
      <p:boldItalic r:id="rId23"/>
    </p:embeddedFont>
    <p:embeddedFont>
      <p:font typeface="Maven Pro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6884D3B-969D-4F51-9A42-0A4322F49CB2}">
  <a:tblStyle styleId="{46884D3B-969D-4F51-9A42-0A4322F49C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regular.fntdata"/><Relationship Id="rId22" Type="http://schemas.openxmlformats.org/officeDocument/2006/relationships/font" Target="fonts/Nunito-italic.fntdata"/><Relationship Id="rId21" Type="http://schemas.openxmlformats.org/officeDocument/2006/relationships/font" Target="fonts/Nunito-bold.fntdata"/><Relationship Id="rId24" Type="http://schemas.openxmlformats.org/officeDocument/2006/relationships/font" Target="fonts/MavenPro-regular.fntdata"/><Relationship Id="rId23" Type="http://schemas.openxmlformats.org/officeDocument/2006/relationships/font" Target="fonts/Nuni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MavenPr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f8f25341e4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f8f25341e4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JAKE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f8f25341e4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f8f25341e4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LAUREN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f8f25341e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f8f25341e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Draws attention of closeby bystander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f731a6ee02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f731a6ee0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f37194e161_0_5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f37194e161_0_5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LAUREN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f8f25341e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f8f25341e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LAUREN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f37194e161_0_5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f37194e161_0_5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f37194e161_0_5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f37194e161_0_5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f37194e161_0_5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f37194e161_0_5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QASWAR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f8f25341e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f8f25341e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QASWAR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f8f25341e4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f8f25341e4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QASWAR - When left in a hot car, a child's major organs begin to shut down when his temperature reaches 35 degrees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Celsius. We want to make sure that if the car reaches that temperature our device will react immediately and send an alert.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f8f25341e4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f8f25341e4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QASWAR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Anything over 70 PPM is dangerous, The goal for this sensor is to monitor the CO levels and signal the device if the levels are dangerously high.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lt2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accent3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566825" y="1635300"/>
            <a:ext cx="60573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“Hot Car Emergency”</a:t>
            </a:r>
            <a:endParaRPr sz="3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GNG1103 </a:t>
            </a:r>
            <a:endParaRPr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566825" y="3508200"/>
            <a:ext cx="4255500" cy="10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Project Group B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Qaswar Al-Hindawi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Lauren Juneau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Jacob Williams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Navi Selvaratnam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2"/>
          <p:cNvSpPr txBox="1"/>
          <p:nvPr>
            <p:ph type="title"/>
          </p:nvPr>
        </p:nvSpPr>
        <p:spPr>
          <a:xfrm>
            <a:off x="127100" y="10272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Continual Operation</a:t>
            </a:r>
            <a:endParaRPr/>
          </a:p>
        </p:txBody>
      </p:sp>
      <p:pic>
        <p:nvPicPr>
          <p:cNvPr id="341" name="Google Shape;34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0925" y="1655900"/>
            <a:ext cx="3654500" cy="18317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42" name="Google Shape;342;p22"/>
          <p:cNvSpPr txBox="1"/>
          <p:nvPr/>
        </p:nvSpPr>
        <p:spPr>
          <a:xfrm>
            <a:off x="1206325" y="814075"/>
            <a:ext cx="3818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A car’s 12V output (cigarette lighter) is powered when the engine is running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3" name="Google Shape;343;p22"/>
          <p:cNvSpPr txBox="1"/>
          <p:nvPr/>
        </p:nvSpPr>
        <p:spPr>
          <a:xfrm>
            <a:off x="355225" y="1657750"/>
            <a:ext cx="3818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The system would continually ‘top up’ the battery while the car is running, ensuring it’s always at full charge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3"/>
          <p:cNvSpPr txBox="1"/>
          <p:nvPr>
            <p:ph type="title"/>
          </p:nvPr>
        </p:nvSpPr>
        <p:spPr>
          <a:xfrm>
            <a:off x="127100" y="10272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Mobile Connectivity</a:t>
            </a:r>
            <a:endParaRPr/>
          </a:p>
        </p:txBody>
      </p:sp>
      <p:sp>
        <p:nvSpPr>
          <p:cNvPr id="349" name="Google Shape;349;p23"/>
          <p:cNvSpPr txBox="1"/>
          <p:nvPr>
            <p:ph idx="1" type="body"/>
          </p:nvPr>
        </p:nvSpPr>
        <p:spPr>
          <a:xfrm>
            <a:off x="1156200" y="789300"/>
            <a:ext cx="25518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Push notifications to android and iOS devices </a:t>
            </a:r>
            <a:r>
              <a:rPr b="1" lang="en" sz="1400"/>
              <a:t>via email.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Can also be received via app.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Beta testing message API.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Open-source.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Third-party download.</a:t>
            </a:r>
            <a:endParaRPr sz="1400"/>
          </a:p>
        </p:txBody>
      </p:sp>
      <p:pic>
        <p:nvPicPr>
          <p:cNvPr id="350" name="Google Shape;35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4800" y="1116500"/>
            <a:ext cx="5070400" cy="29105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51" name="Google Shape;351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2349" y="3382225"/>
            <a:ext cx="3120424" cy="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4"/>
          <p:cNvSpPr txBox="1"/>
          <p:nvPr>
            <p:ph type="title"/>
          </p:nvPr>
        </p:nvSpPr>
        <p:spPr>
          <a:xfrm>
            <a:off x="127100" y="10272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Alarms and Alerts</a:t>
            </a:r>
            <a:endParaRPr/>
          </a:p>
        </p:txBody>
      </p:sp>
      <p:sp>
        <p:nvSpPr>
          <p:cNvPr id="357" name="Google Shape;357;p24"/>
          <p:cNvSpPr txBox="1"/>
          <p:nvPr>
            <p:ph idx="1" type="body"/>
          </p:nvPr>
        </p:nvSpPr>
        <p:spPr>
          <a:xfrm>
            <a:off x="438325" y="2160350"/>
            <a:ext cx="2717700" cy="152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59 dB at 10cm</a:t>
            </a:r>
            <a:endParaRPr/>
          </a:p>
          <a:p>
            <a:pPr indent="-293211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4kHz</a:t>
            </a:r>
            <a:endParaRPr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Moderately Loud</a:t>
            </a:r>
            <a:endParaRPr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Managed by Keypad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04958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LED Array</a:t>
            </a:r>
            <a:endParaRPr/>
          </a:p>
        </p:txBody>
      </p:sp>
      <p:pic>
        <p:nvPicPr>
          <p:cNvPr id="358" name="Google Shape;35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9800" y="847475"/>
            <a:ext cx="1586226" cy="118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2875" y="703413"/>
            <a:ext cx="4973208" cy="37366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5"/>
          <p:cNvSpPr txBox="1"/>
          <p:nvPr>
            <p:ph type="title"/>
          </p:nvPr>
        </p:nvSpPr>
        <p:spPr>
          <a:xfrm>
            <a:off x="1435375" y="796100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300">
                <a:solidFill>
                  <a:srgbClr val="FFFFFF"/>
                </a:solidFill>
              </a:rPr>
              <a:t> Questions?</a:t>
            </a:r>
            <a:endParaRPr sz="5300">
              <a:solidFill>
                <a:srgbClr val="FFFFFF"/>
              </a:solidFill>
            </a:endParaRPr>
          </a:p>
        </p:txBody>
      </p:sp>
      <p:sp>
        <p:nvSpPr>
          <p:cNvPr id="365" name="Google Shape;365;p25"/>
          <p:cNvSpPr txBox="1"/>
          <p:nvPr>
            <p:ph idx="1" type="body"/>
          </p:nvPr>
        </p:nvSpPr>
        <p:spPr>
          <a:xfrm>
            <a:off x="1388550" y="232585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612"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" sz="1212"/>
              <a:t>@qalhi056@uottawa.ca</a:t>
            </a:r>
            <a:endParaRPr sz="1212"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" sz="1212"/>
              <a:t>@jwill152@uottawa.ca</a:t>
            </a:r>
            <a:endParaRPr sz="1212"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" sz="1212"/>
              <a:t>@ljune058@uottawa.ca</a:t>
            </a:r>
            <a:endParaRPr sz="1212"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t/>
            </a:r>
            <a:endParaRPr sz="1212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288225" y="1081750"/>
            <a:ext cx="69414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“Parents and legal guardians in the UAE (and </a:t>
            </a:r>
            <a:r>
              <a:rPr lang="en"/>
              <a:t>across</a:t>
            </a:r>
            <a:r>
              <a:rPr lang="en"/>
              <a:t> the Middle-East) require an affordable, intuitive, and easy to install device able to ensure the safety of a vehicle occupant in dangerously high temperatures and Carbon </a:t>
            </a:r>
            <a:r>
              <a:rPr lang="en"/>
              <a:t>Monoxide</a:t>
            </a:r>
            <a:r>
              <a:rPr lang="en"/>
              <a:t> levels”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Needs identification</a:t>
            </a:r>
            <a:endParaRPr/>
          </a:p>
        </p:txBody>
      </p:sp>
      <p:sp>
        <p:nvSpPr>
          <p:cNvPr id="289" name="Google Shape;289;p15"/>
          <p:cNvSpPr txBox="1"/>
          <p:nvPr>
            <p:ph idx="1" type="body"/>
          </p:nvPr>
        </p:nvSpPr>
        <p:spPr>
          <a:xfrm>
            <a:off x="1303800" y="1300950"/>
            <a:ext cx="71700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Smartphone connectivity:</a:t>
            </a:r>
            <a:r>
              <a:rPr lang="en"/>
              <a:t> information and alerts sent to mobile devices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Clear and distinct alarms:</a:t>
            </a:r>
            <a:r>
              <a:rPr lang="en"/>
              <a:t> ability to alert bystanders of children/pets in danger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Occupant detection: </a:t>
            </a:r>
            <a:r>
              <a:rPr lang="en"/>
              <a:t>detecting occupant </a:t>
            </a:r>
            <a:r>
              <a:rPr lang="en"/>
              <a:t>inside</a:t>
            </a:r>
            <a:r>
              <a:rPr lang="en"/>
              <a:t> the vehicle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Vehicle compatibility:</a:t>
            </a:r>
            <a:r>
              <a:rPr lang="en"/>
              <a:t> easy to operate, easy to install, works with any and all car models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Temperature and CO sensing capability:</a:t>
            </a:r>
            <a:r>
              <a:rPr lang="en"/>
              <a:t> able to measure conditions AND discern when an environment becomes hazardous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Redundant power supply:</a:t>
            </a:r>
            <a:r>
              <a:rPr lang="en"/>
              <a:t> device </a:t>
            </a:r>
            <a:r>
              <a:rPr i="1" lang="en"/>
              <a:t>must </a:t>
            </a:r>
            <a:r>
              <a:rPr lang="en"/>
              <a:t>be able to operate continually, without relying on the operator to remember to charge it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Air supply control:</a:t>
            </a:r>
            <a:r>
              <a:rPr lang="en"/>
              <a:t> output signal must be compatible with additional systems capable of modifying car conditions to preserve life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Affordability: </a:t>
            </a:r>
            <a:r>
              <a:rPr lang="en"/>
              <a:t>you can’t put a price on saving lives, but if you must - it had better be low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4" name="Google Shape;294;p16"/>
          <p:cNvGraphicFramePr/>
          <p:nvPr/>
        </p:nvGraphicFramePr>
        <p:xfrm>
          <a:off x="1189300" y="803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{46884D3B-969D-4F51-9A42-0A4322F49CB2}</a:tableStyleId>
              </a:tblPr>
              <a:tblGrid>
                <a:gridCol w="1030700"/>
                <a:gridCol w="880550"/>
                <a:gridCol w="887950"/>
                <a:gridCol w="887950"/>
                <a:gridCol w="887950"/>
                <a:gridCol w="887950"/>
                <a:gridCol w="887950"/>
                <a:gridCol w="887950"/>
              </a:tblGrid>
              <a:tr h="39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Kia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Nissan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GM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Tesla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Hyundai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 hMerge="1"/>
                <a:tc hMerge="1"/>
              </a:tr>
              <a:tr h="39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Sensor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Ultrasonic detector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Door sequence 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Door sequence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</a:t>
                      </a:r>
                      <a:r>
                        <a:rPr lang="en" sz="1200"/>
                        <a:t>m wave radar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Ultrasonic detector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Door sequence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Hi-res radar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Alarm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Smartphone messages, lights, horn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Horn, alerts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Chimes, alerts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Smartphone messages, lights, horn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Smartphone messages, lights, horn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Smartphone messages, lights, horn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Availability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Standard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Standard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Standard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In development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Paid extra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standard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In development</a:t>
                      </a:r>
                      <a:endParaRPr sz="9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95" name="Google Shape;295;p16"/>
          <p:cNvSpPr txBox="1"/>
          <p:nvPr/>
        </p:nvSpPr>
        <p:spPr>
          <a:xfrm>
            <a:off x="340425" y="140625"/>
            <a:ext cx="7926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rPr>
              <a:t>What are we competing against?</a:t>
            </a:r>
            <a:endParaRPr b="1" sz="2500">
              <a:solidFill>
                <a:schemeClr val="dk2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96" name="Google Shape;296;p16"/>
          <p:cNvSpPr txBox="1"/>
          <p:nvPr/>
        </p:nvSpPr>
        <p:spPr>
          <a:xfrm>
            <a:off x="331350" y="2908050"/>
            <a:ext cx="84813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Takeaway : What are these systems </a:t>
            </a:r>
            <a:r>
              <a:rPr b="1" i="1"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good</a:t>
            </a:r>
            <a:r>
              <a:rPr b="1"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 at?</a:t>
            </a:r>
            <a:endParaRPr b="1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Ease of use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No installation required by car’s user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Compatibility with automaker’s </a:t>
            </a: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smartphone apps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High development budgets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Available as standard*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But these systems have common blind spots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7" name="Google Shape;297;p16"/>
          <p:cNvSpPr txBox="1"/>
          <p:nvPr/>
        </p:nvSpPr>
        <p:spPr>
          <a:xfrm>
            <a:off x="340425" y="4618050"/>
            <a:ext cx="848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latin typeface="Nunito"/>
                <a:ea typeface="Nunito"/>
                <a:cs typeface="Nunito"/>
                <a:sym typeface="Nunito"/>
              </a:rPr>
              <a:t>*Standard availability varies by model, manufacturer and system</a:t>
            </a:r>
            <a:endParaRPr i="1" sz="12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/>
          <p:nvPr>
            <p:ph type="title"/>
          </p:nvPr>
        </p:nvSpPr>
        <p:spPr>
          <a:xfrm>
            <a:off x="192425" y="198950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we do </a:t>
            </a:r>
            <a:r>
              <a:rPr lang="en" u="sng"/>
              <a:t>better</a:t>
            </a:r>
            <a:r>
              <a:rPr lang="en"/>
              <a:t>?</a:t>
            </a:r>
            <a:endParaRPr/>
          </a:p>
        </p:txBody>
      </p:sp>
      <p:sp>
        <p:nvSpPr>
          <p:cNvPr id="303" name="Google Shape;303;p17"/>
          <p:cNvSpPr txBox="1"/>
          <p:nvPr/>
        </p:nvSpPr>
        <p:spPr>
          <a:xfrm>
            <a:off x="1213725" y="814075"/>
            <a:ext cx="70305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Nunito"/>
                <a:ea typeface="Nunito"/>
                <a:cs typeface="Nunito"/>
                <a:sym typeface="Nunito"/>
              </a:rPr>
              <a:t>“The Association of Global Automakers and the Alliance of Automobile Manufacturers [...] have agree they’ll put rear-seat occupant alerts in their entire passenger-car fleets as standard. [...] The </a:t>
            </a:r>
            <a:r>
              <a:rPr i="1" lang="en">
                <a:latin typeface="Nunito"/>
                <a:ea typeface="Nunito"/>
                <a:cs typeface="Nunito"/>
                <a:sym typeface="Nunito"/>
              </a:rPr>
              <a:t>alert systems will be come standard by 2025 [...].</a:t>
            </a:r>
            <a:endParaRPr i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4" name="Google Shape;304;p17"/>
          <p:cNvSpPr txBox="1"/>
          <p:nvPr/>
        </p:nvSpPr>
        <p:spPr>
          <a:xfrm>
            <a:off x="2161000" y="1813175"/>
            <a:ext cx="5706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latin typeface="Nunito"/>
                <a:ea typeface="Nunito"/>
                <a:cs typeface="Nunito"/>
                <a:sym typeface="Nunito"/>
              </a:rPr>
              <a:t>-Mihir Maddireddy, Car and Driver, september 2019</a:t>
            </a:r>
            <a:endParaRPr i="1" sz="1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5" name="Google Shape;305;p17"/>
          <p:cNvSpPr txBox="1"/>
          <p:nvPr/>
        </p:nvSpPr>
        <p:spPr>
          <a:xfrm>
            <a:off x="192425" y="2257225"/>
            <a:ext cx="80517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What does this mean?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➔"/>
            </a:pPr>
            <a:r>
              <a:rPr b="1"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Systems will be fitted as standard on </a:t>
            </a:r>
            <a:r>
              <a:rPr b="1" i="1"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new cars only</a:t>
            </a:r>
            <a:endParaRPr b="1" i="1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Technology locked behind the price of a </a:t>
            </a: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brand</a:t>
            </a: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 new car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Systems only available as standard on </a:t>
            </a:r>
            <a:r>
              <a:rPr i="1"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all </a:t>
            </a: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models by 2025 - 3 ½ years from now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No </a:t>
            </a: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compatibility</a:t>
            </a: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 or availability for less expensive or used cars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➔"/>
            </a:pPr>
            <a:r>
              <a:rPr b="1"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Systems only detect occupants</a:t>
            </a:r>
            <a:endParaRPr b="1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No temperature-sensing functionality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No Carbon-monoxide </a:t>
            </a: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detector</a:t>
            </a: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 functionality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No automatic environment-control functionality OR compatibility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"/>
          <p:cNvSpPr txBox="1"/>
          <p:nvPr>
            <p:ph type="title"/>
          </p:nvPr>
        </p:nvSpPr>
        <p:spPr>
          <a:xfrm>
            <a:off x="141875" y="132350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proposition:</a:t>
            </a:r>
            <a:endParaRPr/>
          </a:p>
        </p:txBody>
      </p:sp>
      <p:sp>
        <p:nvSpPr>
          <p:cNvPr id="311" name="Google Shape;311;p18"/>
          <p:cNvSpPr txBox="1"/>
          <p:nvPr/>
        </p:nvSpPr>
        <p:spPr>
          <a:xfrm>
            <a:off x="1206325" y="814075"/>
            <a:ext cx="703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6 Subsystems: divide and conquer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312" name="Google Shape;312;p18"/>
          <p:cNvGraphicFramePr/>
          <p:nvPr/>
        </p:nvGraphicFramePr>
        <p:xfrm>
          <a:off x="1315150" y="123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{46884D3B-969D-4F51-9A42-0A4322F49CB2}</a:tableStyleId>
              </a:tblPr>
              <a:tblGrid>
                <a:gridCol w="1236475"/>
                <a:gridCol w="6002525"/>
              </a:tblGrid>
              <a:tr h="388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FFFFFF"/>
                          </a:solidFill>
                        </a:rPr>
                        <a:t>Subsystem 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Functionality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Subsystem A</a:t>
                      </a:r>
                      <a:endParaRPr sz="1300"/>
                    </a:p>
                  </a:txBody>
                  <a:tcPr marT="91425" marB="91425" marR="91425" marL="91425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Occupant detection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Subsystem B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Safe conditions: Temperature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Subsystem C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Safe conditions: Carbon monoxide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Subsystem D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Power supply, Continual operation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Subsystem E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Mobile / Smartphone connectivity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Subsystem F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Alarms and alerts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9"/>
          <p:cNvSpPr txBox="1"/>
          <p:nvPr>
            <p:ph type="title"/>
          </p:nvPr>
        </p:nvSpPr>
        <p:spPr>
          <a:xfrm>
            <a:off x="127100" y="10272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Occupant Detection</a:t>
            </a:r>
            <a:endParaRPr sz="2500"/>
          </a:p>
        </p:txBody>
      </p:sp>
      <p:pic>
        <p:nvPicPr>
          <p:cNvPr id="318" name="Google Shape;31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2411" y="51846"/>
            <a:ext cx="5435685" cy="25416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19" name="Google Shape;319;p19"/>
          <p:cNvSpPr txBox="1"/>
          <p:nvPr/>
        </p:nvSpPr>
        <p:spPr>
          <a:xfrm>
            <a:off x="125800" y="1546750"/>
            <a:ext cx="3396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Features: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Compact circuit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~12.95$ CAD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0" name="Google Shape;320;p19"/>
          <p:cNvSpPr txBox="1"/>
          <p:nvPr/>
        </p:nvSpPr>
        <p:spPr>
          <a:xfrm>
            <a:off x="3833500" y="2850050"/>
            <a:ext cx="51246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HCSR-501 PIR motion detection module: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Infrared sensor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High sensitivity, high reliability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7m effective detection radius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120</a:t>
            </a:r>
            <a:r>
              <a:rPr lang="en" sz="1200">
                <a:solidFill>
                  <a:schemeClr val="dk2"/>
                </a:solidFill>
              </a:rPr>
              <a:t>°</a:t>
            </a:r>
            <a:r>
              <a:rPr lang="en">
                <a:solidFill>
                  <a:schemeClr val="dk2"/>
                </a:solidFill>
              </a:rPr>
              <a:t> field of view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Operating temperatures between -15°c and 70°c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id="321" name="Google Shape;32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745846"/>
            <a:ext cx="3118408" cy="2245254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0"/>
          <p:cNvSpPr txBox="1"/>
          <p:nvPr>
            <p:ph type="title"/>
          </p:nvPr>
        </p:nvSpPr>
        <p:spPr>
          <a:xfrm>
            <a:off x="127100" y="10272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Temperature Sensor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27" name="Google Shape;32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3425" y="1218888"/>
            <a:ext cx="5316649" cy="2768075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28" name="Google Shape;328;p20"/>
          <p:cNvSpPr txBox="1"/>
          <p:nvPr/>
        </p:nvSpPr>
        <p:spPr>
          <a:xfrm>
            <a:off x="197675" y="1517400"/>
            <a:ext cx="3164100" cy="21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Features:</a:t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Operating temperatures from </a:t>
            </a:r>
            <a:r>
              <a:rPr lang="en" sz="13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-40</a:t>
            </a:r>
            <a:r>
              <a:rPr lang="en">
                <a:solidFill>
                  <a:schemeClr val="dk2"/>
                </a:solidFill>
              </a:rPr>
              <a:t>°</a:t>
            </a:r>
            <a:r>
              <a:rPr lang="en" sz="13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C to 150</a:t>
            </a:r>
            <a:r>
              <a:rPr lang="en">
                <a:solidFill>
                  <a:schemeClr val="dk2"/>
                </a:solidFill>
              </a:rPr>
              <a:t>°</a:t>
            </a:r>
            <a:r>
              <a:rPr lang="en" sz="13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C </a:t>
            </a:r>
            <a:endParaRPr sz="13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Cheap cost ( $1.50 )</a:t>
            </a:r>
            <a:endParaRPr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Small size</a:t>
            </a:r>
            <a:endParaRPr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1"/>
          <p:cNvSpPr txBox="1"/>
          <p:nvPr>
            <p:ph type="title"/>
          </p:nvPr>
        </p:nvSpPr>
        <p:spPr>
          <a:xfrm>
            <a:off x="127100" y="10272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 Sensor</a:t>
            </a:r>
            <a:endParaRPr/>
          </a:p>
        </p:txBody>
      </p:sp>
      <p:pic>
        <p:nvPicPr>
          <p:cNvPr id="334" name="Google Shape;33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6675" y="1099525"/>
            <a:ext cx="5347350" cy="2944475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35" name="Google Shape;335;p21"/>
          <p:cNvSpPr txBox="1"/>
          <p:nvPr/>
        </p:nvSpPr>
        <p:spPr>
          <a:xfrm>
            <a:off x="242375" y="1418350"/>
            <a:ext cx="27042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Features:</a:t>
            </a:r>
            <a:endParaRPr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10 to 10’000 ppm accuracy</a:t>
            </a:r>
            <a:endParaRPr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Cheap Cost ( $1.50 - $4.00 )</a:t>
            </a:r>
            <a:endParaRPr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5cm x 5cm x 5cm relative size</a:t>
            </a:r>
            <a:endParaRPr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