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3" d="100"/>
          <a:sy n="203" d="100"/>
        </p:scale>
        <p:origin x="3132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1506d60d71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1506d60d71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1506d60d71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1506d60d71_0_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1515125a0d_2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1515125a0d_2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1506d60d71_0_2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1506d60d71_0_2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1515125a0d_2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1515125a0d_2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1506d60d71_0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1506d60d71_0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1515125a0d_3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1515125a0d_3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1506d60d71_0_2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1506d60d71_0_2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598100" y="157299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Heat Exchange Chamber</a:t>
            </a: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598088" y="2571738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00"/>
                </a:solidFill>
              </a:rPr>
              <a:t>Team Pandora</a:t>
            </a:r>
            <a:endParaRPr sz="2000">
              <a:solidFill>
                <a:srgbClr val="FFFF00"/>
              </a:solidFill>
            </a:endParaRPr>
          </a:p>
        </p:txBody>
      </p:sp>
      <p:pic>
        <p:nvPicPr>
          <p:cNvPr id="87" name="Google Shape;8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6050" y="2715925"/>
            <a:ext cx="3005522" cy="218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 systems</a:t>
            </a:r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Design → 4 subsystems and 3 concepts</a:t>
            </a:r>
            <a:endParaRPr sz="2400">
              <a:solidFill>
                <a:srgbClr val="000000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AutoNum type="arabicPeriod"/>
            </a:pPr>
            <a:r>
              <a:rPr lang="en" sz="1900">
                <a:solidFill>
                  <a:srgbClr val="000000"/>
                </a:solidFill>
              </a:rPr>
              <a:t>Air intake (inlet) and Output (fan)</a:t>
            </a:r>
            <a:endParaRPr sz="1900">
              <a:solidFill>
                <a:srgbClr val="000000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AutoNum type="arabicPeriod"/>
            </a:pPr>
            <a:r>
              <a:rPr lang="en" sz="1900">
                <a:solidFill>
                  <a:srgbClr val="000000"/>
                </a:solidFill>
              </a:rPr>
              <a:t>Piping Network and Sump pump</a:t>
            </a:r>
            <a:endParaRPr sz="1900">
              <a:solidFill>
                <a:srgbClr val="000000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AutoNum type="arabicPeriod"/>
            </a:pPr>
            <a:r>
              <a:rPr lang="en" sz="1900">
                <a:solidFill>
                  <a:srgbClr val="000000"/>
                </a:solidFill>
              </a:rPr>
              <a:t>Control system and sensors</a:t>
            </a:r>
            <a:endParaRPr sz="1900">
              <a:solidFill>
                <a:srgbClr val="000000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AutoNum type="arabicPeriod"/>
            </a:pPr>
            <a:r>
              <a:rPr lang="en" sz="1900">
                <a:solidFill>
                  <a:srgbClr val="000000"/>
                </a:solidFill>
              </a:rPr>
              <a:t>Heat exchange chamber and Thermal storage</a:t>
            </a:r>
            <a:endParaRPr sz="19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Concept #1 - Cost Efficient</a:t>
            </a:r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231750" y="1086000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>
                <a:solidFill>
                  <a:srgbClr val="000000"/>
                </a:solidFill>
              </a:rPr>
              <a:t>Multiple high-density polyethylene horizontal pipes buried at various depths to gather heat</a:t>
            </a:r>
            <a:endParaRPr>
              <a:solidFill>
                <a:srgbClr val="000000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1111"/>
              <a:buChar char="-"/>
            </a:pPr>
            <a:r>
              <a:rPr lang="en">
                <a:solidFill>
                  <a:srgbClr val="000000"/>
                </a:solidFill>
              </a:rPr>
              <a:t>Heat chamber (concrete) connected to inlet tube → filled with clay</a:t>
            </a:r>
            <a:endParaRPr>
              <a:solidFill>
                <a:srgbClr val="000000"/>
              </a:solidFill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>
                <a:solidFill>
                  <a:srgbClr val="000000"/>
                </a:solidFill>
              </a:rPr>
              <a:t>Collecting tube and air inlet tube → discharge air via axial fan</a:t>
            </a:r>
            <a:endParaRPr>
              <a:solidFill>
                <a:srgbClr val="000000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1111"/>
              <a:buChar char="-"/>
            </a:pPr>
            <a:r>
              <a:rPr lang="en">
                <a:solidFill>
                  <a:srgbClr val="000000"/>
                </a:solidFill>
              </a:rPr>
              <a:t>Filter → air quality</a:t>
            </a:r>
            <a:endParaRPr>
              <a:solidFill>
                <a:srgbClr val="000000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1111"/>
              <a:buChar char="-"/>
            </a:pPr>
            <a:r>
              <a:rPr lang="en">
                <a:solidFill>
                  <a:srgbClr val="000000"/>
                </a:solidFill>
              </a:rPr>
              <a:t>All tube → heat exchange chamber</a:t>
            </a:r>
            <a:endParaRPr>
              <a:solidFill>
                <a:srgbClr val="000000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1111"/>
              <a:buChar char="-"/>
            </a:pPr>
            <a:r>
              <a:rPr lang="en">
                <a:solidFill>
                  <a:srgbClr val="000000"/>
                </a:solidFill>
              </a:rPr>
              <a:t>Clay → wrapped concrete</a:t>
            </a:r>
            <a:endParaRPr>
              <a:solidFill>
                <a:srgbClr val="000000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1111"/>
              <a:buChar char="-"/>
            </a:pPr>
            <a:r>
              <a:rPr lang="en">
                <a:solidFill>
                  <a:srgbClr val="000000"/>
                </a:solidFill>
              </a:rPr>
              <a:t>Pedestal Sump Pump → check valve orientated vertically</a:t>
            </a:r>
            <a:endParaRPr>
              <a:solidFill>
                <a:srgbClr val="000000"/>
              </a:solidFill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>
                <a:solidFill>
                  <a:srgbClr val="000000"/>
                </a:solidFill>
              </a:rPr>
              <a:t>Capacitance pressure sensor monitor condition</a:t>
            </a:r>
            <a:endParaRPr>
              <a:solidFill>
                <a:srgbClr val="000000"/>
              </a:solidFill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>
                <a:solidFill>
                  <a:srgbClr val="000000"/>
                </a:solidFill>
              </a:rPr>
              <a:t>Output tube branched at users convenience </a:t>
            </a:r>
            <a:endParaRPr>
              <a:solidFill>
                <a:srgbClr val="000000"/>
              </a:solidFill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>
                <a:solidFill>
                  <a:srgbClr val="000000"/>
                </a:solidFill>
              </a:rPr>
              <a:t>Thermocouple temperature sensor --&gt; input of control system (PI-Controller)</a:t>
            </a:r>
            <a:endParaRPr>
              <a:solidFill>
                <a:srgbClr val="000000"/>
              </a:solidFill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>
                <a:solidFill>
                  <a:srgbClr val="000000"/>
                </a:solidFill>
              </a:rPr>
              <a:t>Contributes energy → inside heat chamber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06" name="Google Shape;10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Concept #2 - High Efficiency</a:t>
            </a:r>
            <a:endParaRPr/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457200" lvl="0" indent="-335756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 sz="6750">
                <a:solidFill>
                  <a:srgbClr val="000000"/>
                </a:solidFill>
              </a:rPr>
              <a:t>Multiple crosslinked polyethylene coiled horizontal pipes buried in parallel to each other</a:t>
            </a:r>
            <a:endParaRPr sz="6750">
              <a:solidFill>
                <a:srgbClr val="000000"/>
              </a:solidFill>
            </a:endParaRPr>
          </a:p>
          <a:p>
            <a:pPr marL="457200" lvl="0" indent="-335756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 sz="6750">
                <a:solidFill>
                  <a:srgbClr val="000000"/>
                </a:solidFill>
              </a:rPr>
              <a:t>Heat chamber (concrete) connected to inlet tube → filled with clay</a:t>
            </a:r>
            <a:endParaRPr sz="6750">
              <a:solidFill>
                <a:srgbClr val="000000"/>
              </a:solidFill>
            </a:endParaRPr>
          </a:p>
          <a:p>
            <a:pPr marL="457200" lvl="0" indent="-335756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 sz="6750">
                <a:solidFill>
                  <a:srgbClr val="000000"/>
                </a:solidFill>
              </a:rPr>
              <a:t>Air inlet tube → centrifugal fan installed control air flow</a:t>
            </a:r>
            <a:endParaRPr sz="6750">
              <a:solidFill>
                <a:srgbClr val="000000"/>
              </a:solidFill>
            </a:endParaRPr>
          </a:p>
          <a:p>
            <a:pPr marL="457200" lvl="0" indent="-335756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 sz="6750">
                <a:solidFill>
                  <a:srgbClr val="000000"/>
                </a:solidFill>
              </a:rPr>
              <a:t>Filter → air quality</a:t>
            </a:r>
            <a:endParaRPr sz="6750">
              <a:solidFill>
                <a:srgbClr val="000000"/>
              </a:solidFill>
            </a:endParaRPr>
          </a:p>
          <a:p>
            <a:pPr marL="457200" lvl="0" indent="-335756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 sz="6750">
                <a:solidFill>
                  <a:srgbClr val="000000"/>
                </a:solidFill>
              </a:rPr>
              <a:t>All tube → heat exchange chamber</a:t>
            </a:r>
            <a:endParaRPr sz="6750">
              <a:solidFill>
                <a:srgbClr val="000000"/>
              </a:solidFill>
            </a:endParaRPr>
          </a:p>
          <a:p>
            <a:pPr marL="457200" lvl="0" indent="-335756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 sz="6750">
                <a:solidFill>
                  <a:srgbClr val="000000"/>
                </a:solidFill>
              </a:rPr>
              <a:t>Clay → wrapped concrete</a:t>
            </a:r>
            <a:endParaRPr sz="6750">
              <a:solidFill>
                <a:srgbClr val="000000"/>
              </a:solidFill>
            </a:endParaRPr>
          </a:p>
          <a:p>
            <a:pPr marL="457200" lvl="0" indent="-335756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 sz="6750">
                <a:solidFill>
                  <a:srgbClr val="000000"/>
                </a:solidFill>
              </a:rPr>
              <a:t>Combination sump pump → submersible and battery back up pump </a:t>
            </a:r>
            <a:r>
              <a:rPr lang="en" sz="6600">
                <a:solidFill>
                  <a:srgbClr val="000000"/>
                </a:solidFill>
              </a:rPr>
              <a:t>→ check valve orientated vertically</a:t>
            </a:r>
            <a:r>
              <a:rPr lang="en" sz="2000">
                <a:solidFill>
                  <a:srgbClr val="000000"/>
                </a:solidFill>
              </a:rPr>
              <a:t> </a:t>
            </a:r>
            <a:endParaRPr sz="6750">
              <a:solidFill>
                <a:srgbClr val="000000"/>
              </a:solidFill>
            </a:endParaRPr>
          </a:p>
          <a:p>
            <a:pPr marL="457200" lvl="0" indent="-335756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 sz="6750">
                <a:solidFill>
                  <a:srgbClr val="000000"/>
                </a:solidFill>
              </a:rPr>
              <a:t>MMS pressure sensor monitor condition</a:t>
            </a:r>
            <a:endParaRPr sz="6750">
              <a:solidFill>
                <a:srgbClr val="000000"/>
              </a:solidFill>
            </a:endParaRPr>
          </a:p>
          <a:p>
            <a:pPr marL="457200" lvl="0" indent="-335756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 sz="6750">
                <a:solidFill>
                  <a:srgbClr val="000000"/>
                </a:solidFill>
              </a:rPr>
              <a:t>Output tube branched at users convenience </a:t>
            </a:r>
            <a:endParaRPr sz="6750">
              <a:solidFill>
                <a:srgbClr val="000000"/>
              </a:solidFill>
            </a:endParaRPr>
          </a:p>
          <a:p>
            <a:pPr marL="457200" lvl="0" indent="-335756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 sz="6750">
                <a:solidFill>
                  <a:srgbClr val="000000"/>
                </a:solidFill>
              </a:rPr>
              <a:t>RTD temperature sensor  → imputed automated control system (PI-Controller)</a:t>
            </a:r>
            <a:endParaRPr sz="6750">
              <a:solidFill>
                <a:srgbClr val="000000"/>
              </a:solidFill>
            </a:endParaRPr>
          </a:p>
          <a:p>
            <a:pPr marL="457200" lvl="0" indent="-335756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 sz="6750">
                <a:solidFill>
                  <a:srgbClr val="000000"/>
                </a:solidFill>
              </a:rPr>
              <a:t>Contributes energy → inside heat chamber</a:t>
            </a:r>
            <a:endParaRPr sz="6750"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19" name="Google Shape;119;p18" descr="Diagram, schematic&#10;&#10;Description automatically generat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Concept #3 - Cost Effective and High Efficiency</a:t>
            </a:r>
            <a:endParaRPr/>
          </a:p>
        </p:txBody>
      </p:sp>
      <p:sp>
        <p:nvSpPr>
          <p:cNvPr id="125" name="Google Shape;125;p19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lvl="0" indent="-34607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 sz="2000">
                <a:solidFill>
                  <a:srgbClr val="000000"/>
                </a:solidFill>
              </a:rPr>
              <a:t>Multiple coiled high-density polyethylene horizontal pipes buried in parallel to each other </a:t>
            </a:r>
            <a:endParaRPr sz="2000">
              <a:solidFill>
                <a:srgbClr val="000000"/>
              </a:solidFill>
            </a:endParaRPr>
          </a:p>
          <a:p>
            <a:pPr marL="457200" lvl="0" indent="-34607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 sz="2000">
                <a:solidFill>
                  <a:srgbClr val="000000"/>
                </a:solidFill>
              </a:rPr>
              <a:t>Air inlet tube → centrifugal fan installed control air flow</a:t>
            </a:r>
            <a:endParaRPr sz="2000">
              <a:solidFill>
                <a:srgbClr val="000000"/>
              </a:solidFill>
            </a:endParaRPr>
          </a:p>
          <a:p>
            <a:pPr marL="457200" lvl="0" indent="-34607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 sz="2000">
                <a:solidFill>
                  <a:srgbClr val="000000"/>
                </a:solidFill>
              </a:rPr>
              <a:t>Filter → air quality</a:t>
            </a:r>
            <a:endParaRPr sz="2000">
              <a:solidFill>
                <a:srgbClr val="000000"/>
              </a:solidFill>
            </a:endParaRPr>
          </a:p>
          <a:p>
            <a:pPr marL="457200" lvl="0" indent="-34607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 sz="2000">
                <a:solidFill>
                  <a:srgbClr val="000000"/>
                </a:solidFill>
              </a:rPr>
              <a:t>All tube → heat exchange chamber</a:t>
            </a:r>
            <a:endParaRPr sz="2000">
              <a:solidFill>
                <a:srgbClr val="000000"/>
              </a:solidFill>
            </a:endParaRPr>
          </a:p>
          <a:p>
            <a:pPr marL="457200" lvl="0" indent="-34607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 sz="2000">
                <a:solidFill>
                  <a:srgbClr val="000000"/>
                </a:solidFill>
              </a:rPr>
              <a:t>Clay → wrapped concrete</a:t>
            </a:r>
            <a:endParaRPr sz="2000">
              <a:solidFill>
                <a:srgbClr val="000000"/>
              </a:solidFill>
            </a:endParaRPr>
          </a:p>
          <a:p>
            <a:pPr marL="457200" lvl="0" indent="-34607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 sz="2000">
                <a:solidFill>
                  <a:srgbClr val="000000"/>
                </a:solidFill>
              </a:rPr>
              <a:t>Submersible Sump Pump → check valve orientated vertically  </a:t>
            </a:r>
            <a:endParaRPr sz="2000">
              <a:solidFill>
                <a:srgbClr val="000000"/>
              </a:solidFill>
            </a:endParaRPr>
          </a:p>
          <a:p>
            <a:pPr marL="457200" lvl="0" indent="-34607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>
                <a:solidFill>
                  <a:srgbClr val="000000"/>
                </a:solidFill>
              </a:rPr>
              <a:t>Output tube branched → users convenience </a:t>
            </a:r>
            <a:endParaRPr sz="2000">
              <a:solidFill>
                <a:srgbClr val="000000"/>
              </a:solidFill>
            </a:endParaRPr>
          </a:p>
          <a:p>
            <a:pPr marL="457200" lvl="0" indent="-34607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 sz="2000">
                <a:solidFill>
                  <a:srgbClr val="000000"/>
                </a:solidFill>
              </a:rPr>
              <a:t>MMS pressure sensor monitor condition</a:t>
            </a:r>
            <a:endParaRPr sz="2000">
              <a:solidFill>
                <a:srgbClr val="000000"/>
              </a:solidFill>
            </a:endParaRPr>
          </a:p>
          <a:p>
            <a:pPr marL="457200" lvl="0" indent="-34607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 sz="2000">
                <a:solidFill>
                  <a:srgbClr val="000000"/>
                </a:solidFill>
              </a:rPr>
              <a:t>RTD temperature sensor  → input automated control system (PI-Controller)</a:t>
            </a:r>
            <a:endParaRPr sz="2000">
              <a:solidFill>
                <a:srgbClr val="000000"/>
              </a:solidFill>
            </a:endParaRPr>
          </a:p>
          <a:p>
            <a:pPr marL="457200" lvl="0" indent="-34607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 sz="2000">
                <a:solidFill>
                  <a:srgbClr val="000000"/>
                </a:solidFill>
              </a:rPr>
              <a:t>Contributes energy → inside heat chamber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20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32" name="Google Shape;132;p20" descr="Diagram, schematic&#10;&#10;Description automatically generat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18275"/>
            <a:ext cx="9144000" cy="4906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Drawing conclusions</a:t>
            </a:r>
            <a:endParaRPr/>
          </a:p>
        </p:txBody>
      </p:sp>
      <p:sp>
        <p:nvSpPr>
          <p:cNvPr id="138" name="Google Shape;138;p2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-"/>
            </a:pPr>
            <a:r>
              <a:rPr lang="en" sz="2000">
                <a:solidFill>
                  <a:srgbClr val="000000"/>
                </a:solidFill>
              </a:rPr>
              <a:t>First concept → most cost effective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-"/>
            </a:pPr>
            <a:r>
              <a:rPr lang="en" sz="2000">
                <a:solidFill>
                  <a:srgbClr val="000000"/>
                </a:solidFill>
              </a:rPr>
              <a:t>Second concept → highest efficiency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-"/>
            </a:pPr>
            <a:r>
              <a:rPr lang="en" sz="2000">
                <a:solidFill>
                  <a:srgbClr val="000000"/>
                </a:solidFill>
              </a:rPr>
              <a:t>Third solution → cost effective and has high efficiency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-"/>
            </a:pPr>
            <a:r>
              <a:rPr lang="en" sz="2000">
                <a:solidFill>
                  <a:srgbClr val="000000"/>
                </a:solidFill>
              </a:rPr>
              <a:t>Will use → Third solution</a:t>
            </a:r>
            <a:endParaRPr sz="2000"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Office PowerPoint</Application>
  <PresentationFormat>On-screen Show (16:9)</PresentationFormat>
  <Paragraphs>48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Roboto</vt:lpstr>
      <vt:lpstr>Arial</vt:lpstr>
      <vt:lpstr>Times New Roman</vt:lpstr>
      <vt:lpstr>Geometric</vt:lpstr>
      <vt:lpstr>Heat Exchange Chamber</vt:lpstr>
      <vt:lpstr>Sub systems</vt:lpstr>
      <vt:lpstr>Concept #1 - Cost Efficient</vt:lpstr>
      <vt:lpstr>PowerPoint Presentation</vt:lpstr>
      <vt:lpstr>Concept #2 - High Efficiency</vt:lpstr>
      <vt:lpstr>PowerPoint Presentation</vt:lpstr>
      <vt:lpstr>Concept #3 - Cost Effective and High Efficiency</vt:lpstr>
      <vt:lpstr>PowerPoint Presentation</vt:lpstr>
      <vt:lpstr>Drawing 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Exchange Chamber</dc:title>
  <dc:creator>Kayla Sun</dc:creator>
  <cp:lastModifiedBy>Kayla Kai Lok Sun</cp:lastModifiedBy>
  <cp:revision>1</cp:revision>
  <dcterms:modified xsi:type="dcterms:W3CDTF">2022-03-31T02:50:10Z</dcterms:modified>
</cp:coreProperties>
</file>