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Playfair Display"/>
      <p:regular r:id="rId18"/>
      <p:bold r:id="rId19"/>
      <p:italic r:id="rId20"/>
      <p:boldItalic r:id="rId21"/>
    </p:embeddedFont>
    <p:embeddedFont>
      <p:font typeface="Montserrat"/>
      <p:regular r:id="rId22"/>
      <p:bold r:id="rId23"/>
      <p:italic r:id="rId24"/>
      <p:boldItalic r:id="rId25"/>
    </p:embeddedFont>
    <p:embeddedFont>
      <p:font typeface="Oswald"/>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FAED58D-0DB6-444C-A2DF-BEBCA3EE41D2}">
  <a:tblStyle styleId="{DFAED58D-0DB6-444C-A2DF-BEBCA3EE41D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italic.fntdata"/><Relationship Id="rId22" Type="http://schemas.openxmlformats.org/officeDocument/2006/relationships/font" Target="fonts/Montserrat-regular.fntdata"/><Relationship Id="rId21" Type="http://schemas.openxmlformats.org/officeDocument/2006/relationships/font" Target="fonts/PlayfairDisplay-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swald-regular.fntdata"/><Relationship Id="rId25" Type="http://schemas.openxmlformats.org/officeDocument/2006/relationships/font" Target="fonts/Montserrat-boldItalic.fntdata"/><Relationship Id="rId27" Type="http://schemas.openxmlformats.org/officeDocument/2006/relationships/font" Target="fonts/Oswald-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PlayfairDisplay-bold.fntdata"/><Relationship Id="rId18" Type="http://schemas.openxmlformats.org/officeDocument/2006/relationships/font" Target="fonts/PlayfairDi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146b74a82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146b74a82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146b74a82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146b74a82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154848f5e9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154848f5e9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Wacira: After our first </a:t>
            </a:r>
            <a:r>
              <a:rPr lang="en"/>
              <a:t>initial client meeting, our team decided to create this problem statement. Our goal is to (say problem statement). With all this in mind, we have designed this global concept.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154848f5e9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154848f5e9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Shahrayar: This is the global concept we </a:t>
            </a:r>
            <a:r>
              <a:rPr lang="en"/>
              <a:t>have</a:t>
            </a:r>
            <a:r>
              <a:rPr lang="en"/>
              <a:t> decided upon. The body is mainly composed of hard plastic that will be from 3D printing components, alongside other metals and gears required for the overall shape. Keep in mind, this is concept </a:t>
            </a:r>
            <a:r>
              <a:rPr lang="en"/>
              <a:t>drawing so we shall make changes when necessary.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154848f5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154848f5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Wacira: The Articulation subsystem is </a:t>
            </a:r>
            <a:r>
              <a:rPr lang="en"/>
              <a:t>focused</a:t>
            </a:r>
            <a:r>
              <a:rPr lang="en"/>
              <a:t> on the arm of the robot, this includes the joints, base of the arm and the non-joint areas. The base of the arm is firmly planted on the base subsystem to make sure that the robotic </a:t>
            </a:r>
            <a:r>
              <a:rPr lang="en"/>
              <a:t>arm</a:t>
            </a:r>
            <a:r>
              <a:rPr lang="en"/>
              <a:t> wiring is </a:t>
            </a:r>
            <a:r>
              <a:rPr lang="en"/>
              <a:t>unaffected</a:t>
            </a:r>
            <a:r>
              <a:rPr lang="en"/>
              <a:t> by any movement. The joints are simple hinges allowing for smooth joint movement and is very easy to disassemble and reassemble. The simple design allows for </a:t>
            </a:r>
            <a:r>
              <a:rPr lang="en"/>
              <a:t>maxim</a:t>
            </a:r>
            <a:r>
              <a:rPr lang="en"/>
              <a:t> space for gears/wires and piping thus, reducing the chances of clamping at the joints. The arm itself has a hard outer shell protect the delicate interior, and the </a:t>
            </a:r>
            <a:r>
              <a:rPr lang="en"/>
              <a:t>cylinder</a:t>
            </a:r>
            <a:r>
              <a:rPr lang="en"/>
              <a:t> shape allows for more ease on the joints as well as more spacious </a:t>
            </a:r>
            <a:r>
              <a:rPr lang="en"/>
              <a:t>interior</a:t>
            </a:r>
            <a:r>
              <a:rPr lang="en"/>
              <a:t> for the internal hardware.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154848f5e9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154848f5e9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Akem- The second subsystem we decided to </a:t>
            </a:r>
            <a:r>
              <a:rPr lang="en"/>
              <a:t>tackle</a:t>
            </a:r>
            <a:r>
              <a:rPr lang="en"/>
              <a:t> is the end effector. The end effector will have a unique design composed of either 3D plastic mold as labelled in the design or potentially a metal such as aluminum or steel. At the center of the claw, the psi compressor will be located so that when spraying the corroded area, it will be as precise as possible. We’re thinking of either having the end effector either directly connected to the arm or attached in some sort of way with the use of glue or other materials.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154848f5e9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154848f5e9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Matthew: The third subsystem is the Accessories. We decided to attach the camera on the top arm system with a strap of some sort to keep it tight and secure. Alongside the camera, we also included an airbrush tool to paint over an area on the side. In </a:t>
            </a:r>
            <a:r>
              <a:rPr lang="en"/>
              <a:t>order to use the airbrush, you have to press a button in order to use it. To detour this problem, we created a mechanism that will push down the button on the airbrush to use it when the input is given by the user. Since there’s a lot of wiring, we made a large wire that connects to the base to keep the design clean by having all the wiring in one place.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154848f5e9_1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154848f5e9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Shahrayar: The base of the robot houses many important components that are </a:t>
            </a:r>
            <a:r>
              <a:rPr lang="en"/>
              <a:t>essential</a:t>
            </a:r>
            <a:r>
              <a:rPr lang="en"/>
              <a:t> for the robotic arm to work thus, a tough, sturdy outer shell is </a:t>
            </a:r>
            <a:r>
              <a:rPr lang="en"/>
              <a:t>mandatory</a:t>
            </a:r>
            <a:r>
              <a:rPr lang="en"/>
              <a:t> for the base. The </a:t>
            </a:r>
            <a:r>
              <a:rPr lang="en"/>
              <a:t>rectangular</a:t>
            </a:r>
            <a:r>
              <a:rPr lang="en"/>
              <a:t> shape of the base </a:t>
            </a:r>
            <a:r>
              <a:rPr lang="en"/>
              <a:t>creates</a:t>
            </a:r>
            <a:r>
              <a:rPr lang="en"/>
              <a:t> a firm foundation for the entire robot as well as a large interior for the </a:t>
            </a:r>
            <a:r>
              <a:rPr lang="en"/>
              <a:t>internal</a:t>
            </a:r>
            <a:r>
              <a:rPr lang="en"/>
              <a:t> components. The base also houses the </a:t>
            </a:r>
            <a:r>
              <a:rPr lang="en"/>
              <a:t>control</a:t>
            </a:r>
            <a:r>
              <a:rPr lang="en"/>
              <a:t> panel which is the touch screen display. The touch screen display allows for friendly user interaction featuring a few buttons that are easy to comprehend and use.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154848f5e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154848f5e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Ayham - This is our prototype 1 base that we made using onshape. T</a:t>
            </a:r>
            <a:r>
              <a:rPr lang="en"/>
              <a:t>he base is made in a rectangular like shape for stability as well as maximizing the space inside for more delicate components. The touch screen display and the on/off button is at the front, thus, making user interaction more easy and straightforward. To make sure that the front of the base is not clutter, the power cable is at the back of the base. The base also has a rotating area where the robotic arm is going to be mounted and the hole beside the rotating platform is where the important piping for the paint and water will come from. This external piping will allow for more space within the robotic arm so that the intricate gears, pulleys, rotors and other internal components can fit with ease.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154848f5e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154848f5e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Ayham -This spreadsheet here is our bill of materials, this bill includes all our materials as well as cost, relative size, </a:t>
            </a:r>
            <a:r>
              <a:rPr lang="en"/>
              <a:t>purpose and quantity. This bill can be edited in the future for any purpose. The Bill of expenses is broken into three different slides for a clearer view of the table. Thank you for listening and I hope you have a good understanding of the designs and if you have any questions, please feel free to ask, and we will try our best to answer.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Halifax Class Destroyer Robot</a:t>
            </a:r>
            <a:endParaRPr/>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fontScale="62500" lnSpcReduction="20000"/>
          </a:bodyPr>
          <a:lstStyle/>
          <a:p>
            <a:pPr indent="0" lvl="0" marL="0" rtl="0" algn="l">
              <a:spcBef>
                <a:spcPts val="0"/>
              </a:spcBef>
              <a:spcAft>
                <a:spcPts val="0"/>
              </a:spcAft>
              <a:buNone/>
            </a:pPr>
            <a:r>
              <a:rPr lang="en"/>
              <a:t>By: Akem, Ayham, Matthew, Shahrayar, &amp; Wacira; Group C4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71975" y="241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Bill of Expense Part 2 </a:t>
            </a:r>
            <a:endParaRPr/>
          </a:p>
        </p:txBody>
      </p:sp>
      <p:graphicFrame>
        <p:nvGraphicFramePr>
          <p:cNvPr id="120" name="Google Shape;120;p22"/>
          <p:cNvGraphicFramePr/>
          <p:nvPr/>
        </p:nvGraphicFramePr>
        <p:xfrm>
          <a:off x="0" y="1520500"/>
          <a:ext cx="3000000" cy="3000000"/>
        </p:xfrm>
        <a:graphic>
          <a:graphicData uri="http://schemas.openxmlformats.org/drawingml/2006/table">
            <a:tbl>
              <a:tblPr>
                <a:noFill/>
                <a:tableStyleId>{DFAED58D-0DB6-444C-A2DF-BEBCA3EE41D2}</a:tableStyleId>
              </a:tblPr>
              <a:tblGrid>
                <a:gridCol w="1876425"/>
                <a:gridCol w="2733675"/>
                <a:gridCol w="1419225"/>
                <a:gridCol w="923925"/>
                <a:gridCol w="952500"/>
                <a:gridCol w="1238250"/>
              </a:tblGrid>
              <a:tr h="688875">
                <a:tc>
                  <a:txBody>
                    <a:bodyPr/>
                    <a:lstStyle/>
                    <a:p>
                      <a:pPr indent="0" lvl="0" marL="0" rtl="0" algn="ctr">
                        <a:lnSpc>
                          <a:spcPct val="115000"/>
                        </a:lnSpc>
                        <a:spcBef>
                          <a:spcPts val="0"/>
                        </a:spcBef>
                        <a:spcAft>
                          <a:spcPts val="0"/>
                        </a:spcAft>
                        <a:buNone/>
                      </a:pPr>
                      <a:r>
                        <a:rPr lang="en" sz="1200"/>
                        <a:t>Cables/Wires</a:t>
                      </a:r>
                      <a:endParaRPr sz="1200"/>
                    </a:p>
                  </a:txBody>
                  <a:tcPr marT="91425" marB="91425"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Transportation</a:t>
                      </a:r>
                      <a:r>
                        <a:rPr lang="en" sz="1200"/>
                        <a:t> of energy </a:t>
                      </a:r>
                      <a:r>
                        <a:rPr lang="en" sz="1200"/>
                        <a:t>throughout</a:t>
                      </a:r>
                      <a:r>
                        <a:rPr lang="en" sz="1200"/>
                        <a:t> robot</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49050">
                <a:tc>
                  <a:txBody>
                    <a:bodyPr/>
                    <a:lstStyle/>
                    <a:p>
                      <a:pPr indent="0" lvl="0" marL="0" rtl="0" algn="ctr">
                        <a:lnSpc>
                          <a:spcPct val="115000"/>
                        </a:lnSpc>
                        <a:spcBef>
                          <a:spcPts val="0"/>
                        </a:spcBef>
                        <a:spcAft>
                          <a:spcPts val="0"/>
                        </a:spcAft>
                        <a:buNone/>
                      </a:pPr>
                      <a:r>
                        <a:rPr lang="en" sz="1200"/>
                        <a:t>Piping</a:t>
                      </a:r>
                      <a:endParaRPr sz="1200"/>
                    </a:p>
                  </a:txBody>
                  <a:tcPr marT="91425" marB="91425"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Transport water/paint to nozzle</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49050">
                <a:tc>
                  <a:txBody>
                    <a:bodyPr/>
                    <a:lstStyle/>
                    <a:p>
                      <a:pPr indent="0" lvl="0" marL="0" rtl="0" algn="ctr">
                        <a:lnSpc>
                          <a:spcPct val="115000"/>
                        </a:lnSpc>
                        <a:spcBef>
                          <a:spcPts val="0"/>
                        </a:spcBef>
                        <a:spcAft>
                          <a:spcPts val="0"/>
                        </a:spcAft>
                        <a:buNone/>
                      </a:pPr>
                      <a:r>
                        <a:rPr lang="en" sz="1200"/>
                        <a:t>On/off button</a:t>
                      </a:r>
                      <a:endParaRPr sz="1200"/>
                    </a:p>
                  </a:txBody>
                  <a:tcPr marT="91425" marB="91425"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Turn robot on/off</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1</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49050">
                <a:tc>
                  <a:txBody>
                    <a:bodyPr/>
                    <a:lstStyle/>
                    <a:p>
                      <a:pPr indent="0" lvl="0" marL="0" rtl="0" algn="ctr">
                        <a:lnSpc>
                          <a:spcPct val="115000"/>
                        </a:lnSpc>
                        <a:spcBef>
                          <a:spcPts val="0"/>
                        </a:spcBef>
                        <a:spcAft>
                          <a:spcPts val="0"/>
                        </a:spcAft>
                        <a:buNone/>
                      </a:pPr>
                      <a:r>
                        <a:rPr lang="en" sz="1200"/>
                        <a:t>Fan</a:t>
                      </a:r>
                      <a:endParaRPr sz="1200"/>
                    </a:p>
                  </a:txBody>
                  <a:tcPr marT="91425" marB="91425"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Cooling the internal components</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1</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49050">
                <a:tc>
                  <a:txBody>
                    <a:bodyPr/>
                    <a:lstStyle/>
                    <a:p>
                      <a:pPr indent="0" lvl="0" marL="0" rtl="0" algn="ctr">
                        <a:lnSpc>
                          <a:spcPct val="115000"/>
                        </a:lnSpc>
                        <a:spcBef>
                          <a:spcPts val="0"/>
                        </a:spcBef>
                        <a:spcAft>
                          <a:spcPts val="0"/>
                        </a:spcAft>
                        <a:buNone/>
                      </a:pPr>
                      <a:r>
                        <a:rPr lang="en" sz="1200"/>
                        <a:t>Metal rods</a:t>
                      </a:r>
                      <a:endParaRPr sz="1200"/>
                    </a:p>
                  </a:txBody>
                  <a:tcPr marT="91425" marB="91425"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key component to keep joints together</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3</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49050">
                <a:tc>
                  <a:txBody>
                    <a:bodyPr/>
                    <a:lstStyle/>
                    <a:p>
                      <a:pPr indent="0" lvl="0" marL="0" rtl="0" algn="ctr">
                        <a:lnSpc>
                          <a:spcPct val="115000"/>
                        </a:lnSpc>
                        <a:spcBef>
                          <a:spcPts val="0"/>
                        </a:spcBef>
                        <a:spcAft>
                          <a:spcPts val="0"/>
                        </a:spcAft>
                        <a:buNone/>
                      </a:pPr>
                      <a:r>
                        <a:rPr lang="en" sz="1200"/>
                        <a:t>adhesive</a:t>
                      </a:r>
                      <a:endParaRPr sz="1200"/>
                    </a:p>
                  </a:txBody>
                  <a:tcPr marT="91425" marB="91425"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Hold arm to base/camera to arm</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N/A</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N/A</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88875">
                <a:tc>
                  <a:txBody>
                    <a:bodyPr/>
                    <a:lstStyle/>
                    <a:p>
                      <a:pPr indent="0" lvl="0" marL="0" rtl="0" algn="ctr">
                        <a:lnSpc>
                          <a:spcPct val="115000"/>
                        </a:lnSpc>
                        <a:spcBef>
                          <a:spcPts val="0"/>
                        </a:spcBef>
                        <a:spcAft>
                          <a:spcPts val="0"/>
                        </a:spcAft>
                        <a:buNone/>
                      </a:pPr>
                      <a:r>
                        <a:rPr lang="en" sz="1200"/>
                        <a:t>Screws(flat head sheet metal screw)</a:t>
                      </a:r>
                      <a:endParaRPr sz="1200"/>
                    </a:p>
                  </a:txBody>
                  <a:tcPr marT="91425" marB="91425"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Easy access to internal hardware in base</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21" name="Google Shape;121;p22"/>
          <p:cNvGraphicFramePr/>
          <p:nvPr/>
        </p:nvGraphicFramePr>
        <p:xfrm>
          <a:off x="0" y="884050"/>
          <a:ext cx="3000000" cy="3000000"/>
        </p:xfrm>
        <a:graphic>
          <a:graphicData uri="http://schemas.openxmlformats.org/drawingml/2006/table">
            <a:tbl>
              <a:tblPr>
                <a:noFill/>
                <a:tableStyleId>{DFAED58D-0DB6-444C-A2DF-BEBCA3EE41D2}</a:tableStyleId>
              </a:tblPr>
              <a:tblGrid>
                <a:gridCol w="1876425"/>
                <a:gridCol w="2733675"/>
                <a:gridCol w="1419225"/>
                <a:gridCol w="923925"/>
                <a:gridCol w="952500"/>
                <a:gridCol w="1238250"/>
              </a:tblGrid>
              <a:tr h="636425">
                <a:tc>
                  <a:txBody>
                    <a:bodyPr/>
                    <a:lstStyle/>
                    <a:p>
                      <a:pPr indent="0" lvl="0" marL="0" rtl="0" algn="ctr">
                        <a:lnSpc>
                          <a:spcPct val="115000"/>
                        </a:lnSpc>
                        <a:spcBef>
                          <a:spcPts val="0"/>
                        </a:spcBef>
                        <a:spcAft>
                          <a:spcPts val="0"/>
                        </a:spcAft>
                        <a:buNone/>
                      </a:pPr>
                      <a:r>
                        <a:rPr lang="en"/>
                        <a:t>Materials</a:t>
                      </a:r>
                      <a:endParaRPr/>
                    </a:p>
                  </a:txBody>
                  <a:tcPr marT="91425" marB="91425" marR="28575" marL="28575" anchor="ctr">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Description</a:t>
                      </a:r>
                      <a:endParaRPr/>
                    </a:p>
                  </a:txBody>
                  <a:tcPr marT="91425" marB="91425" marR="28575" marL="2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Units of Measure</a:t>
                      </a:r>
                      <a:endParaRPr/>
                    </a:p>
                  </a:txBody>
                  <a:tcPr marT="91425" marB="91425" marR="28575" marL="2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Quantity</a:t>
                      </a:r>
                      <a:endParaRPr/>
                    </a:p>
                  </a:txBody>
                  <a:tcPr marT="91425" marB="91425" marR="28575" marL="2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Unit Cost</a:t>
                      </a:r>
                      <a:endParaRPr/>
                    </a:p>
                  </a:txBody>
                  <a:tcPr marT="91425" marB="91425" marR="28575" marL="2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Extended Cost</a:t>
                      </a:r>
                      <a:endParaRPr/>
                    </a:p>
                  </a:txBody>
                  <a:tcPr marT="91425" marB="91425" marR="28575" marL="28575" anchor="ctr">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71975" y="241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Bill of Expense Part 3</a:t>
            </a:r>
            <a:endParaRPr/>
          </a:p>
        </p:txBody>
      </p:sp>
      <p:graphicFrame>
        <p:nvGraphicFramePr>
          <p:cNvPr id="127" name="Google Shape;127;p23"/>
          <p:cNvGraphicFramePr/>
          <p:nvPr/>
        </p:nvGraphicFramePr>
        <p:xfrm>
          <a:off x="0" y="1408125"/>
          <a:ext cx="3000000" cy="3000000"/>
        </p:xfrm>
        <a:graphic>
          <a:graphicData uri="http://schemas.openxmlformats.org/drawingml/2006/table">
            <a:tbl>
              <a:tblPr>
                <a:noFill/>
                <a:tableStyleId>{DFAED58D-0DB6-444C-A2DF-BEBCA3EE41D2}</a:tableStyleId>
              </a:tblPr>
              <a:tblGrid>
                <a:gridCol w="1876425"/>
                <a:gridCol w="2733675"/>
                <a:gridCol w="1419225"/>
                <a:gridCol w="923925"/>
                <a:gridCol w="952500"/>
                <a:gridCol w="1238250"/>
              </a:tblGrid>
              <a:tr h="838850">
                <a:tc>
                  <a:txBody>
                    <a:bodyPr/>
                    <a:lstStyle/>
                    <a:p>
                      <a:pPr indent="0" lvl="0" marL="0" rtl="0" algn="ctr">
                        <a:lnSpc>
                          <a:spcPct val="115000"/>
                        </a:lnSpc>
                        <a:spcBef>
                          <a:spcPts val="0"/>
                        </a:spcBef>
                        <a:spcAft>
                          <a:spcPts val="0"/>
                        </a:spcAft>
                        <a:buNone/>
                      </a:pPr>
                      <a:r>
                        <a:rPr lang="en"/>
                        <a:t>Materials</a:t>
                      </a:r>
                      <a:endParaRPr/>
                    </a:p>
                  </a:txBody>
                  <a:tcPr marT="91425" marB="91425" marR="28575" marL="28575" anchor="ctr">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Description</a:t>
                      </a:r>
                      <a:endParaRPr/>
                    </a:p>
                  </a:txBody>
                  <a:tcPr marT="91425" marB="91425" marR="28575" marL="2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Units of Measure</a:t>
                      </a:r>
                      <a:endParaRPr/>
                    </a:p>
                  </a:txBody>
                  <a:tcPr marT="91425" marB="91425" marR="28575" marL="2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Quantity</a:t>
                      </a:r>
                      <a:endParaRPr/>
                    </a:p>
                  </a:txBody>
                  <a:tcPr marT="91425" marB="91425" marR="28575" marL="2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Unit Cost</a:t>
                      </a:r>
                      <a:endParaRPr/>
                    </a:p>
                  </a:txBody>
                  <a:tcPr marT="91425" marB="91425" marR="28575" marL="2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Extended Cost</a:t>
                      </a:r>
                      <a:endParaRPr/>
                    </a:p>
                  </a:txBody>
                  <a:tcPr marT="91425" marB="91425" marR="28575" marL="28575" anchor="ctr">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graphicFrame>
        <p:nvGraphicFramePr>
          <p:cNvPr id="128" name="Google Shape;128;p23"/>
          <p:cNvGraphicFramePr/>
          <p:nvPr/>
        </p:nvGraphicFramePr>
        <p:xfrm>
          <a:off x="0" y="2246975"/>
          <a:ext cx="3000000" cy="3000000"/>
        </p:xfrm>
        <a:graphic>
          <a:graphicData uri="http://schemas.openxmlformats.org/drawingml/2006/table">
            <a:tbl>
              <a:tblPr>
                <a:noFill/>
                <a:tableStyleId>{DFAED58D-0DB6-444C-A2DF-BEBCA3EE41D2}</a:tableStyleId>
              </a:tblPr>
              <a:tblGrid>
                <a:gridCol w="1876425"/>
                <a:gridCol w="2733675"/>
                <a:gridCol w="1419225"/>
                <a:gridCol w="923925"/>
                <a:gridCol w="952500"/>
                <a:gridCol w="1238250"/>
              </a:tblGrid>
              <a:tr h="520250">
                <a:tc>
                  <a:txBody>
                    <a:bodyPr/>
                    <a:lstStyle/>
                    <a:p>
                      <a:pPr indent="0" lvl="0" marL="0" rtl="0" algn="ctr">
                        <a:lnSpc>
                          <a:spcPct val="115000"/>
                        </a:lnSpc>
                        <a:spcBef>
                          <a:spcPts val="0"/>
                        </a:spcBef>
                        <a:spcAft>
                          <a:spcPts val="0"/>
                        </a:spcAft>
                        <a:buNone/>
                      </a:pPr>
                      <a:r>
                        <a:rPr lang="en" sz="1200"/>
                        <a:t>Metal sheets</a:t>
                      </a:r>
                      <a:endParaRPr sz="1200"/>
                    </a:p>
                  </a:txBody>
                  <a:tcPr marT="91425" marB="91425"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External hard outer shell for base</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98075">
                <a:tc>
                  <a:txBody>
                    <a:bodyPr/>
                    <a:lstStyle/>
                    <a:p>
                      <a:pPr indent="0" lvl="0" marL="0" rtl="0" algn="ctr">
                        <a:lnSpc>
                          <a:spcPct val="115000"/>
                        </a:lnSpc>
                        <a:spcBef>
                          <a:spcPts val="0"/>
                        </a:spcBef>
                        <a:spcAft>
                          <a:spcPts val="0"/>
                        </a:spcAft>
                        <a:buNone/>
                      </a:pPr>
                      <a:r>
                        <a:rPr lang="en" sz="1200"/>
                        <a:t>Metal Washers</a:t>
                      </a:r>
                      <a:endParaRPr sz="1200"/>
                    </a:p>
                  </a:txBody>
                  <a:tcPr marT="91425" marB="91425"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Evenly distribute the load of screws, bolts, etc.</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98075">
                <a:tc>
                  <a:txBody>
                    <a:bodyPr/>
                    <a:lstStyle/>
                    <a:p>
                      <a:pPr indent="0" lvl="0" marL="0" rtl="0" algn="ctr">
                        <a:lnSpc>
                          <a:spcPct val="115000"/>
                        </a:lnSpc>
                        <a:spcBef>
                          <a:spcPts val="0"/>
                        </a:spcBef>
                        <a:spcAft>
                          <a:spcPts val="0"/>
                        </a:spcAft>
                        <a:buNone/>
                      </a:pPr>
                      <a:r>
                        <a:rPr lang="en" sz="1200"/>
                        <a:t>Metal bearing</a:t>
                      </a:r>
                      <a:endParaRPr sz="1200"/>
                    </a:p>
                  </a:txBody>
                  <a:tcPr marT="91425" marB="91425"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Protect the moving parts from frictional degradation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20250">
                <a:tc>
                  <a:txBody>
                    <a:bodyPr/>
                    <a:lstStyle/>
                    <a:p>
                      <a:pPr indent="0" lvl="0" marL="0" rtl="0" algn="ctr">
                        <a:lnSpc>
                          <a:spcPct val="115000"/>
                        </a:lnSpc>
                        <a:spcBef>
                          <a:spcPts val="0"/>
                        </a:spcBef>
                        <a:spcAft>
                          <a:spcPts val="0"/>
                        </a:spcAft>
                        <a:buNone/>
                      </a:pPr>
                      <a:r>
                        <a:rPr lang="en" sz="1200"/>
                        <a:t>Arm3 robot</a:t>
                      </a:r>
                      <a:endParaRPr sz="1200"/>
                    </a:p>
                  </a:txBody>
                  <a:tcPr marT="91425" marB="91425"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Articulation subsystem of the robot</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1</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$0</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$0</a:t>
                      </a:r>
                      <a:endParaRPr sz="1200"/>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 Statement </a:t>
            </a:r>
            <a:endParaRPr/>
          </a:p>
        </p:txBody>
      </p:sp>
      <p:sp>
        <p:nvSpPr>
          <p:cNvPr id="65" name="Google Shape;65;p14"/>
          <p:cNvSpPr txBox="1"/>
          <p:nvPr>
            <p:ph idx="1" type="body"/>
          </p:nvPr>
        </p:nvSpPr>
        <p:spPr>
          <a:xfrm>
            <a:off x="311700" y="1234075"/>
            <a:ext cx="46599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2"/>
              </a:buClr>
              <a:buSzPts val="1100"/>
              <a:buFont typeface="Arial"/>
              <a:buNone/>
            </a:pPr>
            <a:r>
              <a:rPr i="1" lang="en" sz="2000"/>
              <a:t>Create a robot that can refurbish and paint areas of the Halifax class destroyer ship without increasing the cost of staff by using robotics. An inverse kinematics solver that is easy to use, light-weight, cost-effective, and portable with three degrees of freedom with an end effector which is able to hold a pen, water gun, camera holder with scan, and light.</a:t>
            </a:r>
            <a:endParaRPr i="1"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Global Concept </a:t>
            </a:r>
            <a:endParaRPr/>
          </a:p>
        </p:txBody>
      </p:sp>
      <p:pic>
        <p:nvPicPr>
          <p:cNvPr id="71" name="Google Shape;71;p15"/>
          <p:cNvPicPr preferRelativeResize="0"/>
          <p:nvPr/>
        </p:nvPicPr>
        <p:blipFill>
          <a:blip r:embed="rId3">
            <a:alphaModFix/>
          </a:blip>
          <a:stretch>
            <a:fillRect/>
          </a:stretch>
        </p:blipFill>
        <p:spPr>
          <a:xfrm>
            <a:off x="2997325" y="143950"/>
            <a:ext cx="3149344" cy="3925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Sub system #1 Articulation</a:t>
            </a:r>
            <a:endParaRPr/>
          </a:p>
        </p:txBody>
      </p:sp>
      <p:sp>
        <p:nvSpPr>
          <p:cNvPr id="77" name="Google Shape;77;p16"/>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304800" lvl="0" marL="457200" rtl="0" algn="l">
              <a:lnSpc>
                <a:spcPct val="200000"/>
              </a:lnSpc>
              <a:spcBef>
                <a:spcPts val="0"/>
              </a:spcBef>
              <a:spcAft>
                <a:spcPts val="0"/>
              </a:spcAft>
              <a:buSzPts val="1200"/>
              <a:buChar char="●"/>
            </a:pPr>
            <a:r>
              <a:rPr lang="en"/>
              <a:t>Arm consist of mostly </a:t>
            </a:r>
            <a:r>
              <a:rPr lang="en"/>
              <a:t>3D</a:t>
            </a:r>
            <a:r>
              <a:rPr lang="en"/>
              <a:t> </a:t>
            </a:r>
            <a:r>
              <a:rPr lang="en"/>
              <a:t>printed</a:t>
            </a:r>
            <a:r>
              <a:rPr lang="en"/>
              <a:t> materials</a:t>
            </a:r>
            <a:endParaRPr/>
          </a:p>
          <a:p>
            <a:pPr indent="-304800" lvl="0" marL="457200" rtl="0" algn="l">
              <a:lnSpc>
                <a:spcPct val="200000"/>
              </a:lnSpc>
              <a:spcBef>
                <a:spcPts val="0"/>
              </a:spcBef>
              <a:spcAft>
                <a:spcPts val="0"/>
              </a:spcAft>
              <a:buSzPts val="1200"/>
              <a:buChar char="●"/>
            </a:pPr>
            <a:r>
              <a:rPr lang="en"/>
              <a:t>Simple hinge joints</a:t>
            </a:r>
            <a:endParaRPr/>
          </a:p>
          <a:p>
            <a:pPr indent="-304800" lvl="0" marL="457200" rtl="0" algn="l">
              <a:lnSpc>
                <a:spcPct val="200000"/>
              </a:lnSpc>
              <a:spcBef>
                <a:spcPts val="0"/>
              </a:spcBef>
              <a:spcAft>
                <a:spcPts val="0"/>
              </a:spcAft>
              <a:buSzPts val="1200"/>
              <a:buChar char="●"/>
            </a:pPr>
            <a:r>
              <a:rPr lang="en"/>
              <a:t>Firm metal base</a:t>
            </a:r>
            <a:endParaRPr/>
          </a:p>
        </p:txBody>
      </p:sp>
      <p:pic>
        <p:nvPicPr>
          <p:cNvPr id="78" name="Google Shape;78;p16"/>
          <p:cNvPicPr preferRelativeResize="0"/>
          <p:nvPr/>
        </p:nvPicPr>
        <p:blipFill>
          <a:blip r:embed="rId3">
            <a:alphaModFix/>
          </a:blip>
          <a:stretch>
            <a:fillRect/>
          </a:stretch>
        </p:blipFill>
        <p:spPr>
          <a:xfrm>
            <a:off x="3392625" y="863775"/>
            <a:ext cx="5630250" cy="3705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Subsystem #2 End Effector</a:t>
            </a:r>
            <a:endParaRPr/>
          </a:p>
        </p:txBody>
      </p:sp>
      <p:sp>
        <p:nvSpPr>
          <p:cNvPr id="84" name="Google Shape;84;p1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304800" lvl="0" marL="457200" rtl="0" algn="l">
              <a:lnSpc>
                <a:spcPct val="200000"/>
              </a:lnSpc>
              <a:spcBef>
                <a:spcPts val="0"/>
              </a:spcBef>
              <a:spcAft>
                <a:spcPts val="0"/>
              </a:spcAft>
              <a:buSzPts val="1200"/>
              <a:buChar char="●"/>
            </a:pPr>
            <a:r>
              <a:rPr lang="en"/>
              <a:t>Built in psi compressor</a:t>
            </a:r>
            <a:endParaRPr/>
          </a:p>
          <a:p>
            <a:pPr indent="-304800" lvl="0" marL="457200" rtl="0" algn="l">
              <a:lnSpc>
                <a:spcPct val="200000"/>
              </a:lnSpc>
              <a:spcBef>
                <a:spcPts val="0"/>
              </a:spcBef>
              <a:spcAft>
                <a:spcPts val="0"/>
              </a:spcAft>
              <a:buSzPts val="1200"/>
              <a:buChar char="●"/>
            </a:pPr>
            <a:r>
              <a:rPr lang="en"/>
              <a:t>Unique shape for easy </a:t>
            </a:r>
            <a:r>
              <a:rPr lang="en"/>
              <a:t>handling</a:t>
            </a:r>
            <a:endParaRPr/>
          </a:p>
          <a:p>
            <a:pPr indent="-304800" lvl="0" marL="457200" rtl="0" algn="l">
              <a:lnSpc>
                <a:spcPct val="200000"/>
              </a:lnSpc>
              <a:spcBef>
                <a:spcPts val="0"/>
              </a:spcBef>
              <a:spcAft>
                <a:spcPts val="0"/>
              </a:spcAft>
              <a:buSzPts val="1200"/>
              <a:buChar char="●"/>
            </a:pPr>
            <a:r>
              <a:rPr lang="en"/>
              <a:t>Will be attached to arm</a:t>
            </a:r>
            <a:endParaRPr/>
          </a:p>
        </p:txBody>
      </p:sp>
      <p:pic>
        <p:nvPicPr>
          <p:cNvPr id="85" name="Google Shape;85;p17"/>
          <p:cNvPicPr preferRelativeResize="0"/>
          <p:nvPr/>
        </p:nvPicPr>
        <p:blipFill>
          <a:blip r:embed="rId3">
            <a:alphaModFix/>
          </a:blip>
          <a:stretch>
            <a:fillRect/>
          </a:stretch>
        </p:blipFill>
        <p:spPr>
          <a:xfrm>
            <a:off x="4251800" y="1893450"/>
            <a:ext cx="3971925" cy="2171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Subsystem #3 Accessories </a:t>
            </a:r>
            <a:endParaRPr/>
          </a:p>
        </p:txBody>
      </p:sp>
      <p:sp>
        <p:nvSpPr>
          <p:cNvPr id="91" name="Google Shape;91;p1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304800" lvl="0" marL="457200" rtl="0" algn="l">
              <a:lnSpc>
                <a:spcPct val="200000"/>
              </a:lnSpc>
              <a:spcBef>
                <a:spcPts val="0"/>
              </a:spcBef>
              <a:spcAft>
                <a:spcPts val="0"/>
              </a:spcAft>
              <a:buSzPts val="1200"/>
              <a:buChar char="●"/>
            </a:pPr>
            <a:r>
              <a:rPr lang="en"/>
              <a:t>Camera attached to top arm </a:t>
            </a:r>
            <a:endParaRPr/>
          </a:p>
          <a:p>
            <a:pPr indent="-304800" lvl="0" marL="457200" rtl="0" algn="l">
              <a:lnSpc>
                <a:spcPct val="200000"/>
              </a:lnSpc>
              <a:spcBef>
                <a:spcPts val="0"/>
              </a:spcBef>
              <a:spcAft>
                <a:spcPts val="0"/>
              </a:spcAft>
              <a:buSzPts val="1200"/>
              <a:buChar char="●"/>
            </a:pPr>
            <a:r>
              <a:rPr lang="en"/>
              <a:t>Light on camera system </a:t>
            </a:r>
            <a:endParaRPr/>
          </a:p>
          <a:p>
            <a:pPr indent="-304800" lvl="0" marL="457200" rtl="0" algn="l">
              <a:lnSpc>
                <a:spcPct val="200000"/>
              </a:lnSpc>
              <a:spcBef>
                <a:spcPts val="0"/>
              </a:spcBef>
              <a:spcAft>
                <a:spcPts val="0"/>
              </a:spcAft>
              <a:buSzPts val="1200"/>
              <a:buChar char="●"/>
            </a:pPr>
            <a:r>
              <a:rPr lang="en"/>
              <a:t>Airbrush attached to top arm </a:t>
            </a:r>
            <a:endParaRPr/>
          </a:p>
          <a:p>
            <a:pPr indent="-304800" lvl="0" marL="457200" rtl="0" algn="l">
              <a:lnSpc>
                <a:spcPct val="200000"/>
              </a:lnSpc>
              <a:spcBef>
                <a:spcPts val="0"/>
              </a:spcBef>
              <a:spcAft>
                <a:spcPts val="0"/>
              </a:spcAft>
              <a:buSzPts val="1200"/>
              <a:buChar char="●"/>
            </a:pPr>
            <a:r>
              <a:rPr lang="en"/>
              <a:t>Mechanism to use Airbrush </a:t>
            </a:r>
            <a:endParaRPr/>
          </a:p>
          <a:p>
            <a:pPr indent="-304800" lvl="0" marL="457200" rtl="0" algn="l">
              <a:lnSpc>
                <a:spcPct val="200000"/>
              </a:lnSpc>
              <a:spcBef>
                <a:spcPts val="0"/>
              </a:spcBef>
              <a:spcAft>
                <a:spcPts val="0"/>
              </a:spcAft>
              <a:buSzPts val="1200"/>
              <a:buChar char="●"/>
            </a:pPr>
            <a:r>
              <a:rPr lang="en"/>
              <a:t>Exterior wiring connected to base</a:t>
            </a:r>
            <a:endParaRPr/>
          </a:p>
        </p:txBody>
      </p:sp>
      <p:pic>
        <p:nvPicPr>
          <p:cNvPr id="92" name="Google Shape;92;p18"/>
          <p:cNvPicPr preferRelativeResize="0"/>
          <p:nvPr/>
        </p:nvPicPr>
        <p:blipFill>
          <a:blip r:embed="rId3">
            <a:alphaModFix/>
          </a:blip>
          <a:stretch>
            <a:fillRect/>
          </a:stretch>
        </p:blipFill>
        <p:spPr>
          <a:xfrm>
            <a:off x="4572000" y="1140575"/>
            <a:ext cx="3409950" cy="3019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Subsystem #4 Base</a:t>
            </a:r>
            <a:endParaRPr/>
          </a:p>
        </p:txBody>
      </p:sp>
      <p:sp>
        <p:nvSpPr>
          <p:cNvPr id="98" name="Google Shape;98;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304800" lvl="0" marL="457200" rtl="0" algn="l">
              <a:lnSpc>
                <a:spcPct val="200000"/>
              </a:lnSpc>
              <a:spcBef>
                <a:spcPts val="0"/>
              </a:spcBef>
              <a:spcAft>
                <a:spcPts val="0"/>
              </a:spcAft>
              <a:buSzPts val="1200"/>
              <a:buChar char="●"/>
            </a:pPr>
            <a:r>
              <a:rPr lang="en"/>
              <a:t>Firm sturdy outer shell</a:t>
            </a:r>
            <a:endParaRPr/>
          </a:p>
          <a:p>
            <a:pPr indent="-304800" lvl="0" marL="457200" rtl="0" algn="l">
              <a:lnSpc>
                <a:spcPct val="200000"/>
              </a:lnSpc>
              <a:spcBef>
                <a:spcPts val="0"/>
              </a:spcBef>
              <a:spcAft>
                <a:spcPts val="0"/>
              </a:spcAft>
              <a:buSzPts val="1200"/>
              <a:buChar char="●"/>
            </a:pPr>
            <a:r>
              <a:rPr lang="en"/>
              <a:t>Will house important components</a:t>
            </a:r>
            <a:endParaRPr/>
          </a:p>
          <a:p>
            <a:pPr indent="-304800" lvl="0" marL="457200" rtl="0" algn="l">
              <a:lnSpc>
                <a:spcPct val="200000"/>
              </a:lnSpc>
              <a:spcBef>
                <a:spcPts val="0"/>
              </a:spcBef>
              <a:spcAft>
                <a:spcPts val="0"/>
              </a:spcAft>
              <a:buSzPts val="1200"/>
              <a:buChar char="●"/>
            </a:pPr>
            <a:r>
              <a:rPr lang="en"/>
              <a:t>Spacious interior for internal hardware/software</a:t>
            </a:r>
            <a:endParaRPr/>
          </a:p>
          <a:p>
            <a:pPr indent="-304800" lvl="0" marL="457200" rtl="0" algn="l">
              <a:spcBef>
                <a:spcPts val="0"/>
              </a:spcBef>
              <a:spcAft>
                <a:spcPts val="0"/>
              </a:spcAft>
              <a:buSzPts val="1200"/>
              <a:buChar char="●"/>
            </a:pPr>
            <a:r>
              <a:rPr lang="en"/>
              <a:t>Touch screen display and toggle buttons</a:t>
            </a:r>
            <a:endParaRPr/>
          </a:p>
        </p:txBody>
      </p:sp>
      <p:pic>
        <p:nvPicPr>
          <p:cNvPr id="99" name="Google Shape;99;p19"/>
          <p:cNvPicPr preferRelativeResize="0"/>
          <p:nvPr/>
        </p:nvPicPr>
        <p:blipFill>
          <a:blip r:embed="rId3">
            <a:alphaModFix/>
          </a:blip>
          <a:stretch>
            <a:fillRect/>
          </a:stretch>
        </p:blipFill>
        <p:spPr>
          <a:xfrm>
            <a:off x="3734200" y="857752"/>
            <a:ext cx="5035875" cy="3711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Prototype</a:t>
            </a:r>
            <a:endParaRPr/>
          </a:p>
        </p:txBody>
      </p:sp>
      <p:pic>
        <p:nvPicPr>
          <p:cNvPr id="105" name="Google Shape;105;p20"/>
          <p:cNvPicPr preferRelativeResize="0"/>
          <p:nvPr/>
        </p:nvPicPr>
        <p:blipFill>
          <a:blip r:embed="rId3">
            <a:alphaModFix/>
          </a:blip>
          <a:stretch>
            <a:fillRect/>
          </a:stretch>
        </p:blipFill>
        <p:spPr>
          <a:xfrm>
            <a:off x="152400" y="1170125"/>
            <a:ext cx="2904974" cy="2681524"/>
          </a:xfrm>
          <a:prstGeom prst="rect">
            <a:avLst/>
          </a:prstGeom>
          <a:noFill/>
          <a:ln>
            <a:noFill/>
          </a:ln>
        </p:spPr>
      </p:pic>
      <p:pic>
        <p:nvPicPr>
          <p:cNvPr id="106" name="Google Shape;106;p20"/>
          <p:cNvPicPr preferRelativeResize="0"/>
          <p:nvPr/>
        </p:nvPicPr>
        <p:blipFill>
          <a:blip r:embed="rId4">
            <a:alphaModFix/>
          </a:blip>
          <a:stretch>
            <a:fillRect/>
          </a:stretch>
        </p:blipFill>
        <p:spPr>
          <a:xfrm>
            <a:off x="3286608" y="888625"/>
            <a:ext cx="2930018" cy="1938376"/>
          </a:xfrm>
          <a:prstGeom prst="rect">
            <a:avLst/>
          </a:prstGeom>
          <a:noFill/>
          <a:ln>
            <a:noFill/>
          </a:ln>
        </p:spPr>
      </p:pic>
      <p:pic>
        <p:nvPicPr>
          <p:cNvPr id="107" name="Google Shape;107;p20"/>
          <p:cNvPicPr preferRelativeResize="0"/>
          <p:nvPr/>
        </p:nvPicPr>
        <p:blipFill>
          <a:blip r:embed="rId5">
            <a:alphaModFix/>
          </a:blip>
          <a:stretch>
            <a:fillRect/>
          </a:stretch>
        </p:blipFill>
        <p:spPr>
          <a:xfrm>
            <a:off x="6301399" y="888625"/>
            <a:ext cx="2664828" cy="1938365"/>
          </a:xfrm>
          <a:prstGeom prst="rect">
            <a:avLst/>
          </a:prstGeom>
          <a:noFill/>
          <a:ln>
            <a:noFill/>
          </a:ln>
        </p:spPr>
      </p:pic>
      <p:pic>
        <p:nvPicPr>
          <p:cNvPr id="108" name="Google Shape;108;p20"/>
          <p:cNvPicPr preferRelativeResize="0"/>
          <p:nvPr/>
        </p:nvPicPr>
        <p:blipFill>
          <a:blip r:embed="rId6">
            <a:alphaModFix/>
          </a:blip>
          <a:stretch>
            <a:fillRect/>
          </a:stretch>
        </p:blipFill>
        <p:spPr>
          <a:xfrm>
            <a:off x="5085276" y="2979390"/>
            <a:ext cx="2148561" cy="20117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71975" y="241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Bill of Expense </a:t>
            </a:r>
            <a:endParaRPr/>
          </a:p>
        </p:txBody>
      </p:sp>
      <p:graphicFrame>
        <p:nvGraphicFramePr>
          <p:cNvPr id="114" name="Google Shape;114;p21"/>
          <p:cNvGraphicFramePr/>
          <p:nvPr/>
        </p:nvGraphicFramePr>
        <p:xfrm>
          <a:off x="0" y="1180450"/>
          <a:ext cx="3000000" cy="3000000"/>
        </p:xfrm>
        <a:graphic>
          <a:graphicData uri="http://schemas.openxmlformats.org/drawingml/2006/table">
            <a:tbl>
              <a:tblPr>
                <a:noFill/>
                <a:tableStyleId>{DFAED58D-0DB6-444C-A2DF-BEBCA3EE41D2}</a:tableStyleId>
              </a:tblPr>
              <a:tblGrid>
                <a:gridCol w="1876425"/>
                <a:gridCol w="2733675"/>
                <a:gridCol w="1419225"/>
                <a:gridCol w="923925"/>
                <a:gridCol w="952500"/>
                <a:gridCol w="1238250"/>
              </a:tblGrid>
              <a:tr h="474400">
                <a:tc>
                  <a:txBody>
                    <a:bodyPr/>
                    <a:lstStyle/>
                    <a:p>
                      <a:pPr indent="0" lvl="0" marL="0" rtl="0" algn="ctr">
                        <a:lnSpc>
                          <a:spcPct val="115000"/>
                        </a:lnSpc>
                        <a:spcBef>
                          <a:spcPts val="0"/>
                        </a:spcBef>
                        <a:spcAft>
                          <a:spcPts val="0"/>
                        </a:spcAft>
                        <a:buNone/>
                      </a:pPr>
                      <a:r>
                        <a:rPr lang="en"/>
                        <a:t>Materials</a:t>
                      </a:r>
                      <a:endParaRPr/>
                    </a:p>
                  </a:txBody>
                  <a:tcPr marT="91425" marB="91425" marR="28575" marL="28575" anchor="ctr">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Description</a:t>
                      </a:r>
                      <a:endParaRPr/>
                    </a:p>
                  </a:txBody>
                  <a:tcPr marT="91425" marB="91425" marR="28575" marL="2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Units of Measure</a:t>
                      </a:r>
                      <a:endParaRPr/>
                    </a:p>
                  </a:txBody>
                  <a:tcPr marT="91425" marB="91425" marR="28575" marL="2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Quantity</a:t>
                      </a:r>
                      <a:endParaRPr/>
                    </a:p>
                  </a:txBody>
                  <a:tcPr marT="91425" marB="91425" marR="28575" marL="2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Unit Cost</a:t>
                      </a:r>
                      <a:endParaRPr/>
                    </a:p>
                  </a:txBody>
                  <a:tcPr marT="91425" marB="91425" marR="28575" marL="2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Extended Cost</a:t>
                      </a:r>
                      <a:endParaRPr/>
                    </a:p>
                  </a:txBody>
                  <a:tcPr marT="91425" marB="91425" marR="28575" marL="28575" anchor="ctr">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2400">
                <a:tc>
                  <a:txBody>
                    <a:bodyPr/>
                    <a:lstStyle/>
                    <a:p>
                      <a:pPr indent="0" lvl="0" marL="0" rtl="0" algn="ctr">
                        <a:lnSpc>
                          <a:spcPct val="115000"/>
                        </a:lnSpc>
                        <a:spcBef>
                          <a:spcPts val="0"/>
                        </a:spcBef>
                        <a:spcAft>
                          <a:spcPts val="0"/>
                        </a:spcAft>
                        <a:buNone/>
                      </a:pPr>
                      <a:r>
                        <a:rPr lang="en" sz="1200"/>
                        <a:t>Filament</a:t>
                      </a:r>
                      <a:endParaRPr sz="1200"/>
                    </a:p>
                  </a:txBody>
                  <a:tcPr marT="91425" marB="91425"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3D printing material</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1.75mm</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2</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$0</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$0</a:t>
                      </a:r>
                      <a:endParaRPr sz="1200"/>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2400">
                <a:tc>
                  <a:txBody>
                    <a:bodyPr/>
                    <a:lstStyle/>
                    <a:p>
                      <a:pPr indent="0" lvl="0" marL="0" rtl="0" algn="ctr">
                        <a:lnSpc>
                          <a:spcPct val="115000"/>
                        </a:lnSpc>
                        <a:spcBef>
                          <a:spcPts val="0"/>
                        </a:spcBef>
                        <a:spcAft>
                          <a:spcPts val="0"/>
                        </a:spcAft>
                        <a:buNone/>
                      </a:pPr>
                      <a:r>
                        <a:rPr lang="en" sz="1200"/>
                        <a:t>LCD Touch Screen</a:t>
                      </a:r>
                      <a:endParaRPr sz="1200"/>
                    </a:p>
                  </a:txBody>
                  <a:tcPr marT="91425" marB="91425"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UI Control</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solidFill>
                            <a:srgbClr val="444444"/>
                          </a:solidFill>
                        </a:rPr>
                        <a:t>7.0" (177.80mm)</a:t>
                      </a:r>
                      <a:endParaRPr sz="1200">
                        <a:solidFill>
                          <a:srgbClr val="444444"/>
                        </a:solidFill>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1</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$27.69</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$27.69</a:t>
                      </a:r>
                      <a:endParaRPr sz="1200"/>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2400">
                <a:tc>
                  <a:txBody>
                    <a:bodyPr/>
                    <a:lstStyle/>
                    <a:p>
                      <a:pPr indent="0" lvl="0" marL="0" rtl="0" algn="ctr">
                        <a:lnSpc>
                          <a:spcPct val="115000"/>
                        </a:lnSpc>
                        <a:spcBef>
                          <a:spcPts val="0"/>
                        </a:spcBef>
                        <a:spcAft>
                          <a:spcPts val="0"/>
                        </a:spcAft>
                        <a:buNone/>
                      </a:pPr>
                      <a:r>
                        <a:rPr lang="en" sz="1200"/>
                        <a:t>Onshape CAD software</a:t>
                      </a:r>
                      <a:endParaRPr sz="1200"/>
                    </a:p>
                  </a:txBody>
                  <a:tcPr marT="91425" marB="91425"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Virtual 3D model maker</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N/A</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N/A</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$0</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$0</a:t>
                      </a:r>
                      <a:endParaRPr sz="1200"/>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63325">
                <a:tc>
                  <a:txBody>
                    <a:bodyPr/>
                    <a:lstStyle/>
                    <a:p>
                      <a:pPr indent="0" lvl="0" marL="0" rtl="0" algn="ctr">
                        <a:lnSpc>
                          <a:spcPct val="115000"/>
                        </a:lnSpc>
                        <a:spcBef>
                          <a:spcPts val="0"/>
                        </a:spcBef>
                        <a:spcAft>
                          <a:spcPts val="0"/>
                        </a:spcAft>
                        <a:buNone/>
                      </a:pPr>
                      <a:r>
                        <a:rPr lang="en" sz="1200"/>
                        <a:t>Arduino</a:t>
                      </a:r>
                      <a:r>
                        <a:rPr lang="en" sz="1200"/>
                        <a:t> starter kit</a:t>
                      </a:r>
                      <a:endParaRPr sz="1200"/>
                    </a:p>
                  </a:txBody>
                  <a:tcPr marT="91425" marB="91425"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Coding/electronics kit</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68.6 mm by 53.4 mm</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1</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$0</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$0</a:t>
                      </a:r>
                      <a:endParaRPr sz="1200"/>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2400">
                <a:tc>
                  <a:txBody>
                    <a:bodyPr/>
                    <a:lstStyle/>
                    <a:p>
                      <a:pPr indent="0" lvl="0" marL="0" rtl="0" algn="ctr">
                        <a:lnSpc>
                          <a:spcPct val="115000"/>
                        </a:lnSpc>
                        <a:spcBef>
                          <a:spcPts val="0"/>
                        </a:spcBef>
                        <a:spcAft>
                          <a:spcPts val="0"/>
                        </a:spcAft>
                        <a:buNone/>
                      </a:pPr>
                      <a:r>
                        <a:rPr lang="en" sz="1200"/>
                        <a:t>Battery</a:t>
                      </a:r>
                      <a:endParaRPr sz="1200"/>
                    </a:p>
                  </a:txBody>
                  <a:tcPr marT="91425" marB="91425"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Energy source for robot</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DC9V-2A</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1</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$13.99</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$13.99</a:t>
                      </a:r>
                      <a:endParaRPr sz="1200"/>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63325">
                <a:tc>
                  <a:txBody>
                    <a:bodyPr/>
                    <a:lstStyle/>
                    <a:p>
                      <a:pPr indent="0" lvl="0" marL="0" rtl="0" algn="ctr">
                        <a:lnSpc>
                          <a:spcPct val="115000"/>
                        </a:lnSpc>
                        <a:spcBef>
                          <a:spcPts val="0"/>
                        </a:spcBef>
                        <a:spcAft>
                          <a:spcPts val="0"/>
                        </a:spcAft>
                        <a:buNone/>
                      </a:pPr>
                      <a:r>
                        <a:rPr lang="en" sz="1200"/>
                        <a:t>Power converter</a:t>
                      </a:r>
                      <a:endParaRPr sz="1200"/>
                    </a:p>
                  </a:txBody>
                  <a:tcPr marT="91425" marB="91425"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Allowing the battery to charge with the power outlet</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1</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2400">
                <a:tc>
                  <a:txBody>
                    <a:bodyPr/>
                    <a:lstStyle/>
                    <a:p>
                      <a:pPr indent="0" lvl="0" marL="0" rtl="0" algn="ctr">
                        <a:lnSpc>
                          <a:spcPct val="115000"/>
                        </a:lnSpc>
                        <a:spcBef>
                          <a:spcPts val="0"/>
                        </a:spcBef>
                        <a:spcAft>
                          <a:spcPts val="0"/>
                        </a:spcAft>
                        <a:buNone/>
                      </a:pPr>
                      <a:r>
                        <a:rPr lang="en" sz="1200"/>
                        <a:t>Camera</a:t>
                      </a:r>
                      <a:endParaRPr sz="1200"/>
                    </a:p>
                  </a:txBody>
                  <a:tcPr marT="91425" marB="91425"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Take photos/scan area</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1</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Unknown</a:t>
                      </a:r>
                      <a:endParaRPr sz="1200"/>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