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3818550" y="50225"/>
            <a:ext cx="1506900" cy="538800"/>
          </a:xfrm>
          <a:prstGeom prst="rect">
            <a:avLst/>
          </a:prstGeom>
          <a:noFill/>
          <a:ln cap="flat" cmpd="sng" w="38100">
            <a:solidFill>
              <a:srgbClr val="8E7CC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2500"/>
              </a:spcBef>
              <a:spcAft>
                <a:spcPts val="25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494C4E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be able to refurbish and paint any area.</a:t>
            </a:r>
            <a:endParaRPr sz="1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7516050" y="1082800"/>
            <a:ext cx="1506900" cy="738900"/>
          </a:xfrm>
          <a:prstGeom prst="rect">
            <a:avLst/>
          </a:prstGeom>
          <a:noFill/>
          <a:ln cap="flat" cmpd="sng" w="28575">
            <a:solidFill>
              <a:srgbClr val="45818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2500"/>
              </a:spcBef>
              <a:spcAft>
                <a:spcPts val="2500"/>
              </a:spcAft>
              <a:buNone/>
            </a:pPr>
            <a:r>
              <a:rPr lang="en" sz="1000">
                <a:solidFill>
                  <a:srgbClr val="494C4E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Base where user will interact with the robot.</a:t>
            </a:r>
            <a:endParaRPr sz="1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5589000" y="1082800"/>
            <a:ext cx="1506900" cy="738900"/>
          </a:xfrm>
          <a:prstGeom prst="rect">
            <a:avLst/>
          </a:prstGeom>
          <a:noFill/>
          <a:ln cap="flat" cmpd="sng" w="28575">
            <a:solidFill>
              <a:srgbClr val="6AA84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2500"/>
              </a:spcBef>
              <a:spcAft>
                <a:spcPts val="2500"/>
              </a:spcAft>
              <a:buNone/>
            </a:pPr>
            <a:r>
              <a:rPr lang="en" sz="1000">
                <a:solidFill>
                  <a:srgbClr val="494C4E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Inverse kinematics to </a:t>
            </a:r>
            <a:r>
              <a:rPr lang="en" sz="1000">
                <a:solidFill>
                  <a:srgbClr val="494C4E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precisely</a:t>
            </a:r>
            <a:r>
              <a:rPr lang="en" sz="1000">
                <a:solidFill>
                  <a:srgbClr val="494C4E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control end effector. </a:t>
            </a:r>
            <a:endParaRPr sz="1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2154950" y="1082788"/>
            <a:ext cx="1506900" cy="738900"/>
          </a:xfrm>
          <a:prstGeom prst="rect">
            <a:avLst/>
          </a:prstGeom>
          <a:noFill/>
          <a:ln cap="flat" cmpd="sng" w="28575">
            <a:solidFill>
              <a:srgbClr val="E6913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2500"/>
              </a:spcBef>
              <a:spcAft>
                <a:spcPts val="2500"/>
              </a:spcAft>
              <a:buNone/>
            </a:pPr>
            <a:r>
              <a:rPr lang="en" sz="1000">
                <a:solidFill>
                  <a:srgbClr val="494C4E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Arduino coding to </a:t>
            </a:r>
            <a:r>
              <a:rPr lang="en" sz="1000">
                <a:solidFill>
                  <a:srgbClr val="494C4E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effectively</a:t>
            </a:r>
            <a:r>
              <a:rPr lang="en" sz="1000">
                <a:solidFill>
                  <a:srgbClr val="494C4E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control all </a:t>
            </a:r>
            <a:r>
              <a:rPr lang="en" sz="1000">
                <a:solidFill>
                  <a:srgbClr val="494C4E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aspects</a:t>
            </a:r>
            <a:r>
              <a:rPr lang="en" sz="1000">
                <a:solidFill>
                  <a:srgbClr val="494C4E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of the robot</a:t>
            </a:r>
            <a:endParaRPr sz="1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227850" y="1082800"/>
            <a:ext cx="1506900" cy="738900"/>
          </a:xfrm>
          <a:prstGeom prst="rect">
            <a:avLst/>
          </a:prstGeom>
          <a:noFill/>
          <a:ln cap="flat" cmpd="sng" w="28575">
            <a:solidFill>
              <a:srgbClr val="CC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2500"/>
              </a:spcBef>
              <a:spcAft>
                <a:spcPts val="2500"/>
              </a:spcAft>
              <a:buNone/>
            </a:pPr>
            <a:r>
              <a:rPr lang="en" sz="1000">
                <a:solidFill>
                  <a:srgbClr val="494C4E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End effector that can hold different parts to perform task</a:t>
            </a:r>
            <a:endParaRPr sz="1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5842550" y="4429475"/>
            <a:ext cx="1506900" cy="538800"/>
          </a:xfrm>
          <a:prstGeom prst="rect">
            <a:avLst/>
          </a:prstGeom>
          <a:noFill/>
          <a:ln cap="flat" cmpd="sng" w="9525">
            <a:solidFill>
              <a:srgbClr val="6AA84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2500"/>
              </a:spcBef>
              <a:spcAft>
                <a:spcPts val="2500"/>
              </a:spcAft>
              <a:buNone/>
            </a:pPr>
            <a:r>
              <a:rPr lang="en" sz="1000">
                <a:solidFill>
                  <a:srgbClr val="494C4E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Smooth joints that are able to disassemble</a:t>
            </a:r>
            <a:endParaRPr sz="1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3818550" y="1082900"/>
            <a:ext cx="1506900" cy="738900"/>
          </a:xfrm>
          <a:prstGeom prst="rect">
            <a:avLst/>
          </a:prstGeom>
          <a:noFill/>
          <a:ln cap="flat" cmpd="sng" w="28575">
            <a:solidFill>
              <a:srgbClr val="F1C23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2500"/>
              </a:spcBef>
              <a:spcAft>
                <a:spcPts val="2500"/>
              </a:spcAft>
              <a:buNone/>
            </a:pPr>
            <a:r>
              <a:rPr lang="en" sz="1000">
                <a:solidFill>
                  <a:srgbClr val="494C4E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Accessories that are effective for specific tasks</a:t>
            </a:r>
            <a:endParaRPr sz="1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6342600" y="3126600"/>
            <a:ext cx="1072500" cy="939000"/>
          </a:xfrm>
          <a:prstGeom prst="rect">
            <a:avLst/>
          </a:prstGeom>
          <a:noFill/>
          <a:ln cap="flat" cmpd="sng" w="19050">
            <a:solidFill>
              <a:srgbClr val="6AA84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2500"/>
              </a:spcBef>
              <a:spcAft>
                <a:spcPts val="2500"/>
              </a:spcAft>
              <a:buNone/>
            </a:pPr>
            <a:r>
              <a:rPr lang="en" sz="1000">
                <a:solidFill>
                  <a:srgbClr val="494C4E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Strong external casing to protect delicate internal parts</a:t>
            </a:r>
            <a:endParaRPr sz="1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5281975" y="2104750"/>
            <a:ext cx="1177500" cy="939000"/>
          </a:xfrm>
          <a:prstGeom prst="rect">
            <a:avLst/>
          </a:prstGeom>
          <a:noFill/>
          <a:ln cap="flat" cmpd="sng" w="19050">
            <a:solidFill>
              <a:srgbClr val="6AA84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2500"/>
              </a:spcBef>
              <a:spcAft>
                <a:spcPts val="2500"/>
              </a:spcAft>
              <a:buNone/>
            </a:pPr>
            <a:r>
              <a:rPr lang="en" sz="1000">
                <a:solidFill>
                  <a:srgbClr val="494C4E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Internal wiring and piping for accessories to function</a:t>
            </a:r>
            <a:endParaRPr sz="1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1480725" y="2255788"/>
            <a:ext cx="1506900" cy="738900"/>
          </a:xfrm>
          <a:prstGeom prst="rect">
            <a:avLst/>
          </a:prstGeom>
          <a:noFill/>
          <a:ln cap="flat" cmpd="sng" w="19050">
            <a:solidFill>
              <a:srgbClr val="E6913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2500"/>
              </a:spcBef>
              <a:spcAft>
                <a:spcPts val="2500"/>
              </a:spcAft>
              <a:buNone/>
            </a:pPr>
            <a:r>
              <a:rPr lang="en" sz="1000">
                <a:solidFill>
                  <a:srgbClr val="494C4E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Simple and easy to use t</a:t>
            </a:r>
            <a:r>
              <a:rPr lang="en" sz="1000">
                <a:solidFill>
                  <a:srgbClr val="494C4E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ouch screen Area to control robot</a:t>
            </a:r>
            <a:endParaRPr sz="1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64" name="Google Shape;64;p13"/>
          <p:cNvCxnSpPr>
            <a:stCxn id="58" idx="0"/>
            <a:endCxn id="54" idx="2"/>
          </p:cNvCxnSpPr>
          <p:nvPr/>
        </p:nvCxnSpPr>
        <p:spPr>
          <a:xfrm flipH="1" rot="10800000">
            <a:off x="981300" y="589000"/>
            <a:ext cx="3590700" cy="493800"/>
          </a:xfrm>
          <a:prstGeom prst="straightConnector1">
            <a:avLst/>
          </a:prstGeom>
          <a:noFill/>
          <a:ln cap="flat" cmpd="sng" w="28575">
            <a:solidFill>
              <a:srgbClr val="8E7CC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5" name="Google Shape;65;p13"/>
          <p:cNvCxnSpPr>
            <a:stCxn id="57" idx="0"/>
            <a:endCxn id="54" idx="2"/>
          </p:cNvCxnSpPr>
          <p:nvPr/>
        </p:nvCxnSpPr>
        <p:spPr>
          <a:xfrm flipH="1" rot="10800000">
            <a:off x="2908400" y="588988"/>
            <a:ext cx="1663500" cy="493800"/>
          </a:xfrm>
          <a:prstGeom prst="straightConnector1">
            <a:avLst/>
          </a:prstGeom>
          <a:noFill/>
          <a:ln cap="flat" cmpd="sng" w="28575">
            <a:solidFill>
              <a:srgbClr val="8E7CC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6" name="Google Shape;66;p13"/>
          <p:cNvCxnSpPr>
            <a:stCxn id="54" idx="2"/>
            <a:endCxn id="56" idx="0"/>
          </p:cNvCxnSpPr>
          <p:nvPr/>
        </p:nvCxnSpPr>
        <p:spPr>
          <a:xfrm>
            <a:off x="4572000" y="589025"/>
            <a:ext cx="1770600" cy="493800"/>
          </a:xfrm>
          <a:prstGeom prst="straightConnector1">
            <a:avLst/>
          </a:prstGeom>
          <a:noFill/>
          <a:ln cap="flat" cmpd="sng" w="28575">
            <a:solidFill>
              <a:srgbClr val="8E7CC3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7" name="Google Shape;67;p13"/>
          <p:cNvCxnSpPr>
            <a:stCxn id="54" idx="2"/>
            <a:endCxn id="55" idx="0"/>
          </p:cNvCxnSpPr>
          <p:nvPr/>
        </p:nvCxnSpPr>
        <p:spPr>
          <a:xfrm>
            <a:off x="4572000" y="589025"/>
            <a:ext cx="3697500" cy="493800"/>
          </a:xfrm>
          <a:prstGeom prst="straightConnector1">
            <a:avLst/>
          </a:prstGeom>
          <a:noFill/>
          <a:ln cap="flat" cmpd="sng" w="28575">
            <a:solidFill>
              <a:srgbClr val="8E7CC3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8" name="Google Shape;68;p13"/>
          <p:cNvSpPr txBox="1"/>
          <p:nvPr/>
        </p:nvSpPr>
        <p:spPr>
          <a:xfrm>
            <a:off x="7601700" y="2255800"/>
            <a:ext cx="1506900" cy="939000"/>
          </a:xfrm>
          <a:prstGeom prst="rect">
            <a:avLst/>
          </a:prstGeom>
          <a:noFill/>
          <a:ln cap="flat" cmpd="sng" w="19050">
            <a:solidFill>
              <a:srgbClr val="45818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2500"/>
              </a:spcBef>
              <a:spcAft>
                <a:spcPts val="2500"/>
              </a:spcAft>
              <a:buNone/>
            </a:pPr>
            <a:r>
              <a:rPr lang="en" sz="1000">
                <a:solidFill>
                  <a:srgbClr val="494C4E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Sturdy</a:t>
            </a:r>
            <a:r>
              <a:rPr lang="en" sz="1000">
                <a:solidFill>
                  <a:srgbClr val="494C4E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base to firmly hold the robotic arm in place and protect delicate internal instruments</a:t>
            </a:r>
            <a:endParaRPr sz="1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74925" y="2455975"/>
            <a:ext cx="1305900" cy="1139100"/>
          </a:xfrm>
          <a:prstGeom prst="rect">
            <a:avLst/>
          </a:prstGeom>
          <a:noFill/>
          <a:ln cap="flat" cmpd="sng" w="19050">
            <a:solidFill>
              <a:srgbClr val="CC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2500"/>
              </a:spcBef>
              <a:spcAft>
                <a:spcPts val="2500"/>
              </a:spcAft>
              <a:buNone/>
            </a:pPr>
            <a:r>
              <a:rPr lang="en" sz="1000">
                <a:solidFill>
                  <a:srgbClr val="494C4E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Third</a:t>
            </a:r>
            <a:r>
              <a:rPr lang="en" sz="1000">
                <a:solidFill>
                  <a:srgbClr val="494C4E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1000">
                <a:solidFill>
                  <a:srgbClr val="494C4E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degree</a:t>
            </a:r>
            <a:r>
              <a:rPr lang="en" sz="1000">
                <a:solidFill>
                  <a:srgbClr val="494C4E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of freedom for end effector to have fine tuned control(like a wrist for a hand)</a:t>
            </a:r>
            <a:endParaRPr sz="1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70" name="Google Shape;70;p13"/>
          <p:cNvCxnSpPr>
            <a:stCxn id="54" idx="2"/>
            <a:endCxn id="60" idx="0"/>
          </p:cNvCxnSpPr>
          <p:nvPr/>
        </p:nvCxnSpPr>
        <p:spPr>
          <a:xfrm>
            <a:off x="4572000" y="589025"/>
            <a:ext cx="0" cy="493800"/>
          </a:xfrm>
          <a:prstGeom prst="straightConnector1">
            <a:avLst/>
          </a:prstGeom>
          <a:noFill/>
          <a:ln cap="flat" cmpd="sng" w="28575">
            <a:solidFill>
              <a:srgbClr val="8E7CC3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1" name="Google Shape;71;p13"/>
          <p:cNvSpPr txBox="1"/>
          <p:nvPr/>
        </p:nvSpPr>
        <p:spPr>
          <a:xfrm>
            <a:off x="227850" y="4229375"/>
            <a:ext cx="1506900" cy="738900"/>
          </a:xfrm>
          <a:prstGeom prst="rect">
            <a:avLst/>
          </a:prstGeom>
          <a:noFill/>
          <a:ln cap="flat" cmpd="sng" w="9525">
            <a:solidFill>
              <a:srgbClr val="CC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2500"/>
              </a:spcBef>
              <a:spcAft>
                <a:spcPts val="2500"/>
              </a:spcAft>
              <a:buNone/>
            </a:pPr>
            <a:r>
              <a:rPr lang="en" sz="1000">
                <a:solidFill>
                  <a:srgbClr val="494C4E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Firm connection between the accessories and piping/wiring in arm</a:t>
            </a:r>
            <a:endParaRPr sz="1000">
              <a:solidFill>
                <a:srgbClr val="494C4E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3157537" y="2104750"/>
            <a:ext cx="936600" cy="538800"/>
          </a:xfrm>
          <a:prstGeom prst="rect">
            <a:avLst/>
          </a:prstGeom>
          <a:noFill/>
          <a:ln cap="flat" cmpd="sng" w="19050">
            <a:solidFill>
              <a:srgbClr val="F1C23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2500"/>
              </a:spcBef>
              <a:spcAft>
                <a:spcPts val="2500"/>
              </a:spcAft>
              <a:buNone/>
            </a:pPr>
            <a:r>
              <a:rPr lang="en" sz="1000">
                <a:solidFill>
                  <a:srgbClr val="494C4E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Paint spray to paint area</a:t>
            </a:r>
            <a:endParaRPr sz="1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4702750" y="3126700"/>
            <a:ext cx="799200" cy="738900"/>
          </a:xfrm>
          <a:prstGeom prst="rect">
            <a:avLst/>
          </a:prstGeom>
          <a:noFill/>
          <a:ln cap="flat" cmpd="sng" w="19050">
            <a:solidFill>
              <a:srgbClr val="F1C23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2500"/>
              </a:spcBef>
              <a:spcAft>
                <a:spcPts val="2500"/>
              </a:spcAft>
              <a:buNone/>
            </a:pPr>
            <a:r>
              <a:rPr lang="en" sz="1000">
                <a:solidFill>
                  <a:srgbClr val="494C4E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Camera to take pictures</a:t>
            </a:r>
            <a:endParaRPr sz="1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2592175" y="4329425"/>
            <a:ext cx="1506900" cy="738900"/>
          </a:xfrm>
          <a:prstGeom prst="rect">
            <a:avLst/>
          </a:prstGeom>
          <a:noFill/>
          <a:ln cap="flat" cmpd="sng" w="9525">
            <a:solidFill>
              <a:srgbClr val="F1C23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2500"/>
              </a:spcBef>
              <a:spcAft>
                <a:spcPts val="2500"/>
              </a:spcAft>
              <a:buNone/>
            </a:pPr>
            <a:r>
              <a:rPr lang="en" sz="1000">
                <a:solidFill>
                  <a:srgbClr val="494C4E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Scan to let user and robot know what is being caned/painted</a:t>
            </a:r>
            <a:endParaRPr sz="1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3420896" y="3016975"/>
            <a:ext cx="1072500" cy="939000"/>
          </a:xfrm>
          <a:prstGeom prst="rect">
            <a:avLst/>
          </a:prstGeom>
          <a:noFill/>
          <a:ln cap="flat" cmpd="sng" w="19050">
            <a:solidFill>
              <a:srgbClr val="F1C23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2500"/>
              </a:spcBef>
              <a:spcAft>
                <a:spcPts val="2500"/>
              </a:spcAft>
              <a:buNone/>
            </a:pPr>
            <a:r>
              <a:rPr lang="en" sz="1000">
                <a:solidFill>
                  <a:srgbClr val="494C4E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Water spray to remove corrosion/old painting</a:t>
            </a:r>
            <a:endParaRPr sz="1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7516050" y="3878100"/>
            <a:ext cx="1264200" cy="1139100"/>
          </a:xfrm>
          <a:prstGeom prst="rect">
            <a:avLst/>
          </a:prstGeom>
          <a:noFill/>
          <a:ln cap="flat" cmpd="sng" w="9525">
            <a:solidFill>
              <a:srgbClr val="45818E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2500"/>
              </a:spcBef>
              <a:spcAft>
                <a:spcPts val="2500"/>
              </a:spcAft>
              <a:buNone/>
            </a:pPr>
            <a:r>
              <a:rPr lang="en" sz="1000">
                <a:solidFill>
                  <a:srgbClr val="494C4E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Firm and sturdy connects with outside wiring/pipes as well as robotic arm</a:t>
            </a:r>
            <a:endParaRPr sz="1000">
              <a:solidFill>
                <a:srgbClr val="494C4E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77" name="Google Shape;77;p13"/>
          <p:cNvCxnSpPr>
            <a:stCxn id="58" idx="2"/>
            <a:endCxn id="69" idx="0"/>
          </p:cNvCxnSpPr>
          <p:nvPr/>
        </p:nvCxnSpPr>
        <p:spPr>
          <a:xfrm flipH="1">
            <a:off x="727800" y="1821700"/>
            <a:ext cx="253500" cy="634200"/>
          </a:xfrm>
          <a:prstGeom prst="straightConnector1">
            <a:avLst/>
          </a:prstGeom>
          <a:noFill/>
          <a:ln cap="flat" cmpd="sng" w="19050">
            <a:solidFill>
              <a:srgbClr val="CC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8" name="Google Shape;78;p13"/>
          <p:cNvCxnSpPr>
            <a:stCxn id="57" idx="2"/>
            <a:endCxn id="63" idx="0"/>
          </p:cNvCxnSpPr>
          <p:nvPr/>
        </p:nvCxnSpPr>
        <p:spPr>
          <a:xfrm flipH="1">
            <a:off x="2234300" y="1821688"/>
            <a:ext cx="674100" cy="434100"/>
          </a:xfrm>
          <a:prstGeom prst="straightConnector1">
            <a:avLst/>
          </a:prstGeom>
          <a:noFill/>
          <a:ln cap="flat" cmpd="sng" w="19050">
            <a:solidFill>
              <a:srgbClr val="E69138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9" name="Google Shape;79;p13"/>
          <p:cNvCxnSpPr>
            <a:stCxn id="69" idx="2"/>
            <a:endCxn id="71" idx="0"/>
          </p:cNvCxnSpPr>
          <p:nvPr/>
        </p:nvCxnSpPr>
        <p:spPr>
          <a:xfrm>
            <a:off x="727875" y="3595075"/>
            <a:ext cx="253500" cy="634200"/>
          </a:xfrm>
          <a:prstGeom prst="straightConnector1">
            <a:avLst/>
          </a:prstGeom>
          <a:noFill/>
          <a:ln cap="flat" cmpd="sng" w="9525">
            <a:solidFill>
              <a:srgbClr val="CC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0" name="Google Shape;80;p13"/>
          <p:cNvCxnSpPr>
            <a:stCxn id="55" idx="2"/>
            <a:endCxn id="68" idx="0"/>
          </p:cNvCxnSpPr>
          <p:nvPr/>
        </p:nvCxnSpPr>
        <p:spPr>
          <a:xfrm>
            <a:off x="8269500" y="1821700"/>
            <a:ext cx="85800" cy="434100"/>
          </a:xfrm>
          <a:prstGeom prst="straightConnector1">
            <a:avLst/>
          </a:prstGeom>
          <a:noFill/>
          <a:ln cap="flat" cmpd="sng" w="19050">
            <a:solidFill>
              <a:srgbClr val="45818E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1" name="Google Shape;81;p13"/>
          <p:cNvCxnSpPr>
            <a:stCxn id="60" idx="2"/>
            <a:endCxn id="72" idx="0"/>
          </p:cNvCxnSpPr>
          <p:nvPr/>
        </p:nvCxnSpPr>
        <p:spPr>
          <a:xfrm flipH="1">
            <a:off x="3625800" y="1821800"/>
            <a:ext cx="946200" cy="282900"/>
          </a:xfrm>
          <a:prstGeom prst="straightConnector1">
            <a:avLst/>
          </a:prstGeom>
          <a:noFill/>
          <a:ln cap="flat" cmpd="sng" w="19050">
            <a:solidFill>
              <a:srgbClr val="F1C23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2" name="Google Shape;82;p13"/>
          <p:cNvCxnSpPr>
            <a:stCxn id="60" idx="2"/>
            <a:endCxn id="75" idx="0"/>
          </p:cNvCxnSpPr>
          <p:nvPr/>
        </p:nvCxnSpPr>
        <p:spPr>
          <a:xfrm flipH="1">
            <a:off x="3957000" y="1821800"/>
            <a:ext cx="615000" cy="1195200"/>
          </a:xfrm>
          <a:prstGeom prst="straightConnector1">
            <a:avLst/>
          </a:prstGeom>
          <a:noFill/>
          <a:ln cap="flat" cmpd="sng" w="19050">
            <a:solidFill>
              <a:srgbClr val="F1C23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3" name="Google Shape;83;p13"/>
          <p:cNvCxnSpPr>
            <a:stCxn id="60" idx="2"/>
            <a:endCxn id="73" idx="0"/>
          </p:cNvCxnSpPr>
          <p:nvPr/>
        </p:nvCxnSpPr>
        <p:spPr>
          <a:xfrm>
            <a:off x="4572000" y="1821800"/>
            <a:ext cx="530400" cy="1305000"/>
          </a:xfrm>
          <a:prstGeom prst="straightConnector1">
            <a:avLst/>
          </a:prstGeom>
          <a:noFill/>
          <a:ln cap="flat" cmpd="sng" w="19050">
            <a:solidFill>
              <a:srgbClr val="F1C23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4" name="Google Shape;84;p13"/>
          <p:cNvCxnSpPr>
            <a:stCxn id="73" idx="2"/>
            <a:endCxn id="74" idx="0"/>
          </p:cNvCxnSpPr>
          <p:nvPr/>
        </p:nvCxnSpPr>
        <p:spPr>
          <a:xfrm flipH="1">
            <a:off x="3345550" y="3865600"/>
            <a:ext cx="1756800" cy="463800"/>
          </a:xfrm>
          <a:prstGeom prst="straightConnector1">
            <a:avLst/>
          </a:prstGeom>
          <a:noFill/>
          <a:ln cap="flat" cmpd="sng" w="9525">
            <a:solidFill>
              <a:srgbClr val="F1C23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5" name="Google Shape;85;p13"/>
          <p:cNvCxnSpPr>
            <a:stCxn id="56" idx="2"/>
            <a:endCxn id="62" idx="0"/>
          </p:cNvCxnSpPr>
          <p:nvPr/>
        </p:nvCxnSpPr>
        <p:spPr>
          <a:xfrm flipH="1">
            <a:off x="5870850" y="1821700"/>
            <a:ext cx="471600" cy="283200"/>
          </a:xfrm>
          <a:prstGeom prst="straightConnector1">
            <a:avLst/>
          </a:prstGeom>
          <a:noFill/>
          <a:ln cap="flat" cmpd="sng" w="19050">
            <a:solidFill>
              <a:srgbClr val="6AA84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6" name="Google Shape;86;p13"/>
          <p:cNvCxnSpPr>
            <a:stCxn id="56" idx="2"/>
            <a:endCxn id="61" idx="0"/>
          </p:cNvCxnSpPr>
          <p:nvPr/>
        </p:nvCxnSpPr>
        <p:spPr>
          <a:xfrm>
            <a:off x="6342450" y="1821700"/>
            <a:ext cx="536400" cy="1305000"/>
          </a:xfrm>
          <a:prstGeom prst="straightConnector1">
            <a:avLst/>
          </a:prstGeom>
          <a:noFill/>
          <a:ln cap="flat" cmpd="sng" w="19050">
            <a:solidFill>
              <a:srgbClr val="6AA84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7" name="Google Shape;87;p13"/>
          <p:cNvCxnSpPr>
            <a:stCxn id="61" idx="2"/>
            <a:endCxn id="59" idx="0"/>
          </p:cNvCxnSpPr>
          <p:nvPr/>
        </p:nvCxnSpPr>
        <p:spPr>
          <a:xfrm flipH="1">
            <a:off x="6595950" y="4065600"/>
            <a:ext cx="282900" cy="363900"/>
          </a:xfrm>
          <a:prstGeom prst="straightConnector1">
            <a:avLst/>
          </a:prstGeom>
          <a:noFill/>
          <a:ln cap="flat" cmpd="sng" w="9525">
            <a:solidFill>
              <a:srgbClr val="6AA84F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8" name="Google Shape;88;p13"/>
          <p:cNvCxnSpPr>
            <a:stCxn id="68" idx="2"/>
            <a:endCxn id="76" idx="0"/>
          </p:cNvCxnSpPr>
          <p:nvPr/>
        </p:nvCxnSpPr>
        <p:spPr>
          <a:xfrm flipH="1">
            <a:off x="8148150" y="3194800"/>
            <a:ext cx="207000" cy="683400"/>
          </a:xfrm>
          <a:prstGeom prst="straightConnector1">
            <a:avLst/>
          </a:prstGeom>
          <a:noFill/>
          <a:ln cap="flat" cmpd="sng" w="9525">
            <a:solidFill>
              <a:srgbClr val="45818E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9" name="Google Shape;89;p13"/>
          <p:cNvSpPr txBox="1"/>
          <p:nvPr/>
        </p:nvSpPr>
        <p:spPr>
          <a:xfrm>
            <a:off x="4250238" y="4329425"/>
            <a:ext cx="1506900" cy="738900"/>
          </a:xfrm>
          <a:prstGeom prst="rect">
            <a:avLst/>
          </a:prstGeom>
          <a:noFill/>
          <a:ln cap="flat" cmpd="sng" w="9525">
            <a:solidFill>
              <a:srgbClr val="F1C23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2500"/>
              </a:spcBef>
              <a:spcAft>
                <a:spcPts val="2500"/>
              </a:spcAft>
              <a:buNone/>
            </a:pPr>
            <a:r>
              <a:rPr lang="en" sz="1000">
                <a:solidFill>
                  <a:srgbClr val="494C4E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Pictures taken will be sent into computer via cloud, one drive, etc.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90" name="Google Shape;90;p13"/>
          <p:cNvCxnSpPr>
            <a:stCxn id="73" idx="2"/>
            <a:endCxn id="89" idx="0"/>
          </p:cNvCxnSpPr>
          <p:nvPr/>
        </p:nvCxnSpPr>
        <p:spPr>
          <a:xfrm flipH="1">
            <a:off x="5003650" y="3865600"/>
            <a:ext cx="98700" cy="463800"/>
          </a:xfrm>
          <a:prstGeom prst="straightConnector1">
            <a:avLst/>
          </a:prstGeom>
          <a:noFill/>
          <a:ln cap="flat" cmpd="sng" w="9525">
            <a:solidFill>
              <a:srgbClr val="F1C23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1" name="Google Shape;91;p13"/>
          <p:cNvSpPr txBox="1"/>
          <p:nvPr/>
        </p:nvSpPr>
        <p:spPr>
          <a:xfrm>
            <a:off x="1704650" y="3394900"/>
            <a:ext cx="1506900" cy="738900"/>
          </a:xfrm>
          <a:prstGeom prst="rect">
            <a:avLst/>
          </a:prstGeom>
          <a:noFill/>
          <a:ln cap="flat" cmpd="sng" w="9525">
            <a:solidFill>
              <a:srgbClr val="E6913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2500"/>
              </a:spcBef>
              <a:spcAft>
                <a:spcPts val="2500"/>
              </a:spcAft>
              <a:buNone/>
            </a:pPr>
            <a:r>
              <a:rPr lang="en" sz="1000">
                <a:solidFill>
                  <a:srgbClr val="494C4E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Some sort of connection with a computer/database to review pictures taken</a:t>
            </a:r>
            <a:endParaRPr sz="1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92" name="Google Shape;92;p13"/>
          <p:cNvCxnSpPr>
            <a:stCxn id="63" idx="2"/>
            <a:endCxn id="91" idx="0"/>
          </p:cNvCxnSpPr>
          <p:nvPr/>
        </p:nvCxnSpPr>
        <p:spPr>
          <a:xfrm>
            <a:off x="2234175" y="2994688"/>
            <a:ext cx="223800" cy="400200"/>
          </a:xfrm>
          <a:prstGeom prst="straightConnector1">
            <a:avLst/>
          </a:prstGeom>
          <a:noFill/>
          <a:ln cap="flat" cmpd="sng" w="9525">
            <a:solidFill>
              <a:srgbClr val="E69138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3" name="Google Shape;93;p13"/>
          <p:cNvSpPr txBox="1"/>
          <p:nvPr/>
        </p:nvSpPr>
        <p:spPr>
          <a:xfrm>
            <a:off x="241100" y="140650"/>
            <a:ext cx="615000" cy="3231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Times New Roman"/>
                <a:ea typeface="Times New Roman"/>
                <a:cs typeface="Times New Roman"/>
                <a:sym typeface="Times New Roman"/>
              </a:rPr>
              <a:t>Figure 1</a:t>
            </a:r>
            <a:endParaRPr sz="9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