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Lato"/>
      <p:regular r:id="rId16"/>
      <p:bold r:id="rId17"/>
      <p:italic r:id="rId18"/>
      <p:boldItalic r:id="rId19"/>
    </p:embeddedFont>
    <p:embeddedFont>
      <p:font typeface="Lato Light"/>
      <p:regular r:id="rId20"/>
      <p:bold r:id="rId21"/>
      <p:italic r:id="rId22"/>
      <p:boldItalic r:id="rId23"/>
    </p:embeddedFont>
    <p:embeddedFont>
      <p:font typeface="Roboto Slab Regular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Gianluca Coletti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Light-regular.fntdata"/><Relationship Id="rId22" Type="http://schemas.openxmlformats.org/officeDocument/2006/relationships/font" Target="fonts/LatoLight-italic.fntdata"/><Relationship Id="rId21" Type="http://schemas.openxmlformats.org/officeDocument/2006/relationships/font" Target="fonts/LatoLight-bold.fntdata"/><Relationship Id="rId24" Type="http://schemas.openxmlformats.org/officeDocument/2006/relationships/font" Target="fonts/RobotoSlabRegular-regular.fntdata"/><Relationship Id="rId23" Type="http://schemas.openxmlformats.org/officeDocument/2006/relationships/font" Target="fonts/LatoLigh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5" Type="http://schemas.openxmlformats.org/officeDocument/2006/relationships/font" Target="fonts/RobotoSlabRegular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19" Type="http://schemas.openxmlformats.org/officeDocument/2006/relationships/font" Target="fonts/Lato-boldItalic.fntdata"/><Relationship Id="rId18" Type="http://schemas.openxmlformats.org/officeDocument/2006/relationships/font" Target="fonts/Lato-italic.fntdata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0-11-20T22:25:44.264">
    <p:pos x="6000" y="0"/>
    <p:text>Good for images: https://www.flaticon.com/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542a4037fd_3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542a4037fd_3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a78d7489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a78d7489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Thuy-Vi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ad2fa19241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ad2fa1924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Thuy-Vi/Tony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542a4037fd_3_4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542a4037fd_3_4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Thuy-Vi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542a4037f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542a4037f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Additionally</a:t>
            </a:r>
            <a:r>
              <a:rPr lang="en"/>
              <a:t>, the placement of elevator buttons isn’t consistent. Thus it could take multiple attempts to try to find a button.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542a4037f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542a4037f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542a4037f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Google Shape;446;g542a4037f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542a4037f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542a4037f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542a4037f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Google Shape;470;g542a4037f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2300611" y="990190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" name="Google Shape;21;p2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Google Shape;22;p2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Google Shape;25;p2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Google Shape;33;p2"/>
          <p:cNvSpPr txBox="1"/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4" name="Google Shape;34;p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BLANK_2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1"/>
          <p:cNvSpPr/>
          <p:nvPr/>
        </p:nvSpPr>
        <p:spPr>
          <a:xfrm>
            <a:off x="0" y="0"/>
            <a:ext cx="9144000" cy="5157300"/>
          </a:xfrm>
          <a:prstGeom prst="frame">
            <a:avLst>
              <a:gd fmla="val 7929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1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1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1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1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1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1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1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1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1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1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1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1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8" name="Google Shape;288;p1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89" name="Google Shape;289;p11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1" name="Google Shape;291;p11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92" name="Google Shape;292;p11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0" name="Google Shape;300;p11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Aqua">
  <p:cSld name="BLANK_1"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2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2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2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2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2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2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2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2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2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16" name="Google Shape;316;p1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Google Shape;317;p12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9" name="Google Shape;319;p12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8" name="Google Shape;328;p12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Yellow">
  <p:cSld name="BLANK_1_1"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3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3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3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3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3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3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13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3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13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3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13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44" name="Google Shape;344;p13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45" name="Google Shape;345;p13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7" name="Google Shape;347;p13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48" name="Google Shape;348;p13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6" name="Google Shape;356;p13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Magenta">
  <p:cSld name="BLANK_1_1_1"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1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4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1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14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1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1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4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14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4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14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14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C406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71" name="Google Shape;371;p1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Google Shape;372;p14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4" name="Google Shape;374;p1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Google Shape;375;p14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3" name="Google Shape;383;p14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4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">
  <p:cSld name="TITLE_2"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7" name="Google Shape;387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88" name="Google Shape;38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2300611" y="990190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0" name="Google Shape;50;p3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Google Shape;51;p3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Google Shape;54;p3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Google Shape;62;p3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3"/>
          <p:cNvSpPr txBox="1"/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6" name="Google Shape;66;p3"/>
          <p:cNvSpPr txBox="1"/>
          <p:nvPr>
            <p:ph idx="1" type="subTitle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rtl="0" algn="ctr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rtl="0" algn="ctr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8327788" y="4664713"/>
            <a:ext cx="382244" cy="382244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" name="Google Shape;82;p4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Google Shape;83;p4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" name="Google Shape;85;p4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Google Shape;86;p4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4" name="Google Shape;94;p4"/>
          <p:cNvSpPr txBox="1"/>
          <p:nvPr>
            <p:ph idx="1" type="body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i="1" sz="3000"/>
            </a:lvl1pPr>
            <a:lvl2pPr indent="-419100" lvl="1" marL="91440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i="1" sz="3000"/>
            </a:lvl2pPr>
            <a:lvl3pPr indent="-419100" lvl="2" marL="137160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i="1" sz="3000"/>
            </a:lvl3pPr>
            <a:lvl4pPr indent="-419100" lvl="3" marL="1828800" rtl="0" algn="ctr">
              <a:spcBef>
                <a:spcPts val="1000"/>
              </a:spcBef>
              <a:spcAft>
                <a:spcPts val="0"/>
              </a:spcAft>
              <a:buSzPts val="3000"/>
              <a:buChar char="◦"/>
              <a:defRPr i="1" sz="3000"/>
            </a:lvl4pPr>
            <a:lvl5pPr indent="-419100" lvl="4" marL="2286000" rtl="0" algn="ctr">
              <a:spcBef>
                <a:spcPts val="1000"/>
              </a:spcBef>
              <a:spcAft>
                <a:spcPts val="0"/>
              </a:spcAft>
              <a:buSzPts val="3000"/>
              <a:buChar char="◦"/>
              <a:defRPr i="1" sz="3000"/>
            </a:lvl5pPr>
            <a:lvl6pPr indent="-419100" lvl="5" marL="2743200" rtl="0" algn="ctr">
              <a:spcBef>
                <a:spcPts val="1000"/>
              </a:spcBef>
              <a:spcAft>
                <a:spcPts val="0"/>
              </a:spcAft>
              <a:buSzPts val="3000"/>
              <a:buChar char="◦"/>
              <a:defRPr i="1" sz="3000"/>
            </a:lvl6pPr>
            <a:lvl7pPr indent="-419100" lvl="6" marL="3200400" rtl="0" algn="ctr">
              <a:spcBef>
                <a:spcPts val="1000"/>
              </a:spcBef>
              <a:spcAft>
                <a:spcPts val="0"/>
              </a:spcAft>
              <a:buSzPts val="3000"/>
              <a:buChar char="◦"/>
              <a:defRPr i="1" sz="3000"/>
            </a:lvl7pPr>
            <a:lvl8pPr indent="-419100" lvl="7" marL="3657600" rtl="0" algn="ctr">
              <a:spcBef>
                <a:spcPts val="1000"/>
              </a:spcBef>
              <a:spcAft>
                <a:spcPts val="0"/>
              </a:spcAft>
              <a:buSzPts val="3000"/>
              <a:buChar char="◦"/>
              <a:defRPr i="1" sz="3000"/>
            </a:lvl8pPr>
            <a:lvl9pPr indent="-419100" lvl="8" marL="4114800" algn="ctr">
              <a:spcBef>
                <a:spcPts val="1000"/>
              </a:spcBef>
              <a:spcAft>
                <a:spcPts val="1000"/>
              </a:spcAft>
              <a:buSzPts val="3000"/>
              <a:buChar char="◦"/>
              <a:defRPr i="1" sz="3000"/>
            </a:lvl9pPr>
          </a:lstStyle>
          <a:p/>
        </p:txBody>
      </p:sp>
      <p:sp>
        <p:nvSpPr>
          <p:cNvPr id="95" name="Google Shape;95;p4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FFFFFF"/>
                </a:solidFill>
              </a:rPr>
              <a:t>“</a:t>
            </a:r>
            <a:endParaRPr b="1" sz="9600">
              <a:solidFill>
                <a:srgbClr val="FFFFFF"/>
              </a:solidFill>
            </a:endParaRPr>
          </a:p>
        </p:txBody>
      </p:sp>
      <p:sp>
        <p:nvSpPr>
          <p:cNvPr id="96" name="Google Shape;96;p4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2" name="Google Shape;112;p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13" name="Google Shape;113;p5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Google Shape;116;p5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4" name="Google Shape;124;p5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25" name="Google Shape;125;p5"/>
          <p:cNvSpPr txBox="1"/>
          <p:nvPr>
            <p:ph idx="1" type="body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indent="-355600" lvl="1" marL="9144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indent="-355600" lvl="2" marL="1371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indent="-355600" lvl="3" marL="18288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indent="-355600" lvl="4" marL="22860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indent="-355600" lvl="5" marL="27432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indent="-355600" lvl="6" marL="32004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indent="-355600" lvl="7" marL="3657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indent="-355600" lvl="8" marL="4114800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/>
        </p:txBody>
      </p:sp>
      <p:sp>
        <p:nvSpPr>
          <p:cNvPr id="126" name="Google Shape;126;p5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6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6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2" name="Google Shape;142;p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Google Shape;143;p6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5" name="Google Shape;145;p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Google Shape;146;p6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4" name="Google Shape;154;p6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55" name="Google Shape;155;p6"/>
          <p:cNvSpPr txBox="1"/>
          <p:nvPr>
            <p:ph idx="1" type="body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indent="-342900" lvl="1" marL="9144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indent="-342900" lvl="3" marL="18288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indent="-342900" lvl="4" marL="22860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indent="-342900" lvl="5" marL="27432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indent="-342900" lvl="6" marL="32004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indent="-342900" lvl="7" marL="36576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indent="-342900" lvl="8" marL="41148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/>
        </p:txBody>
      </p:sp>
      <p:sp>
        <p:nvSpPr>
          <p:cNvPr id="156" name="Google Shape;156;p6"/>
          <p:cNvSpPr txBox="1"/>
          <p:nvPr>
            <p:ph idx="2" type="body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indent="-342900" lvl="1" marL="9144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indent="-342900" lvl="3" marL="18288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indent="-342900" lvl="4" marL="22860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indent="-342900" lvl="5" marL="27432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indent="-342900" lvl="6" marL="32004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indent="-342900" lvl="7" marL="36576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indent="-342900" lvl="8" marL="41148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/>
        </p:txBody>
      </p:sp>
      <p:sp>
        <p:nvSpPr>
          <p:cNvPr id="157" name="Google Shape;157;p6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7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7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7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7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7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7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7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7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3" name="Google Shape;173;p7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74" name="Google Shape;174;p7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6" name="Google Shape;176;p7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77" name="Google Shape;177;p7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5" name="Google Shape;185;p7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86" name="Google Shape;186;p7"/>
          <p:cNvSpPr txBox="1"/>
          <p:nvPr>
            <p:ph idx="1" type="body"/>
          </p:nvPr>
        </p:nvSpPr>
        <p:spPr>
          <a:xfrm>
            <a:off x="2683000" y="1428750"/>
            <a:ext cx="1858800" cy="27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indent="-311150" lvl="1" marL="914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indent="-311150" lvl="2" marL="1371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indent="-311150" lvl="3" marL="18288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indent="-311150" lvl="4" marL="22860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indent="-311150" lvl="5" marL="27432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indent="-311150" lvl="6" marL="3200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indent="-311150" lvl="7" marL="3657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indent="-311150" lvl="8" marL="411480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/>
        </p:txBody>
      </p:sp>
      <p:sp>
        <p:nvSpPr>
          <p:cNvPr id="187" name="Google Shape;187;p7"/>
          <p:cNvSpPr txBox="1"/>
          <p:nvPr>
            <p:ph idx="2" type="body"/>
          </p:nvPr>
        </p:nvSpPr>
        <p:spPr>
          <a:xfrm>
            <a:off x="4637114" y="1428750"/>
            <a:ext cx="1858800" cy="27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indent="-311150" lvl="1" marL="914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indent="-311150" lvl="2" marL="1371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indent="-311150" lvl="3" marL="18288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indent="-311150" lvl="4" marL="22860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indent="-311150" lvl="5" marL="27432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indent="-311150" lvl="6" marL="3200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indent="-311150" lvl="7" marL="3657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indent="-311150" lvl="8" marL="411480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/>
        </p:txBody>
      </p:sp>
      <p:sp>
        <p:nvSpPr>
          <p:cNvPr id="188" name="Google Shape;188;p7"/>
          <p:cNvSpPr txBox="1"/>
          <p:nvPr>
            <p:ph idx="3" type="body"/>
          </p:nvPr>
        </p:nvSpPr>
        <p:spPr>
          <a:xfrm>
            <a:off x="6591228" y="1428750"/>
            <a:ext cx="1858800" cy="27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indent="-311150" lvl="1" marL="914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indent="-311150" lvl="2" marL="1371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indent="-311150" lvl="3" marL="18288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indent="-311150" lvl="4" marL="22860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indent="-311150" lvl="5" marL="27432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indent="-311150" lvl="6" marL="32004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indent="-311150" lvl="7" marL="365760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indent="-311150" lvl="8" marL="411480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/>
        </p:txBody>
      </p:sp>
      <p:sp>
        <p:nvSpPr>
          <p:cNvPr id="189" name="Google Shape;189;p7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8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8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8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8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8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8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8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8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8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02BDC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5" name="Google Shape;205;p8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06" name="Google Shape;206;p8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8" name="Google Shape;208;p8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209" name="Google Shape;209;p8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7" name="Google Shape;217;p8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18" name="Google Shape;218;p8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9"/>
          <p:cNvSpPr/>
          <p:nvPr/>
        </p:nvSpPr>
        <p:spPr>
          <a:xfrm>
            <a:off x="794200" y="78224"/>
            <a:ext cx="141600" cy="1416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9"/>
          <p:cNvSpPr/>
          <p:nvPr/>
        </p:nvSpPr>
        <p:spPr>
          <a:xfrm>
            <a:off x="-140400" y="150205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9"/>
          <p:cNvSpPr/>
          <p:nvPr/>
        </p:nvSpPr>
        <p:spPr>
          <a:xfrm>
            <a:off x="8079301" y="3776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9"/>
          <p:cNvSpPr/>
          <p:nvPr/>
        </p:nvSpPr>
        <p:spPr>
          <a:xfrm>
            <a:off x="696550" y="917625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9"/>
          <p:cNvSpPr/>
          <p:nvPr/>
        </p:nvSpPr>
        <p:spPr>
          <a:xfrm>
            <a:off x="8924303" y="11938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9"/>
          <p:cNvSpPr/>
          <p:nvPr/>
        </p:nvSpPr>
        <p:spPr>
          <a:xfrm>
            <a:off x="7724347" y="7671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9"/>
          <p:cNvSpPr/>
          <p:nvPr/>
        </p:nvSpPr>
        <p:spPr>
          <a:xfrm>
            <a:off x="8923937" y="451941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9"/>
          <p:cNvSpPr/>
          <p:nvPr/>
        </p:nvSpPr>
        <p:spPr>
          <a:xfrm>
            <a:off x="528659" y="-124724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9"/>
          <p:cNvSpPr/>
          <p:nvPr/>
        </p:nvSpPr>
        <p:spPr>
          <a:xfrm>
            <a:off x="8327788" y="626113"/>
            <a:ext cx="382244" cy="382244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0" name="Google Shape;230;p9"/>
          <p:cNvGrpSpPr/>
          <p:nvPr/>
        </p:nvGrpSpPr>
        <p:grpSpPr>
          <a:xfrm>
            <a:off x="154025" y="438904"/>
            <a:ext cx="508851" cy="478711"/>
            <a:chOff x="5972700" y="2330200"/>
            <a:chExt cx="411625" cy="387275"/>
          </a:xfrm>
        </p:grpSpPr>
        <p:sp>
          <p:nvSpPr>
            <p:cNvPr id="231" name="Google Shape;231;p9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3" name="Google Shape;233;p9"/>
          <p:cNvSpPr txBox="1"/>
          <p:nvPr>
            <p:ph idx="1" type="body"/>
          </p:nvPr>
        </p:nvSpPr>
        <p:spPr>
          <a:xfrm>
            <a:off x="457200" y="41777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100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234" name="Google Shape;234;p9"/>
          <p:cNvSpPr/>
          <p:nvPr/>
        </p:nvSpPr>
        <p:spPr>
          <a:xfrm>
            <a:off x="7720375" y="103875"/>
            <a:ext cx="626400" cy="6264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5" name="Google Shape;235;p9"/>
          <p:cNvGrpSpPr/>
          <p:nvPr/>
        </p:nvGrpSpPr>
        <p:grpSpPr>
          <a:xfrm>
            <a:off x="7915421" y="229147"/>
            <a:ext cx="236882" cy="375437"/>
            <a:chOff x="6718575" y="2318625"/>
            <a:chExt cx="256950" cy="407375"/>
          </a:xfrm>
        </p:grpSpPr>
        <p:sp>
          <p:nvSpPr>
            <p:cNvPr id="236" name="Google Shape;236;p9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4" name="Google Shape;244;p9"/>
          <p:cNvSpPr txBox="1"/>
          <p:nvPr>
            <p:ph idx="12" type="sldNum"/>
          </p:nvPr>
        </p:nvSpPr>
        <p:spPr>
          <a:xfrm>
            <a:off x="8117984" y="430368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0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0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0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0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0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0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0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0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0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0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0"/>
          <p:cNvSpPr/>
          <p:nvPr/>
        </p:nvSpPr>
        <p:spPr>
          <a:xfrm>
            <a:off x="8726411" y="3200065"/>
            <a:ext cx="336767" cy="336767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12175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0" name="Google Shape;260;p10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61" name="Google Shape;261;p10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3" name="Google Shape;263;p10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64" name="Google Shape;264;p10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12175">
              <a:solidFill>
                <a:srgbClr val="02BDC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2" name="Google Shape;272;p10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55600" lvl="1" marL="9144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55600" lvl="2" marL="1371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55600" lvl="3" marL="18288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55600" lvl="4" marL="22860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55600" lvl="5" marL="27432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55600" lvl="6" marL="32004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55600" lvl="7" marL="3657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55600" lvl="8" marL="411480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1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7.jpg"/><Relationship Id="rId5" Type="http://schemas.openxmlformats.org/officeDocument/2006/relationships/image" Target="../media/image13.gif"/><Relationship Id="rId6" Type="http://schemas.openxmlformats.org/officeDocument/2006/relationships/image" Target="../media/image3.png"/><Relationship Id="rId7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8.png"/><Relationship Id="rId4" Type="http://schemas.openxmlformats.org/officeDocument/2006/relationships/image" Target="../media/image16.png"/><Relationship Id="rId5" Type="http://schemas.openxmlformats.org/officeDocument/2006/relationships/hyperlink" Target="http://www.youtube.com/watch?v=hHGptZLmvfw" TargetMode="External"/><Relationship Id="rId6" Type="http://schemas.openxmlformats.org/officeDocument/2006/relationships/image" Target="../media/image1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1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6"/>
          <p:cNvSpPr txBox="1"/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Elevaider</a:t>
            </a:r>
            <a:endParaRPr sz="4800"/>
          </a:p>
        </p:txBody>
      </p:sp>
      <p:sp>
        <p:nvSpPr>
          <p:cNvPr id="394" name="Google Shape;394;p16"/>
          <p:cNvSpPr txBox="1"/>
          <p:nvPr>
            <p:ph idx="1" type="subTitle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/>
              <a:t>B23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Google Shape;39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3163" y="1233813"/>
            <a:ext cx="2675900" cy="267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79887" y="1586350"/>
            <a:ext cx="1970775" cy="1970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01" name="Google Shape;401;p17"/>
          <p:cNvGrpSpPr/>
          <p:nvPr/>
        </p:nvGrpSpPr>
        <p:grpSpPr>
          <a:xfrm>
            <a:off x="3166538" y="3145125"/>
            <a:ext cx="2226300" cy="450600"/>
            <a:chOff x="3166538" y="3145125"/>
            <a:chExt cx="2226300" cy="450600"/>
          </a:xfrm>
        </p:grpSpPr>
        <p:cxnSp>
          <p:nvCxnSpPr>
            <p:cNvPr id="402" name="Google Shape;402;p17"/>
            <p:cNvCxnSpPr/>
            <p:nvPr/>
          </p:nvCxnSpPr>
          <p:spPr>
            <a:xfrm>
              <a:off x="3166538" y="3500500"/>
              <a:ext cx="22263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oval"/>
              <a:tailEnd len="med" w="med" type="oval"/>
            </a:ln>
          </p:spPr>
        </p:cxnSp>
        <p:sp>
          <p:nvSpPr>
            <p:cNvPr id="403" name="Google Shape;403;p17"/>
            <p:cNvSpPr txBox="1"/>
            <p:nvPr/>
          </p:nvSpPr>
          <p:spPr>
            <a:xfrm>
              <a:off x="3885638" y="3145125"/>
              <a:ext cx="788100" cy="4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1m</a:t>
              </a:r>
              <a:endParaRPr b="1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8" name="Google Shape;4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484260">
            <a:off x="1310243" y="878917"/>
            <a:ext cx="1701240" cy="1701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 rot="-1081902">
            <a:off x="6326493" y="2566530"/>
            <a:ext cx="1701240" cy="17012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0" name="Google Shape;410;p18"/>
          <p:cNvGrpSpPr/>
          <p:nvPr/>
        </p:nvGrpSpPr>
        <p:grpSpPr>
          <a:xfrm>
            <a:off x="3768275" y="1768025"/>
            <a:ext cx="1607450" cy="1752375"/>
            <a:chOff x="3768275" y="1768025"/>
            <a:chExt cx="1607450" cy="1752375"/>
          </a:xfrm>
        </p:grpSpPr>
        <p:pic>
          <p:nvPicPr>
            <p:cNvPr id="411" name="Google Shape;411;p18"/>
            <p:cNvPicPr preferRelativeResize="0"/>
            <p:nvPr/>
          </p:nvPicPr>
          <p:blipFill rotWithShape="1">
            <a:blip r:embed="rId4">
              <a:alphaModFix/>
            </a:blip>
            <a:srcRect b="20134" l="0" r="0" t="0"/>
            <a:stretch/>
          </p:blipFill>
          <p:spPr>
            <a:xfrm>
              <a:off x="3768275" y="1768025"/>
              <a:ext cx="1607450" cy="1283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2" name="Google Shape;412;p18"/>
            <p:cNvSpPr txBox="1"/>
            <p:nvPr/>
          </p:nvSpPr>
          <p:spPr>
            <a:xfrm>
              <a:off x="3840450" y="3051800"/>
              <a:ext cx="1463100" cy="46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900">
                  <a:solidFill>
                    <a:srgbClr val="FFFFFF"/>
                  </a:solidFill>
                  <a:latin typeface="Lato Light"/>
                  <a:ea typeface="Lato Light"/>
                  <a:cs typeface="Lato Light"/>
                  <a:sym typeface="Lato Light"/>
                </a:rPr>
                <a:t>COVID-19</a:t>
              </a:r>
              <a:endParaRPr sz="19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7" name="Google Shape;417;p19"/>
          <p:cNvPicPr preferRelativeResize="0"/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834025" y="518150"/>
            <a:ext cx="4661250" cy="3940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19"/>
          <p:cNvPicPr preferRelativeResize="0"/>
          <p:nvPr/>
        </p:nvPicPr>
        <p:blipFill rotWithShape="1">
          <a:blip r:embed="rId4">
            <a:alphaModFix/>
          </a:blip>
          <a:srcRect b="20448" l="0" r="0" t="18513"/>
          <a:stretch/>
        </p:blipFill>
        <p:spPr>
          <a:xfrm>
            <a:off x="4202950" y="1226187"/>
            <a:ext cx="3292325" cy="2009676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Google Shape;419;p19"/>
          <p:cNvSpPr txBox="1"/>
          <p:nvPr/>
        </p:nvSpPr>
        <p:spPr>
          <a:xfrm>
            <a:off x="5180413" y="3235881"/>
            <a:ext cx="1337400" cy="11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4A5C65"/>
                </a:solidFill>
                <a:latin typeface="Lato"/>
                <a:ea typeface="Lato"/>
                <a:cs typeface="Lato"/>
                <a:sym typeface="Lato"/>
              </a:rPr>
              <a:t>2%</a:t>
            </a:r>
            <a:endParaRPr b="1" sz="6000">
              <a:solidFill>
                <a:srgbClr val="4A5C6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0" name="Google Shape;420;p19"/>
          <p:cNvSpPr txBox="1"/>
          <p:nvPr>
            <p:ph type="title"/>
          </p:nvPr>
        </p:nvSpPr>
        <p:spPr>
          <a:xfrm>
            <a:off x="102250" y="518150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&amp;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" name="Google Shape;42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2225" y="1233813"/>
            <a:ext cx="2675900" cy="267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46700" y="1777662"/>
            <a:ext cx="273949" cy="27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42500" y="2106612"/>
            <a:ext cx="273950" cy="56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31350" y="1832662"/>
            <a:ext cx="273949" cy="273949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Google Shape;429;p20"/>
          <p:cNvSpPr txBox="1"/>
          <p:nvPr>
            <p:ph type="title"/>
          </p:nvPr>
        </p:nvSpPr>
        <p:spPr>
          <a:xfrm>
            <a:off x="102250" y="518150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&amp;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1"/>
          <p:cNvSpPr txBox="1"/>
          <p:nvPr>
            <p:ph type="title"/>
          </p:nvPr>
        </p:nvSpPr>
        <p:spPr>
          <a:xfrm>
            <a:off x="75725" y="559475"/>
            <a:ext cx="22776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Solutions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Alternatives</a:t>
            </a:r>
            <a:endParaRPr/>
          </a:p>
        </p:txBody>
      </p:sp>
      <p:sp>
        <p:nvSpPr>
          <p:cNvPr id="435" name="Google Shape;435;p21"/>
          <p:cNvSpPr txBox="1"/>
          <p:nvPr>
            <p:ph idx="1" type="body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pic>
        <p:nvPicPr>
          <p:cNvPr descr="Key2Access - Home | Facebook" id="436" name="Google Shape;43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1875" y="2061775"/>
            <a:ext cx="2238925" cy="2238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ortal Entryways, Inc. | LinkedIn" id="437" name="Google Shape;43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0800" y="1033388"/>
            <a:ext cx="3053376" cy="15266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utomatic Handicap Door Openers, Commercial Ramps and Door Activation  Switches" id="438" name="Google Shape;438;p21"/>
          <p:cNvPicPr preferRelativeResize="0"/>
          <p:nvPr/>
        </p:nvPicPr>
        <p:blipFill rotWithShape="1">
          <a:blip r:embed="rId5">
            <a:alphaModFix/>
          </a:blip>
          <a:srcRect b="0" l="0" r="1700" t="0"/>
          <a:stretch/>
        </p:blipFill>
        <p:spPr>
          <a:xfrm>
            <a:off x="2901875" y="1033400"/>
            <a:ext cx="2238925" cy="102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40800" y="3588450"/>
            <a:ext cx="1835796" cy="712250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Google Shape;440;p21"/>
          <p:cNvSpPr/>
          <p:nvPr/>
        </p:nvSpPr>
        <p:spPr>
          <a:xfrm>
            <a:off x="6976600" y="3588475"/>
            <a:ext cx="1209900" cy="71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41" name="Google Shape;441;p21"/>
          <p:cNvPicPr preferRelativeResize="0"/>
          <p:nvPr/>
        </p:nvPicPr>
        <p:blipFill rotWithShape="1">
          <a:blip r:embed="rId7">
            <a:alphaModFix/>
          </a:blip>
          <a:srcRect b="0" l="0" r="23124" t="0"/>
          <a:stretch/>
        </p:blipFill>
        <p:spPr>
          <a:xfrm>
            <a:off x="5140797" y="2560075"/>
            <a:ext cx="3053375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p21"/>
          <p:cNvSpPr/>
          <p:nvPr/>
        </p:nvSpPr>
        <p:spPr>
          <a:xfrm>
            <a:off x="7352950" y="354350"/>
            <a:ext cx="1436700" cy="1394100"/>
          </a:xfrm>
          <a:prstGeom prst="ellipse">
            <a:avLst/>
          </a:prstGeom>
          <a:solidFill>
            <a:srgbClr val="FFFFFF"/>
          </a:solidFill>
          <a:ln cap="flat" cmpd="sng" w="762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1"/>
          <p:cNvSpPr txBox="1"/>
          <p:nvPr/>
        </p:nvSpPr>
        <p:spPr>
          <a:xfrm>
            <a:off x="7352950" y="631850"/>
            <a:ext cx="1436700" cy="11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 Light"/>
                <a:ea typeface="Lato Light"/>
                <a:cs typeface="Lato Light"/>
                <a:sym typeface="Lato Light"/>
              </a:rPr>
              <a:t>Do</a:t>
            </a:r>
            <a:r>
              <a:rPr lang="en" sz="1600">
                <a:latin typeface="Lato Light"/>
                <a:ea typeface="Lato Light"/>
                <a:cs typeface="Lato Light"/>
                <a:sym typeface="Lato Light"/>
              </a:rPr>
              <a:t>esn’t</a:t>
            </a:r>
            <a:r>
              <a:rPr lang="en" sz="1600">
                <a:latin typeface="Lato Light"/>
                <a:ea typeface="Lato Light"/>
                <a:cs typeface="Lato Light"/>
                <a:sym typeface="Lato Light"/>
              </a:rPr>
              <a:t> focus on elevator buttons!</a:t>
            </a:r>
            <a:endParaRPr sz="1600"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22"/>
          <p:cNvSpPr txBox="1"/>
          <p:nvPr>
            <p:ph type="title"/>
          </p:nvPr>
        </p:nvSpPr>
        <p:spPr>
          <a:xfrm>
            <a:off x="0" y="516425"/>
            <a:ext cx="22776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 of the Best</a:t>
            </a:r>
            <a:endParaRPr/>
          </a:p>
        </p:txBody>
      </p:sp>
      <p:pic>
        <p:nvPicPr>
          <p:cNvPr id="449" name="Google Shape;44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6075" y="1971550"/>
            <a:ext cx="1041149" cy="1041149"/>
          </a:xfrm>
          <a:prstGeom prst="rect">
            <a:avLst/>
          </a:prstGeom>
          <a:noFill/>
          <a:ln>
            <a:noFill/>
          </a:ln>
        </p:spPr>
      </p:pic>
      <p:sp>
        <p:nvSpPr>
          <p:cNvPr id="450" name="Google Shape;450;p22"/>
          <p:cNvSpPr txBox="1"/>
          <p:nvPr/>
        </p:nvSpPr>
        <p:spPr>
          <a:xfrm>
            <a:off x="2890925" y="965375"/>
            <a:ext cx="4141800" cy="17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900"/>
              <a:buFont typeface="Lato"/>
              <a:buChar char="✓"/>
            </a:pPr>
            <a:r>
              <a:rPr b="1" lang="en" sz="19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No External Devices</a:t>
            </a:r>
            <a:endParaRPr b="1" sz="19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9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900"/>
              <a:buFont typeface="Lato"/>
              <a:buChar char="✓"/>
            </a:pPr>
            <a:r>
              <a:rPr b="1" lang="en" sz="19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No </a:t>
            </a:r>
            <a:r>
              <a:rPr b="1" lang="en" sz="19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Approval</a:t>
            </a:r>
            <a:r>
              <a:rPr b="1" lang="en" sz="19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Needed to Use</a:t>
            </a:r>
            <a:endParaRPr b="1" sz="19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9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900"/>
              <a:buFont typeface="Lato"/>
              <a:buChar char="✓"/>
            </a:pPr>
            <a:r>
              <a:rPr b="1" lang="en" sz="19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No Need to Touch Surfaces</a:t>
            </a:r>
            <a:endParaRPr b="1" sz="190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1" name="Google Shape;451;p22"/>
          <p:cNvSpPr/>
          <p:nvPr/>
        </p:nvSpPr>
        <p:spPr>
          <a:xfrm>
            <a:off x="3802943" y="3043850"/>
            <a:ext cx="1538100" cy="442500"/>
          </a:xfrm>
          <a:prstGeom prst="roundRect">
            <a:avLst>
              <a:gd fmla="val 50000" name="adj"/>
            </a:avLst>
          </a:prstGeom>
          <a:solidFill>
            <a:srgbClr val="A6BCC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Elevator Buttons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2" name="Google Shape;452;p22"/>
          <p:cNvSpPr/>
          <p:nvPr/>
        </p:nvSpPr>
        <p:spPr>
          <a:xfrm>
            <a:off x="5484015" y="3944901"/>
            <a:ext cx="1538100" cy="442500"/>
          </a:xfrm>
          <a:prstGeom prst="roundRect">
            <a:avLst>
              <a:gd fmla="val 50000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Emergency Buttons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3" name="Google Shape;453;p22"/>
          <p:cNvSpPr/>
          <p:nvPr/>
        </p:nvSpPr>
        <p:spPr>
          <a:xfrm>
            <a:off x="2121872" y="3944901"/>
            <a:ext cx="1538100" cy="442500"/>
          </a:xfrm>
          <a:prstGeom prst="roundRect">
            <a:avLst>
              <a:gd fmla="val 50000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Accessibility  Buttons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454" name="Google Shape;454;p22"/>
          <p:cNvCxnSpPr>
            <a:stCxn id="451" idx="2"/>
            <a:endCxn id="452" idx="0"/>
          </p:cNvCxnSpPr>
          <p:nvPr/>
        </p:nvCxnSpPr>
        <p:spPr>
          <a:xfrm flipH="1" rot="-5400000">
            <a:off x="5183243" y="2875100"/>
            <a:ext cx="458700" cy="1681200"/>
          </a:xfrm>
          <a:prstGeom prst="bentConnector3">
            <a:avLst>
              <a:gd fmla="val 49984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55" name="Google Shape;455;p22"/>
          <p:cNvCxnSpPr>
            <a:stCxn id="453" idx="0"/>
            <a:endCxn id="451" idx="2"/>
          </p:cNvCxnSpPr>
          <p:nvPr/>
        </p:nvCxnSpPr>
        <p:spPr>
          <a:xfrm rot="-5400000">
            <a:off x="3502172" y="2874951"/>
            <a:ext cx="458700" cy="1681200"/>
          </a:xfrm>
          <a:prstGeom prst="bentConnector3">
            <a:avLst>
              <a:gd fmla="val 49984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456" name="Google Shape;45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60100" y="145075"/>
            <a:ext cx="1752275" cy="33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p22"/>
          <p:cNvSpPr/>
          <p:nvPr/>
        </p:nvSpPr>
        <p:spPr>
          <a:xfrm>
            <a:off x="3802953" y="3944901"/>
            <a:ext cx="1538100" cy="442500"/>
          </a:xfrm>
          <a:prstGeom prst="roundRect">
            <a:avLst>
              <a:gd fmla="val 50000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Crosswalk </a:t>
            </a:r>
            <a:r>
              <a:rPr lang="en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Buttons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458" name="Google Shape;458;p22"/>
          <p:cNvCxnSpPr>
            <a:stCxn id="451" idx="2"/>
            <a:endCxn id="457" idx="0"/>
          </p:cNvCxnSpPr>
          <p:nvPr/>
        </p:nvCxnSpPr>
        <p:spPr>
          <a:xfrm>
            <a:off x="4571993" y="3486350"/>
            <a:ext cx="0" cy="45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23"/>
          <p:cNvSpPr txBox="1"/>
          <p:nvPr>
            <p:ph type="title"/>
          </p:nvPr>
        </p:nvSpPr>
        <p:spPr>
          <a:xfrm>
            <a:off x="0" y="559475"/>
            <a:ext cx="2286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  <p:pic>
        <p:nvPicPr>
          <p:cNvPr id="464" name="Google Shape;46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5997" y="3708750"/>
            <a:ext cx="650225" cy="650225"/>
          </a:xfrm>
          <a:prstGeom prst="rect">
            <a:avLst/>
          </a:prstGeom>
          <a:noFill/>
          <a:ln>
            <a:noFill/>
          </a:ln>
        </p:spPr>
      </p:pic>
      <p:sp>
        <p:nvSpPr>
          <p:cNvPr id="465" name="Google Shape;465;p23"/>
          <p:cNvSpPr txBox="1"/>
          <p:nvPr/>
        </p:nvSpPr>
        <p:spPr>
          <a:xfrm>
            <a:off x="4924925" y="3462900"/>
            <a:ext cx="2693400" cy="7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600">
                <a:latin typeface="Lato Light"/>
                <a:ea typeface="Lato Light"/>
                <a:cs typeface="Lato Light"/>
                <a:sym typeface="Lato Light"/>
              </a:rPr>
              <a:t>A shortcut can also be used to open app with Siri</a:t>
            </a:r>
            <a:endParaRPr sz="1600">
              <a:latin typeface="Lato Light"/>
              <a:ea typeface="Lato Light"/>
              <a:cs typeface="Lato Light"/>
              <a:sym typeface="Lato Light"/>
            </a:endParaRPr>
          </a:p>
        </p:txBody>
      </p:sp>
      <p:pic>
        <p:nvPicPr>
          <p:cNvPr id="466" name="Google Shape;466;p23"/>
          <p:cNvPicPr preferRelativeResize="0"/>
          <p:nvPr/>
        </p:nvPicPr>
        <p:blipFill rotWithShape="1">
          <a:blip r:embed="rId4">
            <a:alphaModFix/>
          </a:blip>
          <a:srcRect b="0" l="10524" r="8141" t="0"/>
          <a:stretch/>
        </p:blipFill>
        <p:spPr>
          <a:xfrm>
            <a:off x="3356275" y="3520425"/>
            <a:ext cx="1433250" cy="83855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2760000" dist="114300">
              <a:srgbClr val="000000">
                <a:alpha val="15000"/>
              </a:srgbClr>
            </a:outerShdw>
          </a:effectLst>
        </p:spPr>
      </p:pic>
      <p:pic>
        <p:nvPicPr>
          <p:cNvPr id="467" name="Google Shape;467;p23" title="Elevaider App Demo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56275" y="506125"/>
            <a:ext cx="3783856" cy="2737100"/>
          </a:xfrm>
          <a:prstGeom prst="rect">
            <a:avLst/>
          </a:prstGeom>
          <a:noFill/>
          <a:ln>
            <a:noFill/>
          </a:ln>
          <a:effectLst>
            <a:outerShdw blurRad="28575" rotWithShape="0" algn="bl" dir="2340000" dist="11430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4"/>
          <p:cNvSpPr txBox="1"/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Thoughts</a:t>
            </a:r>
            <a:endParaRPr/>
          </a:p>
        </p:txBody>
      </p:sp>
      <p:pic>
        <p:nvPicPr>
          <p:cNvPr id="473" name="Google Shape;473;p24"/>
          <p:cNvPicPr preferRelativeResize="0"/>
          <p:nvPr/>
        </p:nvPicPr>
        <p:blipFill rotWithShape="1">
          <a:blip r:embed="rId3">
            <a:alphaModFix/>
          </a:blip>
          <a:srcRect b="6733" l="0" r="0" t="0"/>
          <a:stretch/>
        </p:blipFill>
        <p:spPr>
          <a:xfrm>
            <a:off x="3355800" y="1626525"/>
            <a:ext cx="1980900" cy="2136599"/>
          </a:xfrm>
          <a:prstGeom prst="rect">
            <a:avLst/>
          </a:prstGeom>
          <a:noFill/>
          <a:ln>
            <a:noFill/>
          </a:ln>
          <a:effectLst>
            <a:outerShdw blurRad="28575" rotWithShape="0" algn="bl" dir="2400000" dist="76200">
              <a:srgbClr val="000000">
                <a:alpha val="20000"/>
              </a:srgbClr>
            </a:outerShdw>
          </a:effectLst>
        </p:spPr>
      </p:pic>
      <p:pic>
        <p:nvPicPr>
          <p:cNvPr id="474" name="Google Shape;47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0325" y="1768325"/>
            <a:ext cx="1853000" cy="18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Kent template">
  <a:themeElements>
    <a:clrScheme name="Custom 347">
      <a:dk1>
        <a:srgbClr val="4A5C65"/>
      </a:dk1>
      <a:lt1>
        <a:srgbClr val="FFFFFF"/>
      </a:lt1>
      <a:dk2>
        <a:srgbClr val="A6BCC9"/>
      </a:dk2>
      <a:lt2>
        <a:srgbClr val="DEE9F2"/>
      </a:lt2>
      <a:accent1>
        <a:srgbClr val="02BDC7"/>
      </a:accent1>
      <a:accent2>
        <a:srgbClr val="FFB600"/>
      </a:accent2>
      <a:accent3>
        <a:srgbClr val="FF9755"/>
      </a:accent3>
      <a:accent4>
        <a:srgbClr val="FD6C68"/>
      </a:accent4>
      <a:accent5>
        <a:srgbClr val="FC4067"/>
      </a:accent5>
      <a:accent6>
        <a:srgbClr val="A6BCC9"/>
      </a:accent6>
      <a:hlink>
        <a:srgbClr val="02BD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