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Roboto"/>
      <p:regular r:id="rId13"/>
      <p:bold r:id="rId14"/>
      <p:italic r:id="rId15"/>
      <p:boldItalic r:id="rId16"/>
    </p:embeddedFont>
    <p:embeddedFont>
      <p:font typeface="Merriweather"/>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erriweather-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Roboto-regular.fntdata"/><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italic.fntdata"/><Relationship Id="rId14" Type="http://schemas.openxmlformats.org/officeDocument/2006/relationships/font" Target="fonts/Roboto-bold.fntdata"/><Relationship Id="rId17" Type="http://schemas.openxmlformats.org/officeDocument/2006/relationships/font" Target="fonts/Merriweather-regular.fntdata"/><Relationship Id="rId16" Type="http://schemas.openxmlformats.org/officeDocument/2006/relationships/font" Target="fonts/Roboto-boldItalic.fntdata"/><Relationship Id="rId5" Type="http://schemas.openxmlformats.org/officeDocument/2006/relationships/notesMaster" Target="notesMasters/notesMaster1.xml"/><Relationship Id="rId19" Type="http://schemas.openxmlformats.org/officeDocument/2006/relationships/font" Target="fonts/Merriweather-italic.fntdata"/><Relationship Id="rId6" Type="http://schemas.openxmlformats.org/officeDocument/2006/relationships/slide" Target="slides/slide1.xml"/><Relationship Id="rId18" Type="http://schemas.openxmlformats.org/officeDocument/2006/relationships/font" Target="fonts/Merriweather-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11848cb750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11848cb750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11848cb7504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11848cb7504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Following the helpful comments from our previous client meet as well as touching up on certain </a:t>
            </a:r>
            <a:r>
              <a:rPr lang="en-GB"/>
              <a:t>aspects</a:t>
            </a:r>
            <a:r>
              <a:rPr lang="en-GB"/>
              <a:t> with our PM, we’ve updated the design to better fit the feedback given to us. You will see a before and after of our brainstorming from what we showed in the second client meeting, to what we’ve been able to come up with now. The following slides have been divided to </a:t>
            </a:r>
            <a:r>
              <a:rPr lang="en-GB"/>
              <a:t>accurately</a:t>
            </a:r>
            <a:r>
              <a:rPr lang="en-GB"/>
              <a:t> represent certain details of the updated design.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18afea181a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118afea181a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11848cb7504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11848cb7504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Wacira- Due to the feedback that we </a:t>
            </a:r>
            <a:r>
              <a:rPr lang="en-GB"/>
              <a:t>received</a:t>
            </a:r>
            <a:r>
              <a:rPr lang="en-GB"/>
              <a:t> about the base subsystem from our second client meeting, we decided to remove the touch screen display and replace it with a button and light system. This system will allow for easy use for all users as well as enable the </a:t>
            </a:r>
            <a:r>
              <a:rPr lang="en-GB"/>
              <a:t>ability to preset the robotc arm so that robot can work in any area where people cannot enter.</a:t>
            </a:r>
            <a:r>
              <a:rPr lang="en-GB"/>
              <a:t>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11848cb7504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11848cb7504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Wacira- After speaking with our PM, we decided to redesign our end effector. This new design uses a drill-like clamping system. This allows the end effector to be more </a:t>
            </a:r>
            <a:r>
              <a:rPr lang="en-GB"/>
              <a:t>compact</a:t>
            </a:r>
            <a:r>
              <a:rPr lang="en-GB"/>
              <a:t> and durable, enabling easier movement in small spaces. The chuck and the click-in-joint give a extra secure hold on any piping going through the end effector and the connection between the pipe and accessories.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11848cb7504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11848cb7504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Based off our notes from the first client meeting, we understood the importance of specific coding for the robot arm. The main things we focused on when it came to the code was the fact that a) it has to be open source, easily accessible, and b) fits the concept of inverse kinematics for the robot arm in 3 DOF. </a:t>
            </a:r>
            <a:r>
              <a:rPr lang="en-GB">
                <a:solidFill>
                  <a:schemeClr val="dk1"/>
                </a:solidFill>
              </a:rPr>
              <a:t> Thanks to our use of the NumPy library, we are able to simplify the use of the inverse kinematics equations. </a:t>
            </a:r>
            <a:r>
              <a:rPr lang="en-GB"/>
              <a:t>Each part of the code seen on screen now is outlined by comments, followed by the math outlined for the use of inverse kinematics. Variables are set beforehand, allowing the implementation into these equations to be much easier.</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18afea181a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118afea181a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Wacira- In the future we are preparing to add a </a:t>
            </a:r>
            <a:r>
              <a:rPr lang="en-GB"/>
              <a:t>variety</a:t>
            </a:r>
            <a:r>
              <a:rPr lang="en-GB"/>
              <a:t> of </a:t>
            </a:r>
            <a:r>
              <a:rPr lang="en-GB"/>
              <a:t>safety</a:t>
            </a:r>
            <a:r>
              <a:rPr lang="en-GB"/>
              <a:t> features within the source code and the actual hardware of the </a:t>
            </a:r>
            <a:r>
              <a:rPr lang="en-GB"/>
              <a:t>robotic</a:t>
            </a:r>
            <a:r>
              <a:rPr lang="en-GB"/>
              <a:t> arm. These features as well as other major components such as the source code and 3-D printed pieces will go through virgous testing to ensure all aspects of the robotic arm are in good condition.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p2"/>
          <p:cNvSpPr txBox="1"/>
          <p:nvPr>
            <p:ph type="ctrTitle"/>
          </p:nvPr>
        </p:nvSpPr>
        <p:spPr>
          <a:xfrm>
            <a:off x="311700" y="539725"/>
            <a:ext cx="8520600" cy="12825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2" name="Google Shape;12;p2"/>
          <p:cNvSpPr txBox="1"/>
          <p:nvPr>
            <p:ph idx="1" type="subTitle"/>
          </p:nvPr>
        </p:nvSpPr>
        <p:spPr>
          <a:xfrm>
            <a:off x="311700" y="1878560"/>
            <a:ext cx="4242600" cy="7383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54" name="Shape 54"/>
        <p:cNvGrpSpPr/>
        <p:nvPr/>
      </p:nvGrpSpPr>
      <p:grpSpPr>
        <a:xfrm>
          <a:off x="0" y="0"/>
          <a:ext cx="0" cy="0"/>
          <a:chOff x="0" y="0"/>
          <a:chExt cx="0" cy="0"/>
        </a:xfrm>
      </p:grpSpPr>
      <p:sp>
        <p:nvSpPr>
          <p:cNvPr id="55" name="Google Shape;55;p11"/>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p:nvPr>
            <p:ph idx="1" type="body"/>
          </p:nvPr>
        </p:nvSpPr>
        <p:spPr>
          <a:xfrm>
            <a:off x="311700" y="2121425"/>
            <a:ext cx="5334900" cy="942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57" name="Google Shape;5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14" name="Shape 14"/>
        <p:cNvGrpSpPr/>
        <p:nvPr/>
      </p:nvGrpSpPr>
      <p:grpSpPr>
        <a:xfrm>
          <a:off x="0" y="0"/>
          <a:ext cx="0" cy="0"/>
          <a:chOff x="0" y="0"/>
          <a:chExt cx="0" cy="0"/>
        </a:xfrm>
      </p:grpSpPr>
      <p:sp>
        <p:nvSpPr>
          <p:cNvPr id="15" name="Google Shape;15;p3"/>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Google Shape;17;p3"/>
          <p:cNvSpPr txBox="1"/>
          <p:nvPr>
            <p:ph type="title"/>
          </p:nvPr>
        </p:nvSpPr>
        <p:spPr>
          <a:xfrm>
            <a:off x="311700" y="539725"/>
            <a:ext cx="8520600" cy="12825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Google Shape;23;p4"/>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4" name="Google Shape;24;p4"/>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25" name="Google Shape;25;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9" name="Google Shape;29;p5"/>
          <p:cNvSpPr txBox="1"/>
          <p:nvPr>
            <p:ph idx="1" type="body"/>
          </p:nvPr>
        </p:nvSpPr>
        <p:spPr>
          <a:xfrm>
            <a:off x="311700" y="1505700"/>
            <a:ext cx="3999900" cy="3076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5"/>
          <p:cNvSpPr txBox="1"/>
          <p:nvPr>
            <p:ph idx="2" type="body"/>
          </p:nvPr>
        </p:nvSpPr>
        <p:spPr>
          <a:xfrm>
            <a:off x="4832400" y="1505700"/>
            <a:ext cx="3999900" cy="3076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txBox="1"/>
          <p:nvPr>
            <p:ph type="title"/>
          </p:nvPr>
        </p:nvSpPr>
        <p:spPr>
          <a:xfrm>
            <a:off x="311725" y="500925"/>
            <a:ext cx="3127500" cy="18291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9" name="Google Shape;39;p7"/>
          <p:cNvSpPr txBox="1"/>
          <p:nvPr>
            <p:ph idx="1" type="body"/>
          </p:nvPr>
        </p:nvSpPr>
        <p:spPr>
          <a:xfrm>
            <a:off x="311700" y="2390650"/>
            <a:ext cx="3127500" cy="229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41" name="Shape 41"/>
        <p:cNvGrpSpPr/>
        <p:nvPr/>
      </p:nvGrpSpPr>
      <p:grpSpPr>
        <a:xfrm>
          <a:off x="0" y="0"/>
          <a:ext cx="0" cy="0"/>
          <a:chOff x="0" y="0"/>
          <a:chExt cx="0" cy="0"/>
        </a:xfrm>
      </p:grpSpPr>
      <p:sp>
        <p:nvSpPr>
          <p:cNvPr id="42" name="Google Shape;42;p8"/>
          <p:cNvSpPr txBox="1"/>
          <p:nvPr>
            <p:ph type="title"/>
          </p:nvPr>
        </p:nvSpPr>
        <p:spPr>
          <a:xfrm>
            <a:off x="311675" y="798600"/>
            <a:ext cx="6247800" cy="3546300"/>
          </a:xfrm>
          <a:prstGeom prst="rect">
            <a:avLst/>
          </a:prstGeom>
        </p:spPr>
        <p:txBody>
          <a:bodyPr anchorCtr="0" anchor="ctr"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3" name="Google Shape;43;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9"/>
          <p:cNvSpPr txBox="1"/>
          <p:nvPr>
            <p:ph type="title"/>
          </p:nvPr>
        </p:nvSpPr>
        <p:spPr>
          <a:xfrm>
            <a:off x="311300" y="500925"/>
            <a:ext cx="3704400" cy="2049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7" name="Google Shape;47;p9"/>
          <p:cNvSpPr txBox="1"/>
          <p:nvPr>
            <p:ph idx="1" type="subTitle"/>
          </p:nvPr>
        </p:nvSpPr>
        <p:spPr>
          <a:xfrm>
            <a:off x="304800" y="2626725"/>
            <a:ext cx="3704400" cy="9267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48" name="Google Shape;48;p9"/>
          <p:cNvSpPr txBox="1"/>
          <p:nvPr>
            <p:ph idx="2" type="body"/>
          </p:nvPr>
        </p:nvSpPr>
        <p:spPr>
          <a:xfrm>
            <a:off x="4879025" y="500925"/>
            <a:ext cx="3954000" cy="4111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9" name="Google Shape;49;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0"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0"/>
          <p:cNvSpPr txBox="1"/>
          <p:nvPr>
            <p:ph idx="1" type="body"/>
          </p:nvPr>
        </p:nvSpPr>
        <p:spPr>
          <a:xfrm>
            <a:off x="311700" y="4521400"/>
            <a:ext cx="7979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3" name="Google Shape;5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3"/>
          <p:cNvSpPr txBox="1"/>
          <p:nvPr>
            <p:ph type="ctrTitle"/>
          </p:nvPr>
        </p:nvSpPr>
        <p:spPr>
          <a:xfrm>
            <a:off x="311700" y="539725"/>
            <a:ext cx="8520600" cy="1282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Halifax Class D</a:t>
            </a:r>
            <a:r>
              <a:rPr lang="en-GB"/>
              <a:t>estroyer</a:t>
            </a:r>
            <a:r>
              <a:rPr lang="en-GB"/>
              <a:t> Robotic Arm</a:t>
            </a:r>
            <a:endParaRPr/>
          </a:p>
        </p:txBody>
      </p:sp>
      <p:sp>
        <p:nvSpPr>
          <p:cNvPr id="65" name="Google Shape;65;p13"/>
          <p:cNvSpPr txBox="1"/>
          <p:nvPr>
            <p:ph idx="1" type="subTitle"/>
          </p:nvPr>
        </p:nvSpPr>
        <p:spPr>
          <a:xfrm>
            <a:off x="311700" y="1878560"/>
            <a:ext cx="4242600" cy="7383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en-GB"/>
              <a:t>By: Shahrayar, Akem, Ayham, Matthew and Wacira</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Group C4</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4"/>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First Conceptual Design </a:t>
            </a:r>
            <a:endParaRPr/>
          </a:p>
        </p:txBody>
      </p:sp>
      <p:pic>
        <p:nvPicPr>
          <p:cNvPr id="71" name="Google Shape;71;p14"/>
          <p:cNvPicPr preferRelativeResize="0"/>
          <p:nvPr/>
        </p:nvPicPr>
        <p:blipFill rotWithShape="1">
          <a:blip r:embed="rId3">
            <a:alphaModFix/>
          </a:blip>
          <a:srcRect b="2231" l="4028" r="3146" t="2829"/>
          <a:stretch/>
        </p:blipFill>
        <p:spPr>
          <a:xfrm>
            <a:off x="3029988" y="1376275"/>
            <a:ext cx="3084075" cy="37270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5"/>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Updated Conceptual Design </a:t>
            </a:r>
            <a:endParaRPr/>
          </a:p>
        </p:txBody>
      </p:sp>
      <p:pic>
        <p:nvPicPr>
          <p:cNvPr id="77" name="Google Shape;77;p15"/>
          <p:cNvPicPr preferRelativeResize="0"/>
          <p:nvPr/>
        </p:nvPicPr>
        <p:blipFill rotWithShape="1">
          <a:blip r:embed="rId3">
            <a:alphaModFix/>
          </a:blip>
          <a:srcRect b="0" l="41479" r="0" t="23506"/>
          <a:stretch/>
        </p:blipFill>
        <p:spPr>
          <a:xfrm>
            <a:off x="4762925" y="1613750"/>
            <a:ext cx="3989276" cy="3094125"/>
          </a:xfrm>
          <a:prstGeom prst="rect">
            <a:avLst/>
          </a:prstGeom>
          <a:noFill/>
          <a:ln>
            <a:noFill/>
          </a:ln>
        </p:spPr>
      </p:pic>
      <p:sp>
        <p:nvSpPr>
          <p:cNvPr id="78" name="Google Shape;78;p15"/>
          <p:cNvSpPr/>
          <p:nvPr/>
        </p:nvSpPr>
        <p:spPr>
          <a:xfrm>
            <a:off x="4762925" y="3557062"/>
            <a:ext cx="462300" cy="2736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pic>
        <p:nvPicPr>
          <p:cNvPr id="79" name="Google Shape;79;p15"/>
          <p:cNvPicPr preferRelativeResize="0"/>
          <p:nvPr/>
        </p:nvPicPr>
        <p:blipFill rotWithShape="1">
          <a:blip r:embed="rId4">
            <a:alphaModFix/>
          </a:blip>
          <a:srcRect b="0" l="0" r="0" t="7595"/>
          <a:stretch/>
        </p:blipFill>
        <p:spPr>
          <a:xfrm>
            <a:off x="201225" y="2310550"/>
            <a:ext cx="3754752" cy="26497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6"/>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Base </a:t>
            </a:r>
            <a:endParaRPr/>
          </a:p>
        </p:txBody>
      </p:sp>
      <p:sp>
        <p:nvSpPr>
          <p:cNvPr id="85" name="Google Shape;85;p16"/>
          <p:cNvSpPr txBox="1"/>
          <p:nvPr/>
        </p:nvSpPr>
        <p:spPr>
          <a:xfrm>
            <a:off x="200900" y="2632000"/>
            <a:ext cx="3706500" cy="10467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accent2"/>
              </a:buClr>
              <a:buSzPts val="1400"/>
              <a:buFont typeface="Roboto"/>
              <a:buChar char="●"/>
            </a:pPr>
            <a:r>
              <a:rPr lang="en-GB">
                <a:solidFill>
                  <a:schemeClr val="accent2"/>
                </a:solidFill>
                <a:latin typeface="Roboto"/>
                <a:ea typeface="Roboto"/>
                <a:cs typeface="Roboto"/>
                <a:sym typeface="Roboto"/>
              </a:rPr>
              <a:t>Removed touch screen user interface</a:t>
            </a:r>
            <a:endParaRPr>
              <a:solidFill>
                <a:schemeClr val="accent2"/>
              </a:solidFill>
              <a:latin typeface="Roboto"/>
              <a:ea typeface="Roboto"/>
              <a:cs typeface="Roboto"/>
              <a:sym typeface="Roboto"/>
            </a:endParaRPr>
          </a:p>
          <a:p>
            <a:pPr indent="-317500" lvl="0" marL="457200" rtl="0" algn="l">
              <a:spcBef>
                <a:spcPts val="0"/>
              </a:spcBef>
              <a:spcAft>
                <a:spcPts val="0"/>
              </a:spcAft>
              <a:buClr>
                <a:schemeClr val="accent2"/>
              </a:buClr>
              <a:buSzPts val="1400"/>
              <a:buFont typeface="Roboto"/>
              <a:buChar char="●"/>
            </a:pPr>
            <a:r>
              <a:rPr lang="en-GB">
                <a:solidFill>
                  <a:schemeClr val="accent2"/>
                </a:solidFill>
                <a:latin typeface="Roboto"/>
                <a:ea typeface="Roboto"/>
                <a:cs typeface="Roboto"/>
                <a:sym typeface="Roboto"/>
              </a:rPr>
              <a:t>Implemented</a:t>
            </a:r>
            <a:r>
              <a:rPr lang="en-GB">
                <a:solidFill>
                  <a:schemeClr val="accent2"/>
                </a:solidFill>
                <a:latin typeface="Roboto"/>
                <a:ea typeface="Roboto"/>
                <a:cs typeface="Roboto"/>
                <a:sym typeface="Roboto"/>
              </a:rPr>
              <a:t> simple button and light system</a:t>
            </a:r>
            <a:endParaRPr>
              <a:solidFill>
                <a:schemeClr val="accent2"/>
              </a:solidFill>
              <a:latin typeface="Roboto"/>
              <a:ea typeface="Roboto"/>
              <a:cs typeface="Roboto"/>
              <a:sym typeface="Roboto"/>
            </a:endParaRPr>
          </a:p>
          <a:p>
            <a:pPr indent="0" lvl="0" marL="457200" rtl="0" algn="l">
              <a:spcBef>
                <a:spcPts val="0"/>
              </a:spcBef>
              <a:spcAft>
                <a:spcPts val="0"/>
              </a:spcAft>
              <a:buNone/>
            </a:pPr>
            <a:r>
              <a:t/>
            </a:r>
            <a:endParaRPr>
              <a:solidFill>
                <a:schemeClr val="accent2"/>
              </a:solidFill>
              <a:latin typeface="Roboto"/>
              <a:ea typeface="Roboto"/>
              <a:cs typeface="Roboto"/>
              <a:sym typeface="Roboto"/>
            </a:endParaRPr>
          </a:p>
        </p:txBody>
      </p:sp>
      <p:pic>
        <p:nvPicPr>
          <p:cNvPr id="86" name="Google Shape;86;p16"/>
          <p:cNvPicPr preferRelativeResize="0"/>
          <p:nvPr/>
        </p:nvPicPr>
        <p:blipFill rotWithShape="1">
          <a:blip r:embed="rId3">
            <a:alphaModFix/>
          </a:blip>
          <a:srcRect b="0" l="41479" r="0" t="25054"/>
          <a:stretch/>
        </p:blipFill>
        <p:spPr>
          <a:xfrm>
            <a:off x="4368925" y="622850"/>
            <a:ext cx="4672350" cy="3897800"/>
          </a:xfrm>
          <a:prstGeom prst="rect">
            <a:avLst/>
          </a:prstGeom>
          <a:noFill/>
          <a:ln>
            <a:noFill/>
          </a:ln>
        </p:spPr>
      </p:pic>
      <p:sp>
        <p:nvSpPr>
          <p:cNvPr id="87" name="Google Shape;87;p16"/>
          <p:cNvSpPr/>
          <p:nvPr/>
        </p:nvSpPr>
        <p:spPr>
          <a:xfrm>
            <a:off x="4368925" y="3053950"/>
            <a:ext cx="541500" cy="3516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7"/>
          <p:cNvSpPr txBox="1"/>
          <p:nvPr>
            <p:ph type="title"/>
          </p:nvPr>
        </p:nvSpPr>
        <p:spPr>
          <a:xfrm>
            <a:off x="311725" y="500925"/>
            <a:ext cx="3127500" cy="1829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End Effector</a:t>
            </a:r>
            <a:endParaRPr/>
          </a:p>
        </p:txBody>
      </p:sp>
      <p:sp>
        <p:nvSpPr>
          <p:cNvPr id="93" name="Google Shape;93;p17"/>
          <p:cNvSpPr txBox="1"/>
          <p:nvPr>
            <p:ph idx="1" type="body"/>
          </p:nvPr>
        </p:nvSpPr>
        <p:spPr>
          <a:xfrm>
            <a:off x="311700" y="2390650"/>
            <a:ext cx="3127500" cy="22980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GB"/>
              <a:t>design more reminiscent to the chuck of a drill</a:t>
            </a:r>
            <a:endParaRPr/>
          </a:p>
          <a:p>
            <a:pPr indent="-311150" lvl="0" marL="457200" rtl="0" algn="l">
              <a:spcBef>
                <a:spcPts val="0"/>
              </a:spcBef>
              <a:spcAft>
                <a:spcPts val="0"/>
              </a:spcAft>
              <a:buSzPts val="1300"/>
              <a:buChar char="●"/>
            </a:pPr>
            <a:r>
              <a:rPr lang="en-GB"/>
              <a:t>More compact and durable</a:t>
            </a:r>
            <a:endParaRPr/>
          </a:p>
          <a:p>
            <a:pPr indent="-311150" lvl="0" marL="457200" rtl="0" algn="l">
              <a:spcBef>
                <a:spcPts val="0"/>
              </a:spcBef>
              <a:spcAft>
                <a:spcPts val="0"/>
              </a:spcAft>
              <a:buSzPts val="1300"/>
              <a:buChar char="●"/>
            </a:pPr>
            <a:r>
              <a:rPr lang="en-GB"/>
              <a:t>Fits into small spaces easier</a:t>
            </a:r>
            <a:endParaRPr/>
          </a:p>
          <a:p>
            <a:pPr indent="0" lvl="0" marL="457200" rtl="0" algn="l">
              <a:spcBef>
                <a:spcPts val="1200"/>
              </a:spcBef>
              <a:spcAft>
                <a:spcPts val="1200"/>
              </a:spcAft>
              <a:buNone/>
            </a:pPr>
            <a:r>
              <a:t/>
            </a:r>
            <a:endParaRPr/>
          </a:p>
        </p:txBody>
      </p:sp>
      <p:pic>
        <p:nvPicPr>
          <p:cNvPr id="94" name="Google Shape;94;p17"/>
          <p:cNvPicPr preferRelativeResize="0"/>
          <p:nvPr/>
        </p:nvPicPr>
        <p:blipFill>
          <a:blip r:embed="rId3">
            <a:alphaModFix/>
          </a:blip>
          <a:stretch>
            <a:fillRect/>
          </a:stretch>
        </p:blipFill>
        <p:spPr>
          <a:xfrm>
            <a:off x="3805950" y="152400"/>
            <a:ext cx="2768967" cy="4838699"/>
          </a:xfrm>
          <a:prstGeom prst="rect">
            <a:avLst/>
          </a:prstGeom>
          <a:noFill/>
          <a:ln>
            <a:noFill/>
          </a:ln>
        </p:spPr>
      </p:pic>
      <p:pic>
        <p:nvPicPr>
          <p:cNvPr id="95" name="Google Shape;95;p17"/>
          <p:cNvPicPr preferRelativeResize="0"/>
          <p:nvPr/>
        </p:nvPicPr>
        <p:blipFill>
          <a:blip r:embed="rId4">
            <a:alphaModFix/>
          </a:blip>
          <a:stretch>
            <a:fillRect/>
          </a:stretch>
        </p:blipFill>
        <p:spPr>
          <a:xfrm>
            <a:off x="6727317" y="1264800"/>
            <a:ext cx="2264283" cy="21728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8"/>
          <p:cNvSpPr txBox="1"/>
          <p:nvPr>
            <p:ph type="title"/>
          </p:nvPr>
        </p:nvSpPr>
        <p:spPr>
          <a:xfrm>
            <a:off x="311300" y="500925"/>
            <a:ext cx="3704400" cy="2049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Source Code</a:t>
            </a:r>
            <a:endParaRPr/>
          </a:p>
        </p:txBody>
      </p:sp>
      <p:sp>
        <p:nvSpPr>
          <p:cNvPr id="101" name="Google Shape;101;p18"/>
          <p:cNvSpPr txBox="1"/>
          <p:nvPr>
            <p:ph idx="1" type="subTitle"/>
          </p:nvPr>
        </p:nvSpPr>
        <p:spPr>
          <a:xfrm>
            <a:off x="304800" y="2626725"/>
            <a:ext cx="3704400" cy="16026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GB"/>
              <a:t>Coding for the 3 DOF </a:t>
            </a:r>
            <a:r>
              <a:rPr lang="en-GB"/>
              <a:t>planar</a:t>
            </a:r>
            <a:endParaRPr/>
          </a:p>
          <a:p>
            <a:pPr indent="-330200" lvl="1" marL="914400" rtl="0" algn="l">
              <a:spcBef>
                <a:spcPts val="0"/>
              </a:spcBef>
              <a:spcAft>
                <a:spcPts val="0"/>
              </a:spcAft>
              <a:buSzPts val="1600"/>
              <a:buChar char="○"/>
            </a:pPr>
            <a:r>
              <a:rPr lang="en-GB"/>
              <a:t>This deals with the inverse kinematics of the robotic arm</a:t>
            </a:r>
            <a:endParaRPr/>
          </a:p>
        </p:txBody>
      </p:sp>
      <p:pic>
        <p:nvPicPr>
          <p:cNvPr id="102" name="Google Shape;102;p18"/>
          <p:cNvPicPr preferRelativeResize="0"/>
          <p:nvPr/>
        </p:nvPicPr>
        <p:blipFill rotWithShape="1">
          <a:blip r:embed="rId3">
            <a:alphaModFix/>
          </a:blip>
          <a:srcRect b="7132" l="10435" r="59781" t="17310"/>
          <a:stretch/>
        </p:blipFill>
        <p:spPr>
          <a:xfrm>
            <a:off x="4962675" y="365050"/>
            <a:ext cx="3747125" cy="45700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9"/>
          <p:cNvSpPr txBox="1"/>
          <p:nvPr>
            <p:ph type="title"/>
          </p:nvPr>
        </p:nvSpPr>
        <p:spPr>
          <a:xfrm>
            <a:off x="311300" y="500925"/>
            <a:ext cx="3704400" cy="2049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Future Plans</a:t>
            </a:r>
            <a:endParaRPr/>
          </a:p>
          <a:p>
            <a:pPr indent="0" lvl="0" marL="0" rtl="0" algn="l">
              <a:spcBef>
                <a:spcPts val="0"/>
              </a:spcBef>
              <a:spcAft>
                <a:spcPts val="0"/>
              </a:spcAft>
              <a:buNone/>
            </a:pPr>
            <a:r>
              <a:t/>
            </a:r>
            <a:endParaRPr/>
          </a:p>
        </p:txBody>
      </p:sp>
      <p:sp>
        <p:nvSpPr>
          <p:cNvPr id="108" name="Google Shape;108;p19"/>
          <p:cNvSpPr txBox="1"/>
          <p:nvPr>
            <p:ph idx="2" type="body"/>
          </p:nvPr>
        </p:nvSpPr>
        <p:spPr>
          <a:xfrm>
            <a:off x="4879025" y="500925"/>
            <a:ext cx="3954000" cy="4111500"/>
          </a:xfrm>
          <a:prstGeom prst="rect">
            <a:avLst/>
          </a:prstGeom>
        </p:spPr>
        <p:txBody>
          <a:bodyPr anchorCtr="0" anchor="t" bIns="91425" lIns="91425" spcFirstLastPara="1" rIns="91425" wrap="square" tIns="91425">
            <a:normAutofit/>
          </a:bodyPr>
          <a:lstStyle/>
          <a:p>
            <a:pPr indent="0" lvl="0" marL="457200" rtl="0" algn="l">
              <a:spcBef>
                <a:spcPts val="0"/>
              </a:spcBef>
              <a:spcAft>
                <a:spcPts val="0"/>
              </a:spcAft>
              <a:buNone/>
            </a:pPr>
            <a:r>
              <a:t/>
            </a:r>
            <a:endParaRPr sz="2000"/>
          </a:p>
          <a:p>
            <a:pPr indent="-355600" lvl="0" marL="457200" rtl="0" algn="l">
              <a:spcBef>
                <a:spcPts val="1200"/>
              </a:spcBef>
              <a:spcAft>
                <a:spcPts val="0"/>
              </a:spcAft>
              <a:buSzPts val="2000"/>
              <a:buChar char="-"/>
            </a:pPr>
            <a:r>
              <a:rPr lang="en-GB" sz="2000"/>
              <a:t>Safety </a:t>
            </a:r>
            <a:r>
              <a:rPr lang="en-GB" sz="2000"/>
              <a:t>features</a:t>
            </a:r>
            <a:endParaRPr sz="2000"/>
          </a:p>
          <a:p>
            <a:pPr indent="-355600" lvl="0" marL="457200" rtl="0" algn="l">
              <a:spcBef>
                <a:spcPts val="0"/>
              </a:spcBef>
              <a:spcAft>
                <a:spcPts val="0"/>
              </a:spcAft>
              <a:buSzPts val="2000"/>
              <a:buChar char="-"/>
            </a:pPr>
            <a:r>
              <a:rPr lang="en-GB" sz="2000"/>
              <a:t>Testing</a:t>
            </a:r>
            <a:endParaRPr sz="2000"/>
          </a:p>
          <a:p>
            <a:pPr indent="0" lvl="0" marL="0" rtl="0" algn="l">
              <a:spcBef>
                <a:spcPts val="1200"/>
              </a:spcBef>
              <a:spcAft>
                <a:spcPts val="1200"/>
              </a:spcAft>
              <a:buNone/>
            </a:pPr>
            <a:r>
              <a:t/>
            </a:r>
            <a:endParaRPr sz="20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