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303" r:id="rId4"/>
    <p:sldId id="304" r:id="rId5"/>
    <p:sldId id="305" r:id="rId6"/>
    <p:sldId id="299" r:id="rId7"/>
    <p:sldId id="281" r:id="rId8"/>
    <p:sldId id="283" r:id="rId9"/>
    <p:sldId id="284" r:id="rId10"/>
    <p:sldId id="297" r:id="rId11"/>
    <p:sldId id="296" r:id="rId12"/>
    <p:sldId id="298" r:id="rId13"/>
    <p:sldId id="288" r:id="rId14"/>
    <p:sldId id="289" r:id="rId15"/>
    <p:sldId id="290" r:id="rId16"/>
    <p:sldId id="292" r:id="rId17"/>
    <p:sldId id="307" r:id="rId18"/>
    <p:sldId id="30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" y="35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93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40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6190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690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062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992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905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324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026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45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573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AC628-5560-4A86-855D-96A295023658}" type="datetimeFigureOut">
              <a:rPr lang="en-CA" smtClean="0"/>
              <a:t>30-Mar-2022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B9BDD-B43E-4CFD-AF07-945605BA33E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321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ainforests.mongabay.com/deforestation/archive/India.htm" TargetMode="External"/><Relationship Id="rId2" Type="http://schemas.openxmlformats.org/officeDocument/2006/relationships/hyperlink" Target="https://data.worldbank.org/indicator/EN.ATM.CO2E.KT?end=2018&amp;locations=IN&amp;start=1960&amp;view=chart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globalforestwatch.org/dashboards/country/IND/?category=summary&amp;location=WyJjb3VudHJ5IiwiSU5EIl0%3D&amp;map=eyJjZW50ZXIiOnsibGF0IjoyMS44NDUzNzY1NTI5ODUyNywibG5nIjo4Mi44MDA3MDQ5NTUwMDUzOX0sImNhbkJvdW5kIjpmYWxzZSwiZGF0YXNldHMiOlt7Im9wYWNpdHkiOjAuNywidmlzaWJpbGl0eSI6dHJ1ZSwiZGF0YXNldCI6InByaW1hcnktZm9yZXN0cyIsImxheWVycyI6WyJwcmltYXJ5LWZvcmVzdHMtMjAwMSJdfSx7ImRhdGFzZXQiOiJwb2xpdGljYWwtYm91bmRhcmllcyIsImxheWVycyI6WyJkaXNwdXRlZC1wb2xpdGljYWwtYm91bmRhcmllcyIsInBvbGl0aWNhbC1ib3VuZGFyaWVzIl0sImJvdW5kYXJ5Ijp0cnVlLCJvcGFjaXR5IjoxLCJ2aXNpYmlsaXR5Ijp0cnVlfSx7ImRhdGFzZXQiOiJ0cmVlLWNvdmVyLWxvc3MiLCJsYXllcnMiOlsidHJlZS1jb3Zlci1sb3NzIl0sIm9wYWNpdHkiOjEsInZpc2liaWxpdHkiOnRydWUsInRpbWVsaW5lUGFyYW1zIjp7InN0YXJ0RGF0ZSI6IjIwMDItMDEtMDEiLCJlbmREYXRlIjoiMjAyMC0xMi0zMSIsInRyaW1FbmREYXRlIjoiMjAyMC0xMi0zMSJ9LCJwYXJhbXMiOnsidGhyZXNob2xkIjozMCwidmlzaWJpbGl0eSI6dHJ1ZX19XX0%3D&amp;showMap=true" TargetMode="External"/><Relationship Id="rId4" Type="http://schemas.openxmlformats.org/officeDocument/2006/relationships/hyperlink" Target="https://www.intechopen.com/chapters/6671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7099F-1347-4D55-989B-ACCBFB1A4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3454" y="309224"/>
            <a:ext cx="4256544" cy="1285037"/>
          </a:xfrm>
        </p:spPr>
        <p:txBody>
          <a:bodyPr>
            <a:normAutofit/>
          </a:bodyPr>
          <a:lstStyle/>
          <a:p>
            <a:pPr algn="l"/>
            <a:r>
              <a:rPr lang="en-CA" sz="3400" dirty="0"/>
              <a:t>SDG-13 Climate Action</a:t>
            </a:r>
            <a:br>
              <a:rPr lang="en-CA" sz="3400" dirty="0"/>
            </a:br>
            <a:r>
              <a:rPr lang="en-CA" sz="2400" dirty="0"/>
              <a:t>The case of India’s forests</a:t>
            </a:r>
          </a:p>
        </p:txBody>
      </p:sp>
      <p:sp>
        <p:nvSpPr>
          <p:cNvPr id="162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: Shape 147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5" name="Picture 14" descr="A tree on a hill&#10;&#10;Description automatically generated with low confidence">
            <a:extLst>
              <a:ext uri="{FF2B5EF4-FFF2-40B4-BE49-F238E27FC236}">
                <a16:creationId xmlns:a16="http://schemas.microsoft.com/office/drawing/2014/main" id="{96088FF2-EC62-4008-9B10-4C4742CB1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412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8AC09-11BE-48ED-B904-A4C074EE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010" y="2025847"/>
            <a:ext cx="4375573" cy="280630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Amit realizes that something is wrong.</a:t>
            </a: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</a:br>
            <a:b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</a:b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radley Hand ITC" panose="03070402050302030203" pitchFamily="66" charset="0"/>
              </a:rPr>
              <a:t>He goes and reads about deforestation and it’s effects.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40549-FCFF-43D0-A2FD-70A481BEA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5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96A2114-8E34-4DA2-B456-075A8131588B}"/>
              </a:ext>
            </a:extLst>
          </p:cNvPr>
          <p:cNvSpPr/>
          <p:nvPr/>
        </p:nvSpPr>
        <p:spPr>
          <a:xfrm>
            <a:off x="4052106" y="3539359"/>
            <a:ext cx="334305" cy="2923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CE4854E-A2E1-44CF-9804-9E13831E7AD7}"/>
              </a:ext>
            </a:extLst>
          </p:cNvPr>
          <p:cNvSpPr/>
          <p:nvPr/>
        </p:nvSpPr>
        <p:spPr>
          <a:xfrm>
            <a:off x="4204506" y="3691759"/>
            <a:ext cx="334305" cy="29230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2789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2EC3529-E81E-443E-BA0E-7DC352408BBA}"/>
              </a:ext>
            </a:extLst>
          </p:cNvPr>
          <p:cNvSpPr txBox="1">
            <a:spLocks/>
          </p:cNvSpPr>
          <p:nvPr/>
        </p:nvSpPr>
        <p:spPr>
          <a:xfrm>
            <a:off x="529412" y="805902"/>
            <a:ext cx="4704692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6600" kern="1200" dirty="0">
                <a:solidFill>
                  <a:schemeClr val="tx1"/>
                </a:solidFill>
                <a:latin typeface="Bradley Hand ITC" panose="03070402050302030203" pitchFamily="66" charset="0"/>
                <a:ea typeface="+mj-ea"/>
                <a:cs typeface="+mj-cs"/>
              </a:rPr>
              <a:t>Amit discovers what has been happening!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731160-A8D4-4DD4-B1B1-ABA47A8EC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62" y="10332"/>
            <a:ext cx="6839850" cy="68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29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D2EC3529-E81E-443E-BA0E-7DC352408BBA}"/>
              </a:ext>
            </a:extLst>
          </p:cNvPr>
          <p:cNvSpPr txBox="1">
            <a:spLocks/>
          </p:cNvSpPr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History 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07006A1-5D0D-4FA8-855F-9175F3082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7" y="708282"/>
            <a:ext cx="8102146" cy="54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hild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404DEBA0-13CC-4989-9442-842BAA223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8D9B72-1D53-4CB2-B5BC-E07503691D53}"/>
              </a:ext>
            </a:extLst>
          </p:cNvPr>
          <p:cNvSpPr txBox="1"/>
          <p:nvPr/>
        </p:nvSpPr>
        <p:spPr>
          <a:xfrm>
            <a:off x="6755524" y="2134929"/>
            <a:ext cx="5257800" cy="2588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Bradley Hand ITC" panose="03070402050302030203" pitchFamily="66" charset="0"/>
              </a:rPr>
              <a:t>Amit learns about climate change and COP-26 goals and discusses that with his class</a:t>
            </a:r>
          </a:p>
        </p:txBody>
      </p:sp>
    </p:spTree>
    <p:extLst>
      <p:ext uri="{BB962C8B-B14F-4D97-AF65-F5344CB8AC3E}">
        <p14:creationId xmlns:p14="http://schemas.microsoft.com/office/powerpoint/2010/main" val="4103169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98D39B-80B7-4475-829F-37641B377F2D}"/>
              </a:ext>
            </a:extLst>
          </p:cNvPr>
          <p:cNvSpPr txBox="1"/>
          <p:nvPr/>
        </p:nvSpPr>
        <p:spPr>
          <a:xfrm>
            <a:off x="518598" y="658210"/>
            <a:ext cx="4179526" cy="5541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Bradley Hand ITC" panose="03070402050302030203" pitchFamily="66" charset="0"/>
                <a:ea typeface="+mj-ea"/>
                <a:cs typeface="+mj-cs"/>
              </a:rPr>
              <a:t>Amit takes the initiative to help reach the goals.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dirty="0">
              <a:latin typeface="Bradley Hand ITC" panose="03070402050302030203" pitchFamily="66" charset="0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Bradley Hand ITC" panose="03070402050302030203" pitchFamily="66" charset="0"/>
                <a:ea typeface="+mj-ea"/>
                <a:cs typeface="+mj-cs"/>
              </a:rPr>
              <a:t>He organizes a tree plantation movement on Earth Day in the school with his friends and classmates and plant more than 1000 trees in one day.</a:t>
            </a:r>
          </a:p>
        </p:txBody>
      </p:sp>
      <p:pic>
        <p:nvPicPr>
          <p:cNvPr id="6" name="Content Placeholder 5" descr="A picture containing person, sport, group&#10;&#10;Description automatically generated">
            <a:extLst>
              <a:ext uri="{FF2B5EF4-FFF2-40B4-BE49-F238E27FC236}">
                <a16:creationId xmlns:a16="http://schemas.microsoft.com/office/drawing/2014/main" id="{5BADCBC9-87E8-4EB6-A46B-C0D133E8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" r="3" b="3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7219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ransport, bicycle&#10;&#10;Description automatically generated">
            <a:extLst>
              <a:ext uri="{FF2B5EF4-FFF2-40B4-BE49-F238E27FC236}">
                <a16:creationId xmlns:a16="http://schemas.microsoft.com/office/drawing/2014/main" id="{0D1E7BD2-464B-44A5-8DEB-2B1BB74A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23" y="0"/>
            <a:ext cx="6858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897FC8-5DA2-4D21-82AE-A809A20B057C}"/>
              </a:ext>
            </a:extLst>
          </p:cNvPr>
          <p:cNvSpPr txBox="1"/>
          <p:nvPr/>
        </p:nvSpPr>
        <p:spPr>
          <a:xfrm>
            <a:off x="328221" y="2151727"/>
            <a:ext cx="48755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Bradley Hand ITC" panose="03070402050302030203" pitchFamily="66" charset="0"/>
              </a:rPr>
              <a:t>Students also educate their parents to use less polluting alternatives which helps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1694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B137317-BD96-4B56-A1A2-E4272632F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4" r="10214" b="-2"/>
          <a:stretch/>
        </p:blipFill>
        <p:spPr>
          <a:xfrm>
            <a:off x="643467" y="1536823"/>
            <a:ext cx="5294716" cy="3784351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9AED590-30AA-461F-924C-CB012BA6F3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 r="14272" b="-2"/>
          <a:stretch/>
        </p:blipFill>
        <p:spPr>
          <a:xfrm>
            <a:off x="6253817" y="1527951"/>
            <a:ext cx="5294715" cy="380209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C6D295D-6AB0-4049-AEF9-76D76BB30799}"/>
              </a:ext>
            </a:extLst>
          </p:cNvPr>
          <p:cNvSpPr txBox="1"/>
          <p:nvPr/>
        </p:nvSpPr>
        <p:spPr>
          <a:xfrm>
            <a:off x="579107" y="502530"/>
            <a:ext cx="10718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Bradley Hand ITC" panose="03070402050302030203" pitchFamily="66" charset="0"/>
              </a:rPr>
              <a:t>A Small step can go a long way….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A01205-3246-49FA-B7C5-3CE4588B6D85}"/>
              </a:ext>
            </a:extLst>
          </p:cNvPr>
          <p:cNvSpPr txBox="1"/>
          <p:nvPr/>
        </p:nvSpPr>
        <p:spPr>
          <a:xfrm>
            <a:off x="8559585" y="5338303"/>
            <a:ext cx="893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Bradley Hand ITC" panose="03070402050302030203" pitchFamily="66" charset="0"/>
              </a:rPr>
              <a:t>After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5ABEEA-D015-4218-90BB-7729BF2CF9E7}"/>
              </a:ext>
            </a:extLst>
          </p:cNvPr>
          <p:cNvSpPr txBox="1"/>
          <p:nvPr/>
        </p:nvSpPr>
        <p:spPr>
          <a:xfrm>
            <a:off x="2844135" y="5327790"/>
            <a:ext cx="1052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Bradley Hand ITC" panose="03070402050302030203" pitchFamily="66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260012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4CC7C-01A0-4116-940E-CBE5E277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Data</a:t>
            </a:r>
          </a:p>
        </p:txBody>
      </p:sp>
      <p:pic>
        <p:nvPicPr>
          <p:cNvPr id="4" name="Content Placeholder 3" descr="Chart, line chart&#10;&#10;Description automatically generated">
            <a:extLst>
              <a:ext uri="{FF2B5EF4-FFF2-40B4-BE49-F238E27FC236}">
                <a16:creationId xmlns:a16="http://schemas.microsoft.com/office/drawing/2014/main" id="{7291E604-D669-450A-B209-F4E6412E2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296" y="642208"/>
            <a:ext cx="5471160" cy="3282694"/>
          </a:xfrm>
          <a:prstGeom prst="rect">
            <a:avLst/>
          </a:prstGeom>
          <a:noFill/>
        </p:spPr>
      </p:pic>
      <p:pic>
        <p:nvPicPr>
          <p:cNvPr id="10" name="Content Placeholder 3" descr="Chart, bar chart&#10;&#10;Description automatically generated">
            <a:extLst>
              <a:ext uri="{FF2B5EF4-FFF2-40B4-BE49-F238E27FC236}">
                <a16:creationId xmlns:a16="http://schemas.microsoft.com/office/drawing/2014/main" id="{6523E786-6DE6-40EA-A0EA-91FF01DA7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/>
          <a:stretch/>
        </p:blipFill>
        <p:spPr bwMode="auto">
          <a:xfrm>
            <a:off x="6254496" y="919614"/>
            <a:ext cx="5471160" cy="2727883"/>
          </a:xfrm>
          <a:prstGeom prst="rect">
            <a:avLst/>
          </a:prstGeom>
          <a:noFill/>
        </p:spPr>
      </p:pic>
      <p:sp>
        <p:nvSpPr>
          <p:cNvPr id="31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76C5E-E91E-4C44-9D37-3D7EB5D554EA}"/>
              </a:ext>
            </a:extLst>
          </p:cNvPr>
          <p:cNvSpPr txBox="1"/>
          <p:nvPr/>
        </p:nvSpPr>
        <p:spPr>
          <a:xfrm>
            <a:off x="5333999" y="4440365"/>
            <a:ext cx="6214871" cy="1722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CO2 Emissions and Tree loss over years</a:t>
            </a:r>
          </a:p>
        </p:txBody>
      </p:sp>
    </p:spTree>
    <p:extLst>
      <p:ext uri="{BB962C8B-B14F-4D97-AF65-F5344CB8AC3E}">
        <p14:creationId xmlns:p14="http://schemas.microsoft.com/office/powerpoint/2010/main" val="664745288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53EAEF-A9DA-4522-ABF0-E8F5CEC0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Sources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D0393C-E0D4-4A90-8D77-3FC33EC5B2E8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sng" strike="noStrike">
                <a:effectLst/>
                <a:hlinkClick r:id="rId2"/>
              </a:rPr>
              <a:t>https://data.worldbank.org/indicator/EN.ATM.CO2E.KT?end=2018&amp;locations=IN&amp;start=1960&amp;view=chart</a:t>
            </a:r>
            <a:r>
              <a:rPr lang="en-US" sz="2200" b="0" i="0" u="none" strike="noStrike">
                <a:effectLst/>
              </a:rPr>
              <a:t>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 u="sng" strike="noStrike">
                <a:effectLst/>
                <a:hlinkClick r:id="rId3"/>
              </a:rPr>
              <a:t>https://rainforests.mongabay.com/deforestation/archive/India.htm</a:t>
            </a:r>
            <a:endParaRPr lang="en-US" sz="2200" b="0" i="0" u="sng" strike="noStrike">
              <a:effectLst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0" u="sng" strike="noStrike">
                <a:effectLst/>
                <a:hlinkClick r:id="rId4"/>
              </a:rPr>
              <a:t>https://www.intechopen.com/chapters/66710</a:t>
            </a:r>
            <a:endParaRPr lang="en-US" sz="2200" i="0" u="sng" strike="noStrike">
              <a:effectLst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0" u="sng" strike="noStrike">
                <a:effectLst/>
                <a:hlinkClick r:id="rId5"/>
              </a:rPr>
              <a:t>https://www.globalforestwatch.org/dashboards/country/IND/</a:t>
            </a:r>
            <a:endParaRPr lang="en-US" sz="22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i="0" u="sng" strike="noStrike">
              <a:effectLst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0" i="0" u="none" strike="noStrike">
              <a:effectLst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40985957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1E7F9-9EFF-4F1B-82AE-74D93DFE9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CA" dirty="0"/>
              <a:t>SDG-13: Climate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7D765-F818-4E76-82EF-77F504D48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2504173"/>
          </a:xfrm>
        </p:spPr>
        <p:txBody>
          <a:bodyPr>
            <a:normAutofit/>
          </a:bodyPr>
          <a:lstStyle/>
          <a:p>
            <a:r>
              <a:rPr lang="en-US" sz="1800" dirty="0"/>
              <a:t>The Sustainable Development Goals 13 is one of the 17 goals established by the UN in 2015. They are a set of objectives that should be reached or close to be by the year 2030</a:t>
            </a:r>
          </a:p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dirty="0">
              <a:effectLst/>
            </a:endParaRPr>
          </a:p>
          <a:p>
            <a:r>
              <a:rPr lang="en-US" sz="2000" b="1" dirty="0"/>
              <a:t>SDG 13 </a:t>
            </a:r>
            <a:r>
              <a:rPr lang="en-US" sz="2000" dirty="0"/>
              <a:t>titled </a:t>
            </a:r>
            <a:r>
              <a:rPr lang="en-US" sz="2000" b="1" dirty="0"/>
              <a:t>Climate Action </a:t>
            </a:r>
            <a:r>
              <a:rPr lang="en-US" sz="2000" dirty="0"/>
              <a:t>is the goal to </a:t>
            </a:r>
            <a:r>
              <a:rPr lang="en-US" sz="2000" u="sng" dirty="0"/>
              <a:t>Take urgent action to combat climate change and its impacts </a:t>
            </a:r>
            <a:r>
              <a:rPr lang="en-US" sz="2000" dirty="0"/>
              <a:t>as the climate crisis continues and increases in severity </a:t>
            </a:r>
            <a:br>
              <a:rPr lang="en-US" sz="2000" dirty="0"/>
            </a:br>
            <a:endParaRPr lang="en-CA" sz="2000" dirty="0"/>
          </a:p>
        </p:txBody>
      </p:sp>
      <p:pic>
        <p:nvPicPr>
          <p:cNvPr id="1026" name="Picture 2" descr="Chart&#10;&#10;Description automatically generated">
            <a:extLst>
              <a:ext uri="{FF2B5EF4-FFF2-40B4-BE49-F238E27FC236}">
                <a16:creationId xmlns:a16="http://schemas.microsoft.com/office/drawing/2014/main" id="{BC5AE229-E231-425A-8ACB-B7D8D10C8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5" r="36175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45956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DDADAC-E15B-4A2B-81C3-F24CBF65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CA" sz="5400" dirty="0"/>
              <a:t>Concept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311C8-723A-4318-A9A5-65FAF262B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To educate our audience about the real effects of mass-deforestation and increasing CO2 levels.</a:t>
            </a:r>
          </a:p>
          <a:p>
            <a:r>
              <a:rPr lang="en-US" sz="2400" dirty="0"/>
              <a:t>Increase awareness on environment conservation </a:t>
            </a:r>
          </a:p>
          <a:p>
            <a:pPr marL="0" indent="0">
              <a:buNone/>
            </a:pPr>
            <a:r>
              <a:rPr lang="en-US" sz="2400" b="1" dirty="0"/>
              <a:t>Focus</a:t>
            </a:r>
            <a:r>
              <a:rPr lang="en-US" sz="2400" dirty="0"/>
              <a:t> : India’s forests</a:t>
            </a:r>
          </a:p>
        </p:txBody>
      </p:sp>
      <p:pic>
        <p:nvPicPr>
          <p:cNvPr id="4" name="Picture 2" descr="Wise Up To The Difference Between &amp;amp;quot;Knowledge&amp;amp;quot; vs. &amp;amp;quot;Wisdom&amp;amp;quot; - Dictionary.com">
            <a:extLst>
              <a:ext uri="{FF2B5EF4-FFF2-40B4-BE49-F238E27FC236}">
                <a16:creationId xmlns:a16="http://schemas.microsoft.com/office/drawing/2014/main" id="{72324C07-8E49-4CCF-B959-1FC874199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r="11731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09032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303C7-EC3F-4B5A-A182-DE9C11039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CA" sz="5400"/>
              <a:t>Why India?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29B84-0664-4184-8711-02771E57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5251837" cy="2748673"/>
          </a:xfrm>
        </p:spPr>
        <p:txBody>
          <a:bodyPr>
            <a:normAutofit/>
          </a:bodyPr>
          <a:lstStyle/>
          <a:p>
            <a:r>
              <a:rPr lang="en-CA" dirty="0"/>
              <a:t>Sad case of Over-development.</a:t>
            </a:r>
          </a:p>
          <a:p>
            <a:r>
              <a:rPr lang="en-CA" dirty="0"/>
              <a:t>One of the prominent countries in Asia facing mass deforestation.</a:t>
            </a:r>
          </a:p>
          <a:p>
            <a:r>
              <a:rPr lang="en-CA" dirty="0"/>
              <a:t>Availability of related data.</a:t>
            </a:r>
          </a:p>
        </p:txBody>
      </p:sp>
      <p:pic>
        <p:nvPicPr>
          <p:cNvPr id="4" name="Picture 2" descr="Deforestation Awareness Sad Tree Stock Vector (Royalty Free) 263414741">
            <a:extLst>
              <a:ext uri="{FF2B5EF4-FFF2-40B4-BE49-F238E27FC236}">
                <a16:creationId xmlns:a16="http://schemas.microsoft.com/office/drawing/2014/main" id="{81421F29-FBE5-4E70-B288-E69DEB94E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" r="1" b="6964"/>
          <a:stretch/>
        </p:blipFill>
        <p:spPr bwMode="auto">
          <a:xfrm>
            <a:off x="6094476" y="694287"/>
            <a:ext cx="5486002" cy="546942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24589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45CC2-54A7-40CB-9B34-27A3F6CF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3972869" cy="1719072"/>
          </a:xfrm>
        </p:spPr>
        <p:txBody>
          <a:bodyPr anchor="b">
            <a:normAutofit/>
          </a:bodyPr>
          <a:lstStyle/>
          <a:p>
            <a:r>
              <a:rPr lang="en-CA" sz="5400" dirty="0"/>
              <a:t>Our Solution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9F53C-DB34-4B2F-9B7E-83667028D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4688487" cy="2944766"/>
          </a:xfrm>
        </p:spPr>
        <p:txBody>
          <a:bodyPr anchor="t">
            <a:normAutofit/>
          </a:bodyPr>
          <a:lstStyle/>
          <a:p>
            <a:pPr algn="just"/>
            <a:r>
              <a:rPr lang="en-CA" sz="2400" dirty="0"/>
              <a:t>A children’s book to educate the younger crowd about climate change and climate action.</a:t>
            </a:r>
          </a:p>
          <a:p>
            <a:pPr algn="just"/>
            <a:r>
              <a:rPr lang="en-CA" sz="2400" dirty="0"/>
              <a:t>To tackle one of the targets of SDG-13, integrate climate change into curriculum. </a:t>
            </a:r>
          </a:p>
          <a:p>
            <a:pPr algn="just"/>
            <a:endParaRPr lang="en-CA" sz="2400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7746A94-180F-4921-A195-D5342716F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45" y="310861"/>
            <a:ext cx="5300836" cy="6236278"/>
          </a:xfrm>
          <a:prstGeom prst="rect">
            <a:avLst/>
          </a:prstGeom>
        </p:spPr>
      </p:pic>
      <p:sp>
        <p:nvSpPr>
          <p:cNvPr id="4" name="AutoShape 2" descr="25 Books That Teach Kids To Care About The Environment | HuffPost Life">
            <a:extLst>
              <a:ext uri="{FF2B5EF4-FFF2-40B4-BE49-F238E27FC236}">
                <a16:creationId xmlns:a16="http://schemas.microsoft.com/office/drawing/2014/main" id="{DFABCBB1-9E31-4CF0-8823-E59C22462F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486747" cy="148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25 Books That Teach Kids To Care About The Environment | HuffPost Life">
            <a:extLst>
              <a:ext uri="{FF2B5EF4-FFF2-40B4-BE49-F238E27FC236}">
                <a16:creationId xmlns:a16="http://schemas.microsoft.com/office/drawing/2014/main" id="{1802C2DB-79CD-4D3F-83FA-C647314394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4764222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8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3FB3E-0E77-4F04-A954-B5005E499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460639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Bradley Hand ITC" panose="03070402050302030203" pitchFamily="66" charset="0"/>
              </a:rPr>
              <a:t>Amit’s Story</a:t>
            </a:r>
          </a:p>
        </p:txBody>
      </p:sp>
      <p:sp>
        <p:nvSpPr>
          <p:cNvPr id="9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DD7E1AF-0E1B-4DCA-9245-6E50208E0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7424"/>
          <a:stretch/>
        </p:blipFill>
        <p:spPr>
          <a:xfrm>
            <a:off x="6797342" y="1183645"/>
            <a:ext cx="4504320" cy="449071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6696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3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5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A758E17-0C28-5AEB-9522-13B245C2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83" y="2263697"/>
            <a:ext cx="3633623" cy="2330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Amit’s favorite time of the day!</a:t>
            </a:r>
          </a:p>
          <a:p>
            <a:pPr marL="0" indent="0">
              <a:buNone/>
            </a:pPr>
            <a:endParaRPr lang="en-US" sz="2400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US" sz="2400" b="1" dirty="0">
                <a:latin typeface="Bradley Hand ITC" panose="03070402050302030203" pitchFamily="66" charset="0"/>
              </a:rPr>
              <a:t>Listening to grandma’s bedtime stories</a:t>
            </a:r>
          </a:p>
        </p:txBody>
      </p:sp>
      <p:pic>
        <p:nvPicPr>
          <p:cNvPr id="3" name="Picture 2" descr="A picture containing indoor, bed&#10;&#10;Description automatically generated">
            <a:extLst>
              <a:ext uri="{FF2B5EF4-FFF2-40B4-BE49-F238E27FC236}">
                <a16:creationId xmlns:a16="http://schemas.microsoft.com/office/drawing/2014/main" id="{93B09578-10B8-4989-8C40-9B42A7AD9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" r="3" b="3"/>
          <a:stretch/>
        </p:blipFill>
        <p:spPr>
          <a:xfrm>
            <a:off x="4808483" y="1"/>
            <a:ext cx="7383517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519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471B38-22FA-6EC0-4357-5D5FFA6F8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2705100"/>
            <a:ext cx="4914900" cy="19583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Bradley Hand ITC" panose="03070402050302030203" pitchFamily="66" charset="0"/>
                <a:cs typeface="Cavolini" panose="03000502040302020204" pitchFamily="66" charset="0"/>
              </a:rPr>
              <a:t>Beautiful trees? Greenery?</a:t>
            </a:r>
          </a:p>
          <a:p>
            <a:pPr marL="0" indent="0">
              <a:buNone/>
            </a:pPr>
            <a:r>
              <a:rPr lang="en-US" b="1" dirty="0">
                <a:latin typeface="Bradley Hand ITC" panose="03070402050302030203" pitchFamily="66" charset="0"/>
                <a:cs typeface="Cavolini" panose="03000502040302020204" pitchFamily="66" charset="0"/>
              </a:rPr>
              <a:t>I hardly see one tree here!!!</a:t>
            </a:r>
          </a:p>
          <a:p>
            <a:pPr marL="0" indent="0">
              <a:buNone/>
            </a:pPr>
            <a:r>
              <a:rPr lang="en-US" b="1" dirty="0">
                <a:latin typeface="Bradley Hand ITC" panose="03070402050302030203" pitchFamily="66" charset="0"/>
                <a:cs typeface="Cavolini" panose="03000502040302020204" pitchFamily="66" charset="0"/>
              </a:rPr>
              <a:t>Why are all these trees cut???</a:t>
            </a:r>
          </a:p>
        </p:txBody>
      </p:sp>
      <p:pic>
        <p:nvPicPr>
          <p:cNvPr id="5" name="Content Placeholder 4" descr="A child looking at a tree&#10;&#10;Description automatically generated with low confidence">
            <a:extLst>
              <a:ext uri="{FF2B5EF4-FFF2-40B4-BE49-F238E27FC236}">
                <a16:creationId xmlns:a16="http://schemas.microsoft.com/office/drawing/2014/main" id="{015959FC-C84E-4611-BCC2-A523A4B48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329"/>
          <a:stretch/>
        </p:blipFill>
        <p:spPr>
          <a:xfrm>
            <a:off x="4640580" y="1"/>
            <a:ext cx="7551420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566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9140436F-2BA8-4607-A82F-5999648E4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" y="1474705"/>
            <a:ext cx="4772928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>
                <a:latin typeface="Bradley Hand ITC" panose="03070402050302030203" pitchFamily="66" charset="0"/>
              </a:rPr>
              <a:t>Where are the green fields like grandma told in the story??</a:t>
            </a:r>
          </a:p>
          <a:p>
            <a:pPr marL="0" indent="0">
              <a:buNone/>
            </a:pPr>
            <a:endParaRPr lang="en-CA" sz="3200" b="1" dirty="0">
              <a:latin typeface="Bradley Hand ITC" panose="03070402050302030203" pitchFamily="66" charset="0"/>
            </a:endParaRPr>
          </a:p>
          <a:p>
            <a:pPr marL="0" indent="0">
              <a:buNone/>
            </a:pPr>
            <a:r>
              <a:rPr lang="en-CA" sz="3200" b="1" dirty="0">
                <a:latin typeface="Bradley Hand ITC" panose="03070402050302030203" pitchFamily="66" charset="0"/>
              </a:rPr>
              <a:t>I barely see any greenery, there’s smoke everywhere from the factory…..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718C5D-C50C-4CEB-B21B-4650C1F65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 r="1" b="10634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4702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676</TotalTime>
  <Words>405</Words>
  <Application>Microsoft Office PowerPoint</Application>
  <PresentationFormat>Widescreen</PresentationFormat>
  <Paragraphs>46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Bradley Hand ITC</vt:lpstr>
      <vt:lpstr>Calibri</vt:lpstr>
      <vt:lpstr>Calibri Light</vt:lpstr>
      <vt:lpstr>Cavolini</vt:lpstr>
      <vt:lpstr>Rockwell</vt:lpstr>
      <vt:lpstr>Office Theme</vt:lpstr>
      <vt:lpstr>SDG-13 Climate Action The case of India’s forests</vt:lpstr>
      <vt:lpstr>SDG-13: Climate Action</vt:lpstr>
      <vt:lpstr>Concept</vt:lpstr>
      <vt:lpstr>Why India?</vt:lpstr>
      <vt:lpstr>Our Solution</vt:lpstr>
      <vt:lpstr>Amit’s Story</vt:lpstr>
      <vt:lpstr>PowerPoint Presentation</vt:lpstr>
      <vt:lpstr>PowerPoint Presentation</vt:lpstr>
      <vt:lpstr>PowerPoint Presentation</vt:lpstr>
      <vt:lpstr>Amit realizes that something is wrong.  He goes and reads about deforestation and it’s effects.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</vt:lpstr>
      <vt:lpstr>Data 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SDG-13: Climate Action</dc:title>
  <dc:creator>Anshika Agarwal</dc:creator>
  <cp:lastModifiedBy>Aditya Kumar Mishra</cp:lastModifiedBy>
  <cp:revision>25</cp:revision>
  <dcterms:created xsi:type="dcterms:W3CDTF">2022-03-02T19:41:56Z</dcterms:created>
  <dcterms:modified xsi:type="dcterms:W3CDTF">2022-03-31T01:56:55Z</dcterms:modified>
</cp:coreProperties>
</file>