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Oswald" charset="1" panose="00000500000000000000"/>
      <p:regular r:id="rId8"/>
    </p:embeddedFont>
    <p:embeddedFont>
      <p:font typeface="Oswald Bold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DM Sans" charset="1" panose="00000000000000000000"/>
      <p:regular r:id="rId14"/>
    </p:embeddedFont>
    <p:embeddedFont>
      <p:font typeface="DM Sans Bold" charset="1" panose="00000000000000000000"/>
      <p:regular r:id="rId15"/>
    </p:embeddedFont>
    <p:embeddedFont>
      <p:font typeface="DM Sans Italics" charset="1" panose="00000000000000000000"/>
      <p:regular r:id="rId16"/>
    </p:embeddedFont>
    <p:embeddedFont>
      <p:font typeface="DM Sans Bold Italics" charset="1" panose="00000000000000000000"/>
      <p:regular r:id="rId17"/>
    </p:embeddedFont>
    <p:embeddedFont>
      <p:font typeface="Open Sauce" charset="1" panose="00000500000000000000"/>
      <p:regular r:id="rId18"/>
    </p:embeddedFont>
    <p:embeddedFont>
      <p:font typeface="Open Sauce Bold" charset="1" panose="00000800000000000000"/>
      <p:regular r:id="rId19"/>
    </p:embeddedFont>
    <p:embeddedFont>
      <p:font typeface="Open Sauce Italics" charset="1" panose="00000500000000000000"/>
      <p:regular r:id="rId20"/>
    </p:embeddedFont>
    <p:embeddedFont>
      <p:font typeface="Open Sauce Bold Italics" charset="1" panose="00000800000000000000"/>
      <p:regular r:id="rId21"/>
    </p:embeddedFont>
    <p:embeddedFont>
      <p:font typeface="Open Sauce Light" charset="1" panose="00000400000000000000"/>
      <p:regular r:id="rId22"/>
    </p:embeddedFont>
    <p:embeddedFont>
      <p:font typeface="Open Sauce Light Italics" charset="1" panose="00000400000000000000"/>
      <p:regular r:id="rId23"/>
    </p:embeddedFont>
    <p:embeddedFont>
      <p:font typeface="Open Sauce Medium" charset="1" panose="00000600000000000000"/>
      <p:regular r:id="rId24"/>
    </p:embeddedFont>
    <p:embeddedFont>
      <p:font typeface="Open Sauce Medium Italics" charset="1" panose="00000600000000000000"/>
      <p:regular r:id="rId25"/>
    </p:embeddedFont>
    <p:embeddedFont>
      <p:font typeface="Open Sauce Semi-Bold" charset="1" panose="00000700000000000000"/>
      <p:regular r:id="rId26"/>
    </p:embeddedFont>
    <p:embeddedFont>
      <p:font typeface="Open Sauce Semi-Bold Italics" charset="1" panose="00000700000000000000"/>
      <p:regular r:id="rId27"/>
    </p:embeddedFont>
    <p:embeddedFont>
      <p:font typeface="Open Sauce Heavy" charset="1" panose="00000A00000000000000"/>
      <p:regular r:id="rId28"/>
    </p:embeddedFont>
    <p:embeddedFont>
      <p:font typeface="Open Sauce Heavy Italics" charset="1" panose="00000A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slides/slide1.xml" Type="http://schemas.openxmlformats.org/officeDocument/2006/relationships/slide"/><Relationship Id="rId31" Target="slides/slide2.xml" Type="http://schemas.openxmlformats.org/officeDocument/2006/relationships/slide"/><Relationship Id="rId32" Target="slides/slide3.xml" Type="http://schemas.openxmlformats.org/officeDocument/2006/relationships/slide"/><Relationship Id="rId33" Target="slides/slide4.xml" Type="http://schemas.openxmlformats.org/officeDocument/2006/relationships/slide"/><Relationship Id="rId34" Target="slides/slide5.xml" Type="http://schemas.openxmlformats.org/officeDocument/2006/relationships/slide"/><Relationship Id="rId35" Target="slides/slide6.xml" Type="http://schemas.openxmlformats.org/officeDocument/2006/relationships/slide"/><Relationship Id="rId36" Target="slides/slide7.xml" Type="http://schemas.openxmlformats.org/officeDocument/2006/relationships/slide"/><Relationship Id="rId37" Target="slides/slide8.xml" Type="http://schemas.openxmlformats.org/officeDocument/2006/relationships/slide"/><Relationship Id="rId38" Target="slides/slide9.xml" Type="http://schemas.openxmlformats.org/officeDocument/2006/relationships/slide"/><Relationship Id="rId39" Target="slides/slide10.xml" Type="http://schemas.openxmlformats.org/officeDocument/2006/relationships/slide"/><Relationship Id="rId4" Target="theme/theme1.xml" Type="http://schemas.openxmlformats.org/officeDocument/2006/relationships/theme"/><Relationship Id="rId40" Target="slides/slide11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jpeg" Type="http://schemas.openxmlformats.org/officeDocument/2006/relationships/image"/><Relationship Id="rId12" Target="../media/image11.jpeg" Type="http://schemas.openxmlformats.org/officeDocument/2006/relationships/image"/><Relationship Id="rId13" Target="../media/image12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jpeg" Type="http://schemas.openxmlformats.org/officeDocument/2006/relationships/image"/><Relationship Id="rId6" Target="../media/image7.pn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7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24.png" Type="http://schemas.openxmlformats.org/officeDocument/2006/relationships/image"/><Relationship Id="rId14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9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svg" Type="http://schemas.openxmlformats.org/officeDocument/2006/relationships/image"/><Relationship Id="rId11" Target="../media/image34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0.jpe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659121">
            <a:off x="15410922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3" y="0"/>
                </a:lnTo>
                <a:lnTo>
                  <a:pt x="7629293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258071" y="-4629150"/>
            <a:ext cx="9022634" cy="9258300"/>
          </a:xfrm>
          <a:custGeom>
            <a:avLst/>
            <a:gdLst/>
            <a:ahLst/>
            <a:cxnLst/>
            <a:rect r="r" b="b" t="t" l="l"/>
            <a:pathLst>
              <a:path h="9258300" w="9022634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855347" y="3202251"/>
            <a:ext cx="10577307" cy="4208864"/>
            <a:chOff x="0" y="0"/>
            <a:chExt cx="14103076" cy="561181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4103076" cy="5611818"/>
              <a:chOff x="0" y="0"/>
              <a:chExt cx="204265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04265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042650">
                    <a:moveTo>
                      <a:pt x="0" y="0"/>
                    </a:moveTo>
                    <a:lnTo>
                      <a:pt x="2042650" y="0"/>
                    </a:lnTo>
                    <a:lnTo>
                      <a:pt x="204265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19050"/>
                <a:ext cx="2042650" cy="8318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0" y="1620789"/>
              <a:ext cx="14077676" cy="359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684"/>
                </a:lnSpc>
              </a:pPr>
              <a:r>
                <a:rPr lang="en-US" sz="16437" spc="1610">
                  <a:solidFill>
                    <a:srgbClr val="231F20"/>
                  </a:solidFill>
                  <a:latin typeface="Oswald Bold"/>
                </a:rPr>
                <a:t>UNHINGED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08000" y="352578"/>
              <a:ext cx="13087076" cy="15444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748"/>
                </a:lnSpc>
              </a:pPr>
              <a:r>
                <a:rPr lang="en-US" sz="7063" spc="692">
                  <a:solidFill>
                    <a:srgbClr val="231F20"/>
                  </a:solidFill>
                  <a:latin typeface="Oswald Bold"/>
                </a:rPr>
                <a:t>GROUP 16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191587" y="7525414"/>
            <a:ext cx="13904827" cy="444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53" spc="140">
                <a:solidFill>
                  <a:srgbClr val="000000"/>
                </a:solidFill>
                <a:latin typeface="Montserrat Classic Bold"/>
              </a:rPr>
              <a:t>PRESENTED BY</a:t>
            </a:r>
            <a:r>
              <a:rPr lang="en-US" sz="2653" spc="140">
                <a:solidFill>
                  <a:srgbClr val="231F20"/>
                </a:solidFill>
                <a:latin typeface="Montserrat Classic Bold"/>
              </a:rPr>
              <a:t>   JOHN | JORDAN | NICOLAS | RAMIT | WILLIAM | YUHENG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5393660" y="793833"/>
            <a:ext cx="1865640" cy="1028596"/>
            <a:chOff x="0" y="0"/>
            <a:chExt cx="2487520" cy="137146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845804" y="0"/>
              <a:ext cx="795911" cy="818091"/>
            </a:xfrm>
            <a:custGeom>
              <a:avLst/>
              <a:gdLst/>
              <a:ahLst/>
              <a:cxnLst/>
              <a:rect r="r" b="b" t="t" l="l"/>
              <a:pathLst>
                <a:path h="818091" w="795911">
                  <a:moveTo>
                    <a:pt x="0" y="0"/>
                  </a:moveTo>
                  <a:lnTo>
                    <a:pt x="795911" y="0"/>
                  </a:lnTo>
                  <a:lnTo>
                    <a:pt x="795911" y="818091"/>
                  </a:lnTo>
                  <a:lnTo>
                    <a:pt x="0" y="81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0" y="1002078"/>
              <a:ext cx="2487520" cy="369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394"/>
                </a:lnSpc>
                <a:spcBef>
                  <a:spcPct val="0"/>
                </a:spcBef>
              </a:pPr>
              <a:r>
                <a:rPr lang="en-US" sz="1735" spc="170">
                  <a:solidFill>
                    <a:srgbClr val="231F20"/>
                  </a:solidFill>
                  <a:latin typeface="Montserrat Classic Bold"/>
                </a:rPr>
                <a:t>UNHINGED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169367" y="-10264537"/>
            <a:ext cx="15841853" cy="16255633"/>
          </a:xfrm>
          <a:custGeom>
            <a:avLst/>
            <a:gdLst/>
            <a:ahLst/>
            <a:cxnLst/>
            <a:rect r="r" b="b" t="t" l="l"/>
            <a:pathLst>
              <a:path h="16255633" w="1584185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01209" y="4206517"/>
            <a:ext cx="7999703" cy="1702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948"/>
              </a:lnSpc>
            </a:pPr>
            <a:r>
              <a:rPr lang="en-US" sz="10107" spc="990">
                <a:solidFill>
                  <a:srgbClr val="FFFFFF"/>
                </a:solidFill>
                <a:latin typeface="Oswald Bold"/>
              </a:rPr>
              <a:t>QUESTIONS?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447294" y="-3843198"/>
            <a:ext cx="15841853" cy="16255633"/>
          </a:xfrm>
          <a:custGeom>
            <a:avLst/>
            <a:gdLst/>
            <a:ahLst/>
            <a:cxnLst/>
            <a:rect r="r" b="b" t="t" l="l"/>
            <a:pathLst>
              <a:path h="16255633" w="1584185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5880" y="8744002"/>
            <a:ext cx="1865640" cy="1028596"/>
            <a:chOff x="0" y="0"/>
            <a:chExt cx="2487520" cy="137146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845804" y="0"/>
              <a:ext cx="795911" cy="818091"/>
            </a:xfrm>
            <a:custGeom>
              <a:avLst/>
              <a:gdLst/>
              <a:ahLst/>
              <a:cxnLst/>
              <a:rect r="r" b="b" t="t" l="l"/>
              <a:pathLst>
                <a:path h="818091" w="795911">
                  <a:moveTo>
                    <a:pt x="0" y="0"/>
                  </a:moveTo>
                  <a:lnTo>
                    <a:pt x="795911" y="0"/>
                  </a:lnTo>
                  <a:lnTo>
                    <a:pt x="795911" y="818091"/>
                  </a:lnTo>
                  <a:lnTo>
                    <a:pt x="0" y="81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1002078"/>
              <a:ext cx="2487520" cy="369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394"/>
                </a:lnSpc>
                <a:spcBef>
                  <a:spcPct val="0"/>
                </a:spcBef>
              </a:pPr>
              <a:r>
                <a:rPr lang="en-US" sz="1735" spc="170">
                  <a:solidFill>
                    <a:srgbClr val="FFFFFF"/>
                  </a:solidFill>
                  <a:latin typeface="Montserrat Classic Bold"/>
                </a:rPr>
                <a:t>UNHINGED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580377">
            <a:off x="10657183" y="-9005163"/>
            <a:ext cx="24036383" cy="24664199"/>
          </a:xfrm>
          <a:custGeom>
            <a:avLst/>
            <a:gdLst/>
            <a:ahLst/>
            <a:cxnLst/>
            <a:rect r="r" b="b" t="t" l="l"/>
            <a:pathLst>
              <a:path h="24664199" w="24036383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4254153" y="7476061"/>
            <a:ext cx="11881594" cy="3564478"/>
          </a:xfrm>
          <a:custGeom>
            <a:avLst/>
            <a:gdLst/>
            <a:ahLst/>
            <a:cxnLst/>
            <a:rect r="r" b="b" t="t" l="l"/>
            <a:pathLst>
              <a:path h="3564478" w="11881594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1905967"/>
            <a:ext cx="6783237" cy="6475065"/>
            <a:chOff x="0" y="0"/>
            <a:chExt cx="9044316" cy="863342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61925"/>
              <a:ext cx="9044316" cy="64657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3015"/>
                </a:lnSpc>
                <a:spcBef>
                  <a:spcPct val="0"/>
                </a:spcBef>
              </a:pPr>
              <a:r>
                <a:rPr lang="en-US" sz="9431" spc="924">
                  <a:solidFill>
                    <a:srgbClr val="231F20"/>
                  </a:solidFill>
                  <a:latin typeface="Oswald Bold"/>
                </a:rPr>
                <a:t>THANK YOU FOR YOUR ATTENTION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4032363" y="6945455"/>
              <a:ext cx="979590" cy="1006888"/>
            </a:xfrm>
            <a:custGeom>
              <a:avLst/>
              <a:gdLst/>
              <a:ahLst/>
              <a:cxnLst/>
              <a:rect r="r" b="b" t="t" l="l"/>
              <a:pathLst>
                <a:path h="1006888" w="979590">
                  <a:moveTo>
                    <a:pt x="0" y="0"/>
                  </a:moveTo>
                  <a:lnTo>
                    <a:pt x="979590" y="0"/>
                  </a:lnTo>
                  <a:lnTo>
                    <a:pt x="979590" y="1006888"/>
                  </a:lnTo>
                  <a:lnTo>
                    <a:pt x="0" y="1006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2991365" y="8175861"/>
              <a:ext cx="3061586" cy="4575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47"/>
                </a:lnSpc>
                <a:spcBef>
                  <a:spcPct val="0"/>
                </a:spcBef>
              </a:pPr>
              <a:r>
                <a:rPr lang="en-US" sz="2135" spc="209">
                  <a:solidFill>
                    <a:srgbClr val="231F20"/>
                  </a:solidFill>
                  <a:latin typeface="Montserrat Classic Bold"/>
                </a:rPr>
                <a:t>UNHINGED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7923">
            <a:off x="-6423167" y="-8747353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580377">
            <a:off x="11160963" y="3123224"/>
            <a:ext cx="12102934" cy="12419055"/>
          </a:xfrm>
          <a:custGeom>
            <a:avLst/>
            <a:gdLst/>
            <a:ahLst/>
            <a:cxnLst/>
            <a:rect r="r" b="b" t="t" l="l"/>
            <a:pathLst>
              <a:path h="12419055" w="12102934">
                <a:moveTo>
                  <a:pt x="0" y="0"/>
                </a:moveTo>
                <a:lnTo>
                  <a:pt x="12102933" y="0"/>
                </a:lnTo>
                <a:lnTo>
                  <a:pt x="12102933" y="12419055"/>
                </a:lnTo>
                <a:lnTo>
                  <a:pt x="0" y="12419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43797" y="1155414"/>
            <a:ext cx="13617940" cy="159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OUR TEAM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64558" y="4761740"/>
            <a:ext cx="2598040" cy="3434885"/>
            <a:chOff x="0" y="0"/>
            <a:chExt cx="712377" cy="9418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12377" cy="941838"/>
            </a:xfrm>
            <a:custGeom>
              <a:avLst/>
              <a:gdLst/>
              <a:ahLst/>
              <a:cxnLst/>
              <a:rect r="r" b="b" t="t" l="l"/>
              <a:pathLst>
                <a:path h="941838" w="712377">
                  <a:moveTo>
                    <a:pt x="0" y="0"/>
                  </a:moveTo>
                  <a:lnTo>
                    <a:pt x="712377" y="0"/>
                  </a:lnTo>
                  <a:lnTo>
                    <a:pt x="712377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712377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38621" y="6499057"/>
            <a:ext cx="2449914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Nicolas Alvarez</a:t>
            </a:r>
          </a:p>
        </p:txBody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610230" y="3596251"/>
            <a:ext cx="2706695" cy="2696122"/>
            <a:chOff x="0" y="0"/>
            <a:chExt cx="6502400" cy="6477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23" t="-14079" r="223" b="-35919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664558" y="8135942"/>
            <a:ext cx="2601309" cy="353546"/>
          </a:xfrm>
          <a:custGeom>
            <a:avLst/>
            <a:gdLst/>
            <a:ahLst/>
            <a:cxnLst/>
            <a:rect r="r" b="b" t="t" l="l"/>
            <a:pathLst>
              <a:path h="353546" w="2601309">
                <a:moveTo>
                  <a:pt x="0" y="0"/>
                </a:moveTo>
                <a:lnTo>
                  <a:pt x="2601308" y="0"/>
                </a:lnTo>
                <a:lnTo>
                  <a:pt x="2601308" y="353546"/>
                </a:lnTo>
                <a:lnTo>
                  <a:pt x="0" y="3535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5316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03815" y="7488242"/>
            <a:ext cx="23020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2">
                <a:solidFill>
                  <a:srgbClr val="FFFBFB"/>
                </a:solidFill>
                <a:latin typeface="DM Sans"/>
              </a:rPr>
              <a:t>Project Manager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95880" y="8744002"/>
            <a:ext cx="1865640" cy="1028596"/>
            <a:chOff x="0" y="0"/>
            <a:chExt cx="2487520" cy="137146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845804" y="0"/>
              <a:ext cx="795911" cy="818091"/>
            </a:xfrm>
            <a:custGeom>
              <a:avLst/>
              <a:gdLst/>
              <a:ahLst/>
              <a:cxnLst/>
              <a:rect r="r" b="b" t="t" l="l"/>
              <a:pathLst>
                <a:path h="818091" w="795911">
                  <a:moveTo>
                    <a:pt x="0" y="0"/>
                  </a:moveTo>
                  <a:lnTo>
                    <a:pt x="795911" y="0"/>
                  </a:lnTo>
                  <a:lnTo>
                    <a:pt x="795911" y="818091"/>
                  </a:lnTo>
                  <a:lnTo>
                    <a:pt x="0" y="81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0" y="1002078"/>
              <a:ext cx="2487520" cy="369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394"/>
                </a:lnSpc>
                <a:spcBef>
                  <a:spcPct val="0"/>
                </a:spcBef>
              </a:pPr>
              <a:r>
                <a:rPr lang="en-US" sz="1735" spc="170">
                  <a:solidFill>
                    <a:srgbClr val="231F20"/>
                  </a:solidFill>
                  <a:latin typeface="Montserrat Classic Bold"/>
                </a:rPr>
                <a:t>UNHINGED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573470" y="4761740"/>
            <a:ext cx="2598040" cy="3434885"/>
            <a:chOff x="0" y="0"/>
            <a:chExt cx="712377" cy="94183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12377" cy="941838"/>
            </a:xfrm>
            <a:custGeom>
              <a:avLst/>
              <a:gdLst/>
              <a:ahLst/>
              <a:cxnLst/>
              <a:rect r="r" b="b" t="t" l="l"/>
              <a:pathLst>
                <a:path h="941838" w="712377">
                  <a:moveTo>
                    <a:pt x="0" y="0"/>
                  </a:moveTo>
                  <a:lnTo>
                    <a:pt x="712377" y="0"/>
                  </a:lnTo>
                  <a:lnTo>
                    <a:pt x="712377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712377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647533" y="6499057"/>
            <a:ext cx="2449914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William Mackey</a:t>
            </a:r>
          </a:p>
        </p:txBody>
      </p: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3519142" y="3596251"/>
            <a:ext cx="2706695" cy="2696122"/>
            <a:chOff x="0" y="0"/>
            <a:chExt cx="6502400" cy="6477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9"/>
              <a:stretch>
                <a:fillRect l="223" t="-16608" r="223" b="-16608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3573470" y="8135942"/>
            <a:ext cx="2601309" cy="353546"/>
          </a:xfrm>
          <a:custGeom>
            <a:avLst/>
            <a:gdLst/>
            <a:ahLst/>
            <a:cxnLst/>
            <a:rect r="r" b="b" t="t" l="l"/>
            <a:pathLst>
              <a:path h="353546" w="2601309">
                <a:moveTo>
                  <a:pt x="0" y="0"/>
                </a:moveTo>
                <a:lnTo>
                  <a:pt x="2601309" y="0"/>
                </a:lnTo>
                <a:lnTo>
                  <a:pt x="2601309" y="353546"/>
                </a:lnTo>
                <a:lnTo>
                  <a:pt x="0" y="3535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5316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3712727" y="7488242"/>
            <a:ext cx="23020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2">
                <a:solidFill>
                  <a:srgbClr val="FFFBFB"/>
                </a:solidFill>
                <a:latin typeface="DM Sans"/>
              </a:rPr>
              <a:t>Engineer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6480190" y="4761740"/>
            <a:ext cx="2598040" cy="3434885"/>
            <a:chOff x="0" y="0"/>
            <a:chExt cx="712377" cy="94183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712377" cy="941838"/>
            </a:xfrm>
            <a:custGeom>
              <a:avLst/>
              <a:gdLst/>
              <a:ahLst/>
              <a:cxnLst/>
              <a:rect r="r" b="b" t="t" l="l"/>
              <a:pathLst>
                <a:path h="941838" w="712377">
                  <a:moveTo>
                    <a:pt x="0" y="0"/>
                  </a:moveTo>
                  <a:lnTo>
                    <a:pt x="712377" y="0"/>
                  </a:lnTo>
                  <a:lnTo>
                    <a:pt x="712377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712377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6554252" y="6499057"/>
            <a:ext cx="2449914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Jordan DeRose</a:t>
            </a:r>
          </a:p>
        </p:txBody>
      </p: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6425862" y="3596251"/>
            <a:ext cx="2706695" cy="2696122"/>
            <a:chOff x="0" y="0"/>
            <a:chExt cx="6502400" cy="64770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0"/>
              <a:stretch>
                <a:fillRect l="-9533" t="-49988" r="-15700" b="-17737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Freeform 34" id="34"/>
          <p:cNvSpPr/>
          <p:nvPr/>
        </p:nvSpPr>
        <p:spPr>
          <a:xfrm flipH="false" flipV="false" rot="0">
            <a:off x="6480190" y="8135942"/>
            <a:ext cx="2601309" cy="353546"/>
          </a:xfrm>
          <a:custGeom>
            <a:avLst/>
            <a:gdLst/>
            <a:ahLst/>
            <a:cxnLst/>
            <a:rect r="r" b="b" t="t" l="l"/>
            <a:pathLst>
              <a:path h="353546" w="2601309">
                <a:moveTo>
                  <a:pt x="0" y="0"/>
                </a:moveTo>
                <a:lnTo>
                  <a:pt x="2601308" y="0"/>
                </a:lnTo>
                <a:lnTo>
                  <a:pt x="2601308" y="353546"/>
                </a:lnTo>
                <a:lnTo>
                  <a:pt x="0" y="3535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5316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6619447" y="7488242"/>
            <a:ext cx="23020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2">
                <a:solidFill>
                  <a:srgbClr val="FFFBFB"/>
                </a:solidFill>
                <a:latin typeface="DM Sans"/>
              </a:rPr>
              <a:t>Engineer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9408282" y="4761740"/>
            <a:ext cx="2598040" cy="3434885"/>
            <a:chOff x="0" y="0"/>
            <a:chExt cx="712377" cy="941838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712377" cy="941838"/>
            </a:xfrm>
            <a:custGeom>
              <a:avLst/>
              <a:gdLst/>
              <a:ahLst/>
              <a:cxnLst/>
              <a:rect r="r" b="b" t="t" l="l"/>
              <a:pathLst>
                <a:path h="941838" w="712377">
                  <a:moveTo>
                    <a:pt x="0" y="0"/>
                  </a:moveTo>
                  <a:lnTo>
                    <a:pt x="712377" y="0"/>
                  </a:lnTo>
                  <a:lnTo>
                    <a:pt x="712377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712377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9482345" y="6499057"/>
            <a:ext cx="2449914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John Abdelmessih</a:t>
            </a:r>
          </a:p>
        </p:txBody>
      </p: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9353955" y="3596251"/>
            <a:ext cx="2706695" cy="2696122"/>
            <a:chOff x="0" y="0"/>
            <a:chExt cx="6502400" cy="6477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1"/>
              <a:stretch>
                <a:fillRect l="-21691" t="-33365" r="-19122" b="-55225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Freeform 43" id="43"/>
          <p:cNvSpPr/>
          <p:nvPr/>
        </p:nvSpPr>
        <p:spPr>
          <a:xfrm flipH="false" flipV="false" rot="0">
            <a:off x="9408282" y="8135942"/>
            <a:ext cx="2601309" cy="353546"/>
          </a:xfrm>
          <a:custGeom>
            <a:avLst/>
            <a:gdLst/>
            <a:ahLst/>
            <a:cxnLst/>
            <a:rect r="r" b="b" t="t" l="l"/>
            <a:pathLst>
              <a:path h="353546" w="2601309">
                <a:moveTo>
                  <a:pt x="0" y="0"/>
                </a:moveTo>
                <a:lnTo>
                  <a:pt x="2601309" y="0"/>
                </a:lnTo>
                <a:lnTo>
                  <a:pt x="2601309" y="353546"/>
                </a:lnTo>
                <a:lnTo>
                  <a:pt x="0" y="3535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5316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9547540" y="7459667"/>
            <a:ext cx="2302097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2">
                <a:solidFill>
                  <a:srgbClr val="FFFBFB"/>
                </a:solidFill>
                <a:latin typeface="DM Sans"/>
              </a:rPr>
              <a:t>Quality Controller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12315002" y="4761740"/>
            <a:ext cx="2598040" cy="3434885"/>
            <a:chOff x="0" y="0"/>
            <a:chExt cx="712377" cy="941838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712377" cy="941838"/>
            </a:xfrm>
            <a:custGeom>
              <a:avLst/>
              <a:gdLst/>
              <a:ahLst/>
              <a:cxnLst/>
              <a:rect r="r" b="b" t="t" l="l"/>
              <a:pathLst>
                <a:path h="941838" w="712377">
                  <a:moveTo>
                    <a:pt x="0" y="0"/>
                  </a:moveTo>
                  <a:lnTo>
                    <a:pt x="712377" y="0"/>
                  </a:lnTo>
                  <a:lnTo>
                    <a:pt x="712377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47625"/>
              <a:ext cx="712377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48" id="48"/>
          <p:cNvSpPr txBox="true"/>
          <p:nvPr/>
        </p:nvSpPr>
        <p:spPr>
          <a:xfrm rot="0">
            <a:off x="12389065" y="6660982"/>
            <a:ext cx="2449914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Ramit Iqbal</a:t>
            </a:r>
          </a:p>
        </p:txBody>
      </p:sp>
      <p:grpSp>
        <p:nvGrpSpPr>
          <p:cNvPr name="Group 49" id="49"/>
          <p:cNvGrpSpPr>
            <a:grpSpLocks noChangeAspect="true"/>
          </p:cNvGrpSpPr>
          <p:nvPr/>
        </p:nvGrpSpPr>
        <p:grpSpPr>
          <a:xfrm rot="0">
            <a:off x="12260675" y="3596251"/>
            <a:ext cx="2706695" cy="2696122"/>
            <a:chOff x="0" y="0"/>
            <a:chExt cx="6502400" cy="64770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2"/>
              <a:stretch>
                <a:fillRect l="223" t="-6140" r="223" b="-27191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Freeform 52" id="52"/>
          <p:cNvSpPr/>
          <p:nvPr/>
        </p:nvSpPr>
        <p:spPr>
          <a:xfrm flipH="false" flipV="false" rot="0">
            <a:off x="12315002" y="8135942"/>
            <a:ext cx="2601309" cy="353546"/>
          </a:xfrm>
          <a:custGeom>
            <a:avLst/>
            <a:gdLst/>
            <a:ahLst/>
            <a:cxnLst/>
            <a:rect r="r" b="b" t="t" l="l"/>
            <a:pathLst>
              <a:path h="353546" w="2601309">
                <a:moveTo>
                  <a:pt x="0" y="0"/>
                </a:moveTo>
                <a:lnTo>
                  <a:pt x="2601309" y="0"/>
                </a:lnTo>
                <a:lnTo>
                  <a:pt x="2601309" y="353546"/>
                </a:lnTo>
                <a:lnTo>
                  <a:pt x="0" y="3535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5316" r="0" b="0"/>
            </a:stretch>
          </a:blipFill>
        </p:spPr>
      </p:sp>
      <p:sp>
        <p:nvSpPr>
          <p:cNvPr name="TextBox 53" id="53"/>
          <p:cNvSpPr txBox="true"/>
          <p:nvPr/>
        </p:nvSpPr>
        <p:spPr>
          <a:xfrm rot="0">
            <a:off x="12454260" y="7488242"/>
            <a:ext cx="23020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2">
                <a:solidFill>
                  <a:srgbClr val="FFFBFB"/>
                </a:solidFill>
                <a:latin typeface="DM Sans"/>
              </a:rPr>
              <a:t>Designer</a:t>
            </a:r>
          </a:p>
        </p:txBody>
      </p:sp>
      <p:grpSp>
        <p:nvGrpSpPr>
          <p:cNvPr name="Group 54" id="54"/>
          <p:cNvGrpSpPr/>
          <p:nvPr/>
        </p:nvGrpSpPr>
        <p:grpSpPr>
          <a:xfrm rot="0">
            <a:off x="15221722" y="4761740"/>
            <a:ext cx="2598040" cy="3434885"/>
            <a:chOff x="0" y="0"/>
            <a:chExt cx="712377" cy="941838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712377" cy="941838"/>
            </a:xfrm>
            <a:custGeom>
              <a:avLst/>
              <a:gdLst/>
              <a:ahLst/>
              <a:cxnLst/>
              <a:rect r="r" b="b" t="t" l="l"/>
              <a:pathLst>
                <a:path h="941838" w="712377">
                  <a:moveTo>
                    <a:pt x="0" y="0"/>
                  </a:moveTo>
                  <a:lnTo>
                    <a:pt x="712377" y="0"/>
                  </a:lnTo>
                  <a:lnTo>
                    <a:pt x="712377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47625"/>
              <a:ext cx="712377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57" id="57"/>
          <p:cNvSpPr txBox="true"/>
          <p:nvPr/>
        </p:nvSpPr>
        <p:spPr>
          <a:xfrm rot="0">
            <a:off x="15295785" y="6660982"/>
            <a:ext cx="2449914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Yuheng Wang</a:t>
            </a:r>
          </a:p>
        </p:txBody>
      </p: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5167395" y="3596251"/>
            <a:ext cx="2706695" cy="2696122"/>
            <a:chOff x="0" y="0"/>
            <a:chExt cx="6502400" cy="6477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3"/>
              <a:stretch>
                <a:fillRect l="223" t="-16717" r="223" b="-16717"/>
              </a:stretch>
            </a:blipFill>
          </p:spPr>
        </p:sp>
        <p:sp>
          <p:nvSpPr>
            <p:cNvPr name="Freeform 60" id="6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Freeform 61" id="61"/>
          <p:cNvSpPr/>
          <p:nvPr/>
        </p:nvSpPr>
        <p:spPr>
          <a:xfrm flipH="false" flipV="false" rot="0">
            <a:off x="15221722" y="8135942"/>
            <a:ext cx="2601309" cy="353546"/>
          </a:xfrm>
          <a:custGeom>
            <a:avLst/>
            <a:gdLst/>
            <a:ahLst/>
            <a:cxnLst/>
            <a:rect r="r" b="b" t="t" l="l"/>
            <a:pathLst>
              <a:path h="353546" w="2601309">
                <a:moveTo>
                  <a:pt x="0" y="0"/>
                </a:moveTo>
                <a:lnTo>
                  <a:pt x="2601309" y="0"/>
                </a:lnTo>
                <a:lnTo>
                  <a:pt x="2601309" y="353546"/>
                </a:lnTo>
                <a:lnTo>
                  <a:pt x="0" y="3535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5316" r="0" b="0"/>
            </a:stretch>
          </a:blipFill>
        </p:spPr>
      </p:sp>
      <p:sp>
        <p:nvSpPr>
          <p:cNvPr name="TextBox 62" id="62"/>
          <p:cNvSpPr txBox="true"/>
          <p:nvPr/>
        </p:nvSpPr>
        <p:spPr>
          <a:xfrm rot="0">
            <a:off x="15360980" y="7459667"/>
            <a:ext cx="2302097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2">
                <a:solidFill>
                  <a:srgbClr val="FFFBFB"/>
                </a:solidFill>
                <a:latin typeface="DM Sans"/>
              </a:rPr>
              <a:t>Report Writer &amp; Marketer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451022" y="-4729397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851369" y="-3442596"/>
            <a:ext cx="6709932" cy="6885191"/>
          </a:xfrm>
          <a:custGeom>
            <a:avLst/>
            <a:gdLst/>
            <a:ahLst/>
            <a:cxnLst/>
            <a:rect r="r" b="b" t="t" l="l"/>
            <a:pathLst>
              <a:path h="6885191" w="6709932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3590" y="3376635"/>
            <a:ext cx="5442792" cy="2933547"/>
          </a:xfrm>
          <a:custGeom>
            <a:avLst/>
            <a:gdLst/>
            <a:ahLst/>
            <a:cxnLst/>
            <a:rect r="r" b="b" t="t" l="l"/>
            <a:pathLst>
              <a:path h="2933547" w="5442792">
                <a:moveTo>
                  <a:pt x="0" y="0"/>
                </a:moveTo>
                <a:lnTo>
                  <a:pt x="5442792" y="0"/>
                </a:lnTo>
                <a:lnTo>
                  <a:pt x="5442792" y="2933547"/>
                </a:lnTo>
                <a:lnTo>
                  <a:pt x="0" y="29335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3386" r="-3150" b="-14264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690980" y="1232286"/>
            <a:ext cx="10906040" cy="134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>
                <a:solidFill>
                  <a:srgbClr val="FFFFFF"/>
                </a:solidFill>
                <a:latin typeface="Oswald Bold"/>
              </a:rPr>
              <a:t>BACKGROUNG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893475" y="3510391"/>
            <a:ext cx="9034431" cy="2808103"/>
            <a:chOff x="0" y="0"/>
            <a:chExt cx="1744696" cy="5422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744696" cy="542290"/>
            </a:xfrm>
            <a:custGeom>
              <a:avLst/>
              <a:gdLst/>
              <a:ahLst/>
              <a:cxnLst/>
              <a:rect r="r" b="b" t="t" l="l"/>
              <a:pathLst>
                <a:path h="542290" w="1744696">
                  <a:moveTo>
                    <a:pt x="0" y="0"/>
                  </a:moveTo>
                  <a:lnTo>
                    <a:pt x="1744696" y="0"/>
                  </a:lnTo>
                  <a:lnTo>
                    <a:pt x="1744696" y="542290"/>
                  </a:lnTo>
                  <a:lnTo>
                    <a:pt x="0" y="542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1744696" cy="5613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6941474" y="3693964"/>
            <a:ext cx="8805871" cy="2154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7769" indent="-213884" lvl="1">
              <a:lnSpc>
                <a:spcPts val="3487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AMBICO makes doors.</a:t>
            </a:r>
          </a:p>
          <a:p>
            <a:pPr marL="427769" indent="-213884" lvl="1">
              <a:lnSpc>
                <a:spcPts val="3487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A single worker spends too much time marking and drilling the holes for the hinges.</a:t>
            </a:r>
          </a:p>
          <a:p>
            <a:pPr marL="427769" indent="-213884" lvl="1">
              <a:lnSpc>
                <a:spcPts val="3487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Create a jig for the placement of hinges on the wooden doors.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1344410" y="6572062"/>
            <a:ext cx="5711025" cy="3118744"/>
          </a:xfrm>
          <a:custGeom>
            <a:avLst/>
            <a:gdLst/>
            <a:ahLst/>
            <a:cxnLst/>
            <a:rect r="r" b="b" t="t" l="l"/>
            <a:pathLst>
              <a:path h="3118744" w="5711025">
                <a:moveTo>
                  <a:pt x="0" y="0"/>
                </a:moveTo>
                <a:lnTo>
                  <a:pt x="5711025" y="0"/>
                </a:lnTo>
                <a:lnTo>
                  <a:pt x="5711025" y="3118745"/>
                </a:lnTo>
                <a:lnTo>
                  <a:pt x="0" y="31187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8786" r="0" b="-48786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179166" y="6572062"/>
            <a:ext cx="9034431" cy="2808103"/>
            <a:chOff x="0" y="0"/>
            <a:chExt cx="1744696" cy="5422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744696" cy="542290"/>
            </a:xfrm>
            <a:custGeom>
              <a:avLst/>
              <a:gdLst/>
              <a:ahLst/>
              <a:cxnLst/>
              <a:rect r="r" b="b" t="t" l="l"/>
              <a:pathLst>
                <a:path h="542290" w="1744696">
                  <a:moveTo>
                    <a:pt x="0" y="0"/>
                  </a:moveTo>
                  <a:lnTo>
                    <a:pt x="1744696" y="0"/>
                  </a:lnTo>
                  <a:lnTo>
                    <a:pt x="1744696" y="542290"/>
                  </a:lnTo>
                  <a:lnTo>
                    <a:pt x="0" y="542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1744696" cy="5613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510357" y="6936121"/>
            <a:ext cx="8512431" cy="2041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7768" indent="-213884" lvl="1">
              <a:lnSpc>
                <a:spcPts val="2734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The jig must save time to the workers.</a:t>
            </a:r>
          </a:p>
          <a:p>
            <a:pPr marL="427768" indent="-213884" lvl="1">
              <a:lnSpc>
                <a:spcPts val="2734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Able to ensure straight drilling/tapping (guides).</a:t>
            </a:r>
          </a:p>
          <a:p>
            <a:pPr marL="427768" indent="-213884" lvl="1">
              <a:lnSpc>
                <a:spcPts val="2734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Easy to use.</a:t>
            </a:r>
          </a:p>
          <a:p>
            <a:pPr marL="427768" indent="-213884" lvl="1">
              <a:lnSpc>
                <a:spcPts val="2734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Doesn’t damage the wood on the door.</a:t>
            </a:r>
          </a:p>
          <a:p>
            <a:pPr marL="427768" indent="-213884" lvl="1">
              <a:lnSpc>
                <a:spcPts val="2734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Light weight.</a:t>
            </a:r>
          </a:p>
          <a:p>
            <a:pPr marL="427768" indent="-213884" lvl="1">
              <a:lnSpc>
                <a:spcPts val="2734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Portable/Durable.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95880" y="8744002"/>
            <a:ext cx="1865640" cy="1028596"/>
            <a:chOff x="0" y="0"/>
            <a:chExt cx="2487520" cy="137146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845804" y="0"/>
              <a:ext cx="795911" cy="818091"/>
            </a:xfrm>
            <a:custGeom>
              <a:avLst/>
              <a:gdLst/>
              <a:ahLst/>
              <a:cxnLst/>
              <a:rect r="r" b="b" t="t" l="l"/>
              <a:pathLst>
                <a:path h="818091" w="795911">
                  <a:moveTo>
                    <a:pt x="0" y="0"/>
                  </a:moveTo>
                  <a:lnTo>
                    <a:pt x="795911" y="0"/>
                  </a:lnTo>
                  <a:lnTo>
                    <a:pt x="795911" y="818091"/>
                  </a:lnTo>
                  <a:lnTo>
                    <a:pt x="0" y="81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0" y="1002078"/>
              <a:ext cx="2487520" cy="369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394"/>
                </a:lnSpc>
                <a:spcBef>
                  <a:spcPct val="0"/>
                </a:spcBef>
              </a:pPr>
              <a:r>
                <a:rPr lang="en-US" sz="1735" spc="170">
                  <a:solidFill>
                    <a:srgbClr val="231F20"/>
                  </a:solidFill>
                  <a:latin typeface="Montserrat Classic Bold"/>
                </a:rPr>
                <a:t>UNHINGED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662994" y="337474"/>
            <a:ext cx="4296549" cy="9570246"/>
            <a:chOff x="0" y="0"/>
            <a:chExt cx="1131601" cy="25205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31601" cy="2520559"/>
            </a:xfrm>
            <a:custGeom>
              <a:avLst/>
              <a:gdLst/>
              <a:ahLst/>
              <a:cxnLst/>
              <a:rect r="r" b="b" t="t" l="l"/>
              <a:pathLst>
                <a:path h="2520559" w="1131601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6000">
            <a:off x="11147228" y="1043879"/>
            <a:ext cx="6581274" cy="8220146"/>
          </a:xfrm>
          <a:custGeom>
            <a:avLst/>
            <a:gdLst/>
            <a:ahLst/>
            <a:cxnLst/>
            <a:rect r="r" b="b" t="t" l="l"/>
            <a:pathLst>
              <a:path h="8220146" w="6581274">
                <a:moveTo>
                  <a:pt x="0" y="11461"/>
                </a:moveTo>
                <a:lnTo>
                  <a:pt x="6566948" y="0"/>
                </a:lnTo>
                <a:lnTo>
                  <a:pt x="6581275" y="8208684"/>
                </a:lnTo>
                <a:lnTo>
                  <a:pt x="14327" y="8220145"/>
                </a:lnTo>
                <a:lnTo>
                  <a:pt x="0" y="11461"/>
                </a:lnTo>
                <a:close/>
              </a:path>
            </a:pathLst>
          </a:custGeom>
          <a:blipFill>
            <a:blip r:embed="rId3"/>
            <a:stretch>
              <a:fillRect l="-128988" t="-39506" r="-100905" b="-31952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44292" y="3727847"/>
            <a:ext cx="9752965" cy="3882131"/>
            <a:chOff x="0" y="0"/>
            <a:chExt cx="13003953" cy="51761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3799045"/>
              <a:ext cx="13003953" cy="1377130"/>
            </a:xfrm>
            <a:custGeom>
              <a:avLst/>
              <a:gdLst/>
              <a:ahLst/>
              <a:cxnLst/>
              <a:rect r="r" b="b" t="t" l="l"/>
              <a:pathLst>
                <a:path h="1377130" w="13003953">
                  <a:moveTo>
                    <a:pt x="0" y="0"/>
                  </a:moveTo>
                  <a:lnTo>
                    <a:pt x="13003953" y="0"/>
                  </a:lnTo>
                  <a:lnTo>
                    <a:pt x="13003953" y="1377129"/>
                  </a:lnTo>
                  <a:lnTo>
                    <a:pt x="0" y="1377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86495" r="0" b="0"/>
              </a:stretch>
            </a:blipFill>
          </p:spPr>
        </p:sp>
        <p:grpSp>
          <p:nvGrpSpPr>
            <p:cNvPr name="Group 9" id="9"/>
            <p:cNvGrpSpPr/>
            <p:nvPr/>
          </p:nvGrpSpPr>
          <p:grpSpPr>
            <a:xfrm rot="0">
              <a:off x="0" y="0"/>
              <a:ext cx="12813391" cy="4002245"/>
              <a:chOff x="0" y="0"/>
              <a:chExt cx="3682024" cy="115007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682024" cy="1150075"/>
              </a:xfrm>
              <a:custGeom>
                <a:avLst/>
                <a:gdLst/>
                <a:ahLst/>
                <a:cxnLst/>
                <a:rect r="r" b="b" t="t" l="l"/>
                <a:pathLst>
                  <a:path h="1150075" w="3682024">
                    <a:moveTo>
                      <a:pt x="0" y="0"/>
                    </a:moveTo>
                    <a:lnTo>
                      <a:pt x="3682024" y="0"/>
                    </a:lnTo>
                    <a:lnTo>
                      <a:pt x="3682024" y="1150075"/>
                    </a:lnTo>
                    <a:lnTo>
                      <a:pt x="0" y="1150075"/>
                    </a:lnTo>
                    <a:close/>
                  </a:path>
                </a:pathLst>
              </a:custGeom>
              <a:solidFill>
                <a:srgbClr val="EFEFE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19050"/>
                <a:ext cx="3682024" cy="1169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42875"/>
              <a:ext cx="12588837" cy="35362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77229" indent="-238614" lvl="1">
                <a:lnSpc>
                  <a:spcPts val="3050"/>
                </a:lnSpc>
                <a:buFont typeface="Arial"/>
                <a:buChar char="•"/>
              </a:pPr>
              <a:r>
                <a:rPr lang="en-US" sz="2210" spc="216">
                  <a:solidFill>
                    <a:srgbClr val="231F20"/>
                  </a:solidFill>
                  <a:latin typeface="DM Sans"/>
                </a:rPr>
                <a:t>Simple.</a:t>
              </a:r>
            </a:p>
            <a:p>
              <a:pPr marL="477229" indent="-238614" lvl="1">
                <a:lnSpc>
                  <a:spcPts val="3050"/>
                </a:lnSpc>
                <a:buFont typeface="Arial"/>
                <a:buChar char="•"/>
              </a:pPr>
              <a:r>
                <a:rPr lang="en-US" sz="2210" spc="216">
                  <a:solidFill>
                    <a:srgbClr val="231F20"/>
                  </a:solidFill>
                  <a:latin typeface="DM Sans"/>
                </a:rPr>
                <a:t>Two pieces of metal for the two different sizes of hinges.</a:t>
              </a:r>
            </a:p>
            <a:p>
              <a:pPr marL="477229" indent="-238614" lvl="1">
                <a:lnSpc>
                  <a:spcPts val="3050"/>
                </a:lnSpc>
                <a:buFont typeface="Arial"/>
                <a:buChar char="•"/>
              </a:pPr>
              <a:r>
                <a:rPr lang="en-US" sz="2210" spc="216">
                  <a:solidFill>
                    <a:srgbClr val="231F20"/>
                  </a:solidFill>
                  <a:latin typeface="DM Sans"/>
                </a:rPr>
                <a:t>Has a handle for the worker to hold while drilling.</a:t>
              </a:r>
            </a:p>
            <a:p>
              <a:pPr marL="477229" indent="-238614" lvl="1">
                <a:lnSpc>
                  <a:spcPts val="3050"/>
                </a:lnSpc>
                <a:buFont typeface="Arial"/>
                <a:buChar char="•"/>
              </a:pPr>
              <a:r>
                <a:rPr lang="en-US" sz="2210" spc="216">
                  <a:solidFill>
                    <a:srgbClr val="231F20"/>
                  </a:solidFill>
                  <a:latin typeface="DM Sans"/>
                </a:rPr>
                <a:t>Contains holes that will guide the drilling process.</a:t>
              </a:r>
            </a:p>
            <a:p>
              <a:pPr marL="477229" indent="-238614" lvl="1">
                <a:lnSpc>
                  <a:spcPts val="3050"/>
                </a:lnSpc>
                <a:buFont typeface="Arial"/>
                <a:buChar char="•"/>
              </a:pPr>
              <a:r>
                <a:rPr lang="en-US" sz="2210" spc="216">
                  <a:solidFill>
                    <a:srgbClr val="231F20"/>
                  </a:solidFill>
                  <a:latin typeface="DM Sans"/>
                </a:rPr>
                <a:t>It is expected to speed up the processes.</a:t>
              </a:r>
            </a:p>
            <a:p>
              <a:pPr algn="l" marL="477229" indent="-238614" lvl="1">
                <a:lnSpc>
                  <a:spcPts val="3050"/>
                </a:lnSpc>
                <a:buFont typeface="Arial"/>
                <a:buChar char="•"/>
              </a:pPr>
              <a:r>
                <a:rPr lang="en-US" sz="2210" spc="216">
                  <a:solidFill>
                    <a:srgbClr val="231F20"/>
                  </a:solidFill>
                  <a:latin typeface="DM Sans"/>
                </a:rPr>
                <a:t>Due to the material and simplicity, it should last for years.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-2779578" y="734131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5880" y="514402"/>
            <a:ext cx="1865640" cy="1028596"/>
            <a:chOff x="0" y="0"/>
            <a:chExt cx="2487520" cy="137146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845804" y="0"/>
              <a:ext cx="795911" cy="818091"/>
            </a:xfrm>
            <a:custGeom>
              <a:avLst/>
              <a:gdLst/>
              <a:ahLst/>
              <a:cxnLst/>
              <a:rect r="r" b="b" t="t" l="l"/>
              <a:pathLst>
                <a:path h="818091" w="795911">
                  <a:moveTo>
                    <a:pt x="0" y="0"/>
                  </a:moveTo>
                  <a:lnTo>
                    <a:pt x="795911" y="0"/>
                  </a:lnTo>
                  <a:lnTo>
                    <a:pt x="795911" y="818091"/>
                  </a:lnTo>
                  <a:lnTo>
                    <a:pt x="0" y="81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0" y="1002078"/>
              <a:ext cx="2487520" cy="369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394"/>
                </a:lnSpc>
                <a:spcBef>
                  <a:spcPct val="0"/>
                </a:spcBef>
              </a:pPr>
              <a:r>
                <a:rPr lang="en-US" sz="1735" spc="170">
                  <a:solidFill>
                    <a:srgbClr val="231F20"/>
                  </a:solidFill>
                  <a:latin typeface="Montserrat Classic Bold"/>
                </a:rPr>
                <a:t>UNHINGED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859977" y="916253"/>
            <a:ext cx="7537280" cy="1410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586"/>
              </a:lnSpc>
            </a:pPr>
            <a:r>
              <a:rPr lang="en-US" sz="8396" spc="822">
                <a:solidFill>
                  <a:srgbClr val="231F20"/>
                </a:solidFill>
                <a:latin typeface="Oswald Bold"/>
              </a:rPr>
              <a:t>INITIAL IDEAS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63659" y="6071953"/>
            <a:ext cx="960682" cy="1052540"/>
          </a:xfrm>
          <a:custGeom>
            <a:avLst/>
            <a:gdLst/>
            <a:ahLst/>
            <a:cxnLst/>
            <a:rect r="r" b="b" t="t" l="l"/>
            <a:pathLst>
              <a:path h="1052540" w="960682">
                <a:moveTo>
                  <a:pt x="0" y="0"/>
                </a:moveTo>
                <a:lnTo>
                  <a:pt x="960682" y="0"/>
                </a:lnTo>
                <a:lnTo>
                  <a:pt x="960682" y="1052541"/>
                </a:lnTo>
                <a:lnTo>
                  <a:pt x="0" y="10525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106315" y="7936159"/>
            <a:ext cx="1104804" cy="1121111"/>
          </a:xfrm>
          <a:custGeom>
            <a:avLst/>
            <a:gdLst/>
            <a:ahLst/>
            <a:cxnLst/>
            <a:rect r="r" b="b" t="t" l="l"/>
            <a:pathLst>
              <a:path h="1121111" w="1104804">
                <a:moveTo>
                  <a:pt x="0" y="0"/>
                </a:moveTo>
                <a:lnTo>
                  <a:pt x="1104805" y="0"/>
                </a:lnTo>
                <a:lnTo>
                  <a:pt x="1104805" y="1121111"/>
                </a:lnTo>
                <a:lnTo>
                  <a:pt x="0" y="11211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79722" y="-4833750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176364">
            <a:off x="-4105129" y="653023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5880" y="514402"/>
            <a:ext cx="1865640" cy="1028596"/>
            <a:chOff x="0" y="0"/>
            <a:chExt cx="2487520" cy="137146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845804" y="0"/>
              <a:ext cx="795911" cy="818091"/>
            </a:xfrm>
            <a:custGeom>
              <a:avLst/>
              <a:gdLst/>
              <a:ahLst/>
              <a:cxnLst/>
              <a:rect r="r" b="b" t="t" l="l"/>
              <a:pathLst>
                <a:path h="818091" w="795911">
                  <a:moveTo>
                    <a:pt x="0" y="0"/>
                  </a:moveTo>
                  <a:lnTo>
                    <a:pt x="795911" y="0"/>
                  </a:lnTo>
                  <a:lnTo>
                    <a:pt x="795911" y="818091"/>
                  </a:lnTo>
                  <a:lnTo>
                    <a:pt x="0" y="81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0" y="1002078"/>
              <a:ext cx="2487520" cy="369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394"/>
                </a:lnSpc>
                <a:spcBef>
                  <a:spcPct val="0"/>
                </a:spcBef>
              </a:pPr>
              <a:r>
                <a:rPr lang="en-US" sz="1735" spc="170">
                  <a:solidFill>
                    <a:srgbClr val="231F20"/>
                  </a:solidFill>
                  <a:latin typeface="Montserrat Classic Bold"/>
                </a:rPr>
                <a:t>UNHINGED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307472" y="6672678"/>
            <a:ext cx="7673056" cy="7673056"/>
            <a:chOff x="0" y="0"/>
            <a:chExt cx="10230741" cy="1023074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230741" cy="10230741"/>
            </a:xfrm>
            <a:custGeom>
              <a:avLst/>
              <a:gdLst/>
              <a:ahLst/>
              <a:cxnLst/>
              <a:rect r="r" b="b" t="t" l="l"/>
              <a:pathLst>
                <a:path h="10230741" w="10230741">
                  <a:moveTo>
                    <a:pt x="0" y="0"/>
                  </a:moveTo>
                  <a:lnTo>
                    <a:pt x="10230741" y="0"/>
                  </a:lnTo>
                  <a:lnTo>
                    <a:pt x="10230741" y="10230741"/>
                  </a:lnTo>
                  <a:lnTo>
                    <a:pt x="0" y="10230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0">
              <a:off x="314115" y="219174"/>
              <a:ext cx="9602511" cy="9602472"/>
              <a:chOff x="0" y="0"/>
              <a:chExt cx="6350000" cy="634997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3"/>
                <a:stretch>
                  <a:fillRect l="-145968" t="-86990" r="-131801" b="-58246"/>
                </a:stretch>
              </a:blipFill>
            </p:spPr>
          </p:sp>
        </p:grpSp>
      </p:grpSp>
      <p:sp>
        <p:nvSpPr>
          <p:cNvPr name="TextBox 14" id="14"/>
          <p:cNvSpPr txBox="true"/>
          <p:nvPr/>
        </p:nvSpPr>
        <p:spPr>
          <a:xfrm rot="0">
            <a:off x="3952095" y="742872"/>
            <a:ext cx="10628447" cy="1447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00"/>
              </a:lnSpc>
            </a:pPr>
            <a:r>
              <a:rPr lang="en-US" sz="8551" spc="453">
                <a:solidFill>
                  <a:srgbClr val="231F20"/>
                </a:solidFill>
                <a:latin typeface="Oswald Bold"/>
              </a:rPr>
              <a:t>INITIAL IDEAS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4267518" y="5339919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4" y="0"/>
                </a:lnTo>
                <a:lnTo>
                  <a:pt x="9752964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86495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4267518" y="2490636"/>
            <a:ext cx="9610044" cy="3001684"/>
            <a:chOff x="0" y="0"/>
            <a:chExt cx="3682024" cy="115007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682024" cy="1150075"/>
            </a:xfrm>
            <a:custGeom>
              <a:avLst/>
              <a:gdLst/>
              <a:ahLst/>
              <a:cxnLst/>
              <a:rect r="r" b="b" t="t" l="l"/>
              <a:pathLst>
                <a:path h="1150075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1150075"/>
                  </a:lnTo>
                  <a:lnTo>
                    <a:pt x="0" y="1150075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3682024" cy="1169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4267518" y="2585886"/>
            <a:ext cx="9441628" cy="2664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77229" indent="-238614" lvl="1">
              <a:lnSpc>
                <a:spcPts val="3050"/>
              </a:lnSpc>
              <a:buFont typeface="Arial"/>
              <a:buChar char="•"/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Easy and practical to use.</a:t>
            </a:r>
          </a:p>
          <a:p>
            <a:pPr marL="477229" indent="-238614" lvl="1">
              <a:lnSpc>
                <a:spcPts val="3050"/>
              </a:lnSpc>
              <a:buFont typeface="Arial"/>
              <a:buChar char="•"/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Adjust to any backset size.</a:t>
            </a:r>
          </a:p>
          <a:p>
            <a:pPr marL="477229" indent="-238614" lvl="1">
              <a:lnSpc>
                <a:spcPts val="3050"/>
              </a:lnSpc>
              <a:buFont typeface="Arial"/>
              <a:buChar char="•"/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Comes with holes that guides the drilling and tapping processes.</a:t>
            </a:r>
          </a:p>
          <a:p>
            <a:pPr marL="477229" indent="-238614" lvl="1">
              <a:lnSpc>
                <a:spcPts val="3050"/>
              </a:lnSpc>
              <a:buFont typeface="Arial"/>
              <a:buChar char="•"/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Uses a foam on the surface where it contacts the door.</a:t>
            </a:r>
          </a:p>
          <a:p>
            <a:pPr algn="l" marL="477229" indent="-238614" lvl="1">
              <a:lnSpc>
                <a:spcPts val="3050"/>
              </a:lnSpc>
              <a:buFont typeface="Arial"/>
              <a:buChar char="•"/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At the end of the clamp, the worker must insert two screws to keep the clamp static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770706" y="-3368517"/>
            <a:ext cx="4959890" cy="495989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7086211" y="-6213353"/>
            <a:ext cx="12110389" cy="12426705"/>
          </a:xfrm>
          <a:custGeom>
            <a:avLst/>
            <a:gdLst/>
            <a:ahLst/>
            <a:cxnLst/>
            <a:rect r="r" b="b" t="t" l="l"/>
            <a:pathLst>
              <a:path h="12426705" w="12110389">
                <a:moveTo>
                  <a:pt x="0" y="0"/>
                </a:moveTo>
                <a:lnTo>
                  <a:pt x="12110389" y="0"/>
                </a:lnTo>
                <a:lnTo>
                  <a:pt x="12110389" y="12426706"/>
                </a:lnTo>
                <a:lnTo>
                  <a:pt x="0" y="12426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5880" y="8744002"/>
            <a:ext cx="1865640" cy="1028596"/>
            <a:chOff x="0" y="0"/>
            <a:chExt cx="2487520" cy="13714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845804" y="0"/>
              <a:ext cx="795911" cy="818091"/>
            </a:xfrm>
            <a:custGeom>
              <a:avLst/>
              <a:gdLst/>
              <a:ahLst/>
              <a:cxnLst/>
              <a:rect r="r" b="b" t="t" l="l"/>
              <a:pathLst>
                <a:path h="818091" w="795911">
                  <a:moveTo>
                    <a:pt x="0" y="0"/>
                  </a:moveTo>
                  <a:lnTo>
                    <a:pt x="795911" y="0"/>
                  </a:lnTo>
                  <a:lnTo>
                    <a:pt x="795911" y="818091"/>
                  </a:lnTo>
                  <a:lnTo>
                    <a:pt x="0" y="81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1002078"/>
              <a:ext cx="2487520" cy="369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394"/>
                </a:lnSpc>
                <a:spcBef>
                  <a:spcPct val="0"/>
                </a:spcBef>
              </a:pPr>
              <a:r>
                <a:rPr lang="en-US" sz="1735" spc="170">
                  <a:solidFill>
                    <a:srgbClr val="000000"/>
                  </a:solidFill>
                  <a:latin typeface="Montserrat Classic Bold"/>
                </a:rPr>
                <a:t>UNHINGED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3986589">
            <a:off x="5953655" y="6370071"/>
            <a:ext cx="9894000" cy="10152425"/>
          </a:xfrm>
          <a:custGeom>
            <a:avLst/>
            <a:gdLst/>
            <a:ahLst/>
            <a:cxnLst/>
            <a:rect r="r" b="b" t="t" l="l"/>
            <a:pathLst>
              <a:path h="10152425" w="9894000">
                <a:moveTo>
                  <a:pt x="0" y="0"/>
                </a:moveTo>
                <a:lnTo>
                  <a:pt x="9894000" y="0"/>
                </a:lnTo>
                <a:lnTo>
                  <a:pt x="9894000" y="10152426"/>
                </a:lnTo>
                <a:lnTo>
                  <a:pt x="0" y="10152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762236" y="234225"/>
            <a:ext cx="14080742" cy="14080742"/>
            <a:chOff x="0" y="0"/>
            <a:chExt cx="18774323" cy="1877432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8774323" cy="18774323"/>
            </a:xfrm>
            <a:custGeom>
              <a:avLst/>
              <a:gdLst/>
              <a:ahLst/>
              <a:cxnLst/>
              <a:rect r="r" b="b" t="t" l="l"/>
              <a:pathLst>
                <a:path h="18774323" w="18774323">
                  <a:moveTo>
                    <a:pt x="0" y="0"/>
                  </a:moveTo>
                  <a:lnTo>
                    <a:pt x="18774323" y="0"/>
                  </a:lnTo>
                  <a:lnTo>
                    <a:pt x="18774323" y="18774323"/>
                  </a:lnTo>
                  <a:lnTo>
                    <a:pt x="0" y="18774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0">
              <a:off x="143655" y="187253"/>
              <a:ext cx="18171290" cy="18171217"/>
              <a:chOff x="0" y="0"/>
              <a:chExt cx="6350000" cy="634997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158971" t="-93312" r="-171333" b="-86027"/>
                </a:stretch>
              </a:blipFill>
            </p:spPr>
          </p:sp>
        </p:grpSp>
      </p:grpSp>
      <p:sp>
        <p:nvSpPr>
          <p:cNvPr name="TextBox 14" id="14"/>
          <p:cNvSpPr txBox="true"/>
          <p:nvPr/>
        </p:nvSpPr>
        <p:spPr>
          <a:xfrm rot="0">
            <a:off x="5024178" y="509008"/>
            <a:ext cx="7942168" cy="1396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349"/>
              </a:lnSpc>
            </a:pPr>
            <a:r>
              <a:rPr lang="en-US" sz="8224" spc="806">
                <a:solidFill>
                  <a:srgbClr val="000000"/>
                </a:solidFill>
                <a:latin typeface="Oswald Bold"/>
              </a:rPr>
              <a:t>INITIAL IDEAS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84177" y="3721207"/>
            <a:ext cx="8059823" cy="402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4699" indent="-312349" lvl="1">
              <a:lnSpc>
                <a:spcPts val="3992"/>
              </a:lnSpc>
              <a:buFont typeface="Arial"/>
              <a:buChar char="•"/>
            </a:pPr>
            <a:r>
              <a:rPr lang="en-US" sz="2893" spc="283">
                <a:solidFill>
                  <a:srgbClr val="000000"/>
                </a:solidFill>
                <a:latin typeface="DM Sans"/>
              </a:rPr>
              <a:t>Similar to a sliding door.</a:t>
            </a:r>
          </a:p>
          <a:p>
            <a:pPr marL="624699" indent="-312349" lvl="1">
              <a:lnSpc>
                <a:spcPts val="3992"/>
              </a:lnSpc>
              <a:buFont typeface="Arial"/>
              <a:buChar char="•"/>
            </a:pPr>
            <a:r>
              <a:rPr lang="en-US" sz="2893" spc="283">
                <a:solidFill>
                  <a:srgbClr val="000000"/>
                </a:solidFill>
                <a:latin typeface="DM Sans"/>
              </a:rPr>
              <a:t>The hinges are set on a track that would allow them to move up and down the jig.</a:t>
            </a:r>
          </a:p>
          <a:p>
            <a:pPr marL="624699" indent="-312349" lvl="1">
              <a:lnSpc>
                <a:spcPts val="3992"/>
              </a:lnSpc>
              <a:buFont typeface="Arial"/>
              <a:buChar char="•"/>
            </a:pPr>
            <a:r>
              <a:rPr lang="en-US" sz="2893" spc="283">
                <a:solidFill>
                  <a:srgbClr val="000000"/>
                </a:solidFill>
                <a:latin typeface="DM Sans"/>
              </a:rPr>
              <a:t>Uses a foam on the surface where it contacts the door.</a:t>
            </a:r>
          </a:p>
          <a:p>
            <a:pPr marL="624699" indent="-312349" lvl="1">
              <a:lnSpc>
                <a:spcPts val="3992"/>
              </a:lnSpc>
              <a:buFont typeface="Arial"/>
              <a:buChar char="•"/>
            </a:pPr>
            <a:r>
              <a:rPr lang="en-US" sz="2893" spc="283">
                <a:solidFill>
                  <a:srgbClr val="000000"/>
                </a:solidFill>
                <a:latin typeface="DM Sans"/>
              </a:rPr>
              <a:t>The holes will come out about 1/2''</a:t>
            </a:r>
          </a:p>
          <a:p>
            <a:pPr algn="l" marL="624699" indent="-312349" lvl="1">
              <a:lnSpc>
                <a:spcPts val="3992"/>
              </a:lnSpc>
              <a:buFont typeface="Arial"/>
              <a:buChar char="•"/>
            </a:pPr>
            <a:r>
              <a:rPr lang="en-US" sz="2893" spc="283">
                <a:solidFill>
                  <a:srgbClr val="000000"/>
                </a:solidFill>
                <a:latin typeface="DM Sans"/>
              </a:rPr>
              <a:t>Marking process will be eliminated.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7923">
            <a:off x="13475833" y="-8787301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87923">
            <a:off x="-6988615" y="3620581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601410" y="664967"/>
            <a:ext cx="11175928" cy="159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FINAL PROTOTYPE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5880" y="514402"/>
            <a:ext cx="1865640" cy="1028596"/>
            <a:chOff x="0" y="0"/>
            <a:chExt cx="2487520" cy="13714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845804" y="0"/>
              <a:ext cx="795911" cy="818091"/>
            </a:xfrm>
            <a:custGeom>
              <a:avLst/>
              <a:gdLst/>
              <a:ahLst/>
              <a:cxnLst/>
              <a:rect r="r" b="b" t="t" l="l"/>
              <a:pathLst>
                <a:path h="818091" w="795911">
                  <a:moveTo>
                    <a:pt x="0" y="0"/>
                  </a:moveTo>
                  <a:lnTo>
                    <a:pt x="795911" y="0"/>
                  </a:lnTo>
                  <a:lnTo>
                    <a:pt x="795911" y="818091"/>
                  </a:lnTo>
                  <a:lnTo>
                    <a:pt x="0" y="81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1002078"/>
              <a:ext cx="2487520" cy="369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394"/>
                </a:lnSpc>
                <a:spcBef>
                  <a:spcPct val="0"/>
                </a:spcBef>
              </a:pPr>
              <a:r>
                <a:rPr lang="en-US" sz="1735" spc="170">
                  <a:solidFill>
                    <a:srgbClr val="231F20"/>
                  </a:solidFill>
                  <a:latin typeface="Montserrat Classic Bold"/>
                </a:rPr>
                <a:t>UNHINGED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695626" y="3067443"/>
            <a:ext cx="4896748" cy="2699333"/>
          </a:xfrm>
          <a:custGeom>
            <a:avLst/>
            <a:gdLst/>
            <a:ahLst/>
            <a:cxnLst/>
            <a:rect r="r" b="b" t="t" l="l"/>
            <a:pathLst>
              <a:path h="2699333" w="4896748">
                <a:moveTo>
                  <a:pt x="0" y="0"/>
                </a:moveTo>
                <a:lnTo>
                  <a:pt x="4896748" y="0"/>
                </a:lnTo>
                <a:lnTo>
                  <a:pt x="4896748" y="2699333"/>
                </a:lnTo>
                <a:lnTo>
                  <a:pt x="0" y="26993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7293" r="0" b="-8760"/>
            </a:stretch>
          </a:blipFill>
          <a:ln w="66675" cap="rnd">
            <a:solidFill>
              <a:srgbClr val="000000"/>
            </a:solidFill>
            <a:prstDash val="solid"/>
            <a:round/>
          </a:ln>
        </p:spPr>
      </p:sp>
      <p:grpSp>
        <p:nvGrpSpPr>
          <p:cNvPr name="Group 10" id="10"/>
          <p:cNvGrpSpPr/>
          <p:nvPr/>
        </p:nvGrpSpPr>
        <p:grpSpPr>
          <a:xfrm rot="0">
            <a:off x="756208" y="2789500"/>
            <a:ext cx="3690404" cy="2988064"/>
            <a:chOff x="0" y="0"/>
            <a:chExt cx="4920539" cy="3984086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4920539" cy="3984086"/>
              <a:chOff x="0" y="0"/>
              <a:chExt cx="1075555" cy="870861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075555" cy="870861"/>
              </a:xfrm>
              <a:custGeom>
                <a:avLst/>
                <a:gdLst/>
                <a:ahLst/>
                <a:cxnLst/>
                <a:rect r="r" b="b" t="t" l="l"/>
                <a:pathLst>
                  <a:path h="870861" w="1075555">
                    <a:moveTo>
                      <a:pt x="72595" y="0"/>
                    </a:moveTo>
                    <a:lnTo>
                      <a:pt x="1002960" y="0"/>
                    </a:lnTo>
                    <a:cubicBezTo>
                      <a:pt x="1043053" y="0"/>
                      <a:pt x="1075555" y="32502"/>
                      <a:pt x="1075555" y="72595"/>
                    </a:cubicBezTo>
                    <a:lnTo>
                      <a:pt x="1075555" y="798266"/>
                    </a:lnTo>
                    <a:cubicBezTo>
                      <a:pt x="1075555" y="817519"/>
                      <a:pt x="1067907" y="835984"/>
                      <a:pt x="1054293" y="849598"/>
                    </a:cubicBezTo>
                    <a:cubicBezTo>
                      <a:pt x="1040678" y="863212"/>
                      <a:pt x="1022214" y="870861"/>
                      <a:pt x="1002960" y="870861"/>
                    </a:cubicBezTo>
                    <a:lnTo>
                      <a:pt x="72595" y="870861"/>
                    </a:lnTo>
                    <a:cubicBezTo>
                      <a:pt x="32502" y="870861"/>
                      <a:pt x="0" y="838359"/>
                      <a:pt x="0" y="798266"/>
                    </a:cubicBezTo>
                    <a:lnTo>
                      <a:pt x="0" y="72595"/>
                    </a:lnTo>
                    <a:cubicBezTo>
                      <a:pt x="0" y="32502"/>
                      <a:pt x="32502" y="0"/>
                      <a:pt x="72595" y="0"/>
                    </a:cubicBezTo>
                    <a:close/>
                  </a:path>
                </a:pathLst>
              </a:custGeom>
              <a:solidFill>
                <a:srgbClr val="FFFFFF">
                  <a:alpha val="98824"/>
                </a:srgbClr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9525"/>
                <a:ext cx="1075555" cy="88038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60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352561" y="299110"/>
              <a:ext cx="4252659" cy="34319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53839" indent="-226919" lvl="1">
                <a:lnSpc>
                  <a:spcPts val="2942"/>
                </a:lnSpc>
                <a:buFont typeface="Arial"/>
                <a:buChar char="•"/>
              </a:pPr>
              <a:r>
                <a:rPr lang="en-US" sz="2102">
                  <a:solidFill>
                    <a:srgbClr val="100F0D"/>
                  </a:solidFill>
                  <a:latin typeface="DM Sans"/>
                </a:rPr>
                <a:t>U-shaped clamp design with rubber band mechanism.</a:t>
              </a:r>
            </a:p>
            <a:p>
              <a:pPr marL="453839" indent="-226919" lvl="1">
                <a:lnSpc>
                  <a:spcPts val="2942"/>
                </a:lnSpc>
                <a:buFont typeface="Arial"/>
                <a:buChar char="•"/>
              </a:pPr>
              <a:r>
                <a:rPr lang="en-US" sz="2102">
                  <a:solidFill>
                    <a:srgbClr val="100F0D"/>
                  </a:solidFill>
                  <a:latin typeface="DM Sans"/>
                </a:rPr>
                <a:t>Extended metal nozzles that will guide the drilling process.</a:t>
              </a:r>
            </a:p>
            <a:p>
              <a:pPr marL="453839" indent="-226919" lvl="1">
                <a:lnSpc>
                  <a:spcPts val="2942"/>
                </a:lnSpc>
                <a:buFont typeface="Arial"/>
                <a:buChar char="•"/>
              </a:pPr>
              <a:r>
                <a:rPr lang="en-US" sz="2102">
                  <a:solidFill>
                    <a:srgbClr val="100F0D"/>
                  </a:solidFill>
                  <a:latin typeface="DM Sans"/>
                </a:rPr>
                <a:t>3D printed.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251278" y="6241621"/>
            <a:ext cx="3785443" cy="2316139"/>
            <a:chOff x="0" y="0"/>
            <a:chExt cx="5047258" cy="3088186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5047258" cy="3088186"/>
              <a:chOff x="0" y="0"/>
              <a:chExt cx="1075555" cy="65808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075555" cy="658083"/>
              </a:xfrm>
              <a:custGeom>
                <a:avLst/>
                <a:gdLst/>
                <a:ahLst/>
                <a:cxnLst/>
                <a:rect r="r" b="b" t="t" l="l"/>
                <a:pathLst>
                  <a:path h="658083" w="1075555">
                    <a:moveTo>
                      <a:pt x="81844" y="0"/>
                    </a:moveTo>
                    <a:lnTo>
                      <a:pt x="993712" y="0"/>
                    </a:lnTo>
                    <a:cubicBezTo>
                      <a:pt x="1015418" y="0"/>
                      <a:pt x="1036235" y="8623"/>
                      <a:pt x="1051584" y="23971"/>
                    </a:cubicBezTo>
                    <a:cubicBezTo>
                      <a:pt x="1066932" y="39320"/>
                      <a:pt x="1075555" y="60137"/>
                      <a:pt x="1075555" y="81844"/>
                    </a:cubicBezTo>
                    <a:lnTo>
                      <a:pt x="1075555" y="576239"/>
                    </a:lnTo>
                    <a:cubicBezTo>
                      <a:pt x="1075555" y="621440"/>
                      <a:pt x="1038913" y="658083"/>
                      <a:pt x="993712" y="658083"/>
                    </a:cubicBezTo>
                    <a:lnTo>
                      <a:pt x="81844" y="658083"/>
                    </a:lnTo>
                    <a:cubicBezTo>
                      <a:pt x="60137" y="658083"/>
                      <a:pt x="39320" y="649460"/>
                      <a:pt x="23971" y="634111"/>
                    </a:cubicBezTo>
                    <a:cubicBezTo>
                      <a:pt x="8623" y="618763"/>
                      <a:pt x="0" y="597946"/>
                      <a:pt x="0" y="576239"/>
                    </a:cubicBezTo>
                    <a:lnTo>
                      <a:pt x="0" y="81844"/>
                    </a:lnTo>
                    <a:cubicBezTo>
                      <a:pt x="0" y="60137"/>
                      <a:pt x="8623" y="39320"/>
                      <a:pt x="23971" y="23971"/>
                    </a:cubicBezTo>
                    <a:cubicBezTo>
                      <a:pt x="39320" y="8623"/>
                      <a:pt x="60137" y="0"/>
                      <a:pt x="81844" y="0"/>
                    </a:cubicBezTo>
                    <a:close/>
                  </a:path>
                </a:pathLst>
              </a:custGeom>
              <a:solidFill>
                <a:srgbClr val="FFFFFF">
                  <a:alpha val="98824"/>
                </a:srgbClr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19050"/>
                <a:ext cx="1075555" cy="67713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361640" y="308039"/>
              <a:ext cx="4362177" cy="25206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65527" indent="-232763" lvl="1">
                <a:lnSpc>
                  <a:spcPts val="3018"/>
                </a:lnSpc>
                <a:buFont typeface="Arial"/>
                <a:buChar char="•"/>
              </a:pPr>
              <a:r>
                <a:rPr lang="en-US" sz="2156">
                  <a:solidFill>
                    <a:srgbClr val="100F0D"/>
                  </a:solidFill>
                  <a:latin typeface="DM Sans"/>
                </a:rPr>
                <a:t>Removable nozzles.</a:t>
              </a:r>
            </a:p>
            <a:p>
              <a:pPr marL="465527" indent="-232763" lvl="1">
                <a:lnSpc>
                  <a:spcPts val="3018"/>
                </a:lnSpc>
                <a:buFont typeface="Arial"/>
                <a:buChar char="•"/>
              </a:pPr>
              <a:r>
                <a:rPr lang="en-US" sz="2156">
                  <a:solidFill>
                    <a:srgbClr val="100F0D"/>
                  </a:solidFill>
                  <a:latin typeface="DM Sans"/>
                </a:rPr>
                <a:t>Two different sizes (4.5' and 5') able to adjust to different backsets.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840274" y="2877392"/>
            <a:ext cx="3396525" cy="2758890"/>
            <a:chOff x="0" y="0"/>
            <a:chExt cx="4528700" cy="3678520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4528700" cy="3678520"/>
              <a:chOff x="0" y="0"/>
              <a:chExt cx="1075555" cy="873639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075555" cy="873640"/>
              </a:xfrm>
              <a:custGeom>
                <a:avLst/>
                <a:gdLst/>
                <a:ahLst/>
                <a:cxnLst/>
                <a:rect r="r" b="b" t="t" l="l"/>
                <a:pathLst>
                  <a:path h="873640" w="1075555">
                    <a:moveTo>
                      <a:pt x="81844" y="0"/>
                    </a:moveTo>
                    <a:lnTo>
                      <a:pt x="993712" y="0"/>
                    </a:lnTo>
                    <a:cubicBezTo>
                      <a:pt x="1015418" y="0"/>
                      <a:pt x="1036235" y="8623"/>
                      <a:pt x="1051584" y="23971"/>
                    </a:cubicBezTo>
                    <a:cubicBezTo>
                      <a:pt x="1066932" y="39320"/>
                      <a:pt x="1075555" y="60137"/>
                      <a:pt x="1075555" y="81844"/>
                    </a:cubicBezTo>
                    <a:lnTo>
                      <a:pt x="1075555" y="791796"/>
                    </a:lnTo>
                    <a:cubicBezTo>
                      <a:pt x="1075555" y="836997"/>
                      <a:pt x="1038913" y="873640"/>
                      <a:pt x="993712" y="873640"/>
                    </a:cubicBezTo>
                    <a:lnTo>
                      <a:pt x="81844" y="873640"/>
                    </a:lnTo>
                    <a:cubicBezTo>
                      <a:pt x="60137" y="873640"/>
                      <a:pt x="39320" y="865017"/>
                      <a:pt x="23971" y="849668"/>
                    </a:cubicBezTo>
                    <a:cubicBezTo>
                      <a:pt x="8623" y="834319"/>
                      <a:pt x="0" y="813502"/>
                      <a:pt x="0" y="791796"/>
                    </a:cubicBezTo>
                    <a:lnTo>
                      <a:pt x="0" y="81844"/>
                    </a:lnTo>
                    <a:cubicBezTo>
                      <a:pt x="0" y="60137"/>
                      <a:pt x="8623" y="39320"/>
                      <a:pt x="23971" y="23971"/>
                    </a:cubicBezTo>
                    <a:cubicBezTo>
                      <a:pt x="39320" y="8623"/>
                      <a:pt x="60137" y="0"/>
                      <a:pt x="81844" y="0"/>
                    </a:cubicBezTo>
                    <a:close/>
                  </a:path>
                </a:pathLst>
              </a:custGeom>
              <a:solidFill>
                <a:srgbClr val="FFFFFF">
                  <a:alpha val="98824"/>
                </a:srgbClr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19050"/>
                <a:ext cx="1075555" cy="8926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sp>
          <p:nvSpPr>
            <p:cNvPr name="TextBox 24" id="24"/>
            <p:cNvSpPr txBox="true"/>
            <p:nvPr/>
          </p:nvSpPr>
          <p:spPr>
            <a:xfrm rot="0">
              <a:off x="324485" y="281023"/>
              <a:ext cx="3914005" cy="31646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17699" indent="-208849" lvl="1">
                <a:lnSpc>
                  <a:spcPts val="2708"/>
                </a:lnSpc>
                <a:buFont typeface="Arial"/>
                <a:buChar char="•"/>
              </a:pPr>
              <a:r>
                <a:rPr lang="en-US" sz="1934">
                  <a:solidFill>
                    <a:srgbClr val="100F0D"/>
                  </a:solidFill>
                  <a:latin typeface="DM Sans"/>
                </a:rPr>
                <a:t>Dense rubber pad under the clamps to prevent scratching.</a:t>
              </a:r>
            </a:p>
            <a:p>
              <a:pPr marL="417699" indent="-208849" lvl="1">
                <a:lnSpc>
                  <a:spcPts val="2708"/>
                </a:lnSpc>
                <a:buFont typeface="Arial"/>
                <a:buChar char="•"/>
              </a:pPr>
              <a:r>
                <a:rPr lang="en-US" sz="1934">
                  <a:solidFill>
                    <a:srgbClr val="100F0D"/>
                  </a:solidFill>
                  <a:latin typeface="DM Sans"/>
                </a:rPr>
                <a:t>Perfect grip.</a:t>
              </a:r>
            </a:p>
            <a:p>
              <a:pPr marL="417699" indent="-208849" lvl="1">
                <a:lnSpc>
                  <a:spcPts val="2708"/>
                </a:lnSpc>
                <a:buFont typeface="Arial"/>
                <a:buChar char="•"/>
              </a:pPr>
              <a:r>
                <a:rPr lang="en-US" sz="1934">
                  <a:solidFill>
                    <a:srgbClr val="100F0D"/>
                  </a:solidFill>
                  <a:latin typeface="DM Sans"/>
                </a:rPr>
                <a:t>Easy to use with no knowledge or experience.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621533" y="6143625"/>
            <a:ext cx="4232246" cy="2333026"/>
          </a:xfrm>
          <a:custGeom>
            <a:avLst/>
            <a:gdLst/>
            <a:ahLst/>
            <a:cxnLst/>
            <a:rect r="r" b="b" t="t" l="l"/>
            <a:pathLst>
              <a:path h="2333026" w="4232246">
                <a:moveTo>
                  <a:pt x="0" y="0"/>
                </a:moveTo>
                <a:lnTo>
                  <a:pt x="4232246" y="0"/>
                </a:lnTo>
                <a:lnTo>
                  <a:pt x="4232246" y="2333026"/>
                </a:lnTo>
                <a:lnTo>
                  <a:pt x="0" y="23330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8417" t="-22253" r="-15102" b="-30522"/>
            </a:stretch>
          </a:blipFill>
          <a:ln w="66675" cap="rnd">
            <a:solidFill>
              <a:srgbClr val="000000"/>
            </a:solidFill>
            <a:prstDash val="solid"/>
            <a:round/>
          </a:ln>
        </p:spPr>
      </p:sp>
      <p:sp>
        <p:nvSpPr>
          <p:cNvPr name="Freeform 26" id="26"/>
          <p:cNvSpPr/>
          <p:nvPr/>
        </p:nvSpPr>
        <p:spPr>
          <a:xfrm flipH="false" flipV="false" rot="-4407616">
            <a:off x="5147363" y="4185873"/>
            <a:ext cx="1166658" cy="2205024"/>
          </a:xfrm>
          <a:custGeom>
            <a:avLst/>
            <a:gdLst/>
            <a:ahLst/>
            <a:cxnLst/>
            <a:rect r="r" b="b" t="t" l="l"/>
            <a:pathLst>
              <a:path h="2205024" w="1166658">
                <a:moveTo>
                  <a:pt x="0" y="0"/>
                </a:moveTo>
                <a:lnTo>
                  <a:pt x="1166658" y="0"/>
                </a:lnTo>
                <a:lnTo>
                  <a:pt x="1166658" y="2205024"/>
                </a:lnTo>
                <a:lnTo>
                  <a:pt x="0" y="22050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9201109">
            <a:off x="11876377" y="4711819"/>
            <a:ext cx="1395040" cy="2636673"/>
          </a:xfrm>
          <a:custGeom>
            <a:avLst/>
            <a:gdLst/>
            <a:ahLst/>
            <a:cxnLst/>
            <a:rect r="r" b="b" t="t" l="l"/>
            <a:pathLst>
              <a:path h="2636673" w="1395040">
                <a:moveTo>
                  <a:pt x="0" y="0"/>
                </a:moveTo>
                <a:lnTo>
                  <a:pt x="1395040" y="0"/>
                </a:lnTo>
                <a:lnTo>
                  <a:pt x="1395040" y="2636673"/>
                </a:lnTo>
                <a:lnTo>
                  <a:pt x="0" y="26366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3551548" y="5823620"/>
            <a:ext cx="4438087" cy="2446496"/>
          </a:xfrm>
          <a:custGeom>
            <a:avLst/>
            <a:gdLst/>
            <a:ahLst/>
            <a:cxnLst/>
            <a:rect r="r" b="b" t="t" l="l"/>
            <a:pathLst>
              <a:path h="2446496" w="4438087">
                <a:moveTo>
                  <a:pt x="0" y="0"/>
                </a:moveTo>
                <a:lnTo>
                  <a:pt x="4438087" y="0"/>
                </a:lnTo>
                <a:lnTo>
                  <a:pt x="4438087" y="2446496"/>
                </a:lnTo>
                <a:lnTo>
                  <a:pt x="0" y="244649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8876" r="0" b="-27101"/>
            </a:stretch>
          </a:blipFill>
          <a:ln w="66675" cap="rnd">
            <a:solidFill>
              <a:srgbClr val="000000"/>
            </a:solidFill>
            <a:prstDash val="solid"/>
            <a:round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799999">
            <a:off x="-2729621" y="-7074240"/>
            <a:ext cx="7835077" cy="10939025"/>
          </a:xfrm>
          <a:custGeom>
            <a:avLst/>
            <a:gdLst/>
            <a:ahLst/>
            <a:cxnLst/>
            <a:rect r="r" b="b" t="t" l="l"/>
            <a:pathLst>
              <a:path h="10939025" w="7835077">
                <a:moveTo>
                  <a:pt x="0" y="0"/>
                </a:moveTo>
                <a:lnTo>
                  <a:pt x="7835076" y="0"/>
                </a:lnTo>
                <a:lnTo>
                  <a:pt x="7835076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035253">
            <a:off x="15331117" y="4817487"/>
            <a:ext cx="7835077" cy="10939025"/>
          </a:xfrm>
          <a:custGeom>
            <a:avLst/>
            <a:gdLst/>
            <a:ahLst/>
            <a:cxnLst/>
            <a:rect r="r" b="b" t="t" l="l"/>
            <a:pathLst>
              <a:path h="10939025" w="7835077">
                <a:moveTo>
                  <a:pt x="0" y="0"/>
                </a:moveTo>
                <a:lnTo>
                  <a:pt x="7835077" y="0"/>
                </a:lnTo>
                <a:lnTo>
                  <a:pt x="7835077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1589541" y="5472067"/>
            <a:ext cx="15108918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3542437" y="5240576"/>
            <a:ext cx="501082" cy="50108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190716" y="7037470"/>
            <a:ext cx="3204526" cy="2186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Removes the need for marking.</a:t>
            </a:r>
          </a:p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Can be used with one hand.</a:t>
            </a:r>
          </a:p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Makes possible to make 1 to 2 more doors per day.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954562" y="2453499"/>
            <a:ext cx="1676834" cy="2547675"/>
            <a:chOff x="0" y="0"/>
            <a:chExt cx="2235778" cy="33969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35778" cy="3396900"/>
            </a:xfrm>
            <a:custGeom>
              <a:avLst/>
              <a:gdLst/>
              <a:ahLst/>
              <a:cxnLst/>
              <a:rect r="r" b="b" t="t" l="l"/>
              <a:pathLst>
                <a:path h="3396900" w="2235778">
                  <a:moveTo>
                    <a:pt x="0" y="0"/>
                  </a:moveTo>
                  <a:lnTo>
                    <a:pt x="2235778" y="0"/>
                  </a:lnTo>
                  <a:lnTo>
                    <a:pt x="2235778" y="3396900"/>
                  </a:lnTo>
                  <a:lnTo>
                    <a:pt x="0" y="3396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492324"/>
              <a:ext cx="2235778" cy="12061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60"/>
                </a:lnSpc>
              </a:pPr>
              <a:r>
                <a:rPr lang="en-US" sz="5478" spc="536">
                  <a:solidFill>
                    <a:srgbClr val="FFFBFB"/>
                  </a:solidFill>
                  <a:latin typeface="DM Sans Bold"/>
                </a:rPr>
                <a:t>01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430603" y="5941547"/>
            <a:ext cx="2724750" cy="999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 Bold"/>
              </a:rPr>
              <a:t>TIME SAVING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030737" y="5240576"/>
            <a:ext cx="501082" cy="501082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442861" y="2453499"/>
            <a:ext cx="1676834" cy="2547675"/>
            <a:chOff x="0" y="0"/>
            <a:chExt cx="2235778" cy="33969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235778" cy="3396900"/>
            </a:xfrm>
            <a:custGeom>
              <a:avLst/>
              <a:gdLst/>
              <a:ahLst/>
              <a:cxnLst/>
              <a:rect r="r" b="b" t="t" l="l"/>
              <a:pathLst>
                <a:path h="3396900" w="2235778">
                  <a:moveTo>
                    <a:pt x="0" y="0"/>
                  </a:moveTo>
                  <a:lnTo>
                    <a:pt x="2235778" y="0"/>
                  </a:lnTo>
                  <a:lnTo>
                    <a:pt x="2235778" y="3396900"/>
                  </a:lnTo>
                  <a:lnTo>
                    <a:pt x="0" y="3396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0" y="492324"/>
              <a:ext cx="2235778" cy="12061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60"/>
                </a:lnSpc>
              </a:pPr>
              <a:r>
                <a:rPr lang="en-US" sz="5478" spc="536">
                  <a:solidFill>
                    <a:srgbClr val="FFFBFB"/>
                  </a:solidFill>
                  <a:latin typeface="DM Sans Bold"/>
                </a:rPr>
                <a:t>02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521294" y="5240576"/>
            <a:ext cx="501082" cy="501082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933418" y="2454776"/>
            <a:ext cx="1676834" cy="2547675"/>
            <a:chOff x="0" y="0"/>
            <a:chExt cx="2235778" cy="33969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235778" cy="3396900"/>
            </a:xfrm>
            <a:custGeom>
              <a:avLst/>
              <a:gdLst/>
              <a:ahLst/>
              <a:cxnLst/>
              <a:rect r="r" b="b" t="t" l="l"/>
              <a:pathLst>
                <a:path h="3396900" w="2235778">
                  <a:moveTo>
                    <a:pt x="0" y="0"/>
                  </a:moveTo>
                  <a:lnTo>
                    <a:pt x="2235778" y="0"/>
                  </a:lnTo>
                  <a:lnTo>
                    <a:pt x="2235778" y="3396900"/>
                  </a:lnTo>
                  <a:lnTo>
                    <a:pt x="0" y="3396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0" y="492324"/>
              <a:ext cx="2235778" cy="12061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60"/>
                </a:lnSpc>
              </a:pPr>
              <a:r>
                <a:rPr lang="en-US" sz="5478" spc="536">
                  <a:solidFill>
                    <a:srgbClr val="FFFBFB"/>
                  </a:solidFill>
                  <a:latin typeface="DM Sans Bold"/>
                </a:rPr>
                <a:t>03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4011851" y="5240576"/>
            <a:ext cx="501082" cy="501082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3423975" y="2453499"/>
            <a:ext cx="1676834" cy="2547675"/>
            <a:chOff x="0" y="0"/>
            <a:chExt cx="2235778" cy="33969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235778" cy="3396900"/>
            </a:xfrm>
            <a:custGeom>
              <a:avLst/>
              <a:gdLst/>
              <a:ahLst/>
              <a:cxnLst/>
              <a:rect r="r" b="b" t="t" l="l"/>
              <a:pathLst>
                <a:path h="3396900" w="2235778">
                  <a:moveTo>
                    <a:pt x="0" y="0"/>
                  </a:moveTo>
                  <a:lnTo>
                    <a:pt x="2235778" y="0"/>
                  </a:lnTo>
                  <a:lnTo>
                    <a:pt x="2235778" y="3396900"/>
                  </a:lnTo>
                  <a:lnTo>
                    <a:pt x="0" y="3396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 rot="0">
              <a:off x="0" y="492324"/>
              <a:ext cx="2235778" cy="12061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60"/>
                </a:lnSpc>
              </a:pPr>
              <a:r>
                <a:rPr lang="en-US" sz="5478" spc="536">
                  <a:solidFill>
                    <a:srgbClr val="FFFBFB"/>
                  </a:solidFill>
                  <a:latin typeface="DM Sans Bold"/>
                </a:rPr>
                <a:t>04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5679015" y="7037470"/>
            <a:ext cx="3204526" cy="1872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Time = money</a:t>
            </a:r>
          </a:p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Replace only the nozzles.</a:t>
            </a:r>
          </a:p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Competitive prices among other projects.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926362" y="5941547"/>
            <a:ext cx="2709833" cy="999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 Bold"/>
              </a:rPr>
              <a:t>COST SAVING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169572" y="7037470"/>
            <a:ext cx="3204526" cy="1558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It’s easy to use.</a:t>
            </a:r>
          </a:p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Everyone can use the prototype even without experience.</a:t>
            </a:r>
          </a:p>
          <a:p>
            <a:pPr>
              <a:lnSpc>
                <a:spcPts val="2545"/>
              </a:lnSpc>
            </a:pPr>
          </a:p>
        </p:txBody>
      </p:sp>
      <p:sp>
        <p:nvSpPr>
          <p:cNvPr name="TextBox 35" id="35"/>
          <p:cNvSpPr txBox="true"/>
          <p:nvPr/>
        </p:nvSpPr>
        <p:spPr>
          <a:xfrm rot="0">
            <a:off x="9380279" y="5941547"/>
            <a:ext cx="2709833" cy="999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 Bold"/>
              </a:rPr>
              <a:t>NO EXPERIENCE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660129" y="7037470"/>
            <a:ext cx="3204526" cy="1558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Reusable materials.</a:t>
            </a:r>
          </a:p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Metal nozzles last longer.</a:t>
            </a:r>
          </a:p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Durable materials.</a:t>
            </a:r>
          </a:p>
          <a:p>
            <a:pPr>
              <a:lnSpc>
                <a:spcPts val="2545"/>
              </a:lnSpc>
            </a:pPr>
          </a:p>
        </p:txBody>
      </p:sp>
      <p:sp>
        <p:nvSpPr>
          <p:cNvPr name="TextBox 37" id="37"/>
          <p:cNvSpPr txBox="true"/>
          <p:nvPr/>
        </p:nvSpPr>
        <p:spPr>
          <a:xfrm rot="0">
            <a:off x="12870836" y="5942960"/>
            <a:ext cx="2709833" cy="999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 Bold"/>
              </a:rPr>
              <a:t>LAST LONGER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95880" y="8758270"/>
            <a:ext cx="1865640" cy="1028596"/>
            <a:chOff x="0" y="0"/>
            <a:chExt cx="2487520" cy="137146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845804" y="0"/>
              <a:ext cx="795911" cy="818091"/>
            </a:xfrm>
            <a:custGeom>
              <a:avLst/>
              <a:gdLst/>
              <a:ahLst/>
              <a:cxnLst/>
              <a:rect r="r" b="b" t="t" l="l"/>
              <a:pathLst>
                <a:path h="818091" w="795911">
                  <a:moveTo>
                    <a:pt x="0" y="0"/>
                  </a:moveTo>
                  <a:lnTo>
                    <a:pt x="795911" y="0"/>
                  </a:lnTo>
                  <a:lnTo>
                    <a:pt x="795911" y="818091"/>
                  </a:lnTo>
                  <a:lnTo>
                    <a:pt x="0" y="81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 rot="0">
              <a:off x="0" y="1002078"/>
              <a:ext cx="2487520" cy="369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394"/>
                </a:lnSpc>
                <a:spcBef>
                  <a:spcPct val="0"/>
                </a:spcBef>
              </a:pPr>
              <a:r>
                <a:rPr lang="en-US" sz="1735" spc="170">
                  <a:solidFill>
                    <a:srgbClr val="231F20"/>
                  </a:solidFill>
                  <a:latin typeface="Montserrat Classic Bold"/>
                </a:rPr>
                <a:t>UNHINGED</a:t>
              </a: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4431494" y="383111"/>
            <a:ext cx="8904094" cy="159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IMPACT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407869">
            <a:off x="12052165" y="1118883"/>
            <a:ext cx="12471670" cy="5351480"/>
          </a:xfrm>
          <a:custGeom>
            <a:avLst/>
            <a:gdLst/>
            <a:ahLst/>
            <a:cxnLst/>
            <a:rect r="r" b="b" t="t" l="l"/>
            <a:pathLst>
              <a:path h="5351480" w="1247167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407869">
            <a:off x="-4696947" y="10150458"/>
            <a:ext cx="12471670" cy="5351480"/>
          </a:xfrm>
          <a:custGeom>
            <a:avLst/>
            <a:gdLst/>
            <a:ahLst/>
            <a:cxnLst/>
            <a:rect r="r" b="b" t="t" l="l"/>
            <a:pathLst>
              <a:path h="5351480" w="1247167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926430" y="8744002"/>
            <a:ext cx="1865640" cy="1028596"/>
            <a:chOff x="0" y="0"/>
            <a:chExt cx="2487520" cy="137146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845804" y="0"/>
              <a:ext cx="795911" cy="818091"/>
            </a:xfrm>
            <a:custGeom>
              <a:avLst/>
              <a:gdLst/>
              <a:ahLst/>
              <a:cxnLst/>
              <a:rect r="r" b="b" t="t" l="l"/>
              <a:pathLst>
                <a:path h="818091" w="795911">
                  <a:moveTo>
                    <a:pt x="0" y="0"/>
                  </a:moveTo>
                  <a:lnTo>
                    <a:pt x="795911" y="0"/>
                  </a:lnTo>
                  <a:lnTo>
                    <a:pt x="795911" y="818091"/>
                  </a:lnTo>
                  <a:lnTo>
                    <a:pt x="0" y="81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1002078"/>
              <a:ext cx="2487520" cy="369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394"/>
                </a:lnSpc>
                <a:spcBef>
                  <a:spcPct val="0"/>
                </a:spcBef>
              </a:pPr>
              <a:r>
                <a:rPr lang="en-US" sz="1735" spc="170">
                  <a:solidFill>
                    <a:srgbClr val="231F20"/>
                  </a:solidFill>
                  <a:latin typeface="Montserrat Classic Bold"/>
                </a:rPr>
                <a:t>UNHINGED</a:t>
              </a:r>
            </a:p>
          </p:txBody>
        </p:sp>
      </p:grp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2091359" y="1738112"/>
          <a:ext cx="12956788" cy="6877026"/>
        </p:xfrm>
        <a:graphic>
          <a:graphicData uri="http://schemas.openxmlformats.org/drawingml/2006/table">
            <a:tbl>
              <a:tblPr/>
              <a:tblGrid>
                <a:gridCol w="2841070"/>
                <a:gridCol w="2631677"/>
                <a:gridCol w="1924149"/>
                <a:gridCol w="2455141"/>
                <a:gridCol w="3104751"/>
              </a:tblGrid>
              <a:tr h="129303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2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Montserrat Classic Bold"/>
                        </a:rPr>
                        <a:t>Measurement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Montserrat Classic Bold"/>
                        </a:rPr>
                        <a:t>Quantity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Montserrat Classic Bold"/>
                        </a:rPr>
                        <a:t>Unit Price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Montserrat Classic Bold"/>
                        </a:rPr>
                        <a:t>Final Prize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32177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49"/>
                        </a:lnSpc>
                        <a:defRPr/>
                      </a:pPr>
                      <a:r>
                        <a:rPr lang="en-US" sz="2535">
                          <a:solidFill>
                            <a:srgbClr val="000000"/>
                          </a:solidFill>
                          <a:latin typeface="Montserrat Classic"/>
                        </a:rPr>
                        <a:t>3D Filament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49"/>
                        </a:lnSpc>
                        <a:defRPr/>
                      </a:pPr>
                      <a:r>
                        <a:rPr lang="en-US" sz="2535">
                          <a:solidFill>
                            <a:srgbClr val="000000"/>
                          </a:solidFill>
                          <a:latin typeface="Montserrat Classic"/>
                        </a:rPr>
                        <a:t>kg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49"/>
                        </a:lnSpc>
                        <a:defRPr/>
                      </a:pPr>
                      <a:r>
                        <a:rPr lang="en-US" sz="2535">
                          <a:solidFill>
                            <a:srgbClr val="000000"/>
                          </a:solidFill>
                          <a:latin typeface="Montserrat Classic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49"/>
                        </a:lnSpc>
                        <a:defRPr/>
                      </a:pPr>
                      <a:r>
                        <a:rPr lang="en-US" sz="2535">
                          <a:solidFill>
                            <a:srgbClr val="000000"/>
                          </a:solidFill>
                          <a:latin typeface="Montserrat Classic"/>
                        </a:rPr>
                        <a:t>$33,90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49"/>
                        </a:lnSpc>
                        <a:defRPr/>
                      </a:pPr>
                      <a:r>
                        <a:rPr lang="en-US" sz="2535">
                          <a:solidFill>
                            <a:srgbClr val="000000"/>
                          </a:solidFill>
                          <a:latin typeface="Montserrat Classic"/>
                        </a:rPr>
                        <a:t>$33,90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1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49"/>
                        </a:lnSpc>
                        <a:defRPr/>
                      </a:pPr>
                      <a:r>
                        <a:rPr lang="en-US" sz="2535">
                          <a:solidFill>
                            <a:srgbClr val="000000"/>
                          </a:solidFill>
                          <a:latin typeface="Montserrat Classic"/>
                        </a:rPr>
                        <a:t>Elastics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49"/>
                        </a:lnSpc>
                        <a:defRPr/>
                      </a:pPr>
                      <a:r>
                        <a:rPr lang="en-US" sz="2535">
                          <a:solidFill>
                            <a:srgbClr val="000000"/>
                          </a:solidFill>
                          <a:latin typeface="Montserrat Classic"/>
                        </a:rPr>
                        <a:t>bags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49"/>
                        </a:lnSpc>
                        <a:defRPr/>
                      </a:pPr>
                      <a:r>
                        <a:rPr lang="en-US" sz="2535">
                          <a:solidFill>
                            <a:srgbClr val="000000"/>
                          </a:solidFill>
                          <a:latin typeface="Montserrat Classic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49"/>
                        </a:lnSpc>
                        <a:defRPr/>
                      </a:pPr>
                      <a:r>
                        <a:rPr lang="en-US" sz="2535">
                          <a:solidFill>
                            <a:srgbClr val="000000"/>
                          </a:solidFill>
                          <a:latin typeface="Montserrat Classic"/>
                        </a:rPr>
                        <a:t>$1,00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49"/>
                        </a:lnSpc>
                        <a:defRPr/>
                      </a:pPr>
                      <a:r>
                        <a:rPr lang="en-US" sz="2535">
                          <a:solidFill>
                            <a:srgbClr val="000000"/>
                          </a:solidFill>
                          <a:latin typeface="Montserrat Classic"/>
                        </a:rPr>
                        <a:t>$1,00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39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49"/>
                        </a:lnSpc>
                        <a:defRPr/>
                      </a:pPr>
                      <a:r>
                        <a:rPr lang="en-US" sz="2535">
                          <a:solidFill>
                            <a:srgbClr val="000000"/>
                          </a:solidFill>
                          <a:latin typeface="Montserrat Classic"/>
                        </a:rPr>
                        <a:t>Nuts &amp; Bolts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49"/>
                        </a:lnSpc>
                        <a:defRPr/>
                      </a:pPr>
                      <a:r>
                        <a:rPr lang="en-US" sz="2535">
                          <a:solidFill>
                            <a:srgbClr val="000000"/>
                          </a:solidFill>
                          <a:latin typeface="Montserrat Classic"/>
                        </a:rPr>
                        <a:t>bags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49"/>
                        </a:lnSpc>
                        <a:defRPr/>
                      </a:pPr>
                      <a:r>
                        <a:rPr lang="en-US" sz="2535">
                          <a:solidFill>
                            <a:srgbClr val="000000"/>
                          </a:solidFill>
                          <a:latin typeface="Montserrat Classic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49"/>
                        </a:lnSpc>
                        <a:defRPr/>
                      </a:pPr>
                      <a:r>
                        <a:rPr lang="en-US" sz="2535">
                          <a:solidFill>
                            <a:srgbClr val="000000"/>
                          </a:solidFill>
                          <a:latin typeface="Montserrat Classic"/>
                        </a:rPr>
                        <a:t>$5,00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49"/>
                        </a:lnSpc>
                        <a:defRPr/>
                      </a:pPr>
                      <a:r>
                        <a:rPr lang="en-US" sz="2535">
                          <a:solidFill>
                            <a:srgbClr val="000000"/>
                          </a:solidFill>
                          <a:latin typeface="Montserrat Classic"/>
                        </a:rPr>
                        <a:t>$5,00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8668">
                <a:tc gridSpan="4">
                  <a:txBody>
                    <a:bodyPr anchor="t" rtlCol="false"/>
                    <a:lstStyle/>
                    <a:p>
                      <a:pPr algn="ctr">
                        <a:lnSpc>
                          <a:spcPts val="4529"/>
                        </a:lnSpc>
                        <a:defRPr/>
                      </a:pPr>
                      <a:r>
                        <a:rPr lang="en-US" sz="3235">
                          <a:solidFill>
                            <a:srgbClr val="000000"/>
                          </a:solidFill>
                          <a:latin typeface="Montserrat Classic Bold"/>
                        </a:rPr>
                        <a:t>TOTAL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4529"/>
                        </a:lnSpc>
                        <a:defRPr/>
                      </a:pPr>
                      <a:r>
                        <a:rPr lang="en-US" sz="3235">
                          <a:solidFill>
                            <a:srgbClr val="000000"/>
                          </a:solidFill>
                          <a:latin typeface="Montserrat Classic Bold"/>
                        </a:rPr>
                        <a:t>TOTAL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4529"/>
                        </a:lnSpc>
                        <a:defRPr/>
                      </a:pPr>
                      <a:r>
                        <a:rPr lang="en-US" sz="3235">
                          <a:solidFill>
                            <a:srgbClr val="000000"/>
                          </a:solidFill>
                          <a:latin typeface="Montserrat Classic Bold"/>
                        </a:rPr>
                        <a:t>TOTAL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4529"/>
                        </a:lnSpc>
                        <a:defRPr/>
                      </a:pPr>
                      <a:r>
                        <a:rPr lang="en-US" sz="3235">
                          <a:solidFill>
                            <a:srgbClr val="000000"/>
                          </a:solidFill>
                          <a:latin typeface="Montserrat Classic Bold"/>
                        </a:rPr>
                        <a:t>TOTAL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529"/>
                        </a:lnSpc>
                        <a:defRPr/>
                      </a:pPr>
                      <a:r>
                        <a:rPr lang="en-US" sz="3235">
                          <a:solidFill>
                            <a:srgbClr val="000000"/>
                          </a:solidFill>
                          <a:latin typeface="Montserrat Classic Bold"/>
                        </a:rPr>
                        <a:t>$39,90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2091359" y="-51140"/>
            <a:ext cx="11609821" cy="159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BILL OF MATERIALS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DAFxwm5L3WQ</dc:identifier>
  <dcterms:modified xsi:type="dcterms:W3CDTF">2011-08-01T06:04:30Z</dcterms:modified>
  <cp:revision>1</cp:revision>
  <dc:title>Presentation</dc:title>
</cp:coreProperties>
</file>