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Average"/>
      <p:regular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CFD0FF2-2893-411A-8A85-75ECE27971EB}">
  <a:tblStyle styleId="{9CFD0FF2-2893-411A-8A85-75ECE27971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Average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Oswal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swal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c8fd6342a4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c8fd6342a4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8fd6342a4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c8fd6342a4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c7eb5570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c7eb5570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7eb5570b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7eb5570b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8fd6342a4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8fd6342a4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c7eb5570ba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c7eb5570b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c8fd6342a4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c8fd6342a4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8fd6342a4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8fd6342a4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f52beb048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f52beb04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8fd6342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c8fd6342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11700" y="1948475"/>
            <a:ext cx="8520600" cy="29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Group 14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Erosion Stars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Spendings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8" name="Google Shape;118;p22"/>
          <p:cNvGraphicFramePr/>
          <p:nvPr/>
        </p:nvGraphicFramePr>
        <p:xfrm>
          <a:off x="1850775" y="11524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{9CFD0FF2-2893-411A-8A85-75ECE27971EB}</a:tableStyleId>
              </a:tblPr>
              <a:tblGrid>
                <a:gridCol w="2413075"/>
                <a:gridCol w="2413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Motor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$33.40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Axle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$12.90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Tank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$2.75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Motor Driver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$10.97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Microprocessor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$15.25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Power Adapter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$16.99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Wiring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2200">
                          <a:solidFill>
                            <a:schemeClr val="dk1"/>
                          </a:solidFill>
                        </a:rPr>
                        <a:t>$4.35</a:t>
                      </a:r>
                      <a:endParaRPr sz="2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9" name="Google Shape;119;p22"/>
          <p:cNvSpPr txBox="1"/>
          <p:nvPr/>
        </p:nvSpPr>
        <p:spPr>
          <a:xfrm>
            <a:off x="7073700" y="3503875"/>
            <a:ext cx="2070300" cy="1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Total:</a:t>
            </a:r>
            <a:endParaRPr sz="22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$96.65</a:t>
            </a:r>
            <a:endParaRPr sz="22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s-419"/>
              <a:t>The Problem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309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/>
              <a:t>Industrial</a:t>
            </a:r>
            <a:r>
              <a:rPr lang="es-419" sz="2000"/>
              <a:t> r</a:t>
            </a:r>
            <a:r>
              <a:rPr lang="es-419" sz="2000"/>
              <a:t>esearchers and engineers need a quick, safe, and reliable way to test part lifespan under water erosion.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2000"/>
              <a:t>Dams, boats, and water pumps all rely on some form of spinning part that is exposed to large amounts of force and pressure.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 sz="2000"/>
              <a:t>The failure of these parts can damage the larger system.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s-419"/>
              <a:t>Need Specification</a:t>
            </a:r>
            <a:endParaRPr/>
          </a:p>
        </p:txBody>
      </p:sp>
      <p:graphicFrame>
        <p:nvGraphicFramePr>
          <p:cNvPr id="71" name="Google Shape;71;p15"/>
          <p:cNvGraphicFramePr/>
          <p:nvPr/>
        </p:nvGraphicFramePr>
        <p:xfrm>
          <a:off x="334075" y="121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{9CFD0FF2-2893-411A-8A85-75ECE27971EB}</a:tableStyleId>
              </a:tblPr>
              <a:tblGrid>
                <a:gridCol w="2825275"/>
                <a:gridCol w="2825275"/>
                <a:gridCol w="28252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Reliability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Efficiency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Safety</a:t>
                      </a:r>
                      <a:endParaRPr sz="2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The system should generate reliable data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The system should be capable of erosion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The system must not be a danger to users.</a:t>
                      </a:r>
                      <a:endParaRPr sz="2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The experiment results should be repeatable.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Lower </a:t>
                      </a: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experiment time and costs will be beneficial.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The system should not be pressurized or heated.</a:t>
                      </a:r>
                      <a:endParaRPr sz="2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The flexibility of the system will be beneficial.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Inspirations</a:t>
            </a:r>
            <a:endParaRPr/>
          </a:p>
        </p:txBody>
      </p:sp>
      <p:graphicFrame>
        <p:nvGraphicFramePr>
          <p:cNvPr id="77" name="Google Shape;77;p16"/>
          <p:cNvGraphicFramePr/>
          <p:nvPr/>
        </p:nvGraphicFramePr>
        <p:xfrm>
          <a:off x="311700" y="1383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{9CFD0FF2-2893-411A-8A85-75ECE27971EB}</a:tableStyleId>
              </a:tblPr>
              <a:tblGrid>
                <a:gridCol w="2130150"/>
                <a:gridCol w="2130150"/>
                <a:gridCol w="2130150"/>
                <a:gridCol w="2130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Hiroshima University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University of Kentucky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GIW Industries Inc.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American Society for Testing and Materials</a:t>
                      </a:r>
                      <a:endParaRPr sz="20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Used an air gun to blast particles onto sample.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Blasted concrete samples with pressurized water.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Blasts rotated sample with an abrasive slurry.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s-419" sz="20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Uses a wheel to fling abrasive slurry at sample.</a:t>
                      </a:r>
                      <a:endParaRPr sz="2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Our Solution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200"/>
              <a:t>What we propose:</a:t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s-419" sz="2200"/>
              <a:t>Spin the test component for erosion.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s-419" sz="2200"/>
              <a:t>Use a sand slurry to minimize time spent.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s-419" sz="2200"/>
              <a:t>Variable rotation speeds.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s-419" sz="2200"/>
              <a:t>Variable abrasive-water ratio.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Our Solution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-419"/>
              <a:t>Concept Design: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9475" y="330425"/>
            <a:ext cx="4931275" cy="439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063" y="1152475"/>
            <a:ext cx="8301876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s-419"/>
              <a:t>Our Solution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-419"/>
              <a:t>Finished System:</a:t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3250" y="383925"/>
            <a:ext cx="5225424" cy="4375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3676" y="0"/>
            <a:ext cx="51766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