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0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2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E59E10-2D31-4A70-A385-AD76C6961A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F963B30-5E76-4ECA-9797-87D7F6204D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M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EF40BC-612C-4257-8A9E-79CA880C5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A0496-11F7-4126-9554-714BC08C0562}" type="datetimeFigureOut">
              <a:rPr lang="fr-MA" smtClean="0"/>
              <a:t>16/10/2023</a:t>
            </a:fld>
            <a:endParaRPr lang="fr-M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90D259-4CB0-4F52-9288-8CC9E510E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E18CFA-7885-4C8A-974D-CB6199B30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0D731-6D90-4785-869A-D451BAA45923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210346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38303C-44E2-4E20-B559-EF969B484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593E32F-4E10-4A61-9575-D0C9C69684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9CAE34-C26A-4B48-9575-2FB910A99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A0496-11F7-4126-9554-714BC08C0562}" type="datetimeFigureOut">
              <a:rPr lang="fr-MA" smtClean="0"/>
              <a:t>16/10/2023</a:t>
            </a:fld>
            <a:endParaRPr lang="fr-M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F3139A-9387-4D86-97A0-E4D06DDE1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022D12-2246-4887-B76B-CE062EF8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0D731-6D90-4785-869A-D451BAA45923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536978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B8EECF3-E22D-4E6A-A53F-B33D24EB66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D8B36E3-79C0-4B4C-8A75-8744B307E9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A35084-35E5-4936-AF51-9D3CEC4CB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A0496-11F7-4126-9554-714BC08C0562}" type="datetimeFigureOut">
              <a:rPr lang="fr-MA" smtClean="0"/>
              <a:t>16/10/2023</a:t>
            </a:fld>
            <a:endParaRPr lang="fr-M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F8FCA0-C0E1-45FD-96A3-1CFBBE3E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63693B-15C9-4294-9184-3D2EFC91A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0D731-6D90-4785-869A-D451BAA45923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545953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07A2EA-368E-435E-9C6D-EC49739B3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31F10D-956F-45E4-A733-7FC43AE50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E73FE5-99C8-4DB2-A508-8F06FCE39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A0496-11F7-4126-9554-714BC08C0562}" type="datetimeFigureOut">
              <a:rPr lang="fr-MA" smtClean="0"/>
              <a:t>16/10/2023</a:t>
            </a:fld>
            <a:endParaRPr lang="fr-M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88E107-269F-4846-AE85-73FEE4A0D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C25D43-4D85-4BEC-B440-A7EC1CA75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0D731-6D90-4785-869A-D451BAA45923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799825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3230DC-94CD-49D1-A449-11B4BCF60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834EA91-3389-4C01-80FC-1019BC678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65CEE16-9CE9-493E-8D86-27DD50C28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A0496-11F7-4126-9554-714BC08C0562}" type="datetimeFigureOut">
              <a:rPr lang="fr-MA" smtClean="0"/>
              <a:t>16/10/2023</a:t>
            </a:fld>
            <a:endParaRPr lang="fr-M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5D7A3E-B12D-4DAD-AFAF-9BC3CA38A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E27E9C-D7EC-4D8A-9B40-EB2DD9952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0D731-6D90-4785-869A-D451BAA45923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243121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30AC1C-8631-4B62-AD04-518CB7B35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940CAE-C1E3-4A5B-9BE2-8B9DC5D05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2233D83-53F9-4E93-BBB2-DC6ABA09D7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1036BEF-2C11-486F-B325-0C65DAC42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A0496-11F7-4126-9554-714BC08C0562}" type="datetimeFigureOut">
              <a:rPr lang="fr-MA" smtClean="0"/>
              <a:t>16/10/2023</a:t>
            </a:fld>
            <a:endParaRPr lang="fr-M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18259E0-EBFD-4341-9939-7A8E8F60D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6E9A721-C4C8-428B-A921-B9817A2C5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0D731-6D90-4785-869A-D451BAA45923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375580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ED627C-534A-4C0C-B0FF-F03D9D2C9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2EBDD60-E082-4697-AAD8-323F4211B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9DA0C4D-6BF5-41EF-966C-EED7EB0D0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55FF0F9-7328-417F-8269-3A177D4B93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8CA3568-059A-4A81-9D86-D70C73E502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E7C7087-04E4-445B-9B1A-63F36C537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A0496-11F7-4126-9554-714BC08C0562}" type="datetimeFigureOut">
              <a:rPr lang="fr-MA" smtClean="0"/>
              <a:t>16/10/2023</a:t>
            </a:fld>
            <a:endParaRPr lang="fr-M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C666EC7-D7DE-4EC1-8FC1-A641BCE2C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CC158BD-64EC-466E-923A-F96C296D1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0D731-6D90-4785-869A-D451BAA45923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53202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AD90EB-2600-432F-B9A0-A2048D8B9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FDE4ACB-9676-4080-8903-B7F7B86D3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A0496-11F7-4126-9554-714BC08C0562}" type="datetimeFigureOut">
              <a:rPr lang="fr-MA" smtClean="0"/>
              <a:t>16/10/2023</a:t>
            </a:fld>
            <a:endParaRPr lang="fr-M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A40FB22-7F06-4D89-9087-73C6049F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15D77BE-7BF6-48BE-9549-243987183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0D731-6D90-4785-869A-D451BAA45923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420650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1D41F4A-B6C6-4186-8E39-75A0BB181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A0496-11F7-4126-9554-714BC08C0562}" type="datetimeFigureOut">
              <a:rPr lang="fr-MA" smtClean="0"/>
              <a:t>16/10/2023</a:t>
            </a:fld>
            <a:endParaRPr lang="fr-M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0B806EA-2C3F-4587-8ABD-6EA536136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3687D2D-CEA8-43BE-8716-4C1B73F69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0D731-6D90-4785-869A-D451BAA45923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148868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DBC843-02B5-4AE5-9BC3-A63D9005A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870F5E-A460-48A1-8416-82FC87307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14401C5-FDA3-4F89-8E8C-EEAD5A0B7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08397D-F996-4211-B82E-EAB5FC596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A0496-11F7-4126-9554-714BC08C0562}" type="datetimeFigureOut">
              <a:rPr lang="fr-MA" smtClean="0"/>
              <a:t>16/10/2023</a:t>
            </a:fld>
            <a:endParaRPr lang="fr-M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7B67207-4F61-481A-B282-DE3546F93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4853051-3944-4B3D-A345-6AAD50F81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0D731-6D90-4785-869A-D451BAA45923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539159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2C6247-113F-41B3-AE89-5CEC028F1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517E2DA-A0E9-4A03-B163-7F0D0CEA65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M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9945A8A-B7A5-4FB6-AC67-8B2EB6C348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0CBF9BE-B08D-4816-839F-95B5960A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A0496-11F7-4126-9554-714BC08C0562}" type="datetimeFigureOut">
              <a:rPr lang="fr-MA" smtClean="0"/>
              <a:t>16/10/2023</a:t>
            </a:fld>
            <a:endParaRPr lang="fr-M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51B3C7C-B40F-48E5-AF1A-21C36001A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78E1CF4-1145-4B3B-B942-F152F1847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0D731-6D90-4785-869A-D451BAA45923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6442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A693E15-09B2-411E-BBBE-1535E38C6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20630F1-0452-447A-940E-B333994AC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9A92DC-D07D-4A73-AF94-3B95528700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A0496-11F7-4126-9554-714BC08C0562}" type="datetimeFigureOut">
              <a:rPr lang="fr-MA" smtClean="0"/>
              <a:t>16/10/2023</a:t>
            </a:fld>
            <a:endParaRPr lang="fr-M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9D86CC-086D-41CE-ADCA-C33F00E1B7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M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F86AAB-8F55-4CA8-A619-D287FD0A51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0D731-6D90-4785-869A-D451BAA45923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227376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081B354B-BEA1-4050-BC77-3EFE201B4B87}"/>
              </a:ext>
            </a:extLst>
          </p:cNvPr>
          <p:cNvSpPr txBox="1"/>
          <p:nvPr/>
        </p:nvSpPr>
        <p:spPr>
          <a:xfrm>
            <a:off x="1363579" y="657726"/>
            <a:ext cx="68660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latin typeface="Work Sans" pitchFamily="2" charset="0"/>
              </a:rPr>
              <a:t>PRELIMINARY CONCEPTS PRESENTATION</a:t>
            </a:r>
            <a:endParaRPr lang="fr-MA" sz="4000" b="1" dirty="0">
              <a:latin typeface="Work Sans" pitchFamily="2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4A15247-B491-45B6-B18A-51F0616CB991}"/>
              </a:ext>
            </a:extLst>
          </p:cNvPr>
          <p:cNvSpPr txBox="1"/>
          <p:nvPr/>
        </p:nvSpPr>
        <p:spPr>
          <a:xfrm>
            <a:off x="1034715" y="2638943"/>
            <a:ext cx="68660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Work Sans" pitchFamily="2" charset="0"/>
              </a:rPr>
              <a:t>By: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err="1">
                <a:latin typeface="Work Sans" pitchFamily="2" charset="0"/>
              </a:rPr>
              <a:t>Belmkaddem</a:t>
            </a:r>
            <a:r>
              <a:rPr lang="fr-FR" sz="2000" dirty="0">
                <a:latin typeface="Work Sans" pitchFamily="2" charset="0"/>
              </a:rPr>
              <a:t> </a:t>
            </a:r>
            <a:r>
              <a:rPr lang="fr-FR" sz="2000" dirty="0" err="1">
                <a:latin typeface="Work Sans" pitchFamily="2" charset="0"/>
              </a:rPr>
              <a:t>Ziyad</a:t>
            </a:r>
            <a:endParaRPr lang="fr-FR" sz="2000" dirty="0">
              <a:latin typeface="Work Sans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Work Sans" pitchFamily="2" charset="0"/>
              </a:rPr>
              <a:t>Boulayad </a:t>
            </a:r>
            <a:r>
              <a:rPr lang="fr-FR" sz="2000" dirty="0" err="1">
                <a:latin typeface="Work Sans" pitchFamily="2" charset="0"/>
              </a:rPr>
              <a:t>Zakariae</a:t>
            </a:r>
            <a:endParaRPr lang="fr-FR" sz="2000" dirty="0">
              <a:latin typeface="Work Sans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Work Sans" pitchFamily="2" charset="0"/>
              </a:rPr>
              <a:t>Brou Deva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Work Sans" pitchFamily="2" charset="0"/>
              </a:rPr>
              <a:t>Saliba Elie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err="1">
                <a:latin typeface="Work Sans" pitchFamily="2" charset="0"/>
              </a:rPr>
              <a:t>Barroug</a:t>
            </a:r>
            <a:r>
              <a:rPr lang="fr-FR" sz="2000" dirty="0">
                <a:latin typeface="Work Sans" pitchFamily="2" charset="0"/>
              </a:rPr>
              <a:t> </a:t>
            </a:r>
            <a:r>
              <a:rPr lang="fr-FR" sz="2000" dirty="0" err="1">
                <a:latin typeface="Work Sans" pitchFamily="2" charset="0"/>
              </a:rPr>
              <a:t>Elmahdi</a:t>
            </a:r>
            <a:endParaRPr lang="fr-MA" sz="2000" dirty="0">
              <a:latin typeface="Work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110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DC40C8-C3E4-4FDA-8B19-C79C24A45B29}"/>
              </a:ext>
            </a:extLst>
          </p:cNvPr>
          <p:cNvSpPr txBox="1">
            <a:spLocks/>
          </p:cNvSpPr>
          <p:nvPr/>
        </p:nvSpPr>
        <p:spPr>
          <a:xfrm>
            <a:off x="141515" y="15562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Work Sans" pitchFamily="2" charset="0"/>
              </a:rPr>
              <a:t>Solution 2: Saliba Elie</a:t>
            </a:r>
            <a:endParaRPr lang="fr-MA" sz="2800" b="1" dirty="0">
              <a:latin typeface="Work Sans" pitchFamily="2" charset="0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7FE5C92A-8BD4-49CA-88E5-990A83F4F069}"/>
              </a:ext>
            </a:extLst>
          </p:cNvPr>
          <p:cNvSpPr txBox="1">
            <a:spLocks/>
          </p:cNvSpPr>
          <p:nvPr/>
        </p:nvSpPr>
        <p:spPr>
          <a:xfrm>
            <a:off x="9452429" y="155627"/>
            <a:ext cx="2986314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err="1">
                <a:latin typeface="Work Sans" pitchFamily="2" charset="0"/>
              </a:rPr>
              <a:t>Sub</a:t>
            </a:r>
            <a:r>
              <a:rPr lang="fr-FR" sz="2800" b="1" dirty="0">
                <a:latin typeface="Work Sans" pitchFamily="2" charset="0"/>
              </a:rPr>
              <a:t>-system 1 </a:t>
            </a:r>
            <a:endParaRPr lang="fr-MA" sz="2800" b="1" dirty="0">
              <a:latin typeface="Work Sans" pitchFamily="2" charset="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479F60D2-31A5-4BDF-9EDB-2CE20995E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050" y="551543"/>
            <a:ext cx="4407264" cy="528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539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DC40C8-C3E4-4FDA-8B19-C79C24A45B29}"/>
              </a:ext>
            </a:extLst>
          </p:cNvPr>
          <p:cNvSpPr txBox="1">
            <a:spLocks/>
          </p:cNvSpPr>
          <p:nvPr/>
        </p:nvSpPr>
        <p:spPr>
          <a:xfrm>
            <a:off x="141515" y="15562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Work Sans" pitchFamily="2" charset="0"/>
              </a:rPr>
              <a:t>Solution 2: Saliba Elie</a:t>
            </a:r>
            <a:endParaRPr lang="fr-MA" sz="2800" b="1" dirty="0">
              <a:latin typeface="Work Sans" pitchFamily="2" charset="0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7FE5C92A-8BD4-49CA-88E5-990A83F4F069}"/>
              </a:ext>
            </a:extLst>
          </p:cNvPr>
          <p:cNvSpPr txBox="1">
            <a:spLocks/>
          </p:cNvSpPr>
          <p:nvPr/>
        </p:nvSpPr>
        <p:spPr>
          <a:xfrm>
            <a:off x="9452429" y="155627"/>
            <a:ext cx="2986314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err="1">
                <a:latin typeface="Work Sans" pitchFamily="2" charset="0"/>
              </a:rPr>
              <a:t>Sub</a:t>
            </a:r>
            <a:r>
              <a:rPr lang="fr-FR" sz="2800" b="1" dirty="0">
                <a:latin typeface="Work Sans" pitchFamily="2" charset="0"/>
              </a:rPr>
              <a:t>-system 2</a:t>
            </a:r>
            <a:endParaRPr lang="fr-MA" sz="2800" b="1" dirty="0">
              <a:latin typeface="Work Sans" pitchFamily="2" charset="0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E7D4CA05-AE81-437D-8B82-50CC49AEF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929" y="228931"/>
            <a:ext cx="4330045" cy="567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467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DC40C8-C3E4-4FDA-8B19-C79C24A45B29}"/>
              </a:ext>
            </a:extLst>
          </p:cNvPr>
          <p:cNvSpPr txBox="1">
            <a:spLocks/>
          </p:cNvSpPr>
          <p:nvPr/>
        </p:nvSpPr>
        <p:spPr>
          <a:xfrm>
            <a:off x="141515" y="15562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Work Sans" pitchFamily="2" charset="0"/>
              </a:rPr>
              <a:t>Solution 2: Saliba Elie</a:t>
            </a:r>
            <a:endParaRPr lang="fr-MA" sz="2800" b="1" dirty="0">
              <a:latin typeface="Work Sans" pitchFamily="2" charset="0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7FE5C92A-8BD4-49CA-88E5-990A83F4F069}"/>
              </a:ext>
            </a:extLst>
          </p:cNvPr>
          <p:cNvSpPr txBox="1">
            <a:spLocks/>
          </p:cNvSpPr>
          <p:nvPr/>
        </p:nvSpPr>
        <p:spPr>
          <a:xfrm>
            <a:off x="9452429" y="155627"/>
            <a:ext cx="2986314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err="1">
                <a:latin typeface="Work Sans" pitchFamily="2" charset="0"/>
              </a:rPr>
              <a:t>Sub</a:t>
            </a:r>
            <a:r>
              <a:rPr lang="fr-FR" sz="2800" b="1" dirty="0">
                <a:latin typeface="Work Sans" pitchFamily="2" charset="0"/>
              </a:rPr>
              <a:t>-system 3</a:t>
            </a:r>
            <a:endParaRPr lang="fr-MA" sz="2800" b="1" dirty="0">
              <a:latin typeface="Work Sans" pitchFamily="2" charset="0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DED4E774-974C-4337-A34D-A14ABDF73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29" y="682905"/>
            <a:ext cx="4715607" cy="526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7047D819-5148-432D-A1FE-3A7C3A7CF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750" y="457988"/>
            <a:ext cx="4232733" cy="549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666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9D16EF46-084D-4A83-BB5A-415DF83FB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722" y="0"/>
            <a:ext cx="4678135" cy="60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8DC40C8-C3E4-4FDA-8B19-C79C24A45B29}"/>
              </a:ext>
            </a:extLst>
          </p:cNvPr>
          <p:cNvSpPr txBox="1">
            <a:spLocks/>
          </p:cNvSpPr>
          <p:nvPr/>
        </p:nvSpPr>
        <p:spPr>
          <a:xfrm>
            <a:off x="141515" y="15562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Work Sans" pitchFamily="2" charset="0"/>
              </a:rPr>
              <a:t>Solution 3: Brou Deva</a:t>
            </a:r>
            <a:endParaRPr lang="fr-MA" sz="2800" b="1" dirty="0">
              <a:latin typeface="Work Sans" pitchFamily="2" charset="0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7FE5C92A-8BD4-49CA-88E5-990A83F4F069}"/>
              </a:ext>
            </a:extLst>
          </p:cNvPr>
          <p:cNvSpPr txBox="1">
            <a:spLocks/>
          </p:cNvSpPr>
          <p:nvPr/>
        </p:nvSpPr>
        <p:spPr>
          <a:xfrm>
            <a:off x="9452429" y="155627"/>
            <a:ext cx="2986314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err="1">
                <a:latin typeface="Work Sans" pitchFamily="2" charset="0"/>
              </a:rPr>
              <a:t>Sub</a:t>
            </a:r>
            <a:r>
              <a:rPr lang="fr-FR" sz="2800" b="1" dirty="0">
                <a:latin typeface="Work Sans" pitchFamily="2" charset="0"/>
              </a:rPr>
              <a:t>-system 1</a:t>
            </a:r>
            <a:endParaRPr lang="fr-MA" sz="2800" b="1" dirty="0">
              <a:latin typeface="Work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634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DC40C8-C3E4-4FDA-8B19-C79C24A45B29}"/>
              </a:ext>
            </a:extLst>
          </p:cNvPr>
          <p:cNvSpPr txBox="1">
            <a:spLocks/>
          </p:cNvSpPr>
          <p:nvPr/>
        </p:nvSpPr>
        <p:spPr>
          <a:xfrm>
            <a:off x="141515" y="15562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Work Sans" pitchFamily="2" charset="0"/>
              </a:rPr>
              <a:t>Solution 3: Brou Deva</a:t>
            </a:r>
            <a:endParaRPr lang="fr-MA" sz="2800" b="1" dirty="0">
              <a:latin typeface="Work Sans" pitchFamily="2" charset="0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7FE5C92A-8BD4-49CA-88E5-990A83F4F069}"/>
              </a:ext>
            </a:extLst>
          </p:cNvPr>
          <p:cNvSpPr txBox="1">
            <a:spLocks/>
          </p:cNvSpPr>
          <p:nvPr/>
        </p:nvSpPr>
        <p:spPr>
          <a:xfrm>
            <a:off x="9452429" y="155627"/>
            <a:ext cx="2986314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err="1">
                <a:latin typeface="Work Sans" pitchFamily="2" charset="0"/>
              </a:rPr>
              <a:t>Sub</a:t>
            </a:r>
            <a:r>
              <a:rPr lang="fr-FR" sz="2800" b="1" dirty="0">
                <a:latin typeface="Work Sans" pitchFamily="2" charset="0"/>
              </a:rPr>
              <a:t>-system 2</a:t>
            </a:r>
            <a:endParaRPr lang="fr-MA" sz="2800" b="1" dirty="0">
              <a:latin typeface="Work Sans" pitchFamily="2" charset="0"/>
            </a:endParaRP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1FBC6879-408A-4033-B90D-A2B9B8BF4D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9"/>
          <a:stretch/>
        </p:blipFill>
        <p:spPr bwMode="auto">
          <a:xfrm>
            <a:off x="1585232" y="626142"/>
            <a:ext cx="7722541" cy="537302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131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DC40C8-C3E4-4FDA-8B19-C79C24A45B29}"/>
              </a:ext>
            </a:extLst>
          </p:cNvPr>
          <p:cNvSpPr txBox="1">
            <a:spLocks/>
          </p:cNvSpPr>
          <p:nvPr/>
        </p:nvSpPr>
        <p:spPr>
          <a:xfrm>
            <a:off x="141515" y="15562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Work Sans" pitchFamily="2" charset="0"/>
              </a:rPr>
              <a:t>Solution 3: Brou Deva</a:t>
            </a:r>
            <a:endParaRPr lang="fr-MA" sz="2800" b="1" dirty="0">
              <a:latin typeface="Work Sans" pitchFamily="2" charset="0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7FE5C92A-8BD4-49CA-88E5-990A83F4F069}"/>
              </a:ext>
            </a:extLst>
          </p:cNvPr>
          <p:cNvSpPr txBox="1">
            <a:spLocks/>
          </p:cNvSpPr>
          <p:nvPr/>
        </p:nvSpPr>
        <p:spPr>
          <a:xfrm>
            <a:off x="9452429" y="155627"/>
            <a:ext cx="2986314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err="1">
                <a:latin typeface="Work Sans" pitchFamily="2" charset="0"/>
              </a:rPr>
              <a:t>Sub</a:t>
            </a:r>
            <a:r>
              <a:rPr lang="fr-FR" sz="2800" b="1" dirty="0">
                <a:latin typeface="Work Sans" pitchFamily="2" charset="0"/>
              </a:rPr>
              <a:t>-system 3</a:t>
            </a:r>
            <a:endParaRPr lang="fr-MA" sz="2800" b="1" dirty="0">
              <a:latin typeface="Work Sans" pitchFamily="2" charset="0"/>
            </a:endParaRP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8D17FECD-8C27-49FB-AF0A-D4DEBA1E3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605" y="797731"/>
            <a:ext cx="7193509" cy="489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55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DC40C8-C3E4-4FDA-8B19-C79C24A45B29}"/>
              </a:ext>
            </a:extLst>
          </p:cNvPr>
          <p:cNvSpPr txBox="1">
            <a:spLocks/>
          </p:cNvSpPr>
          <p:nvPr/>
        </p:nvSpPr>
        <p:spPr>
          <a:xfrm>
            <a:off x="141515" y="15562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Work Sans" pitchFamily="2" charset="0"/>
              </a:rPr>
              <a:t>Solution 4: Boulayad </a:t>
            </a:r>
            <a:r>
              <a:rPr lang="fr-FR" sz="2800" b="1" dirty="0" err="1">
                <a:latin typeface="Work Sans" pitchFamily="2" charset="0"/>
              </a:rPr>
              <a:t>Zakariae</a:t>
            </a:r>
            <a:endParaRPr lang="fr-MA" sz="2800" b="1" dirty="0">
              <a:latin typeface="Work Sans" pitchFamily="2" charset="0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7FE5C92A-8BD4-49CA-88E5-990A83F4F069}"/>
              </a:ext>
            </a:extLst>
          </p:cNvPr>
          <p:cNvSpPr txBox="1">
            <a:spLocks/>
          </p:cNvSpPr>
          <p:nvPr/>
        </p:nvSpPr>
        <p:spPr>
          <a:xfrm>
            <a:off x="9452429" y="155627"/>
            <a:ext cx="2986314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err="1">
                <a:latin typeface="Work Sans" pitchFamily="2" charset="0"/>
              </a:rPr>
              <a:t>Sub</a:t>
            </a:r>
            <a:r>
              <a:rPr lang="fr-FR" sz="2800" b="1" dirty="0">
                <a:latin typeface="Work Sans" pitchFamily="2" charset="0"/>
              </a:rPr>
              <a:t>-system 1</a:t>
            </a:r>
            <a:endParaRPr lang="fr-MA" sz="2800" b="1" dirty="0">
              <a:latin typeface="Work Sans" pitchFamily="2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A6F5B03-8EFE-4C86-91A6-5E545F12A2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59" t="9987" r="2059" b="16322"/>
          <a:stretch/>
        </p:blipFill>
        <p:spPr>
          <a:xfrm>
            <a:off x="3578260" y="1129352"/>
            <a:ext cx="3977189" cy="438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42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DC40C8-C3E4-4FDA-8B19-C79C24A45B29}"/>
              </a:ext>
            </a:extLst>
          </p:cNvPr>
          <p:cNvSpPr txBox="1">
            <a:spLocks/>
          </p:cNvSpPr>
          <p:nvPr/>
        </p:nvSpPr>
        <p:spPr>
          <a:xfrm>
            <a:off x="141515" y="15562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Work Sans" pitchFamily="2" charset="0"/>
              </a:rPr>
              <a:t>Solution 4: Boulayad </a:t>
            </a:r>
            <a:r>
              <a:rPr lang="fr-FR" sz="2800" b="1" dirty="0" err="1">
                <a:latin typeface="Work Sans" pitchFamily="2" charset="0"/>
              </a:rPr>
              <a:t>Zakariae</a:t>
            </a:r>
            <a:endParaRPr lang="fr-MA" sz="2800" b="1" dirty="0">
              <a:latin typeface="Work Sans" pitchFamily="2" charset="0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7FE5C92A-8BD4-49CA-88E5-990A83F4F069}"/>
              </a:ext>
            </a:extLst>
          </p:cNvPr>
          <p:cNvSpPr txBox="1">
            <a:spLocks/>
          </p:cNvSpPr>
          <p:nvPr/>
        </p:nvSpPr>
        <p:spPr>
          <a:xfrm>
            <a:off x="9452429" y="155626"/>
            <a:ext cx="2986314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err="1">
                <a:latin typeface="Work Sans" pitchFamily="2" charset="0"/>
              </a:rPr>
              <a:t>Sub</a:t>
            </a:r>
            <a:r>
              <a:rPr lang="fr-FR" sz="2800" b="1" dirty="0">
                <a:latin typeface="Work Sans" pitchFamily="2" charset="0"/>
              </a:rPr>
              <a:t>-system 2</a:t>
            </a:r>
            <a:endParaRPr lang="fr-MA" sz="2800" b="1" dirty="0">
              <a:latin typeface="Work Sans" pitchFamily="2" charset="0"/>
            </a:endParaRP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F1DB1773-B2BC-4031-BA86-2963B1CEFC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" b="5898"/>
          <a:stretch/>
        </p:blipFill>
        <p:spPr bwMode="auto">
          <a:xfrm>
            <a:off x="4000500" y="696036"/>
            <a:ext cx="4191000" cy="524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533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DC40C8-C3E4-4FDA-8B19-C79C24A45B29}"/>
              </a:ext>
            </a:extLst>
          </p:cNvPr>
          <p:cNvSpPr txBox="1">
            <a:spLocks/>
          </p:cNvSpPr>
          <p:nvPr/>
        </p:nvSpPr>
        <p:spPr>
          <a:xfrm>
            <a:off x="141515" y="15562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Work Sans" pitchFamily="2" charset="0"/>
              </a:rPr>
              <a:t>Solution 4: Boulayad </a:t>
            </a:r>
            <a:r>
              <a:rPr lang="fr-FR" sz="2800" b="1" dirty="0" err="1">
                <a:latin typeface="Work Sans" pitchFamily="2" charset="0"/>
              </a:rPr>
              <a:t>Zakariae</a:t>
            </a:r>
            <a:endParaRPr lang="fr-MA" sz="2800" b="1" dirty="0">
              <a:latin typeface="Work Sans" pitchFamily="2" charset="0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7FE5C92A-8BD4-49CA-88E5-990A83F4F069}"/>
              </a:ext>
            </a:extLst>
          </p:cNvPr>
          <p:cNvSpPr txBox="1">
            <a:spLocks/>
          </p:cNvSpPr>
          <p:nvPr/>
        </p:nvSpPr>
        <p:spPr>
          <a:xfrm>
            <a:off x="9452429" y="155626"/>
            <a:ext cx="2986314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err="1">
                <a:latin typeface="Work Sans" pitchFamily="2" charset="0"/>
              </a:rPr>
              <a:t>Sub</a:t>
            </a:r>
            <a:r>
              <a:rPr lang="fr-FR" sz="2800" b="1" dirty="0">
                <a:latin typeface="Work Sans" pitchFamily="2" charset="0"/>
              </a:rPr>
              <a:t>-system 3</a:t>
            </a:r>
            <a:endParaRPr lang="fr-MA" sz="2800" b="1" dirty="0">
              <a:latin typeface="Work Sans" pitchFamily="2" charset="0"/>
            </a:endParaRP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9F0B91E5-731B-4797-A7F4-AED07825E8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5" b="5833"/>
          <a:stretch/>
        </p:blipFill>
        <p:spPr bwMode="auto">
          <a:xfrm>
            <a:off x="4005262" y="818407"/>
            <a:ext cx="4181475" cy="518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080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DC40C8-C3E4-4FDA-8B19-C79C24A45B29}"/>
              </a:ext>
            </a:extLst>
          </p:cNvPr>
          <p:cNvSpPr txBox="1">
            <a:spLocks/>
          </p:cNvSpPr>
          <p:nvPr/>
        </p:nvSpPr>
        <p:spPr>
          <a:xfrm>
            <a:off x="141515" y="15562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Work Sans" pitchFamily="2" charset="0"/>
              </a:rPr>
              <a:t>Solution 5: </a:t>
            </a:r>
            <a:r>
              <a:rPr lang="fr-FR" sz="2800" b="1" dirty="0" err="1">
                <a:latin typeface="Work Sans" pitchFamily="2" charset="0"/>
              </a:rPr>
              <a:t>Barroug</a:t>
            </a:r>
            <a:r>
              <a:rPr lang="fr-FR" sz="2800" b="1" dirty="0">
                <a:latin typeface="Work Sans" pitchFamily="2" charset="0"/>
              </a:rPr>
              <a:t> </a:t>
            </a:r>
            <a:r>
              <a:rPr lang="fr-FR" sz="2800" b="1" dirty="0" err="1">
                <a:latin typeface="Work Sans" pitchFamily="2" charset="0"/>
              </a:rPr>
              <a:t>Elmahdi</a:t>
            </a:r>
            <a:endParaRPr lang="fr-MA" sz="2800" b="1" dirty="0">
              <a:latin typeface="Work Sans" pitchFamily="2" charset="0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7FE5C92A-8BD4-49CA-88E5-990A83F4F069}"/>
              </a:ext>
            </a:extLst>
          </p:cNvPr>
          <p:cNvSpPr txBox="1">
            <a:spLocks/>
          </p:cNvSpPr>
          <p:nvPr/>
        </p:nvSpPr>
        <p:spPr>
          <a:xfrm>
            <a:off x="9452429" y="155626"/>
            <a:ext cx="2986314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err="1">
                <a:latin typeface="Work Sans" pitchFamily="2" charset="0"/>
              </a:rPr>
              <a:t>Sub</a:t>
            </a:r>
            <a:r>
              <a:rPr lang="fr-FR" sz="2800" b="1" dirty="0">
                <a:latin typeface="Work Sans" pitchFamily="2" charset="0"/>
              </a:rPr>
              <a:t>-system 2</a:t>
            </a:r>
            <a:endParaRPr lang="fr-MA" sz="2800" b="1" dirty="0">
              <a:latin typeface="Work Sans" pitchFamily="2" charset="0"/>
            </a:endParaRP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D8FA15D5-4D74-4A3D-A045-148926EFD3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" b="9371"/>
          <a:stretch/>
        </p:blipFill>
        <p:spPr bwMode="auto">
          <a:xfrm>
            <a:off x="887104" y="675962"/>
            <a:ext cx="9498842" cy="521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583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E60522-00C5-4D46-B5A1-631F14E1A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Work Sans" pitchFamily="2" charset="0"/>
              </a:rPr>
              <a:t>SUMMARY</a:t>
            </a:r>
            <a:endParaRPr lang="fr-MA" b="1" dirty="0">
              <a:latin typeface="Work Sans" pitchFamily="2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2C6B09-1541-4F4F-A0E3-AFC4BE3D0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8363"/>
            <a:ext cx="10515600" cy="4351338"/>
          </a:xfrm>
        </p:spPr>
        <p:txBody>
          <a:bodyPr/>
          <a:lstStyle/>
          <a:p>
            <a:r>
              <a:rPr lang="fr-FR" dirty="0">
                <a:latin typeface="Work Sans" pitchFamily="2" charset="0"/>
              </a:rPr>
              <a:t>Design criteria for the concept</a:t>
            </a:r>
          </a:p>
          <a:p>
            <a:r>
              <a:rPr lang="fr-FR" dirty="0" err="1">
                <a:latin typeface="Work Sans" pitchFamily="2" charset="0"/>
              </a:rPr>
              <a:t>Problem</a:t>
            </a:r>
            <a:r>
              <a:rPr lang="fr-FR" dirty="0">
                <a:latin typeface="Work Sans" pitchFamily="2" charset="0"/>
              </a:rPr>
              <a:t> </a:t>
            </a:r>
            <a:r>
              <a:rPr lang="fr-FR" dirty="0" err="1">
                <a:latin typeface="Work Sans" pitchFamily="2" charset="0"/>
              </a:rPr>
              <a:t>statement</a:t>
            </a:r>
            <a:endParaRPr lang="fr-FR" dirty="0">
              <a:latin typeface="Work Sans" pitchFamily="2" charset="0"/>
            </a:endParaRPr>
          </a:p>
          <a:p>
            <a:r>
              <a:rPr lang="fr-FR" dirty="0">
                <a:latin typeface="Work Sans" pitchFamily="2" charset="0"/>
              </a:rPr>
              <a:t>Certain primitive solutions to the design </a:t>
            </a:r>
            <a:r>
              <a:rPr lang="fr-FR" dirty="0" err="1">
                <a:latin typeface="Work Sans" pitchFamily="2" charset="0"/>
              </a:rPr>
              <a:t>problem</a:t>
            </a:r>
            <a:endParaRPr lang="fr-FR" dirty="0">
              <a:latin typeface="Work Sans" pitchFamily="2" charset="0"/>
            </a:endParaRPr>
          </a:p>
          <a:p>
            <a:r>
              <a:rPr lang="fr-FR" dirty="0" err="1">
                <a:latin typeface="Work Sans" pitchFamily="2" charset="0"/>
              </a:rPr>
              <a:t>Decision</a:t>
            </a:r>
            <a:r>
              <a:rPr lang="fr-FR" dirty="0">
                <a:latin typeface="Work Sans" pitchFamily="2" charset="0"/>
              </a:rPr>
              <a:t> matrix</a:t>
            </a:r>
          </a:p>
          <a:p>
            <a:r>
              <a:rPr lang="fr-FR" dirty="0">
                <a:latin typeface="Work Sans" pitchFamily="2" charset="0"/>
              </a:rPr>
              <a:t>Final solution</a:t>
            </a:r>
          </a:p>
          <a:p>
            <a:r>
              <a:rPr lang="fr-FR" dirty="0" err="1">
                <a:latin typeface="Work Sans" pitchFamily="2" charset="0"/>
              </a:rPr>
              <a:t>Your</a:t>
            </a:r>
            <a:r>
              <a:rPr lang="fr-FR" dirty="0">
                <a:latin typeface="Work Sans" pitchFamily="2" charset="0"/>
              </a:rPr>
              <a:t> feedback and </a:t>
            </a:r>
            <a:r>
              <a:rPr lang="fr-FR" dirty="0" err="1">
                <a:latin typeface="Work Sans" pitchFamily="2" charset="0"/>
              </a:rPr>
              <a:t>recommendations</a:t>
            </a:r>
            <a:endParaRPr lang="fr-MA" dirty="0">
              <a:latin typeface="Work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472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DC40C8-C3E4-4FDA-8B19-C79C24A45B29}"/>
              </a:ext>
            </a:extLst>
          </p:cNvPr>
          <p:cNvSpPr txBox="1">
            <a:spLocks/>
          </p:cNvSpPr>
          <p:nvPr/>
        </p:nvSpPr>
        <p:spPr>
          <a:xfrm>
            <a:off x="141515" y="15562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Work Sans" pitchFamily="2" charset="0"/>
              </a:rPr>
              <a:t>Solution 5: </a:t>
            </a:r>
            <a:r>
              <a:rPr lang="fr-FR" sz="2800" b="1" dirty="0" err="1">
                <a:latin typeface="Work Sans" pitchFamily="2" charset="0"/>
              </a:rPr>
              <a:t>Barroug</a:t>
            </a:r>
            <a:r>
              <a:rPr lang="fr-FR" sz="2800" b="1" dirty="0">
                <a:latin typeface="Work Sans" pitchFamily="2" charset="0"/>
              </a:rPr>
              <a:t> </a:t>
            </a:r>
            <a:r>
              <a:rPr lang="fr-FR" sz="2800" b="1" dirty="0" err="1">
                <a:latin typeface="Work Sans" pitchFamily="2" charset="0"/>
              </a:rPr>
              <a:t>Elmahdi</a:t>
            </a:r>
            <a:endParaRPr lang="fr-MA" sz="2800" b="1" dirty="0">
              <a:latin typeface="Work Sans" pitchFamily="2" charset="0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7FE5C92A-8BD4-49CA-88E5-990A83F4F069}"/>
              </a:ext>
            </a:extLst>
          </p:cNvPr>
          <p:cNvSpPr txBox="1">
            <a:spLocks/>
          </p:cNvSpPr>
          <p:nvPr/>
        </p:nvSpPr>
        <p:spPr>
          <a:xfrm>
            <a:off x="9452429" y="155626"/>
            <a:ext cx="2986314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err="1">
                <a:latin typeface="Work Sans" pitchFamily="2" charset="0"/>
              </a:rPr>
              <a:t>Sub</a:t>
            </a:r>
            <a:r>
              <a:rPr lang="fr-FR" sz="2800" b="1" dirty="0">
                <a:latin typeface="Work Sans" pitchFamily="2" charset="0"/>
              </a:rPr>
              <a:t>-system 3</a:t>
            </a:r>
            <a:endParaRPr lang="fr-MA" sz="2800" b="1" dirty="0">
              <a:latin typeface="Work Sans" pitchFamily="2" charset="0"/>
            </a:endParaRP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9B2A4E23-A51F-4C2E-8924-B42FF838C0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07"/>
          <a:stretch/>
        </p:blipFill>
        <p:spPr bwMode="auto">
          <a:xfrm>
            <a:off x="1740306" y="923673"/>
            <a:ext cx="7712123" cy="499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197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CBCE89-A331-4EE4-919B-B101938ED5E2}"/>
              </a:ext>
            </a:extLst>
          </p:cNvPr>
          <p:cNvSpPr txBox="1">
            <a:spLocks/>
          </p:cNvSpPr>
          <p:nvPr/>
        </p:nvSpPr>
        <p:spPr>
          <a:xfrm>
            <a:off x="442415" y="145620"/>
            <a:ext cx="3870278" cy="4821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MA" sz="3200" b="1" dirty="0">
                <a:latin typeface="Work Sans" pitchFamily="2" charset="0"/>
              </a:rPr>
              <a:t>DECISION MATRIX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E04F66E3-6C3A-4E14-B82F-34B38CBE5E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576027"/>
              </p:ext>
            </p:extLst>
          </p:nvPr>
        </p:nvGraphicFramePr>
        <p:xfrm>
          <a:off x="442415" y="723332"/>
          <a:ext cx="7702741" cy="5254391"/>
        </p:xfrm>
        <a:graphic>
          <a:graphicData uri="http://schemas.openxmlformats.org/drawingml/2006/table">
            <a:tbl>
              <a:tblPr/>
              <a:tblGrid>
                <a:gridCol w="1014733">
                  <a:extLst>
                    <a:ext uri="{9D8B030D-6E8A-4147-A177-3AD203B41FA5}">
                      <a16:colId xmlns:a16="http://schemas.microsoft.com/office/drawing/2014/main" val="690728834"/>
                    </a:ext>
                  </a:extLst>
                </a:gridCol>
                <a:gridCol w="1222291">
                  <a:extLst>
                    <a:ext uri="{9D8B030D-6E8A-4147-A177-3AD203B41FA5}">
                      <a16:colId xmlns:a16="http://schemas.microsoft.com/office/drawing/2014/main" val="1239213207"/>
                    </a:ext>
                  </a:extLst>
                </a:gridCol>
                <a:gridCol w="1049325">
                  <a:extLst>
                    <a:ext uri="{9D8B030D-6E8A-4147-A177-3AD203B41FA5}">
                      <a16:colId xmlns:a16="http://schemas.microsoft.com/office/drawing/2014/main" val="2519747836"/>
                    </a:ext>
                  </a:extLst>
                </a:gridCol>
                <a:gridCol w="1060856">
                  <a:extLst>
                    <a:ext uri="{9D8B030D-6E8A-4147-A177-3AD203B41FA5}">
                      <a16:colId xmlns:a16="http://schemas.microsoft.com/office/drawing/2014/main" val="3711976527"/>
                    </a:ext>
                  </a:extLst>
                </a:gridCol>
                <a:gridCol w="1106981">
                  <a:extLst>
                    <a:ext uri="{9D8B030D-6E8A-4147-A177-3AD203B41FA5}">
                      <a16:colId xmlns:a16="http://schemas.microsoft.com/office/drawing/2014/main" val="80738789"/>
                    </a:ext>
                  </a:extLst>
                </a:gridCol>
                <a:gridCol w="1199230">
                  <a:extLst>
                    <a:ext uri="{9D8B030D-6E8A-4147-A177-3AD203B41FA5}">
                      <a16:colId xmlns:a16="http://schemas.microsoft.com/office/drawing/2014/main" val="1932155585"/>
                    </a:ext>
                  </a:extLst>
                </a:gridCol>
                <a:gridCol w="1049325">
                  <a:extLst>
                    <a:ext uri="{9D8B030D-6E8A-4147-A177-3AD203B41FA5}">
                      <a16:colId xmlns:a16="http://schemas.microsoft.com/office/drawing/2014/main" val="792233203"/>
                    </a:ext>
                  </a:extLst>
                </a:gridCol>
              </a:tblGrid>
              <a:tr h="47809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Priority number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Design Criteria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Ziyad’s Concept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Elie’s Concept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Deva’s Concept 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Zakariae’s Concept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Mahdi’s Concept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2146505"/>
                  </a:ext>
                </a:extLst>
              </a:tr>
              <a:tr h="28843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Interface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6472987"/>
                  </a:ext>
                </a:extLst>
              </a:tr>
              <a:tr h="28843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Autonomy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0212650"/>
                  </a:ext>
                </a:extLst>
              </a:tr>
              <a:tr h="28843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Reliability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3075289"/>
                  </a:ext>
                </a:extLst>
              </a:tr>
              <a:tr h="35955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Access Tracking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0156389"/>
                  </a:ext>
                </a:extLst>
              </a:tr>
              <a:tr h="35955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Spatial Localisation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9389408"/>
                  </a:ext>
                </a:extLst>
              </a:tr>
              <a:tr h="35955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Digital Manipulation 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8959178"/>
                  </a:ext>
                </a:extLst>
              </a:tr>
              <a:tr h="35955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Data Approval Efficiency 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7744359"/>
                  </a:ext>
                </a:extLst>
              </a:tr>
              <a:tr h="28843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Alert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2871060"/>
                  </a:ext>
                </a:extLst>
              </a:tr>
              <a:tr h="35955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Video Recognition 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5131465"/>
                  </a:ext>
                </a:extLst>
              </a:tr>
              <a:tr h="28843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Longevity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2879516"/>
                  </a:ext>
                </a:extLst>
              </a:tr>
              <a:tr h="28843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Cost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245657"/>
                  </a:ext>
                </a:extLst>
              </a:tr>
              <a:tr h="35955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Detection range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9113432"/>
                  </a:ext>
                </a:extLst>
              </a:tr>
              <a:tr h="28843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Adaptability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4943947"/>
                  </a:ext>
                </a:extLst>
              </a:tr>
              <a:tr h="31146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Weight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5795111"/>
                  </a:ext>
                </a:extLst>
              </a:tr>
              <a:tr h="288436">
                <a:tc gridSpan="2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Total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127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147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130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138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2E75B5"/>
                          </a:solidFill>
                          <a:effectLst/>
                          <a:latin typeface="+mj-lt"/>
                        </a:rPr>
                        <a:t>123</a:t>
                      </a:r>
                      <a:endParaRPr lang="en-US" sz="1200" dirty="0">
                        <a:effectLst/>
                        <a:latin typeface="+mj-lt"/>
                      </a:endParaRPr>
                    </a:p>
                  </a:txBody>
                  <a:tcPr marL="40901" marR="40901" marT="40901" marB="40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4513192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95671D45-D825-4691-AEA5-7C007F0F4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5156" y="880277"/>
            <a:ext cx="392447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solidFill>
                  <a:srgbClr val="2E75B5"/>
                </a:solidFill>
                <a:latin typeface="+mj-lt"/>
                <a:cs typeface="Times New Roman" panose="02020603050405020304" pitchFamily="18" charset="0"/>
              </a:rPr>
              <a:t>PS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E75B5"/>
                </a:solidFill>
                <a:effectLst/>
                <a:latin typeface="+mj-lt"/>
                <a:cs typeface="Times New Roman" panose="02020603050405020304" pitchFamily="18" charset="0"/>
              </a:rPr>
              <a:t>: Priority scale : 5(High priority)→1(Low priority)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Étoile : 5 branches 5">
            <a:extLst>
              <a:ext uri="{FF2B5EF4-FFF2-40B4-BE49-F238E27FC236}">
                <a16:creationId xmlns:a16="http://schemas.microsoft.com/office/drawing/2014/main" id="{991335CC-C227-4479-9C4D-9FB87D31E3E9}"/>
              </a:ext>
            </a:extLst>
          </p:cNvPr>
          <p:cNvSpPr/>
          <p:nvPr/>
        </p:nvSpPr>
        <p:spPr>
          <a:xfrm>
            <a:off x="4416616" y="5718413"/>
            <a:ext cx="196328" cy="156954"/>
          </a:xfrm>
          <a:prstGeom prst="star5">
            <a:avLst/>
          </a:prstGeom>
          <a:solidFill>
            <a:srgbClr val="8F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56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142C0F-5E05-44E0-985A-CA74DD0854DC}"/>
              </a:ext>
            </a:extLst>
          </p:cNvPr>
          <p:cNvSpPr txBox="1">
            <a:spLocks/>
          </p:cNvSpPr>
          <p:nvPr/>
        </p:nvSpPr>
        <p:spPr>
          <a:xfrm>
            <a:off x="442415" y="145620"/>
            <a:ext cx="3870278" cy="4821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MA" sz="3200" b="1" dirty="0">
                <a:latin typeface="Work Sans" pitchFamily="2" charset="0"/>
              </a:rPr>
              <a:t>FINAL SOLUTION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39DE91-DD1D-4E2C-A611-3E8ED83EBD31}"/>
              </a:ext>
            </a:extLst>
          </p:cNvPr>
          <p:cNvSpPr txBox="1">
            <a:spLocks/>
          </p:cNvSpPr>
          <p:nvPr/>
        </p:nvSpPr>
        <p:spPr>
          <a:xfrm>
            <a:off x="838200" y="1744138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fr-MA" sz="2400" dirty="0">
                <a:latin typeface="+mj-lt"/>
              </a:rPr>
              <a:t>A </a:t>
            </a:r>
            <a:r>
              <a:rPr lang="fr-MA" sz="2400" dirty="0" err="1">
                <a:latin typeface="+mj-lt"/>
              </a:rPr>
              <a:t>redesign</a:t>
            </a:r>
            <a:r>
              <a:rPr lang="fr-MA" sz="2400" dirty="0">
                <a:latin typeface="+mj-lt"/>
              </a:rPr>
              <a:t> of certain </a:t>
            </a:r>
            <a:r>
              <a:rPr lang="fr-MA" sz="2400" dirty="0" err="1">
                <a:latin typeface="+mj-lt"/>
              </a:rPr>
              <a:t>elements</a:t>
            </a:r>
            <a:r>
              <a:rPr lang="fr-MA" sz="2400" dirty="0">
                <a:latin typeface="+mj-lt"/>
              </a:rPr>
              <a:t> </a:t>
            </a:r>
            <a:r>
              <a:rPr lang="fr-MA" sz="2400" dirty="0" err="1">
                <a:latin typeface="+mj-lt"/>
              </a:rPr>
              <a:t>from</a:t>
            </a:r>
            <a:r>
              <a:rPr lang="fr-MA" sz="2400" dirty="0">
                <a:latin typeface="+mj-lt"/>
              </a:rPr>
              <a:t> </a:t>
            </a:r>
            <a:r>
              <a:rPr lang="fr-MA" sz="2400" dirty="0" err="1">
                <a:latin typeface="+mj-lt"/>
              </a:rPr>
              <a:t>Elie’s</a:t>
            </a:r>
            <a:r>
              <a:rPr lang="fr-MA" sz="2400" dirty="0">
                <a:latin typeface="+mj-lt"/>
              </a:rPr>
              <a:t> design, to cover the </a:t>
            </a:r>
            <a:r>
              <a:rPr lang="fr-MA" sz="2400" dirty="0" err="1">
                <a:latin typeface="+mj-lt"/>
              </a:rPr>
              <a:t>inconveniences</a:t>
            </a:r>
            <a:r>
              <a:rPr lang="fr-MA" sz="2400" dirty="0">
                <a:latin typeface="+mj-lt"/>
              </a:rPr>
              <a:t> </a:t>
            </a:r>
            <a:r>
              <a:rPr lang="fr-MA" sz="2400" dirty="0" err="1">
                <a:latin typeface="+mj-lt"/>
              </a:rPr>
              <a:t>that</a:t>
            </a:r>
            <a:r>
              <a:rPr lang="fr-MA" sz="2400" dirty="0">
                <a:latin typeface="+mj-lt"/>
              </a:rPr>
              <a:t> </a:t>
            </a:r>
            <a:r>
              <a:rPr lang="fr-MA" sz="2400" dirty="0" err="1">
                <a:latin typeface="+mj-lt"/>
              </a:rPr>
              <a:t>it</a:t>
            </a:r>
            <a:r>
              <a:rPr lang="fr-MA" sz="2400" dirty="0">
                <a:latin typeface="+mj-lt"/>
              </a:rPr>
              <a:t> </a:t>
            </a:r>
            <a:r>
              <a:rPr lang="fr-MA" sz="2400" dirty="0" err="1">
                <a:latin typeface="+mj-lt"/>
              </a:rPr>
              <a:t>may</a:t>
            </a:r>
            <a:r>
              <a:rPr lang="fr-MA" sz="2400" dirty="0">
                <a:latin typeface="+mj-lt"/>
              </a:rPr>
              <a:t> come </a:t>
            </a:r>
            <a:r>
              <a:rPr lang="fr-MA" sz="2400" dirty="0" err="1">
                <a:latin typeface="+mj-lt"/>
              </a:rPr>
              <a:t>with</a:t>
            </a:r>
            <a:r>
              <a:rPr lang="fr-MA" sz="2400" dirty="0">
                <a:latin typeface="+mj-lt"/>
              </a:rPr>
              <a:t>: </a:t>
            </a:r>
            <a:r>
              <a:rPr lang="fr-MA" sz="2400" dirty="0" err="1">
                <a:latin typeface="+mj-lt"/>
              </a:rPr>
              <a:t>Cost</a:t>
            </a:r>
            <a:r>
              <a:rPr lang="fr-MA" sz="2400" dirty="0">
                <a:latin typeface="+mj-lt"/>
              </a:rPr>
              <a:t>, </a:t>
            </a:r>
            <a:r>
              <a:rPr lang="fr-MA" sz="2400" dirty="0" err="1">
                <a:latin typeface="+mj-lt"/>
              </a:rPr>
              <a:t>adaptability</a:t>
            </a:r>
            <a:r>
              <a:rPr lang="fr-MA" sz="2400" dirty="0">
                <a:latin typeface="+mj-lt"/>
              </a:rPr>
              <a:t>, …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fr-MA" sz="2400" dirty="0" err="1">
                <a:latin typeface="+mj-lt"/>
              </a:rPr>
              <a:t>We</a:t>
            </a:r>
            <a:r>
              <a:rPr lang="fr-MA" sz="2400" dirty="0">
                <a:latin typeface="+mj-lt"/>
              </a:rPr>
              <a:t> </a:t>
            </a:r>
            <a:r>
              <a:rPr lang="fr-MA" sz="2400" dirty="0" err="1">
                <a:latin typeface="+mj-lt"/>
              </a:rPr>
              <a:t>decided</a:t>
            </a:r>
            <a:r>
              <a:rPr lang="fr-MA" sz="2400" dirty="0">
                <a:latin typeface="+mj-lt"/>
              </a:rPr>
              <a:t> to do </a:t>
            </a:r>
            <a:r>
              <a:rPr lang="fr-MA" sz="2400" dirty="0" err="1">
                <a:latin typeface="+mj-lt"/>
              </a:rPr>
              <a:t>that</a:t>
            </a:r>
            <a:r>
              <a:rPr lang="fr-MA" sz="2400" dirty="0">
                <a:latin typeface="+mj-lt"/>
              </a:rPr>
              <a:t> by </a:t>
            </a:r>
            <a:r>
              <a:rPr lang="fr-MA" sz="2400" dirty="0" err="1">
                <a:latin typeface="+mj-lt"/>
              </a:rPr>
              <a:t>merging</a:t>
            </a:r>
            <a:r>
              <a:rPr lang="fr-MA" sz="2400" dirty="0">
                <a:latin typeface="+mj-lt"/>
              </a:rPr>
              <a:t> </a:t>
            </a:r>
            <a:r>
              <a:rPr lang="fr-MA" sz="2400" dirty="0" err="1">
                <a:latin typeface="+mj-lt"/>
              </a:rPr>
              <a:t>Elie’s</a:t>
            </a:r>
            <a:r>
              <a:rPr lang="fr-MA" sz="2400" dirty="0">
                <a:latin typeface="+mj-lt"/>
              </a:rPr>
              <a:t> digital interface </a:t>
            </a:r>
            <a:r>
              <a:rPr lang="fr-MA" sz="2400" dirty="0" err="1">
                <a:latin typeface="+mj-lt"/>
              </a:rPr>
              <a:t>with</a:t>
            </a:r>
            <a:r>
              <a:rPr lang="fr-MA" sz="2400" dirty="0">
                <a:latin typeface="+mj-lt"/>
              </a:rPr>
              <a:t> </a:t>
            </a:r>
            <a:r>
              <a:rPr lang="fr-MA" sz="2400" dirty="0" err="1">
                <a:latin typeface="+mj-lt"/>
              </a:rPr>
              <a:t>Deva’s</a:t>
            </a:r>
            <a:r>
              <a:rPr lang="fr-MA" sz="2400" dirty="0">
                <a:latin typeface="+mj-lt"/>
              </a:rPr>
              <a:t>, </a:t>
            </a:r>
            <a:r>
              <a:rPr lang="fr-MA" sz="2400" dirty="0" err="1">
                <a:latin typeface="+mj-lt"/>
              </a:rPr>
              <a:t>while</a:t>
            </a:r>
            <a:r>
              <a:rPr lang="fr-MA" sz="2400" dirty="0">
                <a:latin typeface="+mj-lt"/>
              </a:rPr>
              <a:t> </a:t>
            </a:r>
            <a:r>
              <a:rPr lang="fr-MA" sz="2400" dirty="0" err="1">
                <a:latin typeface="+mj-lt"/>
              </a:rPr>
              <a:t>modifying</a:t>
            </a:r>
            <a:r>
              <a:rPr lang="fr-MA" sz="2400" dirty="0">
                <a:latin typeface="+mj-lt"/>
              </a:rPr>
              <a:t> </a:t>
            </a:r>
            <a:r>
              <a:rPr lang="fr-MA" sz="2400" dirty="0" err="1">
                <a:latin typeface="+mj-lt"/>
              </a:rPr>
              <a:t>Elie’s</a:t>
            </a:r>
            <a:r>
              <a:rPr lang="fr-MA" sz="2400" dirty="0">
                <a:latin typeface="+mj-lt"/>
              </a:rPr>
              <a:t> tag </a:t>
            </a:r>
            <a:r>
              <a:rPr lang="fr-MA" sz="2400" dirty="0" err="1">
                <a:latin typeface="+mj-lt"/>
              </a:rPr>
              <a:t>reader</a:t>
            </a:r>
            <a:r>
              <a:rPr lang="fr-MA" sz="2400" dirty="0">
                <a:latin typeface="+mj-lt"/>
              </a:rPr>
              <a:t> design.</a:t>
            </a:r>
          </a:p>
        </p:txBody>
      </p:sp>
    </p:spTree>
    <p:extLst>
      <p:ext uri="{BB962C8B-B14F-4D97-AF65-F5344CB8AC3E}">
        <p14:creationId xmlns:p14="http://schemas.microsoft.com/office/powerpoint/2010/main" val="2380728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142C0F-5E05-44E0-985A-CA74DD0854DC}"/>
              </a:ext>
            </a:extLst>
          </p:cNvPr>
          <p:cNvSpPr txBox="1">
            <a:spLocks/>
          </p:cNvSpPr>
          <p:nvPr/>
        </p:nvSpPr>
        <p:spPr>
          <a:xfrm>
            <a:off x="442415" y="145620"/>
            <a:ext cx="3870278" cy="4821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MA" sz="3200" b="1" dirty="0">
                <a:latin typeface="Work Sans" pitchFamily="2" charset="0"/>
              </a:rPr>
              <a:t>FINAL SOLUTION</a:t>
            </a: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E403632E-8ACA-4699-9E5F-B38A22690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50"/>
          <a:stretch/>
        </p:blipFill>
        <p:spPr bwMode="auto">
          <a:xfrm>
            <a:off x="4312693" y="532263"/>
            <a:ext cx="4308659" cy="533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81EDBCB2-2C16-452D-B3B8-4754CA8F0760}"/>
              </a:ext>
            </a:extLst>
          </p:cNvPr>
          <p:cNvSpPr txBox="1">
            <a:spLocks/>
          </p:cNvSpPr>
          <p:nvPr/>
        </p:nvSpPr>
        <p:spPr>
          <a:xfrm>
            <a:off x="9452429" y="155626"/>
            <a:ext cx="2986314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err="1">
                <a:latin typeface="Work Sans" pitchFamily="2" charset="0"/>
              </a:rPr>
              <a:t>Sub</a:t>
            </a:r>
            <a:r>
              <a:rPr lang="fr-FR" sz="2800" b="1" dirty="0">
                <a:latin typeface="Work Sans" pitchFamily="2" charset="0"/>
              </a:rPr>
              <a:t>-system 1</a:t>
            </a:r>
            <a:endParaRPr lang="fr-MA" sz="2800" b="1" dirty="0">
              <a:latin typeface="Work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8224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142C0F-5E05-44E0-985A-CA74DD0854DC}"/>
              </a:ext>
            </a:extLst>
          </p:cNvPr>
          <p:cNvSpPr txBox="1">
            <a:spLocks/>
          </p:cNvSpPr>
          <p:nvPr/>
        </p:nvSpPr>
        <p:spPr>
          <a:xfrm>
            <a:off x="5787436" y="67933"/>
            <a:ext cx="3870278" cy="4821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MA" sz="3200" b="1" dirty="0">
                <a:latin typeface="Work Sans" pitchFamily="2" charset="0"/>
              </a:rPr>
              <a:t>FINAL SOLUTION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81EDBCB2-2C16-452D-B3B8-4754CA8F0760}"/>
              </a:ext>
            </a:extLst>
          </p:cNvPr>
          <p:cNvSpPr txBox="1">
            <a:spLocks/>
          </p:cNvSpPr>
          <p:nvPr/>
        </p:nvSpPr>
        <p:spPr>
          <a:xfrm>
            <a:off x="9452429" y="155626"/>
            <a:ext cx="2986314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err="1">
                <a:latin typeface="Work Sans" pitchFamily="2" charset="0"/>
              </a:rPr>
              <a:t>Sub</a:t>
            </a:r>
            <a:r>
              <a:rPr lang="fr-FR" sz="2800" b="1" dirty="0">
                <a:latin typeface="Work Sans" pitchFamily="2" charset="0"/>
              </a:rPr>
              <a:t>-system 2</a:t>
            </a:r>
            <a:endParaRPr lang="fr-MA" sz="2800" b="1" dirty="0">
              <a:latin typeface="Work Sans" pitchFamily="2" charset="0"/>
            </a:endParaRPr>
          </a:p>
        </p:txBody>
      </p:sp>
      <p:pic>
        <p:nvPicPr>
          <p:cNvPr id="22534" name="Picture 6">
            <a:extLst>
              <a:ext uri="{FF2B5EF4-FFF2-40B4-BE49-F238E27FC236}">
                <a16:creationId xmlns:a16="http://schemas.microsoft.com/office/drawing/2014/main" id="{0C60D5DC-62C8-4197-871E-0E96AF6A81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7" b="70552"/>
          <a:stretch/>
        </p:blipFill>
        <p:spPr bwMode="auto">
          <a:xfrm>
            <a:off x="229371" y="0"/>
            <a:ext cx="4981575" cy="146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>
            <a:extLst>
              <a:ext uri="{FF2B5EF4-FFF2-40B4-BE49-F238E27FC236}">
                <a16:creationId xmlns:a16="http://schemas.microsoft.com/office/drawing/2014/main" id="{16B8B571-4385-4B6F-8BE4-1B532AC72A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9" b="3362"/>
          <a:stretch/>
        </p:blipFill>
        <p:spPr bwMode="auto">
          <a:xfrm>
            <a:off x="187348" y="1284160"/>
            <a:ext cx="6835728" cy="461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8" name="Picture 10">
            <a:extLst>
              <a:ext uri="{FF2B5EF4-FFF2-40B4-BE49-F238E27FC236}">
                <a16:creationId xmlns:a16="http://schemas.microsoft.com/office/drawing/2014/main" id="{AD938B10-AB3C-4D95-9577-D2493A31EB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19" b="4034"/>
          <a:stretch/>
        </p:blipFill>
        <p:spPr bwMode="auto">
          <a:xfrm>
            <a:off x="7023077" y="1547377"/>
            <a:ext cx="4981575" cy="434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6685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142C0F-5E05-44E0-985A-CA74DD0854DC}"/>
              </a:ext>
            </a:extLst>
          </p:cNvPr>
          <p:cNvSpPr txBox="1">
            <a:spLocks/>
          </p:cNvSpPr>
          <p:nvPr/>
        </p:nvSpPr>
        <p:spPr>
          <a:xfrm>
            <a:off x="442415" y="145620"/>
            <a:ext cx="3870278" cy="4821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MA" sz="3200" b="1" dirty="0">
                <a:latin typeface="Work Sans" pitchFamily="2" charset="0"/>
              </a:rPr>
              <a:t>FINAL SOLUTION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81EDBCB2-2C16-452D-B3B8-4754CA8F0760}"/>
              </a:ext>
            </a:extLst>
          </p:cNvPr>
          <p:cNvSpPr txBox="1">
            <a:spLocks/>
          </p:cNvSpPr>
          <p:nvPr/>
        </p:nvSpPr>
        <p:spPr>
          <a:xfrm>
            <a:off x="9452429" y="155626"/>
            <a:ext cx="2986314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err="1">
                <a:latin typeface="Work Sans" pitchFamily="2" charset="0"/>
              </a:rPr>
              <a:t>Sub</a:t>
            </a:r>
            <a:r>
              <a:rPr lang="fr-FR" sz="2800" b="1" dirty="0">
                <a:latin typeface="Work Sans" pitchFamily="2" charset="0"/>
              </a:rPr>
              <a:t>-system 3</a:t>
            </a:r>
            <a:endParaRPr lang="fr-MA" sz="2800" b="1" dirty="0">
              <a:latin typeface="Work Sans" pitchFamily="2" charset="0"/>
            </a:endParaRPr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2B694187-C742-4683-BED0-10C5B47F9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10719" y="1087841"/>
            <a:ext cx="314325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>
            <a:extLst>
              <a:ext uri="{FF2B5EF4-FFF2-40B4-BE49-F238E27FC236}">
                <a16:creationId xmlns:a16="http://schemas.microsoft.com/office/drawing/2014/main" id="{564921AA-9821-4236-9918-E09214C3FA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7"/>
          <a:stretch/>
        </p:blipFill>
        <p:spPr bwMode="auto">
          <a:xfrm rot="16200000">
            <a:off x="6325595" y="563966"/>
            <a:ext cx="3143252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301A3183-84DE-42C1-BAF1-DCD24A5939C3}"/>
              </a:ext>
            </a:extLst>
          </p:cNvPr>
          <p:cNvSpPr txBox="1">
            <a:spLocks/>
          </p:cNvSpPr>
          <p:nvPr/>
        </p:nvSpPr>
        <p:spPr>
          <a:xfrm>
            <a:off x="442415" y="155626"/>
            <a:ext cx="3870278" cy="4821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MA" sz="3200" b="1" dirty="0">
                <a:latin typeface="Work Sans" pitchFamily="2" charset="0"/>
              </a:rPr>
              <a:t>FINAL SOLUTION</a:t>
            </a:r>
          </a:p>
        </p:txBody>
      </p:sp>
    </p:spTree>
    <p:extLst>
      <p:ext uri="{BB962C8B-B14F-4D97-AF65-F5344CB8AC3E}">
        <p14:creationId xmlns:p14="http://schemas.microsoft.com/office/powerpoint/2010/main" val="28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28F62C-2105-4A55-A5AA-2D6ACAC7931D}"/>
              </a:ext>
            </a:extLst>
          </p:cNvPr>
          <p:cNvSpPr txBox="1">
            <a:spLocks/>
          </p:cNvSpPr>
          <p:nvPr/>
        </p:nvSpPr>
        <p:spPr>
          <a:xfrm>
            <a:off x="2677191" y="2594027"/>
            <a:ext cx="6837617" cy="4821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MA" sz="3200" b="1" dirty="0">
                <a:latin typeface="Work Sans" pitchFamily="2" charset="0"/>
              </a:rPr>
              <a:t>Feedback and </a:t>
            </a:r>
            <a:r>
              <a:rPr lang="fr-MA" sz="3200" b="1" dirty="0" err="1">
                <a:latin typeface="Work Sans" pitchFamily="2" charset="0"/>
              </a:rPr>
              <a:t>recommendations</a:t>
            </a:r>
            <a:endParaRPr lang="fr-MA" sz="3200" b="1" dirty="0">
              <a:latin typeface="Work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606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6BBC6DE1-8A3A-4924-B9FB-92F1091DD45A}"/>
              </a:ext>
            </a:extLst>
          </p:cNvPr>
          <p:cNvSpPr txBox="1">
            <a:spLocks/>
          </p:cNvSpPr>
          <p:nvPr/>
        </p:nvSpPr>
        <p:spPr>
          <a:xfrm>
            <a:off x="838200" y="35602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latin typeface="Work Sans" pitchFamily="2" charset="0"/>
              </a:rPr>
              <a:t>DESIGN CRITERIA</a:t>
            </a:r>
            <a:endParaRPr lang="fr-MA" b="1" dirty="0">
              <a:latin typeface="Work Sans" pitchFamily="2" charset="0"/>
            </a:endParaRP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E64A1B95-701D-4A85-9604-2D7EB7A27C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431176"/>
              </p:ext>
            </p:extLst>
          </p:nvPr>
        </p:nvGraphicFramePr>
        <p:xfrm>
          <a:off x="609600" y="1145381"/>
          <a:ext cx="9739883" cy="4820392"/>
        </p:xfrm>
        <a:graphic>
          <a:graphicData uri="http://schemas.openxmlformats.org/drawingml/2006/table">
            <a:tbl>
              <a:tblPr/>
              <a:tblGrid>
                <a:gridCol w="1460982">
                  <a:extLst>
                    <a:ext uri="{9D8B030D-6E8A-4147-A177-3AD203B41FA5}">
                      <a16:colId xmlns:a16="http://schemas.microsoft.com/office/drawing/2014/main" val="994326493"/>
                    </a:ext>
                  </a:extLst>
                </a:gridCol>
                <a:gridCol w="5032273">
                  <a:extLst>
                    <a:ext uri="{9D8B030D-6E8A-4147-A177-3AD203B41FA5}">
                      <a16:colId xmlns:a16="http://schemas.microsoft.com/office/drawing/2014/main" val="4151818605"/>
                    </a:ext>
                  </a:extLst>
                </a:gridCol>
                <a:gridCol w="3246628">
                  <a:extLst>
                    <a:ext uri="{9D8B030D-6E8A-4147-A177-3AD203B41FA5}">
                      <a16:colId xmlns:a16="http://schemas.microsoft.com/office/drawing/2014/main" val="3804314752"/>
                    </a:ext>
                  </a:extLst>
                </a:gridCol>
              </a:tblGrid>
              <a:tr h="23014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Number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2400">
                        <a:effectLst/>
                        <a:latin typeface="+mj-lt"/>
                      </a:endParaRPr>
                    </a:p>
                  </a:txBody>
                  <a:tcPr marL="50644" marR="50644" marT="50644" marB="506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Needs</a:t>
                      </a:r>
                      <a:endParaRPr lang="en-US" sz="2400">
                        <a:effectLst/>
                        <a:latin typeface="+mj-lt"/>
                      </a:endParaRPr>
                    </a:p>
                  </a:txBody>
                  <a:tcPr marL="50644" marR="50644" marT="50644" marB="506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Design Criteria</a:t>
                      </a:r>
                      <a:endParaRPr lang="en-US" sz="2400">
                        <a:effectLst/>
                        <a:latin typeface="+mj-lt"/>
                      </a:endParaRPr>
                    </a:p>
                  </a:txBody>
                  <a:tcPr marL="50644" marR="50644" marT="50644" marB="506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6797599"/>
                  </a:ext>
                </a:extLst>
              </a:tr>
              <a:tr h="333384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2400">
                        <a:effectLst/>
                        <a:latin typeface="+mj-lt"/>
                      </a:endParaRPr>
                    </a:p>
                  </a:txBody>
                  <a:tcPr marL="50644" marR="50644" marT="50644" marB="506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The system has a simple and user-friendly interface</a:t>
                      </a:r>
                      <a:endParaRPr lang="en-US" sz="2400" dirty="0">
                        <a:effectLst/>
                        <a:latin typeface="+mj-lt"/>
                      </a:endParaRPr>
                    </a:p>
                  </a:txBody>
                  <a:tcPr marL="50644" marR="50644" marT="50644" marB="506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Interface</a:t>
                      </a:r>
                      <a:endParaRPr lang="en-US" sz="2400">
                        <a:effectLst/>
                        <a:latin typeface="+mj-lt"/>
                      </a:endParaRPr>
                    </a:p>
                  </a:txBody>
                  <a:tcPr marL="50644" marR="50644" marT="50644" marB="506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668461"/>
                  </a:ext>
                </a:extLst>
              </a:tr>
              <a:tr h="333384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US" sz="2400">
                        <a:effectLst/>
                        <a:latin typeface="+mj-lt"/>
                      </a:endParaRPr>
                    </a:p>
                  </a:txBody>
                  <a:tcPr marL="50644" marR="50644" marT="50644" marB="506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The system can operate independently of human intervention </a:t>
                      </a:r>
                      <a:endParaRPr lang="en-US" sz="2400">
                        <a:effectLst/>
                        <a:latin typeface="+mj-lt"/>
                      </a:endParaRPr>
                    </a:p>
                  </a:txBody>
                  <a:tcPr marL="50644" marR="50644" marT="50644" marB="506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Autonomy</a:t>
                      </a:r>
                      <a:endParaRPr lang="en-US" sz="2400" dirty="0">
                        <a:effectLst/>
                        <a:latin typeface="+mj-lt"/>
                      </a:endParaRPr>
                    </a:p>
                  </a:txBody>
                  <a:tcPr marL="50644" marR="50644" marT="50644" marB="506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7498774"/>
                  </a:ext>
                </a:extLst>
              </a:tr>
              <a:tr h="21164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US" sz="2400">
                        <a:effectLst/>
                        <a:latin typeface="+mj-lt"/>
                      </a:endParaRPr>
                    </a:p>
                  </a:txBody>
                  <a:tcPr marL="50644" marR="50644" marT="50644" marB="506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The system is precise</a:t>
                      </a:r>
                      <a:endParaRPr lang="en-US" sz="2400">
                        <a:effectLst/>
                        <a:latin typeface="+mj-lt"/>
                      </a:endParaRPr>
                    </a:p>
                  </a:txBody>
                  <a:tcPr marL="50644" marR="50644" marT="50644" marB="506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Reliability</a:t>
                      </a:r>
                      <a:endParaRPr lang="en-US" sz="2400">
                        <a:effectLst/>
                        <a:latin typeface="+mj-lt"/>
                      </a:endParaRPr>
                    </a:p>
                  </a:txBody>
                  <a:tcPr marL="50644" marR="50644" marT="50644" marB="506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3060551"/>
                  </a:ext>
                </a:extLst>
              </a:tr>
              <a:tr h="333384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en-US" sz="2400">
                        <a:effectLst/>
                        <a:latin typeface="+mj-lt"/>
                      </a:endParaRPr>
                    </a:p>
                  </a:txBody>
                  <a:tcPr marL="50644" marR="50644" marT="50644" marB="506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The system keeps track of entry and exit for articles</a:t>
                      </a:r>
                      <a:endParaRPr lang="en-US" sz="2400">
                        <a:effectLst/>
                        <a:latin typeface="+mj-lt"/>
                      </a:endParaRPr>
                    </a:p>
                  </a:txBody>
                  <a:tcPr marL="50644" marR="50644" marT="50644" marB="506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Access Tracking</a:t>
                      </a:r>
                      <a:endParaRPr lang="en-US" sz="2400">
                        <a:effectLst/>
                        <a:latin typeface="+mj-lt"/>
                      </a:endParaRPr>
                    </a:p>
                  </a:txBody>
                  <a:tcPr marL="50644" marR="50644" marT="50644" marB="506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20881"/>
                  </a:ext>
                </a:extLst>
              </a:tr>
              <a:tr h="21164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en-US" sz="2400">
                        <a:effectLst/>
                        <a:latin typeface="+mj-lt"/>
                      </a:endParaRPr>
                    </a:p>
                  </a:txBody>
                  <a:tcPr marL="50644" marR="50644" marT="50644" marB="506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The system includes traceable smart chips</a:t>
                      </a:r>
                      <a:endParaRPr lang="en-US" sz="2400">
                        <a:effectLst/>
                        <a:latin typeface="+mj-lt"/>
                      </a:endParaRPr>
                    </a:p>
                  </a:txBody>
                  <a:tcPr marL="50644" marR="50644" marT="50644" marB="506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Spatial Localisation</a:t>
                      </a:r>
                      <a:endParaRPr lang="en-US" sz="2400">
                        <a:effectLst/>
                        <a:latin typeface="+mj-lt"/>
                      </a:endParaRPr>
                    </a:p>
                  </a:txBody>
                  <a:tcPr marL="50644" marR="50644" marT="50644" marB="506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3947116"/>
                  </a:ext>
                </a:extLst>
              </a:tr>
              <a:tr h="333384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en-US" sz="2400">
                        <a:effectLst/>
                        <a:latin typeface="+mj-lt"/>
                      </a:endParaRPr>
                    </a:p>
                  </a:txBody>
                  <a:tcPr marL="50644" marR="50644" marT="50644" marB="506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The system includes modern methods for digital addition and deletion</a:t>
                      </a:r>
                      <a:endParaRPr lang="en-US" sz="2400">
                        <a:effectLst/>
                        <a:latin typeface="+mj-lt"/>
                      </a:endParaRPr>
                    </a:p>
                  </a:txBody>
                  <a:tcPr marL="50644" marR="50644" marT="50644" marB="506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Digital Manipulation </a:t>
                      </a:r>
                      <a:endParaRPr lang="en-US" sz="2400">
                        <a:effectLst/>
                        <a:latin typeface="+mj-lt"/>
                      </a:endParaRPr>
                    </a:p>
                  </a:txBody>
                  <a:tcPr marL="50644" marR="50644" marT="50644" marB="506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7038451"/>
                  </a:ext>
                </a:extLst>
              </a:tr>
              <a:tr h="21164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  <a:endParaRPr lang="en-US" sz="2400">
                        <a:effectLst/>
                        <a:latin typeface="+mj-lt"/>
                      </a:endParaRPr>
                    </a:p>
                  </a:txBody>
                  <a:tcPr marL="50644" marR="50644" marT="50644" marB="506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The system approves data fully and rapidly</a:t>
                      </a:r>
                      <a:endParaRPr lang="en-US" sz="2400">
                        <a:effectLst/>
                        <a:latin typeface="+mj-lt"/>
                      </a:endParaRPr>
                    </a:p>
                  </a:txBody>
                  <a:tcPr marL="50644" marR="50644" marT="50644" marB="506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Data Approval Efficiency </a:t>
                      </a:r>
                      <a:endParaRPr lang="en-US" sz="2400">
                        <a:effectLst/>
                        <a:latin typeface="+mj-lt"/>
                      </a:endParaRPr>
                    </a:p>
                  </a:txBody>
                  <a:tcPr marL="50644" marR="50644" marT="50644" marB="506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8736519"/>
                  </a:ext>
                </a:extLst>
              </a:tr>
              <a:tr h="333384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  <a:endParaRPr lang="en-US" sz="2400">
                        <a:effectLst/>
                        <a:latin typeface="+mj-lt"/>
                      </a:endParaRPr>
                    </a:p>
                  </a:txBody>
                  <a:tcPr marL="50644" marR="50644" marT="50644" marB="506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The system notifies its users of any inventory modification</a:t>
                      </a:r>
                      <a:endParaRPr lang="en-US" sz="2400">
                        <a:effectLst/>
                        <a:latin typeface="+mj-lt"/>
                      </a:endParaRPr>
                    </a:p>
                  </a:txBody>
                  <a:tcPr marL="50644" marR="50644" marT="50644" marB="506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Alert</a:t>
                      </a:r>
                      <a:endParaRPr lang="en-US" sz="2400">
                        <a:effectLst/>
                        <a:latin typeface="+mj-lt"/>
                      </a:endParaRPr>
                    </a:p>
                  </a:txBody>
                  <a:tcPr marL="50644" marR="50644" marT="50644" marB="506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5214648"/>
                  </a:ext>
                </a:extLst>
              </a:tr>
              <a:tr h="333384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  <a:endParaRPr lang="en-US" sz="2400">
                        <a:effectLst/>
                        <a:latin typeface="+mj-lt"/>
                      </a:endParaRPr>
                    </a:p>
                  </a:txBody>
                  <a:tcPr marL="50644" marR="50644" marT="50644" marB="506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The system can identify items through video recognition</a:t>
                      </a:r>
                      <a:endParaRPr lang="en-US" sz="2400">
                        <a:effectLst/>
                        <a:latin typeface="+mj-lt"/>
                      </a:endParaRPr>
                    </a:p>
                  </a:txBody>
                  <a:tcPr marL="50644" marR="50644" marT="50644" marB="506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Video Recognition </a:t>
                      </a:r>
                      <a:endParaRPr lang="en-US" sz="2400">
                        <a:effectLst/>
                        <a:latin typeface="+mj-lt"/>
                      </a:endParaRPr>
                    </a:p>
                  </a:txBody>
                  <a:tcPr marL="50644" marR="50644" marT="50644" marB="506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4453622"/>
                  </a:ext>
                </a:extLst>
              </a:tr>
              <a:tr h="333384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  <a:endParaRPr lang="en-US" sz="2400">
                        <a:effectLst/>
                        <a:latin typeface="+mj-lt"/>
                      </a:endParaRPr>
                    </a:p>
                  </a:txBody>
                  <a:tcPr marL="50644" marR="50644" marT="50644" marB="506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The system can operate for a long duration of time</a:t>
                      </a:r>
                      <a:endParaRPr lang="en-US" sz="2400">
                        <a:effectLst/>
                        <a:latin typeface="+mj-lt"/>
                      </a:endParaRPr>
                    </a:p>
                  </a:txBody>
                  <a:tcPr marL="50644" marR="50644" marT="50644" marB="506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Longevity (Months)</a:t>
                      </a:r>
                      <a:endParaRPr lang="en-US" sz="2400">
                        <a:effectLst/>
                        <a:latin typeface="+mj-lt"/>
                      </a:endParaRPr>
                    </a:p>
                  </a:txBody>
                  <a:tcPr marL="50644" marR="50644" marT="50644" marB="506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0367190"/>
                  </a:ext>
                </a:extLst>
              </a:tr>
              <a:tr h="21164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  <a:endParaRPr lang="en-US" sz="2400">
                        <a:effectLst/>
                        <a:latin typeface="+mj-lt"/>
                      </a:endParaRPr>
                    </a:p>
                  </a:txBody>
                  <a:tcPr marL="50644" marR="50644" marT="50644" marB="506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The system is affordable</a:t>
                      </a:r>
                      <a:endParaRPr lang="en-US" sz="2400">
                        <a:effectLst/>
                        <a:latin typeface="+mj-lt"/>
                      </a:endParaRPr>
                    </a:p>
                  </a:txBody>
                  <a:tcPr marL="50644" marR="50644" marT="50644" marB="506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Cost ($ CAD)</a:t>
                      </a:r>
                      <a:endParaRPr lang="en-US" sz="2400">
                        <a:effectLst/>
                        <a:latin typeface="+mj-lt"/>
                      </a:endParaRPr>
                    </a:p>
                  </a:txBody>
                  <a:tcPr marL="50644" marR="50644" marT="50644" marB="506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35720"/>
                  </a:ext>
                </a:extLst>
              </a:tr>
              <a:tr h="333384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  <a:endParaRPr lang="en-US" sz="2400">
                        <a:effectLst/>
                        <a:latin typeface="+mj-lt"/>
                      </a:endParaRPr>
                    </a:p>
                  </a:txBody>
                  <a:tcPr marL="50644" marR="50644" marT="50644" marB="506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The system can detect items from a long distance</a:t>
                      </a:r>
                      <a:endParaRPr lang="en-US" sz="2400">
                        <a:effectLst/>
                        <a:latin typeface="+mj-lt"/>
                      </a:endParaRPr>
                    </a:p>
                  </a:txBody>
                  <a:tcPr marL="50644" marR="50644" marT="50644" marB="506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Detection range (m)</a:t>
                      </a:r>
                      <a:endParaRPr lang="en-US" sz="2400">
                        <a:effectLst/>
                        <a:latin typeface="+mj-lt"/>
                      </a:endParaRPr>
                    </a:p>
                  </a:txBody>
                  <a:tcPr marL="50644" marR="50644" marT="50644" marB="506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4470138"/>
                  </a:ext>
                </a:extLst>
              </a:tr>
              <a:tr h="21164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  <a:endParaRPr lang="en-US" sz="2400">
                        <a:effectLst/>
                        <a:latin typeface="+mj-lt"/>
                      </a:endParaRPr>
                    </a:p>
                  </a:txBody>
                  <a:tcPr marL="50644" marR="50644" marT="50644" marB="506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The system is customisable</a:t>
                      </a:r>
                      <a:endParaRPr lang="en-US" sz="2400">
                        <a:effectLst/>
                        <a:latin typeface="+mj-lt"/>
                      </a:endParaRPr>
                    </a:p>
                  </a:txBody>
                  <a:tcPr marL="50644" marR="50644" marT="50644" marB="506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Adaptability</a:t>
                      </a:r>
                      <a:endParaRPr lang="en-US" sz="2400">
                        <a:effectLst/>
                        <a:latin typeface="+mj-lt"/>
                      </a:endParaRPr>
                    </a:p>
                  </a:txBody>
                  <a:tcPr marL="50644" marR="50644" marT="50644" marB="506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9034874"/>
                  </a:ext>
                </a:extLst>
              </a:tr>
              <a:tr h="21164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  <a:endParaRPr lang="en-US" sz="2400">
                        <a:effectLst/>
                        <a:latin typeface="+mj-lt"/>
                      </a:endParaRPr>
                    </a:p>
                  </a:txBody>
                  <a:tcPr marL="50644" marR="50644" marT="50644" marB="506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The system is portable and extremely light</a:t>
                      </a:r>
                      <a:endParaRPr lang="en-US" sz="2400">
                        <a:effectLst/>
                        <a:latin typeface="+mj-lt"/>
                      </a:endParaRPr>
                    </a:p>
                  </a:txBody>
                  <a:tcPr marL="50644" marR="50644" marT="50644" marB="506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Weight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lb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en-US" sz="2400" dirty="0">
                        <a:effectLst/>
                        <a:latin typeface="+mj-lt"/>
                      </a:endParaRPr>
                    </a:p>
                  </a:txBody>
                  <a:tcPr marL="50644" marR="50644" marT="50644" marB="506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8065109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DB2ADE66-D053-4FC1-A8E7-0D1690704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992886" y="822216"/>
            <a:ext cx="2605299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Étoile : 5 branches 8">
            <a:extLst>
              <a:ext uri="{FF2B5EF4-FFF2-40B4-BE49-F238E27FC236}">
                <a16:creationId xmlns:a16="http://schemas.microsoft.com/office/drawing/2014/main" id="{C9F6A76E-85FB-4D14-88AC-C12DE55916F9}"/>
              </a:ext>
            </a:extLst>
          </p:cNvPr>
          <p:cNvSpPr/>
          <p:nvPr/>
        </p:nvSpPr>
        <p:spPr>
          <a:xfrm>
            <a:off x="10381233" y="1422933"/>
            <a:ext cx="393700" cy="33485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Étoile : 5 branches 9">
            <a:extLst>
              <a:ext uri="{FF2B5EF4-FFF2-40B4-BE49-F238E27FC236}">
                <a16:creationId xmlns:a16="http://schemas.microsoft.com/office/drawing/2014/main" id="{1762BCC6-2AC7-47A0-9F07-29E2FDE182DF}"/>
              </a:ext>
            </a:extLst>
          </p:cNvPr>
          <p:cNvSpPr/>
          <p:nvPr/>
        </p:nvSpPr>
        <p:spPr>
          <a:xfrm>
            <a:off x="10381233" y="1767313"/>
            <a:ext cx="393700" cy="33485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Étoile : 5 branches 10">
            <a:extLst>
              <a:ext uri="{FF2B5EF4-FFF2-40B4-BE49-F238E27FC236}">
                <a16:creationId xmlns:a16="http://schemas.microsoft.com/office/drawing/2014/main" id="{0C38FF65-8274-4BE2-8EDF-92147A29C027}"/>
              </a:ext>
            </a:extLst>
          </p:cNvPr>
          <p:cNvSpPr/>
          <p:nvPr/>
        </p:nvSpPr>
        <p:spPr>
          <a:xfrm>
            <a:off x="10381233" y="2334582"/>
            <a:ext cx="393700" cy="33485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Étoile : 5 branches 11">
            <a:extLst>
              <a:ext uri="{FF2B5EF4-FFF2-40B4-BE49-F238E27FC236}">
                <a16:creationId xmlns:a16="http://schemas.microsoft.com/office/drawing/2014/main" id="{5B117C3C-6A5E-4E1A-B615-8C70DE64DF95}"/>
              </a:ext>
            </a:extLst>
          </p:cNvPr>
          <p:cNvSpPr/>
          <p:nvPr/>
        </p:nvSpPr>
        <p:spPr>
          <a:xfrm>
            <a:off x="10381233" y="2669435"/>
            <a:ext cx="393700" cy="33485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Étoile : 5 branches 12">
            <a:extLst>
              <a:ext uri="{FF2B5EF4-FFF2-40B4-BE49-F238E27FC236}">
                <a16:creationId xmlns:a16="http://schemas.microsoft.com/office/drawing/2014/main" id="{CA44DE66-3C27-4ABB-B05A-AF7A06337F62}"/>
              </a:ext>
            </a:extLst>
          </p:cNvPr>
          <p:cNvSpPr/>
          <p:nvPr/>
        </p:nvSpPr>
        <p:spPr>
          <a:xfrm>
            <a:off x="10381233" y="3094147"/>
            <a:ext cx="393700" cy="33485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15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A9C89A-B2AC-4A2F-B0C5-BA9189F39431}"/>
              </a:ext>
            </a:extLst>
          </p:cNvPr>
          <p:cNvSpPr txBox="1">
            <a:spLocks/>
          </p:cNvSpPr>
          <p:nvPr/>
        </p:nvSpPr>
        <p:spPr>
          <a:xfrm>
            <a:off x="838200" y="35602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latin typeface="Work Sans" pitchFamily="2" charset="0"/>
              </a:rPr>
              <a:t>PROBLEM STATEMENT</a:t>
            </a:r>
            <a:endParaRPr lang="fr-MA" b="1" dirty="0">
              <a:latin typeface="Work Sans" pitchFamily="2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B8CF9D-A99A-4829-AEAA-8DF63BC1407E}"/>
              </a:ext>
            </a:extLst>
          </p:cNvPr>
          <p:cNvSpPr txBox="1">
            <a:spLocks/>
          </p:cNvSpPr>
          <p:nvPr/>
        </p:nvSpPr>
        <p:spPr>
          <a:xfrm>
            <a:off x="838200" y="1928202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+mj-lt"/>
              </a:rPr>
              <a:t>Our clients, </a:t>
            </a:r>
            <a:r>
              <a:rPr lang="en-US" sz="2400" b="1" i="0" u="sng" strike="noStrike" dirty="0">
                <a:solidFill>
                  <a:srgbClr val="000000"/>
                </a:solidFill>
                <a:effectLst/>
                <a:latin typeface="+mj-lt"/>
              </a:rPr>
              <a:t>Shared Services for Digital Platforms and Interoperations Canada</a:t>
            </a:r>
            <a:r>
              <a:rPr lang="en-US" sz="2400" i="0" u="none" strike="noStrike" dirty="0">
                <a:solidFill>
                  <a:srgbClr val="000000"/>
                </a:solidFill>
                <a:effectLst/>
                <a:latin typeface="+mj-lt"/>
              </a:rPr>
              <a:t>, are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+mj-lt"/>
              </a:rPr>
              <a:t> seeking an </a:t>
            </a:r>
            <a:r>
              <a:rPr lang="en-US" sz="2400" b="0" i="0" u="none" strike="noStrike" dirty="0">
                <a:solidFill>
                  <a:srgbClr val="00B050"/>
                </a:solidFill>
                <a:effectLst/>
                <a:latin typeface="+mj-lt"/>
              </a:rPr>
              <a:t>intelligent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en-US" sz="2400" b="0" i="0" u="none" strike="noStrike" dirty="0">
                <a:solidFill>
                  <a:srgbClr val="00B050"/>
                </a:solidFill>
                <a:effectLst/>
                <a:latin typeface="+mj-lt"/>
              </a:rPr>
              <a:t>automated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+mj-lt"/>
              </a:rPr>
              <a:t>, and </a:t>
            </a:r>
            <a:r>
              <a:rPr lang="en-US" sz="2400" b="0" i="0" u="none" strike="noStrike" dirty="0">
                <a:solidFill>
                  <a:srgbClr val="00B050"/>
                </a:solidFill>
                <a:effectLst/>
                <a:latin typeface="+mj-lt"/>
              </a:rPr>
              <a:t>precise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inventory management system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for </a:t>
            </a:r>
            <a:r>
              <a:rPr lang="en-US" sz="2400" b="1" u="sng" dirty="0">
                <a:solidFill>
                  <a:srgbClr val="000000"/>
                </a:solidFill>
                <a:latin typeface="+mj-lt"/>
              </a:rPr>
              <a:t>industrial and commercial storage facilities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, in order to </a:t>
            </a:r>
            <a:r>
              <a:rPr lang="en-US" sz="2400" dirty="0">
                <a:solidFill>
                  <a:srgbClr val="00B050"/>
                </a:solidFill>
                <a:latin typeface="+mj-lt"/>
              </a:rPr>
              <a:t>achieve peak efficiency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+mj-lt"/>
              </a:rPr>
              <a:t>. It is imperative that this solution is </a:t>
            </a:r>
            <a:r>
              <a:rPr lang="en-US" sz="2400" b="0" i="0" u="none" strike="noStrike" dirty="0">
                <a:solidFill>
                  <a:srgbClr val="00B050"/>
                </a:solidFill>
                <a:effectLst/>
                <a:latin typeface="+mj-lt"/>
              </a:rPr>
              <a:t>user-friendly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+mj-lt"/>
              </a:rPr>
              <a:t> and </a:t>
            </a:r>
            <a:r>
              <a:rPr lang="en-US" sz="2400" b="0" i="0" u="none" strike="noStrike" dirty="0">
                <a:solidFill>
                  <a:srgbClr val="00B050"/>
                </a:solidFill>
                <a:effectLst/>
                <a:latin typeface="+mj-lt"/>
              </a:rPr>
              <a:t>swift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+mj-lt"/>
              </a:rPr>
              <a:t>, ensuring it </a:t>
            </a:r>
            <a:r>
              <a:rPr lang="en-US" sz="2400" b="0" i="0" u="none" strike="noStrike" dirty="0">
                <a:solidFill>
                  <a:srgbClr val="00B050"/>
                </a:solidFill>
                <a:effectLst/>
                <a:latin typeface="+mj-lt"/>
              </a:rPr>
              <a:t>doesn't impede the productivity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+mj-lt"/>
              </a:rPr>
              <a:t> of </a:t>
            </a:r>
            <a:r>
              <a:rPr lang="en-US" sz="2400" b="1" i="0" u="sng" strike="noStrike" dirty="0">
                <a:solidFill>
                  <a:srgbClr val="000000"/>
                </a:solidFill>
                <a:effectLst/>
                <a:latin typeface="+mj-lt"/>
              </a:rPr>
              <a:t>the </a:t>
            </a:r>
            <a:r>
              <a:rPr lang="en-US" sz="2400" b="1" u="sng" dirty="0">
                <a:solidFill>
                  <a:srgbClr val="212529"/>
                </a:solidFill>
                <a:latin typeface="+mj-lt"/>
              </a:rPr>
              <a:t>forementioned users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+mj-lt"/>
              </a:rPr>
              <a:t>. </a:t>
            </a:r>
          </a:p>
          <a:p>
            <a:pPr marL="0" indent="0">
              <a:buNone/>
            </a:pPr>
            <a:r>
              <a:rPr lang="en-US" sz="2400" b="1" i="0" u="sng" strike="noStrike" dirty="0">
                <a:solidFill>
                  <a:srgbClr val="000000"/>
                </a:solidFill>
                <a:effectLst/>
                <a:latin typeface="+mj-lt"/>
              </a:rPr>
              <a:t>The users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as such,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+mj-lt"/>
              </a:rPr>
              <a:t> aim to avoid </a:t>
            </a:r>
            <a:r>
              <a:rPr lang="en-US" sz="2400" b="0" i="0" u="none" strike="noStrike" dirty="0">
                <a:solidFill>
                  <a:srgbClr val="FF0000"/>
                </a:solidFill>
                <a:effectLst/>
                <a:latin typeface="+mj-lt"/>
              </a:rPr>
              <a:t>the repurchase of inaccurately cataloged, faulty, or misplaced equipment</a:t>
            </a:r>
            <a:r>
              <a:rPr lang="en-US" sz="2400" b="0" i="0" u="none" strike="noStrike" dirty="0">
                <a:effectLst/>
                <a:latin typeface="+mj-lt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The estimated budget is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~50 $ (CAD).</a:t>
            </a:r>
            <a:endParaRPr lang="fr-MA" sz="36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60290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E5F912-09CA-4F68-8E0B-B94FB11D70E7}"/>
              </a:ext>
            </a:extLst>
          </p:cNvPr>
          <p:cNvSpPr txBox="1">
            <a:spLocks/>
          </p:cNvSpPr>
          <p:nvPr/>
        </p:nvSpPr>
        <p:spPr>
          <a:xfrm>
            <a:off x="723900" y="27982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latin typeface="Work Sans" pitchFamily="2" charset="0"/>
              </a:rPr>
              <a:t>CERTAIN PRIMITIVE SOLUTIONS TO THE DESIGN PROBLEM</a:t>
            </a:r>
            <a:endParaRPr lang="fr-MA" b="1" dirty="0">
              <a:latin typeface="Work Sans" pitchFamily="2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6D9E21-0181-4F96-97B7-C38EEC839DF4}"/>
              </a:ext>
            </a:extLst>
          </p:cNvPr>
          <p:cNvSpPr txBox="1">
            <a:spLocks/>
          </p:cNvSpPr>
          <p:nvPr/>
        </p:nvSpPr>
        <p:spPr>
          <a:xfrm>
            <a:off x="609600" y="1801202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fr-MA" sz="2400" dirty="0" err="1">
                <a:latin typeface="+mj-lt"/>
              </a:rPr>
              <a:t>After</a:t>
            </a:r>
            <a:r>
              <a:rPr lang="fr-MA" sz="2400" dirty="0">
                <a:latin typeface="+mj-lt"/>
              </a:rPr>
              <a:t> </a:t>
            </a:r>
            <a:r>
              <a:rPr lang="fr-MA" sz="2400" dirty="0" err="1">
                <a:latin typeface="+mj-lt"/>
              </a:rPr>
              <a:t>analysing</a:t>
            </a:r>
            <a:r>
              <a:rPr lang="fr-MA" sz="2400" dirty="0">
                <a:latin typeface="+mj-lt"/>
              </a:rPr>
              <a:t> and </a:t>
            </a:r>
            <a:r>
              <a:rPr lang="fr-MA" sz="2400" dirty="0" err="1">
                <a:latin typeface="+mj-lt"/>
              </a:rPr>
              <a:t>interpreting</a:t>
            </a:r>
            <a:r>
              <a:rPr lang="fr-MA" sz="2400" dirty="0">
                <a:latin typeface="+mj-lt"/>
              </a:rPr>
              <a:t> the clients’ </a:t>
            </a:r>
            <a:r>
              <a:rPr lang="fr-MA" sz="2400" dirty="0" err="1">
                <a:latin typeface="+mj-lt"/>
              </a:rPr>
              <a:t>needs</a:t>
            </a:r>
            <a:r>
              <a:rPr lang="fr-MA" sz="2400" dirty="0">
                <a:latin typeface="+mj-lt"/>
              </a:rPr>
              <a:t>, </a:t>
            </a:r>
            <a:r>
              <a:rPr lang="fr-MA" sz="2400" dirty="0" err="1">
                <a:latin typeface="+mj-lt"/>
              </a:rPr>
              <a:t>based</a:t>
            </a:r>
            <a:r>
              <a:rPr lang="fr-MA" sz="2400" dirty="0">
                <a:latin typeface="+mj-lt"/>
              </a:rPr>
              <a:t> on the </a:t>
            </a:r>
            <a:r>
              <a:rPr lang="fr-MA" sz="2400" dirty="0" err="1">
                <a:latin typeface="+mj-lt"/>
              </a:rPr>
              <a:t>statements</a:t>
            </a:r>
            <a:r>
              <a:rPr lang="fr-MA" sz="2400" dirty="0">
                <a:latin typeface="+mj-lt"/>
              </a:rPr>
              <a:t> </a:t>
            </a:r>
            <a:r>
              <a:rPr lang="fr-MA" sz="2400" dirty="0" err="1">
                <a:latin typeface="+mj-lt"/>
              </a:rPr>
              <a:t>from</a:t>
            </a:r>
            <a:r>
              <a:rPr lang="fr-MA" sz="2400" dirty="0">
                <a:latin typeface="+mj-lt"/>
              </a:rPr>
              <a:t> the first client </a:t>
            </a:r>
            <a:r>
              <a:rPr lang="fr-MA" sz="2400" dirty="0" err="1">
                <a:latin typeface="+mj-lt"/>
              </a:rPr>
              <a:t>meet</a:t>
            </a:r>
            <a:r>
              <a:rPr lang="fr-MA" sz="2400" dirty="0">
                <a:latin typeface="+mj-lt"/>
              </a:rPr>
              <a:t>, </a:t>
            </a:r>
            <a:r>
              <a:rPr lang="fr-MA" sz="2400" dirty="0" err="1">
                <a:latin typeface="+mj-lt"/>
              </a:rPr>
              <a:t>our</a:t>
            </a:r>
            <a:r>
              <a:rPr lang="fr-MA" sz="2400" dirty="0">
                <a:latin typeface="+mj-lt"/>
              </a:rPr>
              <a:t> team </a:t>
            </a:r>
            <a:r>
              <a:rPr lang="fr-MA" sz="2400" dirty="0" err="1">
                <a:latin typeface="+mj-lt"/>
              </a:rPr>
              <a:t>determined</a:t>
            </a:r>
            <a:r>
              <a:rPr lang="fr-MA" sz="2400" dirty="0">
                <a:latin typeface="+mj-lt"/>
              </a:rPr>
              <a:t> </a:t>
            </a:r>
            <a:r>
              <a:rPr lang="fr-MA" sz="2400" dirty="0" err="1">
                <a:latin typeface="+mj-lt"/>
              </a:rPr>
              <a:t>that</a:t>
            </a:r>
            <a:r>
              <a:rPr lang="fr-MA" sz="2400" dirty="0">
                <a:latin typeface="+mj-lt"/>
              </a:rPr>
              <a:t> the spatial localisation of articles and items in-</a:t>
            </a:r>
            <a:r>
              <a:rPr lang="fr-MA" sz="2400" dirty="0" err="1">
                <a:latin typeface="+mj-lt"/>
              </a:rPr>
              <a:t>storage</a:t>
            </a:r>
            <a:r>
              <a:rPr lang="fr-MA" sz="2400" dirty="0">
                <a:latin typeface="+mj-lt"/>
              </a:rPr>
              <a:t> </a:t>
            </a:r>
            <a:r>
              <a:rPr lang="fr-MA" sz="2400" dirty="0" err="1">
                <a:latin typeface="+mj-lt"/>
              </a:rPr>
              <a:t>is</a:t>
            </a:r>
            <a:r>
              <a:rPr lang="fr-MA" sz="2400" dirty="0">
                <a:latin typeface="+mj-lt"/>
              </a:rPr>
              <a:t> a must. As </a:t>
            </a:r>
            <a:r>
              <a:rPr lang="fr-MA" sz="2400" dirty="0" err="1">
                <a:latin typeface="+mj-lt"/>
              </a:rPr>
              <a:t>such</a:t>
            </a:r>
            <a:r>
              <a:rPr lang="fr-MA" sz="2400" dirty="0">
                <a:latin typeface="+mj-lt"/>
              </a:rPr>
              <a:t>, the team put </a:t>
            </a:r>
            <a:r>
              <a:rPr lang="fr-MA" sz="2400" dirty="0" err="1">
                <a:latin typeface="+mj-lt"/>
              </a:rPr>
              <a:t>together</a:t>
            </a:r>
            <a:r>
              <a:rPr lang="fr-MA" sz="2400" dirty="0">
                <a:latin typeface="+mj-lt"/>
              </a:rPr>
              <a:t> a performance table for </a:t>
            </a:r>
            <a:r>
              <a:rPr lang="fr-MA" sz="2400" dirty="0" err="1">
                <a:latin typeface="+mj-lt"/>
              </a:rPr>
              <a:t>different</a:t>
            </a:r>
            <a:r>
              <a:rPr lang="fr-MA" sz="2400" dirty="0">
                <a:latin typeface="+mj-lt"/>
              </a:rPr>
              <a:t> localisation and </a:t>
            </a:r>
            <a:r>
              <a:rPr lang="fr-MA" sz="2400" dirty="0" err="1">
                <a:latin typeface="+mj-lt"/>
              </a:rPr>
              <a:t>tracking</a:t>
            </a:r>
            <a:r>
              <a:rPr lang="fr-MA" sz="2400" dirty="0">
                <a:latin typeface="+mj-lt"/>
              </a:rPr>
              <a:t> tags in the </a:t>
            </a:r>
            <a:r>
              <a:rPr lang="fr-MA" sz="2400" dirty="0" err="1">
                <a:latin typeface="+mj-lt"/>
              </a:rPr>
              <a:t>market</a:t>
            </a:r>
            <a:r>
              <a:rPr lang="fr-MA" sz="2400" dirty="0">
                <a:latin typeface="+mj-lt"/>
              </a:rPr>
              <a:t>, to </a:t>
            </a:r>
            <a:r>
              <a:rPr lang="fr-MA" sz="2400" dirty="0" err="1">
                <a:latin typeface="+mj-lt"/>
              </a:rPr>
              <a:t>deduce</a:t>
            </a:r>
            <a:r>
              <a:rPr lang="fr-MA" sz="2400" dirty="0">
                <a:latin typeface="+mj-lt"/>
              </a:rPr>
              <a:t> </a:t>
            </a:r>
            <a:r>
              <a:rPr lang="fr-MA" sz="2400" dirty="0" err="1">
                <a:latin typeface="+mj-lt"/>
              </a:rPr>
              <a:t>which</a:t>
            </a:r>
            <a:r>
              <a:rPr lang="fr-MA" sz="2400" dirty="0">
                <a:latin typeface="+mj-lt"/>
              </a:rPr>
              <a:t> one </a:t>
            </a:r>
            <a:r>
              <a:rPr lang="fr-MA" sz="2400" dirty="0" err="1">
                <a:latin typeface="+mj-lt"/>
              </a:rPr>
              <a:t>is</a:t>
            </a:r>
            <a:r>
              <a:rPr lang="fr-MA" sz="2400" dirty="0">
                <a:latin typeface="+mj-lt"/>
              </a:rPr>
              <a:t> </a:t>
            </a:r>
            <a:r>
              <a:rPr lang="fr-MA" sz="2400" dirty="0" err="1">
                <a:latin typeface="+mj-lt"/>
              </a:rPr>
              <a:t>most</a:t>
            </a:r>
            <a:r>
              <a:rPr lang="fr-MA" sz="2400" dirty="0">
                <a:latin typeface="+mj-lt"/>
              </a:rPr>
              <a:t> </a:t>
            </a:r>
            <a:r>
              <a:rPr lang="fr-MA" sz="2400" dirty="0" err="1">
                <a:latin typeface="+mj-lt"/>
              </a:rPr>
              <a:t>suitable</a:t>
            </a:r>
            <a:r>
              <a:rPr lang="fr-MA" sz="2400" dirty="0">
                <a:latin typeface="+mj-lt"/>
              </a:rPr>
              <a:t> for </a:t>
            </a:r>
            <a:r>
              <a:rPr lang="fr-MA" sz="2400" dirty="0" err="1">
                <a:latin typeface="+mj-lt"/>
              </a:rPr>
              <a:t>that</a:t>
            </a:r>
            <a:r>
              <a:rPr lang="fr-MA" sz="2400" dirty="0">
                <a:latin typeface="+mj-lt"/>
              </a:rPr>
              <a:t> objectif. </a:t>
            </a:r>
          </a:p>
        </p:txBody>
      </p:sp>
    </p:spTree>
    <p:extLst>
      <p:ext uri="{BB962C8B-B14F-4D97-AF65-F5344CB8AC3E}">
        <p14:creationId xmlns:p14="http://schemas.microsoft.com/office/powerpoint/2010/main" val="480390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>
            <a:extLst>
              <a:ext uri="{FF2B5EF4-FFF2-40B4-BE49-F238E27FC236}">
                <a16:creationId xmlns:a16="http://schemas.microsoft.com/office/drawing/2014/main" id="{8F0DCE50-29D4-4552-BB64-99D6EE669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6655"/>
            <a:ext cx="740921" cy="67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D2B8A0AE-C749-4F99-AF19-E4E8AC3E9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440" y="202292"/>
            <a:ext cx="1127034" cy="112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>
            <a:extLst>
              <a:ext uri="{FF2B5EF4-FFF2-40B4-BE49-F238E27FC236}">
                <a16:creationId xmlns:a16="http://schemas.microsoft.com/office/drawing/2014/main" id="{F7993872-6019-4CC8-8652-3DFCCE9C6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399" y="371781"/>
            <a:ext cx="907889" cy="87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88D1ACE2-FD6D-4491-9EC9-991C697334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712424"/>
              </p:ext>
            </p:extLst>
          </p:nvPr>
        </p:nvGraphicFramePr>
        <p:xfrm>
          <a:off x="348341" y="202292"/>
          <a:ext cx="7007576" cy="5714469"/>
        </p:xfrm>
        <a:graphic>
          <a:graphicData uri="http://schemas.openxmlformats.org/drawingml/2006/table">
            <a:tbl>
              <a:tblPr/>
              <a:tblGrid>
                <a:gridCol w="1751894">
                  <a:extLst>
                    <a:ext uri="{9D8B030D-6E8A-4147-A177-3AD203B41FA5}">
                      <a16:colId xmlns:a16="http://schemas.microsoft.com/office/drawing/2014/main" val="3349874919"/>
                    </a:ext>
                  </a:extLst>
                </a:gridCol>
                <a:gridCol w="1751894">
                  <a:extLst>
                    <a:ext uri="{9D8B030D-6E8A-4147-A177-3AD203B41FA5}">
                      <a16:colId xmlns:a16="http://schemas.microsoft.com/office/drawing/2014/main" val="2772883491"/>
                    </a:ext>
                  </a:extLst>
                </a:gridCol>
                <a:gridCol w="1751894">
                  <a:extLst>
                    <a:ext uri="{9D8B030D-6E8A-4147-A177-3AD203B41FA5}">
                      <a16:colId xmlns:a16="http://schemas.microsoft.com/office/drawing/2014/main" val="1968428439"/>
                    </a:ext>
                  </a:extLst>
                </a:gridCol>
                <a:gridCol w="1751894">
                  <a:extLst>
                    <a:ext uri="{9D8B030D-6E8A-4147-A177-3AD203B41FA5}">
                      <a16:colId xmlns:a16="http://schemas.microsoft.com/office/drawing/2014/main" val="2011498477"/>
                    </a:ext>
                  </a:extLst>
                </a:gridCol>
              </a:tblGrid>
              <a:tr h="97400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Type of tracking tag</a:t>
                      </a:r>
                      <a:endParaRPr lang="en-US" sz="1600">
                        <a:effectLst/>
                        <a:latin typeface="+mj-lt"/>
                      </a:endParaRPr>
                    </a:p>
                  </a:txBody>
                  <a:tcPr marL="56074" marR="56074" marT="56074" marB="560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AirTag</a:t>
                      </a:r>
                      <a:endParaRPr lang="en-US" sz="1600" dirty="0">
                        <a:effectLst/>
                        <a:latin typeface="+mj-lt"/>
                      </a:endParaRPr>
                    </a:p>
                  </a:txBody>
                  <a:tcPr marL="56074" marR="56074" marT="56074" marB="560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RFID tag</a:t>
                      </a:r>
                      <a:endParaRPr lang="en-US" sz="1600">
                        <a:effectLst/>
                        <a:latin typeface="+mj-lt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600">
                          <a:effectLst/>
                          <a:latin typeface="+mj-lt"/>
                        </a:rPr>
                      </a:br>
                      <a:endParaRPr lang="en-US" sz="1600">
                        <a:effectLst/>
                        <a:latin typeface="+mj-lt"/>
                      </a:endParaRPr>
                    </a:p>
                  </a:txBody>
                  <a:tcPr marL="56074" marR="56074" marT="56074" marB="560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NFC tag</a:t>
                      </a:r>
                      <a:endParaRPr lang="en-US" sz="1600">
                        <a:effectLst/>
                        <a:latin typeface="+mj-lt"/>
                      </a:endParaRPr>
                    </a:p>
                  </a:txBody>
                  <a:tcPr marL="56074" marR="56074" marT="56074" marB="560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4260436"/>
                  </a:ext>
                </a:extLst>
              </a:tr>
              <a:tr h="34254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Productor</a:t>
                      </a:r>
                      <a:endParaRPr lang="en-US" sz="1600">
                        <a:effectLst/>
                        <a:latin typeface="+mj-lt"/>
                      </a:endParaRPr>
                    </a:p>
                  </a:txBody>
                  <a:tcPr marL="56074" marR="56074" marT="56074" marB="560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Apple (Foxconn)</a:t>
                      </a:r>
                      <a:endParaRPr lang="en-US" sz="1600">
                        <a:effectLst/>
                        <a:latin typeface="+mj-lt"/>
                      </a:endParaRPr>
                    </a:p>
                  </a:txBody>
                  <a:tcPr marL="56074" marR="56074" marT="56074" marB="560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~Variable~</a:t>
                      </a:r>
                      <a:endParaRPr lang="en-US" sz="1600">
                        <a:effectLst/>
                        <a:latin typeface="+mj-lt"/>
                      </a:endParaRPr>
                    </a:p>
                  </a:txBody>
                  <a:tcPr marL="56074" marR="56074" marT="56074" marB="560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~Variable~</a:t>
                      </a:r>
                      <a:endParaRPr lang="en-US" sz="1600">
                        <a:effectLst/>
                        <a:latin typeface="+mj-lt"/>
                      </a:endParaRPr>
                    </a:p>
                  </a:txBody>
                  <a:tcPr marL="56074" marR="56074" marT="56074" marB="560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743987"/>
                  </a:ext>
                </a:extLst>
              </a:tr>
              <a:tr h="34254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Mean Cost</a:t>
                      </a:r>
                      <a:endParaRPr lang="en-US" sz="1600">
                        <a:effectLst/>
                        <a:latin typeface="+mj-lt"/>
                      </a:endParaRPr>
                    </a:p>
                  </a:txBody>
                  <a:tcPr marL="56074" marR="56074" marT="56074" marB="560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~30.00$</a:t>
                      </a:r>
                      <a:endParaRPr lang="en-US" sz="1600">
                        <a:effectLst/>
                        <a:latin typeface="+mj-lt"/>
                      </a:endParaRPr>
                    </a:p>
                  </a:txBody>
                  <a:tcPr marL="56074" marR="56074" marT="56074" marB="560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~112.50$</a:t>
                      </a:r>
                      <a:endParaRPr lang="en-US" sz="1600">
                        <a:effectLst/>
                        <a:latin typeface="+mj-lt"/>
                      </a:endParaRPr>
                    </a:p>
                  </a:txBody>
                  <a:tcPr marL="56074" marR="56074" marT="56074" marB="560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~1.00$</a:t>
                      </a:r>
                      <a:endParaRPr lang="en-US" sz="1600" dirty="0">
                        <a:effectLst/>
                        <a:latin typeface="+mj-lt"/>
                      </a:endParaRPr>
                    </a:p>
                  </a:txBody>
                  <a:tcPr marL="56074" marR="56074" marT="56074" marB="560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9004855"/>
                  </a:ext>
                </a:extLst>
              </a:tr>
              <a:tr h="97400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Operational Distance</a:t>
                      </a:r>
                      <a:endParaRPr lang="en-US" sz="1600">
                        <a:effectLst/>
                        <a:latin typeface="+mj-lt"/>
                      </a:endParaRPr>
                    </a:p>
                  </a:txBody>
                  <a:tcPr marL="56074" marR="56074" marT="56074" marB="560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~10 m</a:t>
                      </a:r>
                      <a:endParaRPr lang="en-US" sz="1600">
                        <a:effectLst/>
                        <a:latin typeface="+mj-lt"/>
                      </a:endParaRPr>
                    </a:p>
                    <a:p>
                      <a:pPr fontAlgn="t"/>
                      <a:br>
                        <a:rPr lang="en-US" sz="1600">
                          <a:effectLst/>
                          <a:latin typeface="+mj-lt"/>
                        </a:rPr>
                      </a:br>
                      <a:endParaRPr lang="en-US" sz="1600">
                        <a:effectLst/>
                        <a:latin typeface="+mj-lt"/>
                      </a:endParaRPr>
                    </a:p>
                  </a:txBody>
                  <a:tcPr marL="56074" marR="56074" marT="56074" marB="560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~10 m - ~100 m</a:t>
                      </a:r>
                      <a:endParaRPr lang="en-US" sz="1600">
                        <a:effectLst/>
                        <a:latin typeface="+mj-lt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(up-to ~460 m for sophisticated chips)</a:t>
                      </a:r>
                      <a:endParaRPr lang="en-US" sz="1600">
                        <a:effectLst/>
                        <a:latin typeface="+mj-lt"/>
                      </a:endParaRPr>
                    </a:p>
                  </a:txBody>
                  <a:tcPr marL="56074" marR="56074" marT="56074" marB="560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~0.05 m</a:t>
                      </a:r>
                      <a:endParaRPr lang="en-US" sz="1600">
                        <a:effectLst/>
                        <a:latin typeface="+mj-lt"/>
                      </a:endParaRPr>
                    </a:p>
                  </a:txBody>
                  <a:tcPr marL="56074" marR="56074" marT="56074" marB="560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4479645"/>
                  </a:ext>
                </a:extLst>
              </a:tr>
              <a:tr h="73720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Dimensions</a:t>
                      </a:r>
                      <a:endParaRPr lang="en-US" sz="1600">
                        <a:effectLst/>
                        <a:latin typeface="+mj-lt"/>
                      </a:endParaRPr>
                    </a:p>
                  </a:txBody>
                  <a:tcPr marL="56074" marR="56074" marT="56074" marB="560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31.9 x 31.9 x 8 mm</a:t>
                      </a:r>
                      <a:endParaRPr lang="en-US" sz="1600">
                        <a:effectLst/>
                        <a:latin typeface="+mj-lt"/>
                      </a:endParaRPr>
                    </a:p>
                  </a:txBody>
                  <a:tcPr marL="56074" marR="56074" marT="56074" marB="560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-Minimum (read-only): 3 mm -Maximum (read and diffuse): 5 cm</a:t>
                      </a:r>
                      <a:endParaRPr lang="en-US" sz="1600">
                        <a:effectLst/>
                        <a:latin typeface="+mj-lt"/>
                      </a:endParaRPr>
                    </a:p>
                  </a:txBody>
                  <a:tcPr marL="56074" marR="56074" marT="56074" marB="560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-Minimum: 6 mm -Maximum: 85 mm x 55 mm</a:t>
                      </a:r>
                      <a:endParaRPr lang="en-US" sz="1600">
                        <a:effectLst/>
                        <a:latin typeface="+mj-lt"/>
                      </a:endParaRPr>
                    </a:p>
                  </a:txBody>
                  <a:tcPr marL="56074" marR="56074" marT="56074" marB="560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4357850"/>
                  </a:ext>
                </a:extLst>
              </a:tr>
              <a:tr h="34254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Signal Type</a:t>
                      </a:r>
                      <a:endParaRPr lang="en-US" sz="1600">
                        <a:effectLst/>
                        <a:latin typeface="+mj-lt"/>
                      </a:endParaRPr>
                    </a:p>
                  </a:txBody>
                  <a:tcPr marL="56074" marR="56074" marT="56074" marB="560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Bluetooth</a:t>
                      </a:r>
                      <a:endParaRPr lang="en-US" sz="1600">
                        <a:effectLst/>
                        <a:latin typeface="+mj-lt"/>
                      </a:endParaRPr>
                    </a:p>
                  </a:txBody>
                  <a:tcPr marL="56074" marR="56074" marT="56074" marB="560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Radio</a:t>
                      </a:r>
                      <a:endParaRPr lang="en-US" sz="1600">
                        <a:effectLst/>
                        <a:latin typeface="+mj-lt"/>
                      </a:endParaRPr>
                    </a:p>
                  </a:txBody>
                  <a:tcPr marL="56074" marR="56074" marT="56074" marB="560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Radio</a:t>
                      </a:r>
                      <a:endParaRPr lang="en-US" sz="1600">
                        <a:effectLst/>
                        <a:latin typeface="+mj-lt"/>
                      </a:endParaRPr>
                    </a:p>
                  </a:txBody>
                  <a:tcPr marL="56074" marR="56074" marT="56074" marB="560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7336473"/>
                  </a:ext>
                </a:extLst>
              </a:tr>
              <a:tr h="97400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Frequency</a:t>
                      </a:r>
                      <a:endParaRPr lang="en-US" sz="1600">
                        <a:effectLst/>
                        <a:latin typeface="+mj-lt"/>
                      </a:endParaRPr>
                    </a:p>
                  </a:txBody>
                  <a:tcPr marL="56074" marR="56074" marT="56074" marB="560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2.4 GHz</a:t>
                      </a:r>
                      <a:endParaRPr lang="en-US" sz="1600">
                        <a:effectLst/>
                        <a:latin typeface="+mj-lt"/>
                      </a:endParaRPr>
                    </a:p>
                  </a:txBody>
                  <a:tcPr marL="56074" marR="56074" marT="56074" marB="560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125 KHz - 30 MHz</a:t>
                      </a:r>
                      <a:endParaRPr lang="en-US" sz="1600">
                        <a:effectLst/>
                        <a:latin typeface="+mj-lt"/>
                      </a:endParaRPr>
                    </a:p>
                    <a:p>
                      <a:pPr fontAlgn="t"/>
                      <a:br>
                        <a:rPr lang="en-US" sz="1600">
                          <a:effectLst/>
                          <a:latin typeface="+mj-lt"/>
                        </a:rPr>
                      </a:br>
                      <a:endParaRPr lang="en-US" sz="1600">
                        <a:effectLst/>
                        <a:latin typeface="+mj-lt"/>
                      </a:endParaRPr>
                    </a:p>
                  </a:txBody>
                  <a:tcPr marL="56074" marR="56074" marT="56074" marB="560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125 KHz - 30 MHz</a:t>
                      </a:r>
                      <a:endParaRPr lang="en-US" sz="1600">
                        <a:effectLst/>
                        <a:latin typeface="+mj-lt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   </a:t>
                      </a:r>
                      <a:endParaRPr lang="en-US" sz="1600">
                        <a:effectLst/>
                        <a:latin typeface="+mj-lt"/>
                      </a:endParaRPr>
                    </a:p>
                  </a:txBody>
                  <a:tcPr marL="56074" marR="56074" marT="56074" marB="560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1393742"/>
                  </a:ext>
                </a:extLst>
              </a:tr>
              <a:tr h="34254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Weight</a:t>
                      </a:r>
                      <a:endParaRPr lang="en-US" sz="1600">
                        <a:effectLst/>
                        <a:latin typeface="+mj-lt"/>
                      </a:endParaRPr>
                    </a:p>
                  </a:txBody>
                  <a:tcPr marL="56074" marR="56074" marT="56074" marB="560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0.39 oz</a:t>
                      </a:r>
                      <a:endParaRPr lang="en-US" sz="1600">
                        <a:effectLst/>
                        <a:latin typeface="+mj-lt"/>
                      </a:endParaRPr>
                    </a:p>
                  </a:txBody>
                  <a:tcPr marL="56074" marR="56074" marT="56074" marB="560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0.06 oz</a:t>
                      </a:r>
                      <a:endParaRPr lang="en-US" sz="1600">
                        <a:effectLst/>
                        <a:latin typeface="+mj-lt"/>
                      </a:endParaRPr>
                    </a:p>
                  </a:txBody>
                  <a:tcPr marL="56074" marR="56074" marT="56074" marB="560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0.01 oz</a:t>
                      </a:r>
                      <a:endParaRPr lang="en-US" sz="1600">
                        <a:effectLst/>
                        <a:latin typeface="+mj-lt"/>
                      </a:endParaRPr>
                    </a:p>
                  </a:txBody>
                  <a:tcPr marL="56074" marR="56074" marT="56074" marB="560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0881782"/>
                  </a:ext>
                </a:extLst>
              </a:tr>
              <a:tr h="34254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Longevity</a:t>
                      </a:r>
                      <a:endParaRPr lang="en-US" sz="1600">
                        <a:effectLst/>
                        <a:latin typeface="+mj-lt"/>
                      </a:endParaRPr>
                    </a:p>
                  </a:txBody>
                  <a:tcPr marL="56074" marR="56074" marT="56074" marB="560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Year</a:t>
                      </a:r>
                      <a:endParaRPr lang="en-US" sz="1600">
                        <a:effectLst/>
                        <a:latin typeface="+mj-lt"/>
                      </a:endParaRPr>
                    </a:p>
                  </a:txBody>
                  <a:tcPr marL="56074" marR="56074" marT="56074" marB="560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20-50 years</a:t>
                      </a:r>
                      <a:endParaRPr lang="en-US" sz="1600">
                        <a:effectLst/>
                        <a:latin typeface="+mj-lt"/>
                      </a:endParaRPr>
                    </a:p>
                  </a:txBody>
                  <a:tcPr marL="56074" marR="56074" marT="56074" marB="560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10-50 years</a:t>
                      </a:r>
                      <a:endParaRPr lang="en-US" sz="1600">
                        <a:effectLst/>
                        <a:latin typeface="+mj-lt"/>
                      </a:endParaRPr>
                    </a:p>
                  </a:txBody>
                  <a:tcPr marL="56074" marR="56074" marT="56074" marB="560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9063314"/>
                  </a:ext>
                </a:extLst>
              </a:tr>
              <a:tr h="34254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Attachment</a:t>
                      </a:r>
                      <a:endParaRPr lang="en-US" sz="1600">
                        <a:effectLst/>
                        <a:latin typeface="+mj-lt"/>
                      </a:endParaRPr>
                    </a:p>
                  </a:txBody>
                  <a:tcPr marL="56074" marR="56074" marT="56074" marB="560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Straps/Adhesive</a:t>
                      </a:r>
                      <a:endParaRPr lang="en-US" sz="1600" dirty="0">
                        <a:effectLst/>
                        <a:latin typeface="+mj-lt"/>
                      </a:endParaRPr>
                    </a:p>
                  </a:txBody>
                  <a:tcPr marL="56074" marR="56074" marT="56074" marB="560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Adhesive</a:t>
                      </a:r>
                      <a:endParaRPr lang="en-US" sz="1600">
                        <a:effectLst/>
                        <a:latin typeface="+mj-lt"/>
                      </a:endParaRPr>
                    </a:p>
                  </a:txBody>
                  <a:tcPr marL="56074" marR="56074" marT="56074" marB="560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Adhesive</a:t>
                      </a:r>
                      <a:endParaRPr lang="en-US" sz="1600" dirty="0">
                        <a:effectLst/>
                        <a:latin typeface="+mj-lt"/>
                      </a:endParaRPr>
                    </a:p>
                  </a:txBody>
                  <a:tcPr marL="56074" marR="56074" marT="56074" marB="560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7841243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905E1BE-207C-4C97-B106-3A3658BEC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9460" y="-572420"/>
            <a:ext cx="4768521" cy="33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6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 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 </a:t>
            </a:r>
            <a:r>
              <a:rPr kumimoji="0" lang="en-US" altLang="en-US" sz="3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Times New Roman" panose="02020603050405020304" pitchFamily="18" charset="0"/>
              </a:rPr>
              <a:t>PS 1: The dimensions, longevity, frequency and operational distances of RFID and NFC tags are largely variable, depending on the specifications of the particular system ( antennae, diffusion and reading devices).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PS 2: The displayed prices may or may not be outdated, however the largest deviation does not go beyond ±~10$.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980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CBCE89-A331-4EE4-919B-B101938ED5E2}"/>
              </a:ext>
            </a:extLst>
          </p:cNvPr>
          <p:cNvSpPr txBox="1">
            <a:spLocks/>
          </p:cNvSpPr>
          <p:nvPr/>
        </p:nvSpPr>
        <p:spPr>
          <a:xfrm>
            <a:off x="838200" y="43222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latin typeface="Work Sans" pitchFamily="2" charset="0"/>
              </a:rPr>
              <a:t>DIFFERENT PRELIMINARY SOLUTIONS</a:t>
            </a:r>
            <a:endParaRPr lang="fr-MA" b="1" dirty="0">
              <a:latin typeface="Work Sans" pitchFamily="2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7DD2AF-4B65-4403-8E63-CADD1660EFC8}"/>
              </a:ext>
            </a:extLst>
          </p:cNvPr>
          <p:cNvSpPr txBox="1">
            <a:spLocks/>
          </p:cNvSpPr>
          <p:nvPr/>
        </p:nvSpPr>
        <p:spPr>
          <a:xfrm>
            <a:off x="838200" y="1757786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MA" sz="2400" dirty="0" err="1">
                <a:latin typeface="+mj-lt"/>
              </a:rPr>
              <a:t>Each</a:t>
            </a:r>
            <a:r>
              <a:rPr lang="fr-MA" sz="2400" dirty="0">
                <a:latin typeface="+mj-lt"/>
              </a:rPr>
              <a:t> team </a:t>
            </a:r>
            <a:r>
              <a:rPr lang="fr-MA" sz="2400" dirty="0" err="1">
                <a:latin typeface="+mj-lt"/>
              </a:rPr>
              <a:t>member</a:t>
            </a:r>
            <a:r>
              <a:rPr lang="fr-MA" sz="2400" dirty="0">
                <a:latin typeface="+mj-lt"/>
              </a:rPr>
              <a:t> </a:t>
            </a:r>
            <a:r>
              <a:rPr lang="fr-MA" sz="2400" dirty="0" err="1">
                <a:latin typeface="+mj-lt"/>
              </a:rPr>
              <a:t>was</a:t>
            </a:r>
            <a:r>
              <a:rPr lang="fr-MA" sz="2400" dirty="0">
                <a:latin typeface="+mj-lt"/>
              </a:rPr>
              <a:t> </a:t>
            </a:r>
            <a:r>
              <a:rPr lang="fr-MA" sz="2400" dirty="0" err="1">
                <a:latin typeface="+mj-lt"/>
              </a:rPr>
              <a:t>tasked</a:t>
            </a:r>
            <a:r>
              <a:rPr lang="fr-MA" sz="2400" dirty="0">
                <a:latin typeface="+mj-lt"/>
              </a:rPr>
              <a:t> </a:t>
            </a:r>
            <a:r>
              <a:rPr lang="fr-MA" sz="2400" dirty="0" err="1">
                <a:latin typeface="+mj-lt"/>
              </a:rPr>
              <a:t>with</a:t>
            </a:r>
            <a:r>
              <a:rPr lang="fr-MA" sz="2400" dirty="0">
                <a:latin typeface="+mj-lt"/>
              </a:rPr>
              <a:t> putting </a:t>
            </a:r>
            <a:r>
              <a:rPr lang="fr-MA" sz="2400" dirty="0" err="1">
                <a:latin typeface="+mj-lt"/>
              </a:rPr>
              <a:t>together</a:t>
            </a:r>
            <a:r>
              <a:rPr lang="fr-MA" sz="2400" dirty="0">
                <a:latin typeface="+mj-lt"/>
              </a:rPr>
              <a:t> a </a:t>
            </a:r>
            <a:r>
              <a:rPr lang="fr-MA" sz="2400" dirty="0" err="1">
                <a:latin typeface="+mj-lt"/>
              </a:rPr>
              <a:t>comprehensive</a:t>
            </a:r>
            <a:r>
              <a:rPr lang="fr-MA" sz="2400" dirty="0">
                <a:latin typeface="+mj-lt"/>
              </a:rPr>
              <a:t>, </a:t>
            </a:r>
            <a:r>
              <a:rPr lang="fr-MA" sz="2400" dirty="0" err="1">
                <a:latin typeface="+mj-lt"/>
              </a:rPr>
              <a:t>homogenous</a:t>
            </a:r>
            <a:r>
              <a:rPr lang="fr-MA" sz="2400" dirty="0">
                <a:latin typeface="+mj-lt"/>
              </a:rPr>
              <a:t> system, </a:t>
            </a:r>
            <a:r>
              <a:rPr lang="fr-MA" sz="2400" dirty="0" err="1">
                <a:latin typeface="+mj-lt"/>
              </a:rPr>
              <a:t>dissected</a:t>
            </a:r>
            <a:r>
              <a:rPr lang="fr-MA" sz="2400" dirty="0">
                <a:latin typeface="+mj-lt"/>
              </a:rPr>
              <a:t> </a:t>
            </a:r>
            <a:r>
              <a:rPr lang="fr-MA" sz="2400" dirty="0" err="1">
                <a:latin typeface="+mj-lt"/>
              </a:rPr>
              <a:t>into</a:t>
            </a:r>
            <a:r>
              <a:rPr lang="fr-MA" sz="2400" dirty="0">
                <a:latin typeface="+mj-lt"/>
              </a:rPr>
              <a:t> </a:t>
            </a:r>
            <a:r>
              <a:rPr lang="fr-MA" sz="2400" b="1" u="sng" dirty="0" err="1">
                <a:latin typeface="+mj-lt"/>
              </a:rPr>
              <a:t>three</a:t>
            </a:r>
            <a:r>
              <a:rPr lang="fr-MA" sz="2400" dirty="0">
                <a:latin typeface="+mj-lt"/>
              </a:rPr>
              <a:t> main concepts, </a:t>
            </a:r>
            <a:r>
              <a:rPr lang="fr-MA" sz="2400" dirty="0" err="1">
                <a:latin typeface="+mj-lt"/>
              </a:rPr>
              <a:t>called</a:t>
            </a:r>
            <a:r>
              <a:rPr lang="fr-MA" sz="2400" dirty="0">
                <a:latin typeface="+mj-lt"/>
              </a:rPr>
              <a:t> </a:t>
            </a:r>
            <a:r>
              <a:rPr lang="fr-MA" sz="2400" b="1" u="sng" dirty="0" err="1">
                <a:latin typeface="+mj-lt"/>
              </a:rPr>
              <a:t>sub-systems</a:t>
            </a:r>
            <a:r>
              <a:rPr lang="fr-MA" sz="2400" dirty="0">
                <a:latin typeface="+mj-lt"/>
              </a:rPr>
              <a:t>:</a:t>
            </a:r>
          </a:p>
          <a:p>
            <a:endParaRPr lang="fr-MA" sz="2400" dirty="0">
              <a:latin typeface="+mj-lt"/>
            </a:endParaRPr>
          </a:p>
          <a:p>
            <a:r>
              <a:rPr lang="fr-MA" sz="2400" dirty="0" err="1">
                <a:latin typeface="+mj-lt"/>
              </a:rPr>
              <a:t>Sub</a:t>
            </a:r>
            <a:r>
              <a:rPr lang="fr-MA" sz="2400" dirty="0">
                <a:latin typeface="+mj-lt"/>
              </a:rPr>
              <a:t>-system 1: </a:t>
            </a:r>
            <a:r>
              <a:rPr lang="fr-MA" sz="2000" dirty="0">
                <a:latin typeface="+mj-lt"/>
              </a:rPr>
              <a:t>Data-flow chart</a:t>
            </a:r>
          </a:p>
          <a:p>
            <a:r>
              <a:rPr lang="fr-MA" sz="2400" dirty="0" err="1">
                <a:latin typeface="+mj-lt"/>
              </a:rPr>
              <a:t>Sub</a:t>
            </a:r>
            <a:r>
              <a:rPr lang="fr-MA" sz="2400" dirty="0">
                <a:latin typeface="+mj-lt"/>
              </a:rPr>
              <a:t>-system 2: </a:t>
            </a:r>
            <a:r>
              <a:rPr lang="fr-MA" sz="2000" dirty="0">
                <a:latin typeface="+mj-lt"/>
              </a:rPr>
              <a:t>Mobile app design (Interface, </a:t>
            </a:r>
            <a:r>
              <a:rPr lang="fr-MA" sz="2000" dirty="0" err="1">
                <a:latin typeface="+mj-lt"/>
              </a:rPr>
              <a:t>functions</a:t>
            </a:r>
            <a:r>
              <a:rPr lang="fr-MA" sz="2000" dirty="0">
                <a:latin typeface="+mj-lt"/>
              </a:rPr>
              <a:t> and </a:t>
            </a:r>
            <a:r>
              <a:rPr lang="fr-MA" sz="2000" dirty="0" err="1">
                <a:latin typeface="+mj-lt"/>
              </a:rPr>
              <a:t>features</a:t>
            </a:r>
            <a:r>
              <a:rPr lang="fr-MA" sz="2000" dirty="0">
                <a:latin typeface="+mj-lt"/>
              </a:rPr>
              <a:t>, …)</a:t>
            </a:r>
          </a:p>
          <a:p>
            <a:r>
              <a:rPr lang="fr-MA" sz="2400" dirty="0" err="1">
                <a:latin typeface="+mj-lt"/>
              </a:rPr>
              <a:t>Sub</a:t>
            </a:r>
            <a:r>
              <a:rPr lang="fr-MA" sz="2400" dirty="0">
                <a:latin typeface="+mj-lt"/>
              </a:rPr>
              <a:t>-system 3: </a:t>
            </a:r>
            <a:r>
              <a:rPr lang="fr-MA" sz="2000" dirty="0">
                <a:latin typeface="+mj-lt"/>
              </a:rPr>
              <a:t>Scanner and tag </a:t>
            </a:r>
            <a:r>
              <a:rPr lang="fr-MA" sz="2000" dirty="0" err="1">
                <a:latin typeface="+mj-lt"/>
              </a:rPr>
              <a:t>reader</a:t>
            </a:r>
            <a:endParaRPr lang="fr-MA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3368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DC40C8-C3E4-4FDA-8B19-C79C24A45B29}"/>
              </a:ext>
            </a:extLst>
          </p:cNvPr>
          <p:cNvSpPr txBox="1">
            <a:spLocks/>
          </p:cNvSpPr>
          <p:nvPr/>
        </p:nvSpPr>
        <p:spPr>
          <a:xfrm>
            <a:off x="141515" y="15562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Work Sans" pitchFamily="2" charset="0"/>
              </a:rPr>
              <a:t>Solution 1: </a:t>
            </a:r>
            <a:r>
              <a:rPr lang="fr-FR" sz="2800" b="1" dirty="0" err="1">
                <a:latin typeface="Work Sans" pitchFamily="2" charset="0"/>
              </a:rPr>
              <a:t>Belmkaddem</a:t>
            </a:r>
            <a:r>
              <a:rPr lang="fr-FR" sz="2800" b="1" dirty="0">
                <a:latin typeface="Work Sans" pitchFamily="2" charset="0"/>
              </a:rPr>
              <a:t> </a:t>
            </a:r>
            <a:r>
              <a:rPr lang="fr-FR" sz="2800" b="1" dirty="0" err="1">
                <a:latin typeface="Work Sans" pitchFamily="2" charset="0"/>
              </a:rPr>
              <a:t>Ziyad</a:t>
            </a:r>
            <a:endParaRPr lang="fr-MA" sz="2800" b="1" dirty="0">
              <a:latin typeface="Work Sans" pitchFamily="2" charset="0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7FE5C92A-8BD4-49CA-88E5-990A83F4F069}"/>
              </a:ext>
            </a:extLst>
          </p:cNvPr>
          <p:cNvSpPr txBox="1">
            <a:spLocks/>
          </p:cNvSpPr>
          <p:nvPr/>
        </p:nvSpPr>
        <p:spPr>
          <a:xfrm>
            <a:off x="9452429" y="155627"/>
            <a:ext cx="2986314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err="1">
                <a:latin typeface="Work Sans" pitchFamily="2" charset="0"/>
              </a:rPr>
              <a:t>Sub</a:t>
            </a:r>
            <a:r>
              <a:rPr lang="fr-FR" sz="2800" b="1" dirty="0">
                <a:latin typeface="Work Sans" pitchFamily="2" charset="0"/>
              </a:rPr>
              <a:t>-system 2 </a:t>
            </a:r>
            <a:endParaRPr lang="fr-MA" sz="2800" b="1" dirty="0">
              <a:latin typeface="Work Sans" pitchFamily="2" charset="0"/>
            </a:endParaRPr>
          </a:p>
        </p:txBody>
      </p:sp>
      <p:pic>
        <p:nvPicPr>
          <p:cNvPr id="6154" name="Picture 10">
            <a:extLst>
              <a:ext uri="{FF2B5EF4-FFF2-40B4-BE49-F238E27FC236}">
                <a16:creationId xmlns:a16="http://schemas.microsoft.com/office/drawing/2014/main" id="{3714A681-E262-4B6E-BAEB-832049862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703036"/>
            <a:ext cx="4220482" cy="5219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37734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DC40C8-C3E4-4FDA-8B19-C79C24A45B29}"/>
              </a:ext>
            </a:extLst>
          </p:cNvPr>
          <p:cNvSpPr txBox="1">
            <a:spLocks/>
          </p:cNvSpPr>
          <p:nvPr/>
        </p:nvSpPr>
        <p:spPr>
          <a:xfrm>
            <a:off x="141515" y="15562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Work Sans" pitchFamily="2" charset="0"/>
              </a:rPr>
              <a:t>Solution 1: </a:t>
            </a:r>
            <a:r>
              <a:rPr lang="fr-FR" sz="2800" b="1" dirty="0" err="1">
                <a:latin typeface="Work Sans" pitchFamily="2" charset="0"/>
              </a:rPr>
              <a:t>Belmkaddem</a:t>
            </a:r>
            <a:r>
              <a:rPr lang="fr-FR" sz="2800" b="1" dirty="0">
                <a:latin typeface="Work Sans" pitchFamily="2" charset="0"/>
              </a:rPr>
              <a:t> </a:t>
            </a:r>
            <a:r>
              <a:rPr lang="fr-FR" sz="2800" b="1" dirty="0" err="1">
                <a:latin typeface="Work Sans" pitchFamily="2" charset="0"/>
              </a:rPr>
              <a:t>Ziyad</a:t>
            </a:r>
            <a:endParaRPr lang="fr-MA" sz="2800" b="1" dirty="0">
              <a:latin typeface="Work Sans" pitchFamily="2" charset="0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7FE5C92A-8BD4-49CA-88E5-990A83F4F069}"/>
              </a:ext>
            </a:extLst>
          </p:cNvPr>
          <p:cNvSpPr txBox="1">
            <a:spLocks/>
          </p:cNvSpPr>
          <p:nvPr/>
        </p:nvSpPr>
        <p:spPr>
          <a:xfrm>
            <a:off x="9452429" y="155627"/>
            <a:ext cx="2986314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err="1">
                <a:latin typeface="Work Sans" pitchFamily="2" charset="0"/>
              </a:rPr>
              <a:t>Sub</a:t>
            </a:r>
            <a:r>
              <a:rPr lang="fr-FR" sz="2800" b="1" dirty="0">
                <a:latin typeface="Work Sans" pitchFamily="2" charset="0"/>
              </a:rPr>
              <a:t>-system 3 </a:t>
            </a:r>
            <a:endParaRPr lang="fr-MA" sz="2800" b="1" dirty="0">
              <a:latin typeface="Work Sans" pitchFamily="2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CC75AE65-62B6-434E-953F-10AA978A0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842" y="740228"/>
            <a:ext cx="4295501" cy="51336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6464402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1">
      <a:majorFont>
        <a:latin typeface="Work San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911</Words>
  <Application>Microsoft Office PowerPoint</Application>
  <PresentationFormat>Grand écran</PresentationFormat>
  <Paragraphs>273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0" baseType="lpstr">
      <vt:lpstr>Arial</vt:lpstr>
      <vt:lpstr>Calibri</vt:lpstr>
      <vt:lpstr>Work Sans</vt:lpstr>
      <vt:lpstr>Thème Office</vt:lpstr>
      <vt:lpstr>Présentation PowerPoint</vt:lpstr>
      <vt:lpstr>SUMMARY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concepts presentation</dc:title>
  <dc:creator>hamza</dc:creator>
  <cp:lastModifiedBy>hamza</cp:lastModifiedBy>
  <cp:revision>7</cp:revision>
  <dcterms:created xsi:type="dcterms:W3CDTF">2023-10-16T17:53:41Z</dcterms:created>
  <dcterms:modified xsi:type="dcterms:W3CDTF">2023-10-16T23:47:48Z</dcterms:modified>
</cp:coreProperties>
</file>