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61" r:id="rId3"/>
    <p:sldId id="284" r:id="rId4"/>
    <p:sldId id="259" r:id="rId5"/>
    <p:sldId id="260" r:id="rId6"/>
    <p:sldId id="268" r:id="rId7"/>
    <p:sldId id="266" r:id="rId8"/>
    <p:sldId id="273" r:id="rId9"/>
    <p:sldId id="285" r:id="rId10"/>
    <p:sldId id="262" r:id="rId11"/>
    <p:sldId id="270" r:id="rId12"/>
    <p:sldId id="272" r:id="rId13"/>
    <p:sldId id="274" r:id="rId14"/>
    <p:sldId id="275" r:id="rId15"/>
    <p:sldId id="276" r:id="rId16"/>
    <p:sldId id="280" r:id="rId17"/>
    <p:sldId id="278" r:id="rId18"/>
    <p:sldId id="279" r:id="rId19"/>
    <p:sldId id="281" r:id="rId20"/>
    <p:sldId id="283" r:id="rId21"/>
    <p:sldId id="282" r:id="rId22"/>
    <p:sldId id="265" r:id="rId23"/>
    <p:sldId id="264" r:id="rId24"/>
    <p:sldId id="26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erra Caminiti" initials="KC" lastIdx="1" clrIdx="0">
    <p:extLst>
      <p:ext uri="{19B8F6BF-5375-455C-9EA6-DF929625EA0E}">
        <p15:presenceInfo xmlns:p15="http://schemas.microsoft.com/office/powerpoint/2012/main" userId="S::kcami026@uottawa.ca::78caa77a-3488-4cf4-8994-7769d25240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79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6B706-50F6-489A-B363-427BB8F984A9}" v="188" dt="2021-10-14T18:13:11.490"/>
    <p1510:client id="{77E7204C-2CF6-3965-4807-52DD8C75B53A}" v="70" dt="2021-10-14T23:19:12.054"/>
    <p1510:client id="{79D5054B-FF68-4C2D-BE2C-EA1480BC9D8F}" v="6554" dt="2021-10-15T12:37:21.049"/>
    <p1510:client id="{92BCB380-C002-D044-A541-D45C71302A2B}" v="904" dt="2021-10-14T17:44:37.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045" autoAdjust="0"/>
  </p:normalViewPr>
  <p:slideViewPr>
    <p:cSldViewPr snapToGrid="0">
      <p:cViewPr varScale="1">
        <p:scale>
          <a:sx n="52" d="100"/>
          <a:sy n="52" d="100"/>
        </p:scale>
        <p:origin x="120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1T22:38:47.415" idx="1">
    <p:pos x="10" y="10"/>
    <p:text>Can we rotate the pic so the cane is horizontal</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D661F-6D51-4A72-8CB2-CAD6F87D552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LID4096"/>
        </a:p>
      </dgm:t>
    </dgm:pt>
    <dgm:pt modelId="{A180F4A5-C620-4ADB-9A28-EBF39271B974}">
      <dgm:prSet/>
      <dgm:spPr/>
      <dgm:t>
        <a:bodyPr/>
        <a:lstStyle/>
        <a:p>
          <a:r>
            <a:rPr lang="en-CA" b="1"/>
            <a:t>1</a:t>
          </a:r>
          <a:r>
            <a:rPr lang="en-CA" b="1">
              <a:solidFill>
                <a:srgbClr val="00B0F0"/>
              </a:solidFill>
            </a:rPr>
            <a:t>. Strength </a:t>
          </a:r>
          <a:r>
            <a:rPr lang="en-CA" b="1"/>
            <a:t>&amp; </a:t>
          </a:r>
          <a:r>
            <a:rPr lang="en-CA" b="1">
              <a:solidFill>
                <a:srgbClr val="00B0F0"/>
              </a:solidFill>
            </a:rPr>
            <a:t>Weight</a:t>
          </a:r>
          <a:r>
            <a:rPr lang="en-CA" b="1"/>
            <a:t> of The Material</a:t>
          </a:r>
          <a:endParaRPr lang="en-CM"/>
        </a:p>
      </dgm:t>
    </dgm:pt>
    <dgm:pt modelId="{A763F93D-441D-4ADB-86A8-443F7D1B2A4F}" type="parTrans" cxnId="{6535E6C5-C7FA-4660-8EE2-1B4D51A66522}">
      <dgm:prSet/>
      <dgm:spPr/>
      <dgm:t>
        <a:bodyPr/>
        <a:lstStyle/>
        <a:p>
          <a:endParaRPr lang="LID4096"/>
        </a:p>
      </dgm:t>
    </dgm:pt>
    <dgm:pt modelId="{EE54621C-76CF-4209-A406-746820F568CE}" type="sibTrans" cxnId="{6535E6C5-C7FA-4660-8EE2-1B4D51A66522}">
      <dgm:prSet/>
      <dgm:spPr/>
      <dgm:t>
        <a:bodyPr/>
        <a:lstStyle/>
        <a:p>
          <a:endParaRPr lang="LID4096"/>
        </a:p>
      </dgm:t>
    </dgm:pt>
    <dgm:pt modelId="{E26C00EA-8AFE-496E-9F18-E04FDC75EBBE}">
      <dgm:prSet/>
      <dgm:spPr/>
      <dgm:t>
        <a:bodyPr/>
        <a:lstStyle/>
        <a:p>
          <a:r>
            <a:rPr lang="en-CA" b="1"/>
            <a:t>2. </a:t>
          </a:r>
          <a:r>
            <a:rPr lang="en-CA" b="1">
              <a:solidFill>
                <a:srgbClr val="00B0F0"/>
              </a:solidFill>
            </a:rPr>
            <a:t>Size</a:t>
          </a:r>
          <a:r>
            <a:rPr lang="en-CA" b="1"/>
            <a:t> of Parts &amp; </a:t>
          </a:r>
          <a:r>
            <a:rPr lang="en-CA" b="1">
              <a:solidFill>
                <a:srgbClr val="00B0F0"/>
              </a:solidFill>
            </a:rPr>
            <a:t>Ability to Fit </a:t>
          </a:r>
          <a:r>
            <a:rPr lang="en-CA" b="1"/>
            <a:t>in Design</a:t>
          </a:r>
          <a:endParaRPr lang="en-CM"/>
        </a:p>
      </dgm:t>
    </dgm:pt>
    <dgm:pt modelId="{87F6CC88-3F54-42C6-B3F1-38500B7E8D61}" type="parTrans" cxnId="{9BC39AE2-12BA-4885-ADE7-07D4856788AD}">
      <dgm:prSet/>
      <dgm:spPr/>
      <dgm:t>
        <a:bodyPr/>
        <a:lstStyle/>
        <a:p>
          <a:endParaRPr lang="LID4096"/>
        </a:p>
      </dgm:t>
    </dgm:pt>
    <dgm:pt modelId="{550900BF-BA3E-4612-905E-2A80A8436B06}" type="sibTrans" cxnId="{9BC39AE2-12BA-4885-ADE7-07D4856788AD}">
      <dgm:prSet/>
      <dgm:spPr/>
      <dgm:t>
        <a:bodyPr/>
        <a:lstStyle/>
        <a:p>
          <a:endParaRPr lang="LID4096"/>
        </a:p>
      </dgm:t>
    </dgm:pt>
    <dgm:pt modelId="{749DD34A-CF7D-4C81-9A0C-56AC9D9F2D9B}">
      <dgm:prSet/>
      <dgm:spPr/>
      <dgm:t>
        <a:bodyPr/>
        <a:lstStyle/>
        <a:p>
          <a:r>
            <a:rPr lang="en-CA" b="1"/>
            <a:t>3. Spring pin </a:t>
          </a:r>
          <a:r>
            <a:rPr lang="en-CA" b="1">
              <a:solidFill>
                <a:srgbClr val="00B0F0"/>
              </a:solidFill>
            </a:rPr>
            <a:t>Locking Mechanism </a:t>
          </a:r>
          <a:endParaRPr lang="en-CM">
            <a:solidFill>
              <a:srgbClr val="00B0F0"/>
            </a:solidFill>
          </a:endParaRPr>
        </a:p>
      </dgm:t>
    </dgm:pt>
    <dgm:pt modelId="{5EDE24A5-8570-4CC5-AA34-B780016D9D56}" type="parTrans" cxnId="{EBA87FD5-2747-4BB1-9188-35259CAB1255}">
      <dgm:prSet/>
      <dgm:spPr/>
      <dgm:t>
        <a:bodyPr/>
        <a:lstStyle/>
        <a:p>
          <a:endParaRPr lang="LID4096"/>
        </a:p>
      </dgm:t>
    </dgm:pt>
    <dgm:pt modelId="{ADF08857-10EF-466D-88A6-AEF9C5478482}" type="sibTrans" cxnId="{EBA87FD5-2747-4BB1-9188-35259CAB1255}">
      <dgm:prSet/>
      <dgm:spPr/>
      <dgm:t>
        <a:bodyPr/>
        <a:lstStyle/>
        <a:p>
          <a:endParaRPr lang="LID4096"/>
        </a:p>
      </dgm:t>
    </dgm:pt>
    <dgm:pt modelId="{3DF4B93A-6172-463D-9640-1B067AC2DEA6}">
      <dgm:prSet/>
      <dgm:spPr/>
      <dgm:t>
        <a:bodyPr/>
        <a:lstStyle/>
        <a:p>
          <a:r>
            <a:rPr lang="en-CA" b="1"/>
            <a:t>4. Handle </a:t>
          </a:r>
          <a:r>
            <a:rPr lang="en-CA" b="1">
              <a:solidFill>
                <a:srgbClr val="00B0F0"/>
              </a:solidFill>
            </a:rPr>
            <a:t>Removal </a:t>
          </a:r>
          <a:r>
            <a:rPr lang="en-CA" b="1"/>
            <a:t> </a:t>
          </a:r>
          <a:endParaRPr lang="en-CM"/>
        </a:p>
      </dgm:t>
    </dgm:pt>
    <dgm:pt modelId="{BC349ED4-9C8D-41AC-A01F-AAB646A185CA}" type="parTrans" cxnId="{1E28A475-7BB9-47A4-A4F8-FCE8E0E1D281}">
      <dgm:prSet/>
      <dgm:spPr/>
      <dgm:t>
        <a:bodyPr/>
        <a:lstStyle/>
        <a:p>
          <a:endParaRPr lang="LID4096"/>
        </a:p>
      </dgm:t>
    </dgm:pt>
    <dgm:pt modelId="{B62590EF-24A4-4233-AA03-9A1E70DB0CB5}" type="sibTrans" cxnId="{1E28A475-7BB9-47A4-A4F8-FCE8E0E1D281}">
      <dgm:prSet/>
      <dgm:spPr/>
      <dgm:t>
        <a:bodyPr/>
        <a:lstStyle/>
        <a:p>
          <a:endParaRPr lang="LID4096"/>
        </a:p>
      </dgm:t>
    </dgm:pt>
    <dgm:pt modelId="{2E23E7CF-8EF5-4018-8C00-9B4A2CEC8B7C}" type="pres">
      <dgm:prSet presAssocID="{1C2D661F-6D51-4A72-8CB2-CAD6F87D552F}" presName="compositeShape" presStyleCnt="0">
        <dgm:presLayoutVars>
          <dgm:dir/>
          <dgm:resizeHandles/>
        </dgm:presLayoutVars>
      </dgm:prSet>
      <dgm:spPr/>
    </dgm:pt>
    <dgm:pt modelId="{840FC478-EBBC-4E4A-8DFD-F2A3B71B4C33}" type="pres">
      <dgm:prSet presAssocID="{1C2D661F-6D51-4A72-8CB2-CAD6F87D552F}" presName="pyramid" presStyleLbl="node1" presStyleIdx="0" presStyleCnt="1" custScaleX="166800" custScaleY="100000" custLinFactNeighborX="-44867" custLinFactNeighborY="-9804"/>
      <dgm:spPr/>
    </dgm:pt>
    <dgm:pt modelId="{532FA85C-A038-445E-926D-0C9400CEDA24}" type="pres">
      <dgm:prSet presAssocID="{1C2D661F-6D51-4A72-8CB2-CAD6F87D552F}" presName="theList" presStyleCnt="0"/>
      <dgm:spPr/>
    </dgm:pt>
    <dgm:pt modelId="{FF7F0283-248C-4431-8DF6-E9CED2830D00}" type="pres">
      <dgm:prSet presAssocID="{A180F4A5-C620-4ADB-9A28-EBF39271B974}" presName="aNode" presStyleLbl="fgAcc1" presStyleIdx="0" presStyleCnt="4">
        <dgm:presLayoutVars>
          <dgm:bulletEnabled val="1"/>
        </dgm:presLayoutVars>
      </dgm:prSet>
      <dgm:spPr/>
    </dgm:pt>
    <dgm:pt modelId="{A1217583-F22A-453C-9BEA-62ECE65BF234}" type="pres">
      <dgm:prSet presAssocID="{A180F4A5-C620-4ADB-9A28-EBF39271B974}" presName="aSpace" presStyleCnt="0"/>
      <dgm:spPr/>
    </dgm:pt>
    <dgm:pt modelId="{E037D5F7-B6E8-4925-8704-A16EEAA27852}" type="pres">
      <dgm:prSet presAssocID="{E26C00EA-8AFE-496E-9F18-E04FDC75EBBE}" presName="aNode" presStyleLbl="fgAcc1" presStyleIdx="1" presStyleCnt="4">
        <dgm:presLayoutVars>
          <dgm:bulletEnabled val="1"/>
        </dgm:presLayoutVars>
      </dgm:prSet>
      <dgm:spPr/>
    </dgm:pt>
    <dgm:pt modelId="{7C83B488-F871-4AE8-90D6-754C158E5AA1}" type="pres">
      <dgm:prSet presAssocID="{E26C00EA-8AFE-496E-9F18-E04FDC75EBBE}" presName="aSpace" presStyleCnt="0"/>
      <dgm:spPr/>
    </dgm:pt>
    <dgm:pt modelId="{456EF100-8A18-46F7-B346-1C56B3CDA1B5}" type="pres">
      <dgm:prSet presAssocID="{749DD34A-CF7D-4C81-9A0C-56AC9D9F2D9B}" presName="aNode" presStyleLbl="fgAcc1" presStyleIdx="2" presStyleCnt="4">
        <dgm:presLayoutVars>
          <dgm:bulletEnabled val="1"/>
        </dgm:presLayoutVars>
      </dgm:prSet>
      <dgm:spPr/>
    </dgm:pt>
    <dgm:pt modelId="{31D6D31F-77EA-4BB3-809D-F24390E9DD69}" type="pres">
      <dgm:prSet presAssocID="{749DD34A-CF7D-4C81-9A0C-56AC9D9F2D9B}" presName="aSpace" presStyleCnt="0"/>
      <dgm:spPr/>
    </dgm:pt>
    <dgm:pt modelId="{8CCA51D4-4B3C-492F-9E40-1A25CB123F0D}" type="pres">
      <dgm:prSet presAssocID="{3DF4B93A-6172-463D-9640-1B067AC2DEA6}" presName="aNode" presStyleLbl="fgAcc1" presStyleIdx="3" presStyleCnt="4">
        <dgm:presLayoutVars>
          <dgm:bulletEnabled val="1"/>
        </dgm:presLayoutVars>
      </dgm:prSet>
      <dgm:spPr/>
    </dgm:pt>
    <dgm:pt modelId="{71B145F3-D43B-49BC-AAED-77A46C535B6A}" type="pres">
      <dgm:prSet presAssocID="{3DF4B93A-6172-463D-9640-1B067AC2DEA6}" presName="aSpace" presStyleCnt="0"/>
      <dgm:spPr/>
    </dgm:pt>
  </dgm:ptLst>
  <dgm:cxnLst>
    <dgm:cxn modelId="{DA03B118-23EF-4C19-BAEF-C60BBA34B77C}" type="presOf" srcId="{749DD34A-CF7D-4C81-9A0C-56AC9D9F2D9B}" destId="{456EF100-8A18-46F7-B346-1C56B3CDA1B5}" srcOrd="0" destOrd="0" presId="urn:microsoft.com/office/officeart/2005/8/layout/pyramid2"/>
    <dgm:cxn modelId="{82D2E524-C084-438C-849C-1BD815E3D8AE}" type="presOf" srcId="{3DF4B93A-6172-463D-9640-1B067AC2DEA6}" destId="{8CCA51D4-4B3C-492F-9E40-1A25CB123F0D}" srcOrd="0" destOrd="0" presId="urn:microsoft.com/office/officeart/2005/8/layout/pyramid2"/>
    <dgm:cxn modelId="{CC6DB22F-1B04-47F9-B829-0C223E602CBA}" type="presOf" srcId="{E26C00EA-8AFE-496E-9F18-E04FDC75EBBE}" destId="{E037D5F7-B6E8-4925-8704-A16EEAA27852}" srcOrd="0" destOrd="0" presId="urn:microsoft.com/office/officeart/2005/8/layout/pyramid2"/>
    <dgm:cxn modelId="{1E28A475-7BB9-47A4-A4F8-FCE8E0E1D281}" srcId="{1C2D661F-6D51-4A72-8CB2-CAD6F87D552F}" destId="{3DF4B93A-6172-463D-9640-1B067AC2DEA6}" srcOrd="3" destOrd="0" parTransId="{BC349ED4-9C8D-41AC-A01F-AAB646A185CA}" sibTransId="{B62590EF-24A4-4233-AA03-9A1E70DB0CB5}"/>
    <dgm:cxn modelId="{6535E6C5-C7FA-4660-8EE2-1B4D51A66522}" srcId="{1C2D661F-6D51-4A72-8CB2-CAD6F87D552F}" destId="{A180F4A5-C620-4ADB-9A28-EBF39271B974}" srcOrd="0" destOrd="0" parTransId="{A763F93D-441D-4ADB-86A8-443F7D1B2A4F}" sibTransId="{EE54621C-76CF-4209-A406-746820F568CE}"/>
    <dgm:cxn modelId="{EBA87FD5-2747-4BB1-9188-35259CAB1255}" srcId="{1C2D661F-6D51-4A72-8CB2-CAD6F87D552F}" destId="{749DD34A-CF7D-4C81-9A0C-56AC9D9F2D9B}" srcOrd="2" destOrd="0" parTransId="{5EDE24A5-8570-4CC5-AA34-B780016D9D56}" sibTransId="{ADF08857-10EF-466D-88A6-AEF9C5478482}"/>
    <dgm:cxn modelId="{537533D9-A6D0-42EB-85CF-035FA658479E}" type="presOf" srcId="{A180F4A5-C620-4ADB-9A28-EBF39271B974}" destId="{FF7F0283-248C-4431-8DF6-E9CED2830D00}" srcOrd="0" destOrd="0" presId="urn:microsoft.com/office/officeart/2005/8/layout/pyramid2"/>
    <dgm:cxn modelId="{9BC39AE2-12BA-4885-ADE7-07D4856788AD}" srcId="{1C2D661F-6D51-4A72-8CB2-CAD6F87D552F}" destId="{E26C00EA-8AFE-496E-9F18-E04FDC75EBBE}" srcOrd="1" destOrd="0" parTransId="{87F6CC88-3F54-42C6-B3F1-38500B7E8D61}" sibTransId="{550900BF-BA3E-4612-905E-2A80A8436B06}"/>
    <dgm:cxn modelId="{816CA8FD-A848-4800-BC12-F37E6DBCAE2C}" type="presOf" srcId="{1C2D661F-6D51-4A72-8CB2-CAD6F87D552F}" destId="{2E23E7CF-8EF5-4018-8C00-9B4A2CEC8B7C}" srcOrd="0" destOrd="0" presId="urn:microsoft.com/office/officeart/2005/8/layout/pyramid2"/>
    <dgm:cxn modelId="{AE7F55B1-6F81-45BC-BB67-F29ACFDD97BC}" type="presParOf" srcId="{2E23E7CF-8EF5-4018-8C00-9B4A2CEC8B7C}" destId="{840FC478-EBBC-4E4A-8DFD-F2A3B71B4C33}" srcOrd="0" destOrd="0" presId="urn:microsoft.com/office/officeart/2005/8/layout/pyramid2"/>
    <dgm:cxn modelId="{27E2F360-2F5A-4D31-A32A-A2473188C319}" type="presParOf" srcId="{2E23E7CF-8EF5-4018-8C00-9B4A2CEC8B7C}" destId="{532FA85C-A038-445E-926D-0C9400CEDA24}" srcOrd="1" destOrd="0" presId="urn:microsoft.com/office/officeart/2005/8/layout/pyramid2"/>
    <dgm:cxn modelId="{FD926D70-4874-46C9-ACC1-2A7900B04E4B}" type="presParOf" srcId="{532FA85C-A038-445E-926D-0C9400CEDA24}" destId="{FF7F0283-248C-4431-8DF6-E9CED2830D00}" srcOrd="0" destOrd="0" presId="urn:microsoft.com/office/officeart/2005/8/layout/pyramid2"/>
    <dgm:cxn modelId="{7DB149C2-BEC1-468D-A399-AF4F1D9EAC2A}" type="presParOf" srcId="{532FA85C-A038-445E-926D-0C9400CEDA24}" destId="{A1217583-F22A-453C-9BEA-62ECE65BF234}" srcOrd="1" destOrd="0" presId="urn:microsoft.com/office/officeart/2005/8/layout/pyramid2"/>
    <dgm:cxn modelId="{F0EA7F13-382E-4237-AA87-16C9BED6B3C0}" type="presParOf" srcId="{532FA85C-A038-445E-926D-0C9400CEDA24}" destId="{E037D5F7-B6E8-4925-8704-A16EEAA27852}" srcOrd="2" destOrd="0" presId="urn:microsoft.com/office/officeart/2005/8/layout/pyramid2"/>
    <dgm:cxn modelId="{41B3AD22-B7CD-4E30-ACD5-391FE15D1429}" type="presParOf" srcId="{532FA85C-A038-445E-926D-0C9400CEDA24}" destId="{7C83B488-F871-4AE8-90D6-754C158E5AA1}" srcOrd="3" destOrd="0" presId="urn:microsoft.com/office/officeart/2005/8/layout/pyramid2"/>
    <dgm:cxn modelId="{D16F3775-E2EB-4C8B-A717-31A281EF7C71}" type="presParOf" srcId="{532FA85C-A038-445E-926D-0C9400CEDA24}" destId="{456EF100-8A18-46F7-B346-1C56B3CDA1B5}" srcOrd="4" destOrd="0" presId="urn:microsoft.com/office/officeart/2005/8/layout/pyramid2"/>
    <dgm:cxn modelId="{CDCAA438-A7CF-4604-B1A5-DE9E88DD9317}" type="presParOf" srcId="{532FA85C-A038-445E-926D-0C9400CEDA24}" destId="{31D6D31F-77EA-4BB3-809D-F24390E9DD69}" srcOrd="5" destOrd="0" presId="urn:microsoft.com/office/officeart/2005/8/layout/pyramid2"/>
    <dgm:cxn modelId="{31BC5044-2C21-4D32-A5D0-1E2D1CE408A6}" type="presParOf" srcId="{532FA85C-A038-445E-926D-0C9400CEDA24}" destId="{8CCA51D4-4B3C-492F-9E40-1A25CB123F0D}" srcOrd="6" destOrd="0" presId="urn:microsoft.com/office/officeart/2005/8/layout/pyramid2"/>
    <dgm:cxn modelId="{A868BF01-64D6-4BDB-9297-9489D931C109}" type="presParOf" srcId="{532FA85C-A038-445E-926D-0C9400CEDA24}" destId="{71B145F3-D43B-49BC-AAED-77A46C535B6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FC478-EBBC-4E4A-8DFD-F2A3B71B4C33}">
      <dsp:nvSpPr>
        <dsp:cNvPr id="0" name=""/>
        <dsp:cNvSpPr/>
      </dsp:nvSpPr>
      <dsp:spPr>
        <a:xfrm>
          <a:off x="0" y="0"/>
          <a:ext cx="6373865" cy="3821262"/>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7F0283-248C-4431-8DF6-E9CED2830D00}">
      <dsp:nvSpPr>
        <dsp:cNvPr id="0" name=""/>
        <dsp:cNvSpPr/>
      </dsp:nvSpPr>
      <dsp:spPr>
        <a:xfrm>
          <a:off x="3393686" y="382499"/>
          <a:ext cx="2483820" cy="679169"/>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b="1" kern="1200"/>
            <a:t>1</a:t>
          </a:r>
          <a:r>
            <a:rPr lang="en-CA" sz="1700" b="1" kern="1200">
              <a:solidFill>
                <a:srgbClr val="00B0F0"/>
              </a:solidFill>
            </a:rPr>
            <a:t>. Strength </a:t>
          </a:r>
          <a:r>
            <a:rPr lang="en-CA" sz="1700" b="1" kern="1200"/>
            <a:t>&amp; </a:t>
          </a:r>
          <a:r>
            <a:rPr lang="en-CA" sz="1700" b="1" kern="1200">
              <a:solidFill>
                <a:srgbClr val="00B0F0"/>
              </a:solidFill>
            </a:rPr>
            <a:t>Weight</a:t>
          </a:r>
          <a:r>
            <a:rPr lang="en-CA" sz="1700" b="1" kern="1200"/>
            <a:t> of The Material</a:t>
          </a:r>
          <a:endParaRPr lang="en-CM" sz="1700" kern="1200"/>
        </a:p>
      </dsp:txBody>
      <dsp:txXfrm>
        <a:off x="3426840" y="415653"/>
        <a:ext cx="2417512" cy="612861"/>
      </dsp:txXfrm>
    </dsp:sp>
    <dsp:sp modelId="{E037D5F7-B6E8-4925-8704-A16EEAA27852}">
      <dsp:nvSpPr>
        <dsp:cNvPr id="0" name=""/>
        <dsp:cNvSpPr/>
      </dsp:nvSpPr>
      <dsp:spPr>
        <a:xfrm>
          <a:off x="3393686" y="1146565"/>
          <a:ext cx="2483820" cy="679169"/>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b="1" kern="1200"/>
            <a:t>2. </a:t>
          </a:r>
          <a:r>
            <a:rPr lang="en-CA" sz="1700" b="1" kern="1200">
              <a:solidFill>
                <a:srgbClr val="00B0F0"/>
              </a:solidFill>
            </a:rPr>
            <a:t>Size</a:t>
          </a:r>
          <a:r>
            <a:rPr lang="en-CA" sz="1700" b="1" kern="1200"/>
            <a:t> of Parts &amp; </a:t>
          </a:r>
          <a:r>
            <a:rPr lang="en-CA" sz="1700" b="1" kern="1200">
              <a:solidFill>
                <a:srgbClr val="00B0F0"/>
              </a:solidFill>
            </a:rPr>
            <a:t>Ability to Fit </a:t>
          </a:r>
          <a:r>
            <a:rPr lang="en-CA" sz="1700" b="1" kern="1200"/>
            <a:t>in Design</a:t>
          </a:r>
          <a:endParaRPr lang="en-CM" sz="1700" kern="1200"/>
        </a:p>
      </dsp:txBody>
      <dsp:txXfrm>
        <a:off x="3426840" y="1179719"/>
        <a:ext cx="2417512" cy="612861"/>
      </dsp:txXfrm>
    </dsp:sp>
    <dsp:sp modelId="{456EF100-8A18-46F7-B346-1C56B3CDA1B5}">
      <dsp:nvSpPr>
        <dsp:cNvPr id="0" name=""/>
        <dsp:cNvSpPr/>
      </dsp:nvSpPr>
      <dsp:spPr>
        <a:xfrm>
          <a:off x="3393686" y="1910631"/>
          <a:ext cx="2483820" cy="679169"/>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b="1" kern="1200"/>
            <a:t>3. Spring pin </a:t>
          </a:r>
          <a:r>
            <a:rPr lang="en-CA" sz="1700" b="1" kern="1200">
              <a:solidFill>
                <a:srgbClr val="00B0F0"/>
              </a:solidFill>
            </a:rPr>
            <a:t>Locking Mechanism </a:t>
          </a:r>
          <a:endParaRPr lang="en-CM" sz="1700" kern="1200">
            <a:solidFill>
              <a:srgbClr val="00B0F0"/>
            </a:solidFill>
          </a:endParaRPr>
        </a:p>
      </dsp:txBody>
      <dsp:txXfrm>
        <a:off x="3426840" y="1943785"/>
        <a:ext cx="2417512" cy="612861"/>
      </dsp:txXfrm>
    </dsp:sp>
    <dsp:sp modelId="{8CCA51D4-4B3C-492F-9E40-1A25CB123F0D}">
      <dsp:nvSpPr>
        <dsp:cNvPr id="0" name=""/>
        <dsp:cNvSpPr/>
      </dsp:nvSpPr>
      <dsp:spPr>
        <a:xfrm>
          <a:off x="3393686" y="2674696"/>
          <a:ext cx="2483820" cy="679169"/>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b="1" kern="1200"/>
            <a:t>4. Handle </a:t>
          </a:r>
          <a:r>
            <a:rPr lang="en-CA" sz="1700" b="1" kern="1200">
              <a:solidFill>
                <a:srgbClr val="00B0F0"/>
              </a:solidFill>
            </a:rPr>
            <a:t>Removal </a:t>
          </a:r>
          <a:r>
            <a:rPr lang="en-CA" sz="1700" b="1" kern="1200"/>
            <a:t> </a:t>
          </a:r>
          <a:endParaRPr lang="en-CM" sz="1700" kern="1200"/>
        </a:p>
      </dsp:txBody>
      <dsp:txXfrm>
        <a:off x="3426840" y="2707850"/>
        <a:ext cx="2417512" cy="6128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14T18:13:11.489"/>
    </inkml:context>
    <inkml:brush xml:id="br0">
      <inkml:brushProperty name="width" value="0.025" units="cm"/>
      <inkml:brushProperty name="height" value="0.025" units="cm"/>
    </inkml:brush>
  </inkml:definitions>
  <inkml:trace contextRef="#ctx0" brushRef="#br0">9 41 4607 0 0,'0'0'4411'0'0,"1"0"-4262"0"0,2 0-133 0 0,0 0 1867 0 0,-3 0-1734 0 0,2 1-133 0 0,1 0-16 0 0,-1 0 0 0 0,0 0 0 0 0,-1-1 0 0 0,2 0 0 0 0,-1 1 0 0 0,1-1 0 0 0,0 1 0 0 0,-1-1 0 0 0,1 0 0 0 0,0 0 0 0 0,-1 0 0 0 0,1 0 0 0 0,0-1 0 0 0,-1 1 0 0 0,6-2 0 0 0,-6 1 0 0 0,1 0 0 0 0,0 1 0 0 0,-1-1 0 0 0,0-1 0 0 0,0 0 0 0 0,-1 0 0 0 0,0 0 0 0 0,0-1 1883 0 0,-1 3-1734 0 0,-1-2-133 0 0,0-1-16 0 0,-1 1 0 0 0,0 0 0 0 0,0 0 0 0 0,-1 1 0 0 0,1-2 0 0 0,0 2 0 0 0,0-1 0 0 0,0 0 0 0 0,0 1 0 0 0,0-1 0 0 0,-1 1 0 0 0,1 0 0 0 0,0 0 0 0 0,0-1 0 0 0,-1 1 0 0 0,1 1 0 0 0,-1-1 0 0 0,0 1 0 0 0,1 1 0 0 0,-1 0 0 0 0,1 0 0 0 0,1 0 0 0 0,-2 0 0 0 0,1 0 0 0 0,0 1 0 0 0,0 0 0 0 0,-4 16 0 0 0,5-15 0 0 0,-5 6 17 0 0,5-7-15 0 0,0-1 1 0 0,0 0 0 0 0,1 0-1 0 0,-1 0 1 0 0,0 1 0 0 0,1-1-1 0 0,-1 0 1 0 0,1 1 0 0 0,0-1-1 0 0,-1 0 1 0 0,1 1-1 0 0,0-1 1 0 0,0 1 0 0 0,0 2-1 0 0,0-1-2 0 0,3 18 767 0 0,5-13 330 0 0,-2-5-969 0 0,33 11-128 0 0,-37-13 0 0 0,0 0 0 0 0,0 0 0 0 0,0-1 0 0 0,1-1 0 0 0,23-14 0 0 0,-18 10-4212 0 0,-5 4-560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1B4DE-2BF2-464C-B302-84E49C5CF501}" type="datetimeFigureOut">
              <a:rPr lang="en-US"/>
              <a:t>10/15/2021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91953-51FD-4E19-A3F2-2E7765201A91}" type="slidenum">
              <a:rPr lang="en-US"/>
              <a:t>‹#›</a:t>
            </a:fld>
            <a:endParaRPr lang="en-US"/>
          </a:p>
        </p:txBody>
      </p:sp>
    </p:spTree>
    <p:extLst>
      <p:ext uri="{BB962C8B-B14F-4D97-AF65-F5344CB8AC3E}">
        <p14:creationId xmlns:p14="http://schemas.microsoft.com/office/powerpoint/2010/main" val="59907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CB91953-51FD-4E19-A3F2-2E7765201A91}" type="slidenum">
              <a:rPr lang="en-US" smtClean="0"/>
              <a:t>1</a:t>
            </a:fld>
            <a:endParaRPr lang="en-US"/>
          </a:p>
        </p:txBody>
      </p:sp>
    </p:spTree>
    <p:extLst>
      <p:ext uri="{BB962C8B-B14F-4D97-AF65-F5344CB8AC3E}">
        <p14:creationId xmlns:p14="http://schemas.microsoft.com/office/powerpoint/2010/main" val="205985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In this first view of the cane you can see it in its collapsed form.</a:t>
            </a:r>
          </a:p>
          <a:p>
            <a:pPr marL="171450" indent="-171450">
              <a:buFont typeface="Arial" panose="020B0604020202020204" pitchFamily="34" charset="0"/>
              <a:buChar char="•"/>
            </a:pPr>
            <a:r>
              <a:rPr lang="en-CA"/>
              <a:t>As Erika discussed there are two interchangeable attachments that are removed using spring pins</a:t>
            </a:r>
          </a:p>
          <a:p>
            <a:pPr marL="171450" indent="-171450">
              <a:buFont typeface="Arial" panose="020B0604020202020204" pitchFamily="34" charset="0"/>
              <a:buChar char="•"/>
            </a:pPr>
            <a:endParaRPr lang="en-CA"/>
          </a:p>
          <a:p>
            <a:pPr marL="171450" indent="-171450">
              <a:buFont typeface="Arial" panose="020B0604020202020204" pitchFamily="34" charset="0"/>
              <a:buChar char="•"/>
            </a:pPr>
            <a:endParaRPr lang="LID4096"/>
          </a:p>
        </p:txBody>
      </p:sp>
      <p:sp>
        <p:nvSpPr>
          <p:cNvPr id="4" name="Slide Number Placeholder 3"/>
          <p:cNvSpPr>
            <a:spLocks noGrp="1"/>
          </p:cNvSpPr>
          <p:nvPr>
            <p:ph type="sldNum" sz="quarter" idx="5"/>
          </p:nvPr>
        </p:nvSpPr>
        <p:spPr/>
        <p:txBody>
          <a:bodyPr/>
          <a:lstStyle/>
          <a:p>
            <a:fld id="{7CB91953-51FD-4E19-A3F2-2E7765201A91}" type="slidenum">
              <a:rPr lang="en-US" smtClean="0"/>
              <a:t>13</a:t>
            </a:fld>
            <a:endParaRPr lang="en-US"/>
          </a:p>
        </p:txBody>
      </p:sp>
    </p:spTree>
    <p:extLst>
      <p:ext uri="{BB962C8B-B14F-4D97-AF65-F5344CB8AC3E}">
        <p14:creationId xmlns:p14="http://schemas.microsoft.com/office/powerpoint/2010/main" val="3124623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In this next view you can see the cane in its fully-extended form with handle attachments for social distance guiding.</a:t>
            </a:r>
          </a:p>
          <a:p>
            <a:pPr marL="171450" indent="-171450">
              <a:buFont typeface="Arial" panose="020B0604020202020204" pitchFamily="34" charset="0"/>
              <a:buChar char="•"/>
            </a:pPr>
            <a:r>
              <a:rPr lang="en-CA"/>
              <a:t>This model also gives a clear view of the navigation compartment</a:t>
            </a:r>
            <a:endParaRPr lang="LID4096"/>
          </a:p>
        </p:txBody>
      </p:sp>
      <p:sp>
        <p:nvSpPr>
          <p:cNvPr id="4" name="Slide Number Placeholder 3"/>
          <p:cNvSpPr>
            <a:spLocks noGrp="1"/>
          </p:cNvSpPr>
          <p:nvPr>
            <p:ph type="sldNum" sz="quarter" idx="5"/>
          </p:nvPr>
        </p:nvSpPr>
        <p:spPr/>
        <p:txBody>
          <a:bodyPr/>
          <a:lstStyle/>
          <a:p>
            <a:fld id="{7CB91953-51FD-4E19-A3F2-2E7765201A91}" type="slidenum">
              <a:rPr lang="en-US" smtClean="0"/>
              <a:t>14</a:t>
            </a:fld>
            <a:endParaRPr lang="en-US"/>
          </a:p>
        </p:txBody>
      </p:sp>
    </p:spTree>
    <p:extLst>
      <p:ext uri="{BB962C8B-B14F-4D97-AF65-F5344CB8AC3E}">
        <p14:creationId xmlns:p14="http://schemas.microsoft.com/office/powerpoint/2010/main" val="1878068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0"/>
              <a:t>Equally important our next model shows the cane in self-use mode </a:t>
            </a:r>
          </a:p>
        </p:txBody>
      </p:sp>
      <p:sp>
        <p:nvSpPr>
          <p:cNvPr id="4" name="Slide Number Placeholder 3"/>
          <p:cNvSpPr>
            <a:spLocks noGrp="1"/>
          </p:cNvSpPr>
          <p:nvPr>
            <p:ph type="sldNum" sz="quarter" idx="5"/>
          </p:nvPr>
        </p:nvSpPr>
        <p:spPr/>
        <p:txBody>
          <a:bodyPr/>
          <a:lstStyle/>
          <a:p>
            <a:fld id="{7CB91953-51FD-4E19-A3F2-2E7765201A91}" type="slidenum">
              <a:rPr lang="en-US" smtClean="0"/>
              <a:t>15</a:t>
            </a:fld>
            <a:endParaRPr lang="en-US"/>
          </a:p>
        </p:txBody>
      </p:sp>
    </p:spTree>
    <p:extLst>
      <p:ext uri="{BB962C8B-B14F-4D97-AF65-F5344CB8AC3E}">
        <p14:creationId xmlns:p14="http://schemas.microsoft.com/office/powerpoint/2010/main" val="152314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Lastly, here is a close-up view of the detachable handle with a spring pin lock.</a:t>
            </a:r>
            <a:endParaRPr lang="LID4096"/>
          </a:p>
        </p:txBody>
      </p:sp>
      <p:sp>
        <p:nvSpPr>
          <p:cNvPr id="4" name="Slide Number Placeholder 3"/>
          <p:cNvSpPr>
            <a:spLocks noGrp="1"/>
          </p:cNvSpPr>
          <p:nvPr>
            <p:ph type="sldNum" sz="quarter" idx="5"/>
          </p:nvPr>
        </p:nvSpPr>
        <p:spPr/>
        <p:txBody>
          <a:bodyPr/>
          <a:lstStyle/>
          <a:p>
            <a:fld id="{7CB91953-51FD-4E19-A3F2-2E7765201A91}" type="slidenum">
              <a:rPr lang="en-US" smtClean="0"/>
              <a:t>16</a:t>
            </a:fld>
            <a:endParaRPr lang="en-US"/>
          </a:p>
        </p:txBody>
      </p:sp>
    </p:spTree>
    <p:extLst>
      <p:ext uri="{BB962C8B-B14F-4D97-AF65-F5344CB8AC3E}">
        <p14:creationId xmlns:p14="http://schemas.microsoft.com/office/powerpoint/2010/main" val="2043118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0"/>
              <a:t>Moving on to our technical drawings:</a:t>
            </a:r>
          </a:p>
          <a:p>
            <a:pPr marL="171450" indent="-171450">
              <a:buFont typeface="Arial" panose="020B0604020202020204" pitchFamily="34" charset="0"/>
              <a:buChar char="•"/>
            </a:pPr>
            <a:r>
              <a:rPr lang="en-CA" b="0"/>
              <a:t>It can be seen that the cane is roughly 6.25 ft and that it weighs in at 2.7 lbs.</a:t>
            </a:r>
          </a:p>
        </p:txBody>
      </p:sp>
      <p:sp>
        <p:nvSpPr>
          <p:cNvPr id="4" name="Slide Number Placeholder 3"/>
          <p:cNvSpPr>
            <a:spLocks noGrp="1"/>
          </p:cNvSpPr>
          <p:nvPr>
            <p:ph type="sldNum" sz="quarter" idx="5"/>
          </p:nvPr>
        </p:nvSpPr>
        <p:spPr/>
        <p:txBody>
          <a:bodyPr/>
          <a:lstStyle/>
          <a:p>
            <a:fld id="{7CB91953-51FD-4E19-A3F2-2E7765201A91}" type="slidenum">
              <a:rPr lang="en-US" smtClean="0"/>
              <a:t>17</a:t>
            </a:fld>
            <a:endParaRPr lang="en-US"/>
          </a:p>
        </p:txBody>
      </p:sp>
    </p:spTree>
    <p:extLst>
      <p:ext uri="{BB962C8B-B14F-4D97-AF65-F5344CB8AC3E}">
        <p14:creationId xmlns:p14="http://schemas.microsoft.com/office/powerpoint/2010/main" val="999381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0"/>
              <a:t>Additionally in the collapsed drawing the cane is 1.9 ft with one handle removed</a:t>
            </a:r>
          </a:p>
        </p:txBody>
      </p:sp>
      <p:sp>
        <p:nvSpPr>
          <p:cNvPr id="4" name="Slide Number Placeholder 3"/>
          <p:cNvSpPr>
            <a:spLocks noGrp="1"/>
          </p:cNvSpPr>
          <p:nvPr>
            <p:ph type="sldNum" sz="quarter" idx="5"/>
          </p:nvPr>
        </p:nvSpPr>
        <p:spPr/>
        <p:txBody>
          <a:bodyPr/>
          <a:lstStyle/>
          <a:p>
            <a:fld id="{7CB91953-51FD-4E19-A3F2-2E7765201A91}" type="slidenum">
              <a:rPr lang="en-US" smtClean="0"/>
              <a:t>18</a:t>
            </a:fld>
            <a:endParaRPr lang="en-US"/>
          </a:p>
        </p:txBody>
      </p:sp>
    </p:spTree>
    <p:extLst>
      <p:ext uri="{BB962C8B-B14F-4D97-AF65-F5344CB8AC3E}">
        <p14:creationId xmlns:p14="http://schemas.microsoft.com/office/powerpoint/2010/main" val="3988385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Now I am going to discuss some of the testing we performed</a:t>
            </a:r>
            <a:endParaRPr lang="LID4096"/>
          </a:p>
        </p:txBody>
      </p:sp>
      <p:sp>
        <p:nvSpPr>
          <p:cNvPr id="4" name="Slide Number Placeholder 3"/>
          <p:cNvSpPr>
            <a:spLocks noGrp="1"/>
          </p:cNvSpPr>
          <p:nvPr>
            <p:ph type="sldNum" sz="quarter" idx="5"/>
          </p:nvPr>
        </p:nvSpPr>
        <p:spPr/>
        <p:txBody>
          <a:bodyPr/>
          <a:lstStyle/>
          <a:p>
            <a:fld id="{7CB91953-51FD-4E19-A3F2-2E7765201A91}" type="slidenum">
              <a:rPr lang="en-US" smtClean="0"/>
              <a:t>19</a:t>
            </a:fld>
            <a:endParaRPr lang="en-US"/>
          </a:p>
        </p:txBody>
      </p:sp>
    </p:spTree>
    <p:extLst>
      <p:ext uri="{BB962C8B-B14F-4D97-AF65-F5344CB8AC3E}">
        <p14:creationId xmlns:p14="http://schemas.microsoft.com/office/powerpoint/2010/main" val="504093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a:solidFill>
                  <a:srgbClr val="FF0000"/>
                </a:solidFill>
              </a:rPr>
              <a:t>This Prototype was Used to Test The Following</a:t>
            </a:r>
            <a:r>
              <a:rPr lang="en-CA" b="1"/>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b="0">
                <a:solidFill>
                  <a:srgbClr val="00B0F0"/>
                </a:solidFill>
              </a:rPr>
              <a:t>Strength </a:t>
            </a:r>
            <a:r>
              <a:rPr lang="en-CA" b="0"/>
              <a:t>&amp; </a:t>
            </a:r>
            <a:r>
              <a:rPr lang="en-CA" b="0">
                <a:solidFill>
                  <a:srgbClr val="00B0F0"/>
                </a:solidFill>
              </a:rPr>
              <a:t>Weight</a:t>
            </a:r>
            <a:r>
              <a:rPr lang="en-CA" b="0"/>
              <a:t> of The Material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b="0">
                <a:solidFill>
                  <a:srgbClr val="00B0F0"/>
                </a:solidFill>
              </a:rPr>
              <a:t>Size</a:t>
            </a:r>
            <a:r>
              <a:rPr lang="en-CA" b="0"/>
              <a:t> of Parts &amp; </a:t>
            </a:r>
            <a:r>
              <a:rPr lang="en-CA" b="0">
                <a:solidFill>
                  <a:srgbClr val="00B0F0"/>
                </a:solidFill>
              </a:rPr>
              <a:t>Ability to Fit </a:t>
            </a:r>
            <a:r>
              <a:rPr lang="en-CA" b="0"/>
              <a:t>in Design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b="0"/>
              <a:t>Spring pin </a:t>
            </a:r>
            <a:r>
              <a:rPr lang="en-CA" b="0">
                <a:solidFill>
                  <a:srgbClr val="00B0F0"/>
                </a:solidFill>
              </a:rPr>
              <a:t>Locking Mechanism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b="0"/>
              <a:t>Handle </a:t>
            </a:r>
            <a:r>
              <a:rPr lang="en-CA" b="0">
                <a:solidFill>
                  <a:srgbClr val="00B0F0"/>
                </a:solidFill>
              </a:rPr>
              <a:t>Removal </a:t>
            </a:r>
            <a:r>
              <a:rPr lang="en-CA" b="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b="0"/>
          </a:p>
          <a:p>
            <a:pPr marL="0" marR="0" lvl="0" indent="0" algn="l" defTabSz="914400" rtl="0" eaLnBrk="1" fontAlgn="auto" latinLnBrk="0" hangingPunct="1">
              <a:lnSpc>
                <a:spcPct val="100000"/>
              </a:lnSpc>
              <a:spcBef>
                <a:spcPts val="0"/>
              </a:spcBef>
              <a:spcAft>
                <a:spcPts val="0"/>
              </a:spcAft>
              <a:buClrTx/>
              <a:buSzTx/>
              <a:buFontTx/>
              <a:buNone/>
              <a:tabLst/>
              <a:defRPr/>
            </a:pPr>
            <a:r>
              <a:rPr lang="en-CA" b="1"/>
              <a:t>Testing </a:t>
            </a:r>
            <a:r>
              <a:rPr lang="en-CA" b="1">
                <a:solidFill>
                  <a:srgbClr val="FF0000"/>
                </a:solidFill>
              </a:rPr>
              <a:t>Procedure: </a:t>
            </a:r>
            <a:r>
              <a:rPr lang="en-CA" b="0"/>
              <a:t>The tests were carried out through the creation of a CAD model in SolidWorks using dimensioning and selecting a material for each component to obtain a weight calculation.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LID4096" b="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LID4096"/>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LID4096"/>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CA" b="1"/>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LID4096"/>
          </a:p>
          <a:p>
            <a:endParaRPr lang="LID4096" b="0"/>
          </a:p>
        </p:txBody>
      </p:sp>
      <p:sp>
        <p:nvSpPr>
          <p:cNvPr id="4" name="Slide Number Placeholder 3"/>
          <p:cNvSpPr>
            <a:spLocks noGrp="1"/>
          </p:cNvSpPr>
          <p:nvPr>
            <p:ph type="sldNum" sz="quarter" idx="5"/>
          </p:nvPr>
        </p:nvSpPr>
        <p:spPr/>
        <p:txBody>
          <a:bodyPr/>
          <a:lstStyle/>
          <a:p>
            <a:fld id="{7CB91953-51FD-4E19-A3F2-2E7765201A91}" type="slidenum">
              <a:rPr lang="en-US" smtClean="0"/>
              <a:t>20</a:t>
            </a:fld>
            <a:endParaRPr lang="en-US"/>
          </a:p>
        </p:txBody>
      </p:sp>
    </p:spTree>
    <p:extLst>
      <p:ext uri="{BB962C8B-B14F-4D97-AF65-F5344CB8AC3E}">
        <p14:creationId xmlns:p14="http://schemas.microsoft.com/office/powerpoint/2010/main" val="300949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0"/>
              <a:t>To summarize some of the results from our testing: </a:t>
            </a:r>
          </a:p>
          <a:p>
            <a:pPr marL="0" indent="0">
              <a:buFont typeface="Arial" panose="020B0604020202020204" pitchFamily="34" charset="0"/>
              <a:buNone/>
            </a:pPr>
            <a:r>
              <a:rPr lang="en-CA" b="0"/>
              <a:t>-The cane was found to extend and collapse with ease, extend to an acceptable length, and to be lightweight </a:t>
            </a:r>
          </a:p>
          <a:p>
            <a:pPr marL="0" indent="0">
              <a:buFont typeface="Arial" panose="020B0604020202020204" pitchFamily="34" charset="0"/>
              <a:buNone/>
            </a:pPr>
            <a:r>
              <a:rPr lang="en-CA" b="0"/>
              <a:t>-But one area that failed our tests was the final collapsed length of the cane as we would like for it to be a little bit more portable</a:t>
            </a:r>
          </a:p>
          <a:p>
            <a:pPr marL="171450" indent="-171450">
              <a:buFont typeface="Arial" panose="020B0604020202020204" pitchFamily="34" charset="0"/>
              <a:buChar char="•"/>
            </a:pPr>
            <a:r>
              <a:rPr lang="en-CA" b="0"/>
              <a:t>I will now let Dom tell you a little bit about some User Feedback and the project plan</a:t>
            </a:r>
            <a:endParaRPr lang="LID4096" b="0"/>
          </a:p>
        </p:txBody>
      </p:sp>
      <p:sp>
        <p:nvSpPr>
          <p:cNvPr id="4" name="Slide Number Placeholder 3"/>
          <p:cNvSpPr>
            <a:spLocks noGrp="1"/>
          </p:cNvSpPr>
          <p:nvPr>
            <p:ph type="sldNum" sz="quarter" idx="5"/>
          </p:nvPr>
        </p:nvSpPr>
        <p:spPr/>
        <p:txBody>
          <a:bodyPr/>
          <a:lstStyle/>
          <a:p>
            <a:fld id="{7CB91953-51FD-4E19-A3F2-2E7765201A91}" type="slidenum">
              <a:rPr lang="en-US" smtClean="0"/>
              <a:t>21</a:t>
            </a:fld>
            <a:endParaRPr lang="en-US"/>
          </a:p>
        </p:txBody>
      </p:sp>
    </p:spTree>
    <p:extLst>
      <p:ext uri="{BB962C8B-B14F-4D97-AF65-F5344CB8AC3E}">
        <p14:creationId xmlns:p14="http://schemas.microsoft.com/office/powerpoint/2010/main" val="2247906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client is visually impaired and has been for all their life. They usually use a guiding stick and a guide dog. Our client is active and likes to get around.  Before the pandemic, when they’re navigating unfamiliar areas like a grocery store, they would use someone’s help. However, now with covid, when they’re in a grocery store or a building or trying to get around a construction site, they would have to get too close to the people helping them which is not very safe in terms of social distancing regulations. Especially if you are being guided for an extended period of time which puts you at a higher risk.</a:t>
            </a:r>
          </a:p>
        </p:txBody>
      </p:sp>
      <p:sp>
        <p:nvSpPr>
          <p:cNvPr id="4" name="Slide Number Placeholder 3"/>
          <p:cNvSpPr>
            <a:spLocks noGrp="1"/>
          </p:cNvSpPr>
          <p:nvPr>
            <p:ph type="sldNum" sz="quarter" idx="5"/>
          </p:nvPr>
        </p:nvSpPr>
        <p:spPr/>
        <p:txBody>
          <a:bodyPr/>
          <a:lstStyle/>
          <a:p>
            <a:fld id="{7CB91953-51FD-4E19-A3F2-2E7765201A91}" type="slidenum">
              <a:rPr lang="en-US"/>
              <a:t>2</a:t>
            </a:fld>
            <a:endParaRPr lang="en-US"/>
          </a:p>
        </p:txBody>
      </p:sp>
    </p:spTree>
    <p:extLst>
      <p:ext uri="{BB962C8B-B14F-4D97-AF65-F5344CB8AC3E}">
        <p14:creationId xmlns:p14="http://schemas.microsoft.com/office/powerpoint/2010/main" val="4122209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Throughout the next few slides, my team members will demonstrate the steps we took to tackle this problem. This includes benchmarking, analyzing the clients needs, creating prototypes and testing. </a:t>
            </a:r>
          </a:p>
        </p:txBody>
      </p:sp>
      <p:sp>
        <p:nvSpPr>
          <p:cNvPr id="4" name="Slide Number Placeholder 3"/>
          <p:cNvSpPr>
            <a:spLocks noGrp="1"/>
          </p:cNvSpPr>
          <p:nvPr>
            <p:ph type="sldNum" sz="quarter" idx="5"/>
          </p:nvPr>
        </p:nvSpPr>
        <p:spPr/>
        <p:txBody>
          <a:bodyPr/>
          <a:lstStyle/>
          <a:p>
            <a:fld id="{7CB91953-51FD-4E19-A3F2-2E7765201A91}" type="slidenum">
              <a:rPr lang="en-US"/>
              <a:t>3</a:t>
            </a:fld>
            <a:endParaRPr lang="en-US"/>
          </a:p>
        </p:txBody>
      </p:sp>
    </p:spTree>
    <p:extLst>
      <p:ext uri="{BB962C8B-B14F-4D97-AF65-F5344CB8AC3E}">
        <p14:creationId xmlns:p14="http://schemas.microsoft.com/office/powerpoint/2010/main" val="352003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Zach</a:t>
            </a:r>
          </a:p>
        </p:txBody>
      </p:sp>
      <p:sp>
        <p:nvSpPr>
          <p:cNvPr id="4" name="Slide Number Placeholder 3"/>
          <p:cNvSpPr>
            <a:spLocks noGrp="1"/>
          </p:cNvSpPr>
          <p:nvPr>
            <p:ph type="sldNum" sz="quarter" idx="5"/>
          </p:nvPr>
        </p:nvSpPr>
        <p:spPr/>
        <p:txBody>
          <a:bodyPr/>
          <a:lstStyle/>
          <a:p>
            <a:fld id="{7CB91953-51FD-4E19-A3F2-2E7765201A91}" type="slidenum">
              <a:rPr lang="en-US"/>
              <a:t>4</a:t>
            </a:fld>
            <a:endParaRPr lang="en-US"/>
          </a:p>
        </p:txBody>
      </p:sp>
    </p:spTree>
    <p:extLst>
      <p:ext uri="{BB962C8B-B14F-4D97-AF65-F5344CB8AC3E}">
        <p14:creationId xmlns:p14="http://schemas.microsoft.com/office/powerpoint/2010/main" val="79795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Zach</a:t>
            </a:r>
          </a:p>
        </p:txBody>
      </p:sp>
      <p:sp>
        <p:nvSpPr>
          <p:cNvPr id="4" name="Slide Number Placeholder 3"/>
          <p:cNvSpPr>
            <a:spLocks noGrp="1"/>
          </p:cNvSpPr>
          <p:nvPr>
            <p:ph type="sldNum" sz="quarter" idx="5"/>
          </p:nvPr>
        </p:nvSpPr>
        <p:spPr/>
        <p:txBody>
          <a:bodyPr/>
          <a:lstStyle/>
          <a:p>
            <a:fld id="{7CB91953-51FD-4E19-A3F2-2E7765201A91}" type="slidenum">
              <a:rPr lang="en-US"/>
              <a:t>5</a:t>
            </a:fld>
            <a:endParaRPr lang="en-US"/>
          </a:p>
        </p:txBody>
      </p:sp>
    </p:spTree>
    <p:extLst>
      <p:ext uri="{BB962C8B-B14F-4D97-AF65-F5344CB8AC3E}">
        <p14:creationId xmlns:p14="http://schemas.microsoft.com/office/powerpoint/2010/main" val="3543765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B91953-51FD-4E19-A3F2-2E7765201A91}" type="slidenum">
              <a:rPr lang="en-US" smtClean="0"/>
              <a:t>7</a:t>
            </a:fld>
            <a:endParaRPr lang="en-US"/>
          </a:p>
        </p:txBody>
      </p:sp>
    </p:spTree>
    <p:extLst>
      <p:ext uri="{BB962C8B-B14F-4D97-AF65-F5344CB8AC3E}">
        <p14:creationId xmlns:p14="http://schemas.microsoft.com/office/powerpoint/2010/main" val="428283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7CB91953-51FD-4E19-A3F2-2E7765201A91}" type="slidenum">
              <a:rPr lang="en-US" smtClean="0"/>
              <a:t>9</a:t>
            </a:fld>
            <a:endParaRPr lang="en-US"/>
          </a:p>
        </p:txBody>
      </p:sp>
    </p:spTree>
    <p:extLst>
      <p:ext uri="{BB962C8B-B14F-4D97-AF65-F5344CB8AC3E}">
        <p14:creationId xmlns:p14="http://schemas.microsoft.com/office/powerpoint/2010/main" val="907173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Thanks Erika, now I am going to discuss our first prototype</a:t>
            </a:r>
            <a:endParaRPr lang="LID4096"/>
          </a:p>
        </p:txBody>
      </p:sp>
      <p:sp>
        <p:nvSpPr>
          <p:cNvPr id="4" name="Slide Number Placeholder 3"/>
          <p:cNvSpPr>
            <a:spLocks noGrp="1"/>
          </p:cNvSpPr>
          <p:nvPr>
            <p:ph type="sldNum" sz="quarter" idx="5"/>
          </p:nvPr>
        </p:nvSpPr>
        <p:spPr/>
        <p:txBody>
          <a:bodyPr/>
          <a:lstStyle/>
          <a:p>
            <a:fld id="{7CB91953-51FD-4E19-A3F2-2E7765201A91}" type="slidenum">
              <a:rPr lang="en-US" smtClean="0"/>
              <a:t>11</a:t>
            </a:fld>
            <a:endParaRPr lang="en-US"/>
          </a:p>
        </p:txBody>
      </p:sp>
    </p:spTree>
    <p:extLst>
      <p:ext uri="{BB962C8B-B14F-4D97-AF65-F5344CB8AC3E}">
        <p14:creationId xmlns:p14="http://schemas.microsoft.com/office/powerpoint/2010/main" val="1588650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Identification of Prototype I:</a:t>
            </a:r>
          </a:p>
          <a:p>
            <a:pPr marL="0" indent="0">
              <a:buNone/>
            </a:pPr>
            <a:r>
              <a:rPr lang="en-US" b="1"/>
              <a:t>1. Prototype Classification:</a:t>
            </a:r>
          </a:p>
          <a:p>
            <a:pPr marL="285750" indent="-285750">
              <a:buFont typeface="Arial" panose="020B0604020202020204" pitchFamily="34" charset="0"/>
              <a:buChar char="•"/>
            </a:pPr>
            <a:r>
              <a:rPr lang="en-US" b="0"/>
              <a:t>Analytical: The group decided to make an analytical prototype in the form of a SolidWorks 3D model and technical drawing to get a better understanding of the preliminary dimensions of the device.</a:t>
            </a:r>
          </a:p>
          <a:p>
            <a:pPr marL="285750" indent="-285750">
              <a:buFont typeface="Arial" panose="020B0604020202020204" pitchFamily="34" charset="0"/>
              <a:buChar char="•"/>
            </a:pPr>
            <a:r>
              <a:rPr lang="en-US" b="0"/>
              <a:t>Comprehensive: Furthermore, for this prototype we went for a comprehensive model to give a better understanding of what our final prototype may look like.</a:t>
            </a:r>
          </a:p>
          <a:p>
            <a:pPr marL="285750" indent="-285750">
              <a:buFont typeface="Arial" panose="020B0604020202020204" pitchFamily="34" charset="0"/>
              <a:buChar char="•"/>
            </a:pPr>
            <a:r>
              <a:rPr lang="en-US" b="0"/>
              <a:t>Low-Fidelity: Lastly, this prototype is low-fidelity since it was easier to execute and took away less “precious” time from the team. </a:t>
            </a:r>
          </a:p>
          <a:p>
            <a:pPr marL="0" indent="0">
              <a:buFont typeface="Arial" panose="020B0604020202020204" pitchFamily="34" charset="0"/>
              <a:buNone/>
            </a:pPr>
            <a:endParaRPr lang="en-US" b="0"/>
          </a:p>
          <a:p>
            <a:pPr marL="0" indent="0">
              <a:buFont typeface="Arial" panose="020B0604020202020204" pitchFamily="34" charset="0"/>
              <a:buNone/>
            </a:pPr>
            <a:r>
              <a:rPr lang="en-US" b="1"/>
              <a:t>2. Prototype Goal:</a:t>
            </a:r>
          </a:p>
          <a:p>
            <a:pPr marL="171450" indent="-171450">
              <a:buFont typeface="Arial" panose="020B0604020202020204" pitchFamily="34" charset="0"/>
              <a:buChar char="•"/>
            </a:pPr>
            <a:r>
              <a:rPr lang="en-CA"/>
              <a:t>Additionally, the goal of prototype I was to validate any design ideas, as well as provide a basis for some of the system’s targets specs, including length, collapsibility, and weight of the cane.</a:t>
            </a:r>
            <a:endParaRPr lang="LID4096" b="1"/>
          </a:p>
        </p:txBody>
      </p:sp>
      <p:sp>
        <p:nvSpPr>
          <p:cNvPr id="4" name="Slide Number Placeholder 3"/>
          <p:cNvSpPr>
            <a:spLocks noGrp="1"/>
          </p:cNvSpPr>
          <p:nvPr>
            <p:ph type="sldNum" sz="quarter" idx="5"/>
          </p:nvPr>
        </p:nvSpPr>
        <p:spPr/>
        <p:txBody>
          <a:bodyPr/>
          <a:lstStyle/>
          <a:p>
            <a:fld id="{7CB91953-51FD-4E19-A3F2-2E7765201A91}" type="slidenum">
              <a:rPr lang="en-US" smtClean="0"/>
              <a:t>12</a:t>
            </a:fld>
            <a:endParaRPr lang="en-US"/>
          </a:p>
        </p:txBody>
      </p:sp>
    </p:spTree>
    <p:extLst>
      <p:ext uri="{BB962C8B-B14F-4D97-AF65-F5344CB8AC3E}">
        <p14:creationId xmlns:p14="http://schemas.microsoft.com/office/powerpoint/2010/main" val="3355944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10/15/2021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0609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0149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21876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96940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20519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96215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6822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3029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1522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1559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75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8925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8909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8667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6858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3761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3563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10/15/2021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09933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jpe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1"/>
            <a:ext cx="5014912" cy="6857999"/>
            <a:chOff x="2928938" y="-4763"/>
            <a:chExt cx="5014912" cy="6862763"/>
          </a:xfrm>
        </p:grpSpPr>
        <p:sp>
          <p:nvSpPr>
            <p:cNvPr id="11"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3"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a:extLst>
              <a:ext uri="{FF2B5EF4-FFF2-40B4-BE49-F238E27FC236}">
                <a16:creationId xmlns:a16="http://schemas.microsoft.com/office/drawing/2014/main" id="{363ECADA-D9B4-42BC-B379-AC80FA1558B8}"/>
              </a:ext>
            </a:extLst>
          </p:cNvPr>
          <p:cNvSpPr>
            <a:spLocks noGrp="1"/>
          </p:cNvSpPr>
          <p:nvPr>
            <p:ph type="ctrTitle"/>
          </p:nvPr>
        </p:nvSpPr>
        <p:spPr>
          <a:xfrm>
            <a:off x="1018190" y="924232"/>
            <a:ext cx="8174971" cy="3285866"/>
          </a:xfrm>
        </p:spPr>
        <p:txBody>
          <a:bodyPr>
            <a:normAutofit/>
          </a:bodyPr>
          <a:lstStyle/>
          <a:p>
            <a:pPr algn="l"/>
            <a:r>
              <a:rPr lang="en-US" sz="6200">
                <a:cs typeface="Calibri Light"/>
              </a:rPr>
              <a:t>Guiding Cane</a:t>
            </a:r>
            <a:endParaRPr lang="en-US" sz="6200"/>
          </a:p>
        </p:txBody>
      </p:sp>
      <p:sp>
        <p:nvSpPr>
          <p:cNvPr id="3" name="Subtitle 2">
            <a:extLst>
              <a:ext uri="{FF2B5EF4-FFF2-40B4-BE49-F238E27FC236}">
                <a16:creationId xmlns:a16="http://schemas.microsoft.com/office/drawing/2014/main" id="{114CAE86-D19D-45E7-957B-1D8E9DAD74E2}"/>
              </a:ext>
            </a:extLst>
          </p:cNvPr>
          <p:cNvSpPr>
            <a:spLocks noGrp="1"/>
          </p:cNvSpPr>
          <p:nvPr>
            <p:ph type="subTitle" idx="1"/>
          </p:nvPr>
        </p:nvSpPr>
        <p:spPr>
          <a:xfrm>
            <a:off x="1018190" y="4210098"/>
            <a:ext cx="7178070" cy="863348"/>
          </a:xfrm>
        </p:spPr>
        <p:txBody>
          <a:bodyPr vert="horz" lIns="91440" tIns="45720" rIns="91440" bIns="45720" rtlCol="0">
            <a:normAutofit/>
          </a:bodyPr>
          <a:lstStyle/>
          <a:p>
            <a:pPr algn="l"/>
            <a:r>
              <a:rPr lang="en-US">
                <a:cs typeface="Calibri"/>
              </a:rPr>
              <a:t>Team A1 – Qassim, Zach, Kierra, Erika, Nate, Dom</a:t>
            </a:r>
          </a:p>
          <a:p>
            <a:pPr algn="l"/>
            <a:endParaRPr lang="en-US">
              <a:cs typeface="Calibri"/>
            </a:endParaRPr>
          </a:p>
        </p:txBody>
      </p:sp>
    </p:spTree>
    <p:extLst>
      <p:ext uri="{BB962C8B-B14F-4D97-AF65-F5344CB8AC3E}">
        <p14:creationId xmlns:p14="http://schemas.microsoft.com/office/powerpoint/2010/main" val="12039179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F3D61B-FC21-4718-B939-9AD7DFDCFAB3}"/>
              </a:ext>
            </a:extLst>
          </p:cNvPr>
          <p:cNvPicPr>
            <a:picLocks noChangeAspect="1"/>
          </p:cNvPicPr>
          <p:nvPr/>
        </p:nvPicPr>
        <p:blipFill rotWithShape="1">
          <a:blip r:embed="rId2"/>
          <a:srcRect l="9345" t="11887" r="7094"/>
          <a:stretch/>
        </p:blipFill>
        <p:spPr>
          <a:xfrm rot="1317859">
            <a:off x="3413025" y="1425278"/>
            <a:ext cx="5687641" cy="4533581"/>
          </a:xfrm>
          <a:prstGeom prst="rect">
            <a:avLst/>
          </a:prstGeom>
        </p:spPr>
      </p:pic>
      <p:sp>
        <p:nvSpPr>
          <p:cNvPr id="5" name="TextBox 4">
            <a:extLst>
              <a:ext uri="{FF2B5EF4-FFF2-40B4-BE49-F238E27FC236}">
                <a16:creationId xmlns:a16="http://schemas.microsoft.com/office/drawing/2014/main" id="{26A254F7-7E2A-4BEC-ACC7-783B05CE9560}"/>
              </a:ext>
            </a:extLst>
          </p:cNvPr>
          <p:cNvSpPr txBox="1"/>
          <p:nvPr/>
        </p:nvSpPr>
        <p:spPr>
          <a:xfrm>
            <a:off x="1559797" y="2318992"/>
            <a:ext cx="2083761" cy="338554"/>
          </a:xfrm>
          <a:prstGeom prst="rect">
            <a:avLst/>
          </a:prstGeom>
          <a:noFill/>
        </p:spPr>
        <p:txBody>
          <a:bodyPr wrap="square" rtlCol="0">
            <a:spAutoFit/>
          </a:bodyPr>
          <a:lstStyle/>
          <a:p>
            <a:pPr algn="ctr"/>
            <a:r>
              <a:rPr lang="en-CA" sz="1600">
                <a:latin typeface="+mj-lt"/>
                <a:cs typeface="Arial" panose="020B0604020202020204" pitchFamily="34" charset="0"/>
              </a:rPr>
              <a:t>Dual Purposed End</a:t>
            </a:r>
          </a:p>
        </p:txBody>
      </p:sp>
      <p:sp>
        <p:nvSpPr>
          <p:cNvPr id="7" name="TextBox 6">
            <a:extLst>
              <a:ext uri="{FF2B5EF4-FFF2-40B4-BE49-F238E27FC236}">
                <a16:creationId xmlns:a16="http://schemas.microsoft.com/office/drawing/2014/main" id="{DA5C695C-A101-42BA-B34A-E891942865A1}"/>
              </a:ext>
            </a:extLst>
          </p:cNvPr>
          <p:cNvSpPr txBox="1"/>
          <p:nvPr/>
        </p:nvSpPr>
        <p:spPr>
          <a:xfrm>
            <a:off x="4967011" y="602934"/>
            <a:ext cx="2806022" cy="584775"/>
          </a:xfrm>
          <a:prstGeom prst="rect">
            <a:avLst/>
          </a:prstGeom>
          <a:noFill/>
        </p:spPr>
        <p:txBody>
          <a:bodyPr wrap="square" rtlCol="0">
            <a:spAutoFit/>
          </a:bodyPr>
          <a:lstStyle/>
          <a:p>
            <a:pPr algn="ctr"/>
            <a:r>
              <a:rPr lang="en-CA" sz="1600">
                <a:latin typeface="+mj-lt"/>
                <a:cs typeface="Arial" panose="020B0604020202020204" pitchFamily="34" charset="0"/>
              </a:rPr>
              <a:t>Spring Pins for Securing Ends + Adjusting Cane Length</a:t>
            </a:r>
          </a:p>
        </p:txBody>
      </p:sp>
      <p:sp>
        <p:nvSpPr>
          <p:cNvPr id="10" name="TextBox 9">
            <a:extLst>
              <a:ext uri="{FF2B5EF4-FFF2-40B4-BE49-F238E27FC236}">
                <a16:creationId xmlns:a16="http://schemas.microsoft.com/office/drawing/2014/main" id="{6F6DA9BF-F26F-4427-9780-BD48B58B4BDE}"/>
              </a:ext>
            </a:extLst>
          </p:cNvPr>
          <p:cNvSpPr txBox="1"/>
          <p:nvPr/>
        </p:nvSpPr>
        <p:spPr>
          <a:xfrm>
            <a:off x="7859780" y="1582087"/>
            <a:ext cx="1619196" cy="338554"/>
          </a:xfrm>
          <a:prstGeom prst="rect">
            <a:avLst/>
          </a:prstGeom>
          <a:noFill/>
        </p:spPr>
        <p:txBody>
          <a:bodyPr wrap="square" rtlCol="0">
            <a:spAutoFit/>
          </a:bodyPr>
          <a:lstStyle/>
          <a:p>
            <a:pPr algn="ctr"/>
            <a:r>
              <a:rPr lang="en-CA" sz="1600">
                <a:latin typeface="+mj-lt"/>
                <a:cs typeface="Arial" panose="020B0604020202020204" pitchFamily="34" charset="0"/>
              </a:rPr>
              <a:t>Navigational Aid</a:t>
            </a:r>
          </a:p>
        </p:txBody>
      </p:sp>
      <p:sp>
        <p:nvSpPr>
          <p:cNvPr id="11" name="TextBox 10">
            <a:extLst>
              <a:ext uri="{FF2B5EF4-FFF2-40B4-BE49-F238E27FC236}">
                <a16:creationId xmlns:a16="http://schemas.microsoft.com/office/drawing/2014/main" id="{13B3AB1E-256A-4D47-B41C-14F749DD05F4}"/>
              </a:ext>
            </a:extLst>
          </p:cNvPr>
          <p:cNvSpPr txBox="1"/>
          <p:nvPr/>
        </p:nvSpPr>
        <p:spPr>
          <a:xfrm>
            <a:off x="9375337" y="4488982"/>
            <a:ext cx="1802244" cy="584775"/>
          </a:xfrm>
          <a:prstGeom prst="rect">
            <a:avLst/>
          </a:prstGeom>
          <a:noFill/>
        </p:spPr>
        <p:txBody>
          <a:bodyPr wrap="square" rtlCol="0">
            <a:spAutoFit/>
          </a:bodyPr>
          <a:lstStyle/>
          <a:p>
            <a:pPr algn="ctr"/>
            <a:r>
              <a:rPr lang="en-CA" sz="1600">
                <a:latin typeface="+mj-lt"/>
                <a:cs typeface="Arial" panose="020B0604020202020204" pitchFamily="34" charset="0"/>
              </a:rPr>
              <a:t>Permanent Handle with Strap</a:t>
            </a:r>
          </a:p>
        </p:txBody>
      </p:sp>
      <p:cxnSp>
        <p:nvCxnSpPr>
          <p:cNvPr id="13" name="Straight Arrow Connector 12">
            <a:extLst>
              <a:ext uri="{FF2B5EF4-FFF2-40B4-BE49-F238E27FC236}">
                <a16:creationId xmlns:a16="http://schemas.microsoft.com/office/drawing/2014/main" id="{51E35C0A-FB16-4D33-B6EB-AC0126333214}"/>
              </a:ext>
            </a:extLst>
          </p:cNvPr>
          <p:cNvCxnSpPr>
            <a:cxnSpLocks/>
            <a:stCxn id="7" idx="2"/>
          </p:cNvCxnSpPr>
          <p:nvPr/>
        </p:nvCxnSpPr>
        <p:spPr>
          <a:xfrm flipH="1">
            <a:off x="4817758" y="1187709"/>
            <a:ext cx="1552264" cy="199457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66ED8E6-9828-4156-9278-189651908ACB}"/>
              </a:ext>
            </a:extLst>
          </p:cNvPr>
          <p:cNvCxnSpPr>
            <a:cxnSpLocks/>
            <a:stCxn id="5" idx="2"/>
          </p:cNvCxnSpPr>
          <p:nvPr/>
        </p:nvCxnSpPr>
        <p:spPr>
          <a:xfrm>
            <a:off x="2601678" y="2657546"/>
            <a:ext cx="1540777" cy="39278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27CC186-F784-4E96-A1C9-F68DB454073E}"/>
              </a:ext>
            </a:extLst>
          </p:cNvPr>
          <p:cNvCxnSpPr>
            <a:cxnSpLocks/>
            <a:stCxn id="11" idx="1"/>
          </p:cNvCxnSpPr>
          <p:nvPr/>
        </p:nvCxnSpPr>
        <p:spPr>
          <a:xfrm flipH="1">
            <a:off x="8222748" y="4781370"/>
            <a:ext cx="1152589" cy="46072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7564A9C-265F-41EE-A99F-3C5838F30373}"/>
              </a:ext>
            </a:extLst>
          </p:cNvPr>
          <p:cNvCxnSpPr>
            <a:cxnSpLocks/>
            <a:stCxn id="10" idx="2"/>
          </p:cNvCxnSpPr>
          <p:nvPr/>
        </p:nvCxnSpPr>
        <p:spPr>
          <a:xfrm flipH="1">
            <a:off x="7462733" y="1920641"/>
            <a:ext cx="1206645" cy="124482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1D66875-8A85-4CEA-90AB-89CDDFCCD9FA}"/>
              </a:ext>
            </a:extLst>
          </p:cNvPr>
          <p:cNvCxnSpPr>
            <a:cxnSpLocks/>
            <a:stCxn id="10" idx="2"/>
          </p:cNvCxnSpPr>
          <p:nvPr/>
        </p:nvCxnSpPr>
        <p:spPr>
          <a:xfrm flipH="1">
            <a:off x="7045325" y="1920641"/>
            <a:ext cx="1624053" cy="124482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8F5519C-AFCD-47D9-8F09-CA92B06C824E}"/>
                  </a:ext>
                </a:extLst>
              </p14:cNvPr>
              <p14:cNvContentPartPr/>
              <p14:nvPr/>
            </p14:nvContentPartPr>
            <p14:xfrm>
              <a:off x="4798180" y="1878288"/>
              <a:ext cx="37800" cy="41760"/>
            </p14:xfrm>
          </p:contentPart>
        </mc:Choice>
        <mc:Fallback xmlns="">
          <p:pic>
            <p:nvPicPr>
              <p:cNvPr id="4" name="Ink 3">
                <a:extLst>
                  <a:ext uri="{FF2B5EF4-FFF2-40B4-BE49-F238E27FC236}">
                    <a16:creationId xmlns:a16="http://schemas.microsoft.com/office/drawing/2014/main" id="{B8F5519C-AFCD-47D9-8F09-CA92B06C824E}"/>
                  </a:ext>
                </a:extLst>
              </p:cNvPr>
              <p:cNvPicPr/>
              <p:nvPr/>
            </p:nvPicPr>
            <p:blipFill>
              <a:blip r:embed="rId4"/>
              <a:stretch>
                <a:fillRect/>
              </a:stretch>
            </p:blipFill>
            <p:spPr>
              <a:xfrm>
                <a:off x="4793860" y="1873968"/>
                <a:ext cx="46440" cy="50400"/>
              </a:xfrm>
              <a:prstGeom prst="rect">
                <a:avLst/>
              </a:prstGeom>
            </p:spPr>
          </p:pic>
        </mc:Fallback>
      </mc:AlternateContent>
    </p:spTree>
    <p:extLst>
      <p:ext uri="{BB962C8B-B14F-4D97-AF65-F5344CB8AC3E}">
        <p14:creationId xmlns:p14="http://schemas.microsoft.com/office/powerpoint/2010/main" val="3716786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Picture 42" descr="Rolls of blueprints">
            <a:extLst>
              <a:ext uri="{FF2B5EF4-FFF2-40B4-BE49-F238E27FC236}">
                <a16:creationId xmlns:a16="http://schemas.microsoft.com/office/drawing/2014/main" id="{D80C7F1B-97DA-4A6C-9AB6-1D9B960D2DD7}"/>
              </a:ext>
            </a:extLst>
          </p:cNvPr>
          <p:cNvPicPr>
            <a:picLocks noChangeAspect="1"/>
          </p:cNvPicPr>
          <p:nvPr/>
        </p:nvPicPr>
        <p:blipFill rotWithShape="1">
          <a:blip r:embed="rId3"/>
          <a:srcRect t="1299" b="14431"/>
          <a:stretch/>
        </p:blipFill>
        <p:spPr>
          <a:xfrm>
            <a:off x="20" y="10"/>
            <a:ext cx="12191980" cy="6857990"/>
          </a:xfrm>
          <a:prstGeom prst="rect">
            <a:avLst/>
          </a:prstGeom>
        </p:spPr>
      </p:pic>
      <p:sp>
        <p:nvSpPr>
          <p:cNvPr id="47" name="Rectangle 46">
            <a:extLst>
              <a:ext uri="{FF2B5EF4-FFF2-40B4-BE49-F238E27FC236}">
                <a16:creationId xmlns:a16="http://schemas.microsoft.com/office/drawing/2014/main" id="{C2A2366C-96BE-4587-BABC-529047265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557" y="3336063"/>
            <a:ext cx="7055369" cy="2286139"/>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86183B4-6B75-4C3E-9B60-D53A96832C86}"/>
              </a:ext>
            </a:extLst>
          </p:cNvPr>
          <p:cNvSpPr>
            <a:spLocks noGrp="1"/>
          </p:cNvSpPr>
          <p:nvPr>
            <p:ph type="ctrTitle"/>
          </p:nvPr>
        </p:nvSpPr>
        <p:spPr>
          <a:xfrm>
            <a:off x="4830184" y="3531612"/>
            <a:ext cx="6672838" cy="1414311"/>
          </a:xfrm>
        </p:spPr>
        <p:txBody>
          <a:bodyPr>
            <a:normAutofit/>
          </a:bodyPr>
          <a:lstStyle/>
          <a:p>
            <a:r>
              <a:rPr lang="en-US" sz="4800"/>
              <a:t>Prototype I</a:t>
            </a:r>
            <a:endParaRPr lang="LID4096" sz="4800"/>
          </a:p>
        </p:txBody>
      </p:sp>
    </p:spTree>
    <p:extLst>
      <p:ext uri="{BB962C8B-B14F-4D97-AF65-F5344CB8AC3E}">
        <p14:creationId xmlns:p14="http://schemas.microsoft.com/office/powerpoint/2010/main" val="240803211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2934-81BB-46C7-BA64-DD7CF1609C73}"/>
              </a:ext>
            </a:extLst>
          </p:cNvPr>
          <p:cNvSpPr>
            <a:spLocks noGrp="1"/>
          </p:cNvSpPr>
          <p:nvPr>
            <p:ph type="title"/>
          </p:nvPr>
        </p:nvSpPr>
        <p:spPr>
          <a:xfrm>
            <a:off x="1484311" y="590"/>
            <a:ext cx="10018713" cy="1752599"/>
          </a:xfrm>
        </p:spPr>
        <p:txBody>
          <a:bodyPr/>
          <a:lstStyle/>
          <a:p>
            <a:r>
              <a:rPr lang="en-CA"/>
              <a:t>Prototype Identification</a:t>
            </a:r>
          </a:p>
        </p:txBody>
      </p:sp>
      <p:sp>
        <p:nvSpPr>
          <p:cNvPr id="3" name="Content Placeholder 2">
            <a:extLst>
              <a:ext uri="{FF2B5EF4-FFF2-40B4-BE49-F238E27FC236}">
                <a16:creationId xmlns:a16="http://schemas.microsoft.com/office/drawing/2014/main" id="{A5B340D7-A31B-488E-BFE7-76535B3B6325}"/>
              </a:ext>
            </a:extLst>
          </p:cNvPr>
          <p:cNvSpPr>
            <a:spLocks noGrp="1"/>
          </p:cNvSpPr>
          <p:nvPr>
            <p:ph idx="1"/>
          </p:nvPr>
        </p:nvSpPr>
        <p:spPr>
          <a:xfrm>
            <a:off x="2303820" y="1533345"/>
            <a:ext cx="3605275" cy="3328360"/>
          </a:xfrm>
        </p:spPr>
        <p:txBody>
          <a:bodyPr/>
          <a:lstStyle/>
          <a:p>
            <a:pPr marL="0" indent="0" algn="ctr">
              <a:buNone/>
            </a:pPr>
            <a:r>
              <a:rPr lang="en-CA" b="1"/>
              <a:t>Prototype Classification:</a:t>
            </a:r>
          </a:p>
          <a:p>
            <a:pPr marL="0" indent="0" algn="ctr">
              <a:buNone/>
            </a:pPr>
            <a:endParaRPr lang="en-CA" b="1"/>
          </a:p>
          <a:p>
            <a:r>
              <a:rPr lang="en-CA" b="1">
                <a:solidFill>
                  <a:srgbClr val="FF0000"/>
                </a:solidFill>
              </a:rPr>
              <a:t>Analytical</a:t>
            </a:r>
          </a:p>
          <a:p>
            <a:r>
              <a:rPr lang="en-CA" b="1">
                <a:solidFill>
                  <a:srgbClr val="FF0000"/>
                </a:solidFill>
              </a:rPr>
              <a:t>Comprehensive</a:t>
            </a:r>
          </a:p>
          <a:p>
            <a:r>
              <a:rPr lang="en-CA" b="1">
                <a:solidFill>
                  <a:srgbClr val="FF0000"/>
                </a:solidFill>
              </a:rPr>
              <a:t>Low-Fidelity</a:t>
            </a:r>
          </a:p>
        </p:txBody>
      </p:sp>
      <p:sp>
        <p:nvSpPr>
          <p:cNvPr id="4" name="Content Placeholder 2">
            <a:extLst>
              <a:ext uri="{FF2B5EF4-FFF2-40B4-BE49-F238E27FC236}">
                <a16:creationId xmlns:a16="http://schemas.microsoft.com/office/drawing/2014/main" id="{168B4E64-166D-45BC-B504-3DC1B4B2062C}"/>
              </a:ext>
            </a:extLst>
          </p:cNvPr>
          <p:cNvSpPr txBox="1">
            <a:spLocks/>
          </p:cNvSpPr>
          <p:nvPr/>
        </p:nvSpPr>
        <p:spPr>
          <a:xfrm>
            <a:off x="1957489" y="5010009"/>
            <a:ext cx="9751342" cy="125945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n-CA" b="1"/>
              <a:t>Prototype I </a:t>
            </a:r>
            <a:r>
              <a:rPr lang="en-CA" b="1">
                <a:solidFill>
                  <a:schemeClr val="accent1"/>
                </a:solidFill>
              </a:rPr>
              <a:t>Goal: </a:t>
            </a:r>
            <a:r>
              <a:rPr lang="en-CA"/>
              <a:t>The goal of prototype I is to validate any design ideas, as well as provide a basis for some of the system’s targets specs, including length, collapsibility, and weight of the cane.</a:t>
            </a:r>
            <a:endParaRPr lang="en-CA" b="1"/>
          </a:p>
        </p:txBody>
      </p:sp>
      <p:pic>
        <p:nvPicPr>
          <p:cNvPr id="1026" name="Picture 2" descr="SolidWorks logo and symbol, meaning, history, PNG">
            <a:extLst>
              <a:ext uri="{FF2B5EF4-FFF2-40B4-BE49-F238E27FC236}">
                <a16:creationId xmlns:a16="http://schemas.microsoft.com/office/drawing/2014/main" id="{20434BAD-FA2A-4FC7-A628-DB8B433A30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4346" y="2042225"/>
            <a:ext cx="4017613" cy="2511008"/>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Upward trend outline">
            <a:extLst>
              <a:ext uri="{FF2B5EF4-FFF2-40B4-BE49-F238E27FC236}">
                <a16:creationId xmlns:a16="http://schemas.microsoft.com/office/drawing/2014/main" id="{114A8F51-EC92-4434-BD8C-5CD82001E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89217" y="2822394"/>
            <a:ext cx="565030" cy="565030"/>
          </a:xfrm>
          <a:prstGeom prst="rect">
            <a:avLst/>
          </a:prstGeom>
        </p:spPr>
      </p:pic>
      <p:pic>
        <p:nvPicPr>
          <p:cNvPr id="10" name="Graphic 9" descr="Globe outline">
            <a:extLst>
              <a:ext uri="{FF2B5EF4-FFF2-40B4-BE49-F238E27FC236}">
                <a16:creationId xmlns:a16="http://schemas.microsoft.com/office/drawing/2014/main" id="{1E3202A6-258C-4EA4-8F08-6F7CE31FB3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54247" y="3375774"/>
            <a:ext cx="565030" cy="565030"/>
          </a:xfrm>
          <a:prstGeom prst="rect">
            <a:avLst/>
          </a:prstGeom>
        </p:spPr>
      </p:pic>
      <p:pic>
        <p:nvPicPr>
          <p:cNvPr id="12" name="Graphic 11" descr="Low Vision with solid fill">
            <a:extLst>
              <a:ext uri="{FF2B5EF4-FFF2-40B4-BE49-F238E27FC236}">
                <a16:creationId xmlns:a16="http://schemas.microsoft.com/office/drawing/2014/main" id="{98DA6483-2D46-4CFA-BB93-DB954F5F09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89217" y="3940804"/>
            <a:ext cx="667231" cy="667231"/>
          </a:xfrm>
          <a:prstGeom prst="rect">
            <a:avLst/>
          </a:prstGeom>
        </p:spPr>
      </p:pic>
    </p:spTree>
    <p:extLst>
      <p:ext uri="{BB962C8B-B14F-4D97-AF65-F5344CB8AC3E}">
        <p14:creationId xmlns:p14="http://schemas.microsoft.com/office/powerpoint/2010/main" val="374301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5" name="Content Placeholder 4" descr="A picture containing appliance&#10;&#10;Description automatically generated">
            <a:extLst>
              <a:ext uri="{FF2B5EF4-FFF2-40B4-BE49-F238E27FC236}">
                <a16:creationId xmlns:a16="http://schemas.microsoft.com/office/drawing/2014/main" id="{F7CB6DA4-3065-4B99-BA39-78AA21A7E0C6}"/>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0484" r="3293" b="-1"/>
          <a:stretch/>
        </p:blipFill>
        <p:spPr>
          <a:xfrm>
            <a:off x="20" y="10"/>
            <a:ext cx="12191980" cy="6857990"/>
          </a:xfrm>
          <a:prstGeom prst="rect">
            <a:avLst/>
          </a:prstGeom>
        </p:spPr>
      </p:pic>
      <p:pic>
        <p:nvPicPr>
          <p:cNvPr id="7" name="Graphic 6" descr="Badge 1 with solid fill">
            <a:extLst>
              <a:ext uri="{FF2B5EF4-FFF2-40B4-BE49-F238E27FC236}">
                <a16:creationId xmlns:a16="http://schemas.microsoft.com/office/drawing/2014/main" id="{C6D16432-2E91-4E95-AC7E-5C21518B46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66792" y="327754"/>
            <a:ext cx="662846" cy="662846"/>
          </a:xfrm>
          <a:prstGeom prst="rect">
            <a:avLst/>
          </a:prstGeom>
        </p:spPr>
      </p:pic>
      <p:pic>
        <p:nvPicPr>
          <p:cNvPr id="9" name="Graphic 8" descr="Badge with solid fill">
            <a:extLst>
              <a:ext uri="{FF2B5EF4-FFF2-40B4-BE49-F238E27FC236}">
                <a16:creationId xmlns:a16="http://schemas.microsoft.com/office/drawing/2014/main" id="{8B924E31-F265-4333-9BC6-F899F7EDDB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2376" y="1319271"/>
            <a:ext cx="729867" cy="729867"/>
          </a:xfrm>
          <a:prstGeom prst="rect">
            <a:avLst/>
          </a:prstGeom>
        </p:spPr>
      </p:pic>
    </p:spTree>
    <p:extLst>
      <p:ext uri="{BB962C8B-B14F-4D97-AF65-F5344CB8AC3E}">
        <p14:creationId xmlns:p14="http://schemas.microsoft.com/office/powerpoint/2010/main" val="124789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2" name="Group 20">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2"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3"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4"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5"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6"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7"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43" name="Group 28">
            <a:extLst>
              <a:ext uri="{FF2B5EF4-FFF2-40B4-BE49-F238E27FC236}">
                <a16:creationId xmlns:a16="http://schemas.microsoft.com/office/drawing/2014/main" id="{767D40C4-2A44-4792-AB9D-E769202A27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0" name="Freeform 6">
              <a:extLst>
                <a:ext uri="{FF2B5EF4-FFF2-40B4-BE49-F238E27FC236}">
                  <a16:creationId xmlns:a16="http://schemas.microsoft.com/office/drawing/2014/main" id="{3DBD6486-24CA-456B-9631-2911490A6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4" name="Freeform 7">
              <a:extLst>
                <a:ext uri="{FF2B5EF4-FFF2-40B4-BE49-F238E27FC236}">
                  <a16:creationId xmlns:a16="http://schemas.microsoft.com/office/drawing/2014/main" id="{A2FF2964-4832-450E-B85C-304F27113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0B5C96AF-0E78-45E8-8B82-CF41BFB54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A940CD75-9F08-4DF1-94CB-96A2C3A43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1B35F757-0B0E-4DFC-81FA-935D070B73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4380E990-0E29-4861-8CE3-F6D6FF15D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5" name="Rounded Rectangle 16">
            <a:extLst>
              <a:ext uri="{FF2B5EF4-FFF2-40B4-BE49-F238E27FC236}">
                <a16:creationId xmlns:a16="http://schemas.microsoft.com/office/drawing/2014/main" id="{027FB951-A422-4463-8A01-05812E59CC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1045" y="648931"/>
            <a:ext cx="9235440" cy="5212080"/>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weapon&#10;&#10;Description automatically generated">
            <a:extLst>
              <a:ext uri="{FF2B5EF4-FFF2-40B4-BE49-F238E27FC236}">
                <a16:creationId xmlns:a16="http://schemas.microsoft.com/office/drawing/2014/main" id="{03F2FFAE-6703-455B-99A2-6741B3BBD36A}"/>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8820"/>
          <a:stretch/>
        </p:blipFill>
        <p:spPr>
          <a:xfrm>
            <a:off x="-46319" y="0"/>
            <a:ext cx="12284637" cy="6858000"/>
          </a:xfrm>
          <a:prstGeom prst="rect">
            <a:avLst/>
          </a:prstGeom>
        </p:spPr>
      </p:pic>
      <p:sp>
        <p:nvSpPr>
          <p:cNvPr id="6" name="Oval 5">
            <a:extLst>
              <a:ext uri="{FF2B5EF4-FFF2-40B4-BE49-F238E27FC236}">
                <a16:creationId xmlns:a16="http://schemas.microsoft.com/office/drawing/2014/main" id="{CB91AB2A-F840-4C73-915F-E3DD2F2E0CFF}"/>
              </a:ext>
            </a:extLst>
          </p:cNvPr>
          <p:cNvSpPr/>
          <p:nvPr/>
        </p:nvSpPr>
        <p:spPr>
          <a:xfrm>
            <a:off x="9683827" y="3216925"/>
            <a:ext cx="1553378" cy="9254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3600"/>
          </a:p>
        </p:txBody>
      </p:sp>
    </p:spTree>
    <p:extLst>
      <p:ext uri="{BB962C8B-B14F-4D97-AF65-F5344CB8AC3E}">
        <p14:creationId xmlns:p14="http://schemas.microsoft.com/office/powerpoint/2010/main" val="229731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8" name="Rectangle 17">
            <a:extLst>
              <a:ext uri="{FF2B5EF4-FFF2-40B4-BE49-F238E27FC236}">
                <a16:creationId xmlns:a16="http://schemas.microsoft.com/office/drawing/2014/main" id="{7F11F4AC-3D7E-4C40-B7F7-E8A886B87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89D6A18-6500-435D-BC1F-5806F0224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2A8EBD6-A0EF-4CC7-A9F3-5A472D718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A03847E-3781-4A33-B17C-05CFAF77D1A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Tree>
    <p:extLst>
      <p:ext uri="{BB962C8B-B14F-4D97-AF65-F5344CB8AC3E}">
        <p14:creationId xmlns:p14="http://schemas.microsoft.com/office/powerpoint/2010/main" val="2701372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5" name="Content Placeholder 4">
            <a:extLst>
              <a:ext uri="{FF2B5EF4-FFF2-40B4-BE49-F238E27FC236}">
                <a16:creationId xmlns:a16="http://schemas.microsoft.com/office/drawing/2014/main" id="{5ABDFC00-4528-45E6-BFDD-00C6C7A69CD1}"/>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7885" r="5892" b="-1"/>
          <a:stretch/>
        </p:blipFill>
        <p:spPr>
          <a:xfrm>
            <a:off x="20" y="10"/>
            <a:ext cx="12191980" cy="6857990"/>
          </a:xfrm>
          <a:prstGeom prst="rect">
            <a:avLst/>
          </a:prstGeom>
        </p:spPr>
      </p:pic>
    </p:spTree>
    <p:extLst>
      <p:ext uri="{BB962C8B-B14F-4D97-AF65-F5344CB8AC3E}">
        <p14:creationId xmlns:p14="http://schemas.microsoft.com/office/powerpoint/2010/main" val="369854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DCDB55-428F-47D7-A001-DA53B3B6CFC4}"/>
              </a:ext>
            </a:extLst>
          </p:cNvPr>
          <p:cNvPicPr>
            <a:picLocks noChangeAspect="1"/>
          </p:cNvPicPr>
          <p:nvPr/>
        </p:nvPicPr>
        <p:blipFill>
          <a:blip r:embed="rId3"/>
          <a:stretch>
            <a:fillRect/>
          </a:stretch>
        </p:blipFill>
        <p:spPr>
          <a:xfrm>
            <a:off x="0" y="0"/>
            <a:ext cx="7735380" cy="6858000"/>
          </a:xfrm>
          <a:prstGeom prst="rect">
            <a:avLst/>
          </a:prstGeom>
        </p:spPr>
      </p:pic>
      <p:pic>
        <p:nvPicPr>
          <p:cNvPr id="6" name="Content Placeholder 16">
            <a:extLst>
              <a:ext uri="{FF2B5EF4-FFF2-40B4-BE49-F238E27FC236}">
                <a16:creationId xmlns:a16="http://schemas.microsoft.com/office/drawing/2014/main" id="{5E852272-50FC-4D06-92B6-2B4D38FEAC4D}"/>
              </a:ext>
            </a:extLst>
          </p:cNvPr>
          <p:cNvPicPr>
            <a:picLocks noChangeAspect="1"/>
          </p:cNvPicPr>
          <p:nvPr/>
        </p:nvPicPr>
        <p:blipFill>
          <a:blip r:embed="rId4"/>
          <a:stretch>
            <a:fillRect/>
          </a:stretch>
        </p:blipFill>
        <p:spPr>
          <a:xfrm>
            <a:off x="1795751" y="0"/>
            <a:ext cx="8824510" cy="6838995"/>
          </a:xfrm>
          <a:prstGeom prst="rect">
            <a:avLst/>
          </a:prstGeom>
        </p:spPr>
      </p:pic>
    </p:spTree>
    <p:extLst>
      <p:ext uri="{BB962C8B-B14F-4D97-AF65-F5344CB8AC3E}">
        <p14:creationId xmlns:p14="http://schemas.microsoft.com/office/powerpoint/2010/main" val="261545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DCDB55-428F-47D7-A001-DA53B3B6CFC4}"/>
              </a:ext>
            </a:extLst>
          </p:cNvPr>
          <p:cNvPicPr>
            <a:picLocks noChangeAspect="1"/>
          </p:cNvPicPr>
          <p:nvPr/>
        </p:nvPicPr>
        <p:blipFill>
          <a:blip r:embed="rId3"/>
          <a:stretch>
            <a:fillRect/>
          </a:stretch>
        </p:blipFill>
        <p:spPr>
          <a:xfrm>
            <a:off x="0" y="0"/>
            <a:ext cx="7735380" cy="6858000"/>
          </a:xfrm>
          <a:prstGeom prst="rect">
            <a:avLst/>
          </a:prstGeom>
        </p:spPr>
      </p:pic>
      <p:pic>
        <p:nvPicPr>
          <p:cNvPr id="3" name="Picture 2">
            <a:extLst>
              <a:ext uri="{FF2B5EF4-FFF2-40B4-BE49-F238E27FC236}">
                <a16:creationId xmlns:a16="http://schemas.microsoft.com/office/drawing/2014/main" id="{AF93F76E-2EBF-4E4C-A9D3-2269836C586F}"/>
              </a:ext>
            </a:extLst>
          </p:cNvPr>
          <p:cNvPicPr>
            <a:picLocks noChangeAspect="1"/>
          </p:cNvPicPr>
          <p:nvPr/>
        </p:nvPicPr>
        <p:blipFill>
          <a:blip r:embed="rId4"/>
          <a:stretch>
            <a:fillRect/>
          </a:stretch>
        </p:blipFill>
        <p:spPr>
          <a:xfrm>
            <a:off x="1653502" y="0"/>
            <a:ext cx="8884995" cy="6858000"/>
          </a:xfrm>
          <a:prstGeom prst="rect">
            <a:avLst/>
          </a:prstGeom>
        </p:spPr>
      </p:pic>
    </p:spTree>
    <p:extLst>
      <p:ext uri="{BB962C8B-B14F-4D97-AF65-F5344CB8AC3E}">
        <p14:creationId xmlns:p14="http://schemas.microsoft.com/office/powerpoint/2010/main" val="2770458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OLIDWORKS Simulation | SOLIDWORKS">
            <a:extLst>
              <a:ext uri="{FF2B5EF4-FFF2-40B4-BE49-F238E27FC236}">
                <a16:creationId xmlns:a16="http://schemas.microsoft.com/office/drawing/2014/main" id="{E5B0CA9D-C76C-445D-AD69-8E160684EB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22"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70">
            <a:extLst>
              <a:ext uri="{FF2B5EF4-FFF2-40B4-BE49-F238E27FC236}">
                <a16:creationId xmlns:a16="http://schemas.microsoft.com/office/drawing/2014/main" id="{C2A2366C-96BE-4587-BABC-529047265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557" y="3336063"/>
            <a:ext cx="7055369" cy="2286139"/>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31C7ED-DF58-4DB4-A9AD-B05BEEFE240E}"/>
              </a:ext>
            </a:extLst>
          </p:cNvPr>
          <p:cNvSpPr>
            <a:spLocks noGrp="1"/>
          </p:cNvSpPr>
          <p:nvPr>
            <p:ph type="ctrTitle"/>
          </p:nvPr>
        </p:nvSpPr>
        <p:spPr>
          <a:xfrm>
            <a:off x="4830184" y="3531612"/>
            <a:ext cx="6672838" cy="1414311"/>
          </a:xfrm>
        </p:spPr>
        <p:txBody>
          <a:bodyPr>
            <a:normAutofit/>
          </a:bodyPr>
          <a:lstStyle/>
          <a:p>
            <a:r>
              <a:rPr lang="en-CA" sz="4800"/>
              <a:t>Testing</a:t>
            </a:r>
            <a:endParaRPr lang="LID4096" sz="4800"/>
          </a:p>
        </p:txBody>
      </p:sp>
    </p:spTree>
    <p:extLst>
      <p:ext uri="{BB962C8B-B14F-4D97-AF65-F5344CB8AC3E}">
        <p14:creationId xmlns:p14="http://schemas.microsoft.com/office/powerpoint/2010/main" val="207805204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65FA-B678-4DDD-8B2E-57EAF734E3D3}"/>
              </a:ext>
            </a:extLst>
          </p:cNvPr>
          <p:cNvSpPr>
            <a:spLocks noGrp="1"/>
          </p:cNvSpPr>
          <p:nvPr>
            <p:ph type="title"/>
          </p:nvPr>
        </p:nvSpPr>
        <p:spPr/>
        <p:txBody>
          <a:bodyPr/>
          <a:lstStyle/>
          <a:p>
            <a:r>
              <a:rPr lang="en-US"/>
              <a:t>Our client + Needs </a:t>
            </a:r>
          </a:p>
        </p:txBody>
      </p:sp>
      <p:sp>
        <p:nvSpPr>
          <p:cNvPr id="3" name="Content Placeholder 2">
            <a:extLst>
              <a:ext uri="{FF2B5EF4-FFF2-40B4-BE49-F238E27FC236}">
                <a16:creationId xmlns:a16="http://schemas.microsoft.com/office/drawing/2014/main" id="{C1631831-E5F7-4AF4-A633-B93E82CDF8ED}"/>
              </a:ext>
            </a:extLst>
          </p:cNvPr>
          <p:cNvSpPr>
            <a:spLocks noGrp="1"/>
          </p:cNvSpPr>
          <p:nvPr>
            <p:ph idx="1"/>
          </p:nvPr>
        </p:nvSpPr>
        <p:spPr>
          <a:xfrm>
            <a:off x="1545447" y="4454520"/>
            <a:ext cx="10018713" cy="2989731"/>
          </a:xfrm>
        </p:spPr>
        <p:txBody>
          <a:bodyPr>
            <a:normAutofit/>
          </a:bodyPr>
          <a:lstStyle/>
          <a:p>
            <a:pPr marL="0" indent="0">
              <a:buClr>
                <a:srgbClr val="1287C3"/>
              </a:buClr>
              <a:buNone/>
            </a:pPr>
            <a:endParaRPr lang="en-US">
              <a:ea typeface="+mn-lt"/>
              <a:cs typeface="+mn-lt"/>
            </a:endParaRPr>
          </a:p>
          <a:p>
            <a:pPr>
              <a:buClr>
                <a:srgbClr val="1287C3"/>
              </a:buClr>
            </a:pPr>
            <a:endParaRPr lang="en-US">
              <a:ea typeface="+mn-lt"/>
              <a:cs typeface="+mn-lt"/>
            </a:endParaRPr>
          </a:p>
          <a:p>
            <a:pPr>
              <a:buClr>
                <a:srgbClr val="1287C3"/>
              </a:buClr>
            </a:pPr>
            <a:endParaRPr lang="en-US"/>
          </a:p>
          <a:p>
            <a:pPr>
              <a:buClr>
                <a:srgbClr val="1287C3"/>
              </a:buClr>
            </a:pPr>
            <a:endParaRPr lang="en-US"/>
          </a:p>
          <a:p>
            <a:pPr>
              <a:buClr>
                <a:srgbClr val="1287C3"/>
              </a:buClr>
            </a:pPr>
            <a:endParaRPr lang="en-US"/>
          </a:p>
        </p:txBody>
      </p:sp>
      <p:pic>
        <p:nvPicPr>
          <p:cNvPr id="4" name="Picture 4">
            <a:extLst>
              <a:ext uri="{FF2B5EF4-FFF2-40B4-BE49-F238E27FC236}">
                <a16:creationId xmlns:a16="http://schemas.microsoft.com/office/drawing/2014/main" id="{94424495-ED7A-4084-AA20-5B814D22F4F7}"/>
              </a:ext>
            </a:extLst>
          </p:cNvPr>
          <p:cNvPicPr>
            <a:picLocks noChangeAspect="1"/>
          </p:cNvPicPr>
          <p:nvPr/>
        </p:nvPicPr>
        <p:blipFill>
          <a:blip r:embed="rId3"/>
          <a:stretch>
            <a:fillRect/>
          </a:stretch>
        </p:blipFill>
        <p:spPr>
          <a:xfrm>
            <a:off x="6981429" y="4955416"/>
            <a:ext cx="1129554" cy="1496272"/>
          </a:xfrm>
          <a:prstGeom prst="rect">
            <a:avLst/>
          </a:prstGeom>
        </p:spPr>
      </p:pic>
      <p:pic>
        <p:nvPicPr>
          <p:cNvPr id="5" name="Picture 5" descr="A picture containing shape&#10;&#10;Description automatically generated">
            <a:extLst>
              <a:ext uri="{FF2B5EF4-FFF2-40B4-BE49-F238E27FC236}">
                <a16:creationId xmlns:a16="http://schemas.microsoft.com/office/drawing/2014/main" id="{64521E25-3059-4BD8-82B3-9B4B4B3626E5}"/>
              </a:ext>
            </a:extLst>
          </p:cNvPr>
          <p:cNvPicPr>
            <a:picLocks noChangeAspect="1"/>
          </p:cNvPicPr>
          <p:nvPr/>
        </p:nvPicPr>
        <p:blipFill>
          <a:blip r:embed="rId4"/>
          <a:stretch>
            <a:fillRect/>
          </a:stretch>
        </p:blipFill>
        <p:spPr>
          <a:xfrm>
            <a:off x="5479240" y="2485686"/>
            <a:ext cx="950259" cy="856688"/>
          </a:xfrm>
          <a:prstGeom prst="rect">
            <a:avLst/>
          </a:prstGeom>
        </p:spPr>
      </p:pic>
      <p:pic>
        <p:nvPicPr>
          <p:cNvPr id="7" name="Picture 7" descr="Diagram&#10;&#10;Description automatically generated">
            <a:extLst>
              <a:ext uri="{FF2B5EF4-FFF2-40B4-BE49-F238E27FC236}">
                <a16:creationId xmlns:a16="http://schemas.microsoft.com/office/drawing/2014/main" id="{42D2D681-D2BD-43A0-BB97-A79DB141B2FD}"/>
              </a:ext>
            </a:extLst>
          </p:cNvPr>
          <p:cNvPicPr>
            <a:picLocks noChangeAspect="1"/>
          </p:cNvPicPr>
          <p:nvPr/>
        </p:nvPicPr>
        <p:blipFill>
          <a:blip r:embed="rId5"/>
          <a:stretch>
            <a:fillRect/>
          </a:stretch>
        </p:blipFill>
        <p:spPr>
          <a:xfrm>
            <a:off x="8477120" y="3010013"/>
            <a:ext cx="2440641" cy="1869109"/>
          </a:xfrm>
          <a:prstGeom prst="rect">
            <a:avLst/>
          </a:prstGeom>
        </p:spPr>
      </p:pic>
      <p:sp>
        <p:nvSpPr>
          <p:cNvPr id="6" name="TextBox 5">
            <a:extLst>
              <a:ext uri="{FF2B5EF4-FFF2-40B4-BE49-F238E27FC236}">
                <a16:creationId xmlns:a16="http://schemas.microsoft.com/office/drawing/2014/main" id="{A5FFF249-43F7-4C41-9DE7-DF5C38920CC6}"/>
              </a:ext>
            </a:extLst>
          </p:cNvPr>
          <p:cNvSpPr txBox="1"/>
          <p:nvPr/>
        </p:nvSpPr>
        <p:spPr>
          <a:xfrm>
            <a:off x="1545447" y="3840143"/>
            <a:ext cx="6000759" cy="461665"/>
          </a:xfrm>
          <a:prstGeom prst="rect">
            <a:avLst/>
          </a:prstGeom>
          <a:noFill/>
        </p:spPr>
        <p:txBody>
          <a:bodyPr wrap="square" rtlCol="0">
            <a:spAutoFit/>
          </a:bodyPr>
          <a:lstStyle/>
          <a:p>
            <a:pPr marL="285750" indent="-285750">
              <a:spcBef>
                <a:spcPct val="20000"/>
              </a:spcBef>
              <a:spcAft>
                <a:spcPts val="600"/>
              </a:spcAft>
              <a:buClr>
                <a:srgbClr val="1287C3"/>
              </a:buClr>
              <a:buSzPct val="145000"/>
              <a:buFont typeface="Arial"/>
              <a:buChar char="•"/>
            </a:pPr>
            <a:r>
              <a:rPr lang="en-US" sz="2400"/>
              <a:t>Navigating around using someone's help</a:t>
            </a:r>
          </a:p>
        </p:txBody>
      </p:sp>
      <p:sp>
        <p:nvSpPr>
          <p:cNvPr id="9" name="TextBox 8">
            <a:extLst>
              <a:ext uri="{FF2B5EF4-FFF2-40B4-BE49-F238E27FC236}">
                <a16:creationId xmlns:a16="http://schemas.microsoft.com/office/drawing/2014/main" id="{6F640790-A3E0-49EE-BDA3-0AF38CD5B90C}"/>
              </a:ext>
            </a:extLst>
          </p:cNvPr>
          <p:cNvSpPr txBox="1"/>
          <p:nvPr/>
        </p:nvSpPr>
        <p:spPr>
          <a:xfrm>
            <a:off x="1545447" y="2642110"/>
            <a:ext cx="3700327" cy="461665"/>
          </a:xfrm>
          <a:prstGeom prst="rect">
            <a:avLst/>
          </a:prstGeom>
          <a:noFill/>
        </p:spPr>
        <p:txBody>
          <a:bodyPr wrap="square" rtlCol="0">
            <a:spAutoFit/>
          </a:bodyPr>
          <a:lstStyle/>
          <a:p>
            <a:pPr marL="285750" indent="-285750">
              <a:spcBef>
                <a:spcPct val="20000"/>
              </a:spcBef>
              <a:spcAft>
                <a:spcPts val="600"/>
              </a:spcAft>
              <a:buClr>
                <a:srgbClr val="1287C3"/>
              </a:buClr>
              <a:buSzPct val="145000"/>
              <a:buFont typeface="Arial"/>
              <a:buChar char="•"/>
            </a:pPr>
            <a:r>
              <a:rPr lang="en-US" sz="2400">
                <a:ea typeface="+mn-lt"/>
                <a:cs typeface="+mn-lt"/>
              </a:rPr>
              <a:t>Visually impaired client</a:t>
            </a:r>
          </a:p>
        </p:txBody>
      </p:sp>
      <p:sp>
        <p:nvSpPr>
          <p:cNvPr id="10" name="TextBox 9">
            <a:extLst>
              <a:ext uri="{FF2B5EF4-FFF2-40B4-BE49-F238E27FC236}">
                <a16:creationId xmlns:a16="http://schemas.microsoft.com/office/drawing/2014/main" id="{A6D73269-62F2-4EA8-90E8-27A39C2B2805}"/>
              </a:ext>
            </a:extLst>
          </p:cNvPr>
          <p:cNvSpPr txBox="1"/>
          <p:nvPr/>
        </p:nvSpPr>
        <p:spPr>
          <a:xfrm>
            <a:off x="1545446" y="5038176"/>
            <a:ext cx="6000759" cy="461665"/>
          </a:xfrm>
          <a:prstGeom prst="rect">
            <a:avLst/>
          </a:prstGeom>
          <a:noFill/>
        </p:spPr>
        <p:txBody>
          <a:bodyPr wrap="square" rtlCol="0">
            <a:spAutoFit/>
          </a:bodyPr>
          <a:lstStyle/>
          <a:p>
            <a:pPr marL="285750" indent="-285750">
              <a:spcBef>
                <a:spcPct val="20000"/>
              </a:spcBef>
              <a:spcAft>
                <a:spcPts val="600"/>
              </a:spcAft>
              <a:buClr>
                <a:srgbClr val="1287C3"/>
              </a:buClr>
              <a:buSzPct val="145000"/>
              <a:buFont typeface="Arial"/>
              <a:buChar char="•"/>
            </a:pPr>
            <a:r>
              <a:rPr lang="en-US" sz="2400"/>
              <a:t>Respecting social distancing guidelines</a:t>
            </a:r>
          </a:p>
        </p:txBody>
      </p:sp>
    </p:spTree>
    <p:extLst>
      <p:ext uri="{BB962C8B-B14F-4D97-AF65-F5344CB8AC3E}">
        <p14:creationId xmlns:p14="http://schemas.microsoft.com/office/powerpoint/2010/main" val="2090913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CFC43A-A244-49FB-ACC0-7DAA3B3FF667}"/>
              </a:ext>
            </a:extLst>
          </p:cNvPr>
          <p:cNvSpPr>
            <a:spLocks noGrp="1"/>
          </p:cNvSpPr>
          <p:nvPr>
            <p:ph type="title"/>
          </p:nvPr>
        </p:nvSpPr>
        <p:spPr>
          <a:xfrm>
            <a:off x="1537717" y="-330199"/>
            <a:ext cx="10018713" cy="1752599"/>
          </a:xfrm>
        </p:spPr>
        <p:txBody>
          <a:bodyPr/>
          <a:lstStyle/>
          <a:p>
            <a:r>
              <a:rPr lang="en-CA"/>
              <a:t>Prototype I Testing Goals and Procedures</a:t>
            </a:r>
            <a:endParaRPr lang="LID4096"/>
          </a:p>
        </p:txBody>
      </p:sp>
      <p:sp>
        <p:nvSpPr>
          <p:cNvPr id="4" name="Content Placeholder 2">
            <a:extLst>
              <a:ext uri="{FF2B5EF4-FFF2-40B4-BE49-F238E27FC236}">
                <a16:creationId xmlns:a16="http://schemas.microsoft.com/office/drawing/2014/main" id="{1C8C1A89-E8B4-4F22-A3B3-918C4C5249C8}"/>
              </a:ext>
            </a:extLst>
          </p:cNvPr>
          <p:cNvSpPr>
            <a:spLocks noGrp="1"/>
          </p:cNvSpPr>
          <p:nvPr>
            <p:ph idx="1"/>
          </p:nvPr>
        </p:nvSpPr>
        <p:spPr>
          <a:xfrm>
            <a:off x="2630679" y="368300"/>
            <a:ext cx="7310080" cy="1752600"/>
          </a:xfrm>
        </p:spPr>
        <p:txBody>
          <a:bodyPr/>
          <a:lstStyle/>
          <a:p>
            <a:pPr marL="0" indent="0" algn="ctr">
              <a:buNone/>
            </a:pPr>
            <a:r>
              <a:rPr lang="en-CA" b="1">
                <a:solidFill>
                  <a:srgbClr val="FF0000"/>
                </a:solidFill>
              </a:rPr>
              <a:t>This Prototype was Used to Test The Following</a:t>
            </a:r>
            <a:r>
              <a:rPr lang="en-CA" b="1"/>
              <a:t>:</a:t>
            </a:r>
          </a:p>
        </p:txBody>
      </p:sp>
      <p:graphicFrame>
        <p:nvGraphicFramePr>
          <p:cNvPr id="2" name="Diagram 1">
            <a:extLst>
              <a:ext uri="{FF2B5EF4-FFF2-40B4-BE49-F238E27FC236}">
                <a16:creationId xmlns:a16="http://schemas.microsoft.com/office/drawing/2014/main" id="{5A64AB0E-7440-42B9-A78A-D9302415B80D}"/>
              </a:ext>
            </a:extLst>
          </p:cNvPr>
          <p:cNvGraphicFramePr/>
          <p:nvPr>
            <p:extLst>
              <p:ext uri="{D42A27DB-BD31-4B8C-83A1-F6EECF244321}">
                <p14:modId xmlns:p14="http://schemas.microsoft.com/office/powerpoint/2010/main" val="377443937"/>
              </p:ext>
            </p:extLst>
          </p:nvPr>
        </p:nvGraphicFramePr>
        <p:xfrm>
          <a:off x="3153386" y="1518369"/>
          <a:ext cx="6787373" cy="3821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0CA2C78C-54CD-4185-B9B3-09512CA05232}"/>
              </a:ext>
            </a:extLst>
          </p:cNvPr>
          <p:cNvSpPr txBox="1">
            <a:spLocks/>
          </p:cNvSpPr>
          <p:nvPr/>
        </p:nvSpPr>
        <p:spPr>
          <a:xfrm>
            <a:off x="1995589" y="5435600"/>
            <a:ext cx="9751342" cy="125945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n-CA" b="1"/>
              <a:t>Testing </a:t>
            </a:r>
            <a:r>
              <a:rPr lang="en-CA" b="1">
                <a:solidFill>
                  <a:srgbClr val="FF0000"/>
                </a:solidFill>
              </a:rPr>
              <a:t>Procedure: </a:t>
            </a:r>
            <a:r>
              <a:rPr lang="en-CA" b="1"/>
              <a:t>The tests were carried out through the creation of a CAD model in SolidWorks using dimensioning and selecting a material for each component to obtain a weight calculation.</a:t>
            </a:r>
          </a:p>
        </p:txBody>
      </p:sp>
    </p:spTree>
    <p:extLst>
      <p:ext uri="{BB962C8B-B14F-4D97-AF65-F5344CB8AC3E}">
        <p14:creationId xmlns:p14="http://schemas.microsoft.com/office/powerpoint/2010/main" val="3777859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CFC43A-A244-49FB-ACC0-7DAA3B3FF667}"/>
              </a:ext>
            </a:extLst>
          </p:cNvPr>
          <p:cNvSpPr>
            <a:spLocks noGrp="1"/>
          </p:cNvSpPr>
          <p:nvPr>
            <p:ph type="title"/>
          </p:nvPr>
        </p:nvSpPr>
        <p:spPr>
          <a:xfrm>
            <a:off x="1885900" y="-534602"/>
            <a:ext cx="10018713" cy="1752599"/>
          </a:xfrm>
        </p:spPr>
        <p:txBody>
          <a:bodyPr/>
          <a:lstStyle/>
          <a:p>
            <a:r>
              <a:rPr lang="en-CA"/>
              <a:t>Prototype I Testing Results</a:t>
            </a:r>
            <a:endParaRPr lang="LID4096"/>
          </a:p>
        </p:txBody>
      </p:sp>
      <p:graphicFrame>
        <p:nvGraphicFramePr>
          <p:cNvPr id="8" name="Table 7">
            <a:extLst>
              <a:ext uri="{FF2B5EF4-FFF2-40B4-BE49-F238E27FC236}">
                <a16:creationId xmlns:a16="http://schemas.microsoft.com/office/drawing/2014/main" id="{E9A7215E-54D6-4003-BADE-19B27BEFA16B}"/>
              </a:ext>
            </a:extLst>
          </p:cNvPr>
          <p:cNvGraphicFramePr>
            <a:graphicFrameLocks noGrp="1"/>
          </p:cNvGraphicFramePr>
          <p:nvPr>
            <p:extLst>
              <p:ext uri="{D42A27DB-BD31-4B8C-83A1-F6EECF244321}">
                <p14:modId xmlns:p14="http://schemas.microsoft.com/office/powerpoint/2010/main" val="2371627149"/>
              </p:ext>
            </p:extLst>
          </p:nvPr>
        </p:nvGraphicFramePr>
        <p:xfrm>
          <a:off x="2577082" y="792462"/>
          <a:ext cx="8636351" cy="5848968"/>
        </p:xfrm>
        <a:graphic>
          <a:graphicData uri="http://schemas.openxmlformats.org/drawingml/2006/table">
            <a:tbl>
              <a:tblPr firstRow="1" firstCol="1" bandRow="1">
                <a:tableStyleId>{5C22544A-7EE6-4342-B048-85BDC9FD1C3A}</a:tableStyleId>
              </a:tblPr>
              <a:tblGrid>
                <a:gridCol w="2158397">
                  <a:extLst>
                    <a:ext uri="{9D8B030D-6E8A-4147-A177-3AD203B41FA5}">
                      <a16:colId xmlns:a16="http://schemas.microsoft.com/office/drawing/2014/main" val="3489349640"/>
                    </a:ext>
                  </a:extLst>
                </a:gridCol>
                <a:gridCol w="2159318">
                  <a:extLst>
                    <a:ext uri="{9D8B030D-6E8A-4147-A177-3AD203B41FA5}">
                      <a16:colId xmlns:a16="http://schemas.microsoft.com/office/drawing/2014/main" val="1794933518"/>
                    </a:ext>
                  </a:extLst>
                </a:gridCol>
                <a:gridCol w="2159318">
                  <a:extLst>
                    <a:ext uri="{9D8B030D-6E8A-4147-A177-3AD203B41FA5}">
                      <a16:colId xmlns:a16="http://schemas.microsoft.com/office/drawing/2014/main" val="2303104735"/>
                    </a:ext>
                  </a:extLst>
                </a:gridCol>
                <a:gridCol w="2159318">
                  <a:extLst>
                    <a:ext uri="{9D8B030D-6E8A-4147-A177-3AD203B41FA5}">
                      <a16:colId xmlns:a16="http://schemas.microsoft.com/office/drawing/2014/main" val="635123039"/>
                    </a:ext>
                  </a:extLst>
                </a:gridCol>
              </a:tblGrid>
              <a:tr h="356078">
                <a:tc>
                  <a:txBody>
                    <a:bodyPr/>
                    <a:lstStyle/>
                    <a:p>
                      <a:pPr algn="ctr">
                        <a:lnSpc>
                          <a:spcPct val="107000"/>
                        </a:lnSpc>
                        <a:spcAft>
                          <a:spcPts val="800"/>
                        </a:spcAft>
                      </a:pPr>
                      <a:r>
                        <a:rPr lang="en-CA" sz="1800" spc="15">
                          <a:effectLst/>
                        </a:rPr>
                        <a:t>Assumption Tested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CA" sz="1800" spc="15">
                          <a:effectLst/>
                        </a:rPr>
                        <a:t>Testing Method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CA" sz="1800" spc="15">
                          <a:effectLst/>
                        </a:rPr>
                        <a:t>Expected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CA" sz="1800" spc="15">
                          <a:effectLst/>
                        </a:rPr>
                        <a:t>Actual</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extLst>
                  <a:ext uri="{0D108BD9-81ED-4DB2-BD59-A6C34878D82A}">
                    <a16:rowId xmlns:a16="http://schemas.microsoft.com/office/drawing/2014/main" val="2350070224"/>
                  </a:ext>
                </a:extLst>
              </a:tr>
              <a:tr h="1157937">
                <a:tc rowSpan="2">
                  <a:txBody>
                    <a:bodyPr/>
                    <a:lstStyle/>
                    <a:p>
                      <a:pPr algn="ctr">
                        <a:lnSpc>
                          <a:spcPct val="107000"/>
                        </a:lnSpc>
                        <a:spcAft>
                          <a:spcPts val="800"/>
                        </a:spcAft>
                      </a:pPr>
                      <a:r>
                        <a:rPr lang="en-US" sz="1800" spc="15">
                          <a:effectLst/>
                        </a:rPr>
                        <a:t>Cane can extend and collapse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US" sz="1600" spc="15">
                          <a:effectLst/>
                        </a:rPr>
                        <a:t>Use CAD to collapse telescopic segments into each other and extend them again.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US" sz="1600" spc="15">
                          <a:effectLst/>
                        </a:rPr>
                        <a:t>Telescopic segments </a:t>
                      </a:r>
                      <a:r>
                        <a:rPr lang="en-US" sz="1600" b="1" spc="15">
                          <a:effectLst/>
                        </a:rPr>
                        <a:t>fit into one another</a:t>
                      </a:r>
                      <a:r>
                        <a:rPr lang="en-US" sz="1600" spc="15">
                          <a:effectLst/>
                        </a:rPr>
                        <a:t>.</a:t>
                      </a:r>
                      <a:endParaRPr lang="en-US" sz="1600">
                        <a:effectLst/>
                      </a:endParaRPr>
                    </a:p>
                    <a:p>
                      <a:pPr algn="ctr">
                        <a:lnSpc>
                          <a:spcPct val="107000"/>
                        </a:lnSpc>
                        <a:spcAft>
                          <a:spcPts val="800"/>
                        </a:spcAft>
                      </a:pPr>
                      <a:r>
                        <a:rPr lang="en-US" sz="1600" spc="15">
                          <a:effectLst/>
                        </a:rPr>
                        <a:t>(Value: N/A)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US" sz="1600" spc="15">
                          <a:effectLst/>
                        </a:rPr>
                        <a:t>Telescopic segments </a:t>
                      </a:r>
                      <a:r>
                        <a:rPr lang="en-US" sz="1600" b="1" spc="15">
                          <a:solidFill>
                            <a:srgbClr val="00B050"/>
                          </a:solidFill>
                          <a:effectLst/>
                        </a:rPr>
                        <a:t>fit</a:t>
                      </a:r>
                      <a:r>
                        <a:rPr lang="en-US" sz="1600" spc="15">
                          <a:effectLst/>
                        </a:rPr>
                        <a:t> into one another.</a:t>
                      </a:r>
                      <a:endParaRPr lang="en-US" sz="1600">
                        <a:effectLst/>
                      </a:endParaRPr>
                    </a:p>
                    <a:p>
                      <a:pPr algn="ctr">
                        <a:lnSpc>
                          <a:spcPct val="107000"/>
                        </a:lnSpc>
                        <a:spcAft>
                          <a:spcPts val="800"/>
                        </a:spcAft>
                      </a:pPr>
                      <a:r>
                        <a:rPr lang="en-US" sz="1600" spc="15">
                          <a:effectLst/>
                        </a:rPr>
                        <a:t>(Value: N/A)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extLst>
                  <a:ext uri="{0D108BD9-81ED-4DB2-BD59-A6C34878D82A}">
                    <a16:rowId xmlns:a16="http://schemas.microsoft.com/office/drawing/2014/main" val="1193772987"/>
                  </a:ext>
                </a:extLst>
              </a:tr>
              <a:tr h="572510">
                <a:tc vMerge="1">
                  <a:txBody>
                    <a:bodyPr/>
                    <a:lstStyle/>
                    <a:p>
                      <a:endParaRPr lang="LID4096"/>
                    </a:p>
                  </a:txBody>
                  <a:tcPr/>
                </a:tc>
                <a:tc>
                  <a:txBody>
                    <a:bodyPr/>
                    <a:lstStyle/>
                    <a:p>
                      <a:pPr algn="ctr">
                        <a:lnSpc>
                          <a:spcPct val="107000"/>
                        </a:lnSpc>
                        <a:spcAft>
                          <a:spcPts val="800"/>
                        </a:spcAft>
                      </a:pPr>
                      <a:r>
                        <a:rPr lang="en-CA" sz="1600" spc="15">
                          <a:effectLst/>
                        </a:rPr>
                        <a:t>Measure length of segments.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US" sz="1600" spc="15">
                          <a:effectLst/>
                        </a:rPr>
                        <a:t>Segments are between </a:t>
                      </a:r>
                      <a:r>
                        <a:rPr lang="en-US" sz="1600" b="1" spc="15">
                          <a:effectLst/>
                        </a:rPr>
                        <a:t>10 – 25 cm.</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CA" sz="1600" b="1" spc="15">
                          <a:solidFill>
                            <a:srgbClr val="FF0000"/>
                          </a:solidFill>
                          <a:effectLst/>
                        </a:rPr>
                        <a:t>17.5 inch = 44.45cm (Fails)</a:t>
                      </a:r>
                      <a:endParaRPr lang="en-CA"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extLst>
                  <a:ext uri="{0D108BD9-81ED-4DB2-BD59-A6C34878D82A}">
                    <a16:rowId xmlns:a16="http://schemas.microsoft.com/office/drawing/2014/main" val="3083371769"/>
                  </a:ext>
                </a:extLst>
              </a:tr>
              <a:tr h="1268964">
                <a:tc>
                  <a:txBody>
                    <a:bodyPr/>
                    <a:lstStyle/>
                    <a:p>
                      <a:pPr algn="ctr">
                        <a:lnSpc>
                          <a:spcPct val="107000"/>
                        </a:lnSpc>
                        <a:spcAft>
                          <a:spcPts val="800"/>
                        </a:spcAft>
                      </a:pPr>
                      <a:r>
                        <a:rPr lang="en-US" sz="1800" spc="15">
                          <a:effectLst/>
                        </a:rPr>
                        <a:t>Cane handle is removable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US" sz="1600" spc="15">
                          <a:effectLst/>
                        </a:rPr>
                        <a:t>Use CAD to determine whether the pins fit into the slots (to release).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US" sz="1600" spc="15">
                          <a:effectLst/>
                        </a:rPr>
                        <a:t>Spring pin mechanism </a:t>
                      </a:r>
                      <a:r>
                        <a:rPr lang="en-US" sz="1600" b="1" spc="15">
                          <a:solidFill>
                            <a:schemeClr val="tx1"/>
                          </a:solidFill>
                          <a:effectLst/>
                        </a:rPr>
                        <a:t>allows</a:t>
                      </a:r>
                      <a:r>
                        <a:rPr lang="en-US" sz="1600" b="1" spc="15">
                          <a:solidFill>
                            <a:srgbClr val="00B050"/>
                          </a:solidFill>
                          <a:effectLst/>
                        </a:rPr>
                        <a:t> </a:t>
                      </a:r>
                      <a:r>
                        <a:rPr lang="en-US" sz="1600" spc="15">
                          <a:effectLst/>
                        </a:rPr>
                        <a:t>handle to be </a:t>
                      </a:r>
                      <a:r>
                        <a:rPr lang="en-US" sz="1600" b="1" spc="15">
                          <a:solidFill>
                            <a:schemeClr val="tx1"/>
                          </a:solidFill>
                          <a:effectLst/>
                        </a:rPr>
                        <a:t>locked and removed</a:t>
                      </a:r>
                      <a:r>
                        <a:rPr lang="en-US" sz="1600" spc="15">
                          <a:effectLst/>
                        </a:rPr>
                        <a:t> from product.</a:t>
                      </a:r>
                      <a:endParaRPr lang="en-US" sz="1600">
                        <a:effectLst/>
                      </a:endParaRPr>
                    </a:p>
                  </a:txBody>
                  <a:tcPr marL="32136" marR="32136" marT="0" marB="0"/>
                </a:tc>
                <a:tc>
                  <a:txBody>
                    <a:bodyPr/>
                    <a:lstStyle/>
                    <a:p>
                      <a:pPr algn="ctr">
                        <a:lnSpc>
                          <a:spcPct val="107000"/>
                        </a:lnSpc>
                        <a:spcAft>
                          <a:spcPts val="800"/>
                        </a:spcAft>
                      </a:pPr>
                      <a:r>
                        <a:rPr lang="en-US" sz="1600" spc="15">
                          <a:effectLst/>
                        </a:rPr>
                        <a:t>Spring pins </a:t>
                      </a:r>
                      <a:r>
                        <a:rPr lang="en-US" sz="1600" b="1" spc="15">
                          <a:solidFill>
                            <a:srgbClr val="00B050"/>
                          </a:solidFill>
                          <a:effectLst/>
                        </a:rPr>
                        <a:t>fit</a:t>
                      </a:r>
                      <a:r>
                        <a:rPr lang="en-US" sz="1600" spc="15">
                          <a:effectLst/>
                        </a:rPr>
                        <a:t> into slots to lock</a:t>
                      </a:r>
                      <a:endParaRPr lang="en-US" sz="1600">
                        <a:effectLst/>
                      </a:endParaRPr>
                    </a:p>
                  </a:txBody>
                  <a:tcPr marL="32136" marR="32136" marT="0" marB="0"/>
                </a:tc>
                <a:extLst>
                  <a:ext uri="{0D108BD9-81ED-4DB2-BD59-A6C34878D82A}">
                    <a16:rowId xmlns:a16="http://schemas.microsoft.com/office/drawing/2014/main" val="2214602890"/>
                  </a:ext>
                </a:extLst>
              </a:tr>
              <a:tr h="667771">
                <a:tc>
                  <a:txBody>
                    <a:bodyPr/>
                    <a:lstStyle/>
                    <a:p>
                      <a:pPr algn="ctr">
                        <a:lnSpc>
                          <a:spcPct val="107000"/>
                        </a:lnSpc>
                        <a:spcAft>
                          <a:spcPts val="800"/>
                        </a:spcAft>
                      </a:pPr>
                      <a:r>
                        <a:rPr lang="en-CA" sz="1800" spc="15">
                          <a:effectLst/>
                        </a:rPr>
                        <a:t>Extended length is acceptable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US" sz="1600" spc="15">
                          <a:effectLst/>
                        </a:rPr>
                        <a:t>Measure length of the extended cane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CA" sz="1600" b="1" spc="15">
                          <a:solidFill>
                            <a:schemeClr val="tx1"/>
                          </a:solidFill>
                          <a:effectLst/>
                        </a:rPr>
                        <a:t>At least 6ft</a:t>
                      </a:r>
                      <a:endParaRPr lang="en-CA"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CA" sz="1600" b="1" spc="15">
                          <a:solidFill>
                            <a:srgbClr val="00B050"/>
                          </a:solidFill>
                          <a:effectLst/>
                        </a:rPr>
                        <a:t>6.3 ft = 192 cm</a:t>
                      </a:r>
                      <a:endParaRPr lang="en-CA" sz="16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extLst>
                  <a:ext uri="{0D108BD9-81ED-4DB2-BD59-A6C34878D82A}">
                    <a16:rowId xmlns:a16="http://schemas.microsoft.com/office/drawing/2014/main" val="3303441432"/>
                  </a:ext>
                </a:extLst>
              </a:tr>
              <a:tr h="667771">
                <a:tc>
                  <a:txBody>
                    <a:bodyPr/>
                    <a:lstStyle/>
                    <a:p>
                      <a:pPr algn="ctr">
                        <a:lnSpc>
                          <a:spcPct val="107000"/>
                        </a:lnSpc>
                        <a:spcAft>
                          <a:spcPts val="800"/>
                        </a:spcAft>
                      </a:pPr>
                      <a:r>
                        <a:rPr lang="en-CA" sz="1800" spc="15">
                          <a:effectLst/>
                        </a:rPr>
                        <a:t>Collapsed length is acceptable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US" sz="1600" spc="15">
                          <a:effectLst/>
                        </a:rPr>
                        <a:t>Measure length of the collapsed cane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CA" sz="1600" b="1" spc="15">
                          <a:solidFill>
                            <a:schemeClr val="tx1"/>
                          </a:solidFill>
                          <a:effectLst/>
                        </a:rPr>
                        <a:t>Max 1.5 ft</a:t>
                      </a:r>
                      <a:endParaRPr lang="en-CA"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CA" sz="1600" b="1" spc="15">
                          <a:solidFill>
                            <a:srgbClr val="FF0000"/>
                          </a:solidFill>
                          <a:effectLst/>
                        </a:rPr>
                        <a:t>1.9ft = 58 cm</a:t>
                      </a:r>
                      <a:endParaRPr lang="en-CA"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extLst>
                  <a:ext uri="{0D108BD9-81ED-4DB2-BD59-A6C34878D82A}">
                    <a16:rowId xmlns:a16="http://schemas.microsoft.com/office/drawing/2014/main" val="6874952"/>
                  </a:ext>
                </a:extLst>
              </a:tr>
              <a:tr h="1157937">
                <a:tc>
                  <a:txBody>
                    <a:bodyPr/>
                    <a:lstStyle/>
                    <a:p>
                      <a:pPr algn="ctr">
                        <a:lnSpc>
                          <a:spcPct val="107000"/>
                        </a:lnSpc>
                        <a:spcAft>
                          <a:spcPts val="800"/>
                        </a:spcAft>
                      </a:pPr>
                      <a:r>
                        <a:rPr lang="en-CA" sz="1800" spc="15">
                          <a:effectLst/>
                        </a:rPr>
                        <a:t>Product’s weight is acceptable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US" sz="1600" spc="15">
                          <a:effectLst/>
                        </a:rPr>
                        <a:t>Measure weight of the product with all components, using the correct materials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CA" sz="1600" spc="15">
                          <a:effectLst/>
                        </a:rPr>
                        <a:t>Between </a:t>
                      </a:r>
                      <a:r>
                        <a:rPr lang="en-CA" sz="1600" b="1" spc="15">
                          <a:solidFill>
                            <a:schemeClr val="tx1"/>
                          </a:solidFill>
                          <a:effectLst/>
                        </a:rPr>
                        <a:t>3-5 lbs</a:t>
                      </a:r>
                      <a:endParaRPr lang="en-CA"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tc>
                  <a:txBody>
                    <a:bodyPr/>
                    <a:lstStyle/>
                    <a:p>
                      <a:pPr algn="ctr">
                        <a:lnSpc>
                          <a:spcPct val="107000"/>
                        </a:lnSpc>
                        <a:spcAft>
                          <a:spcPts val="800"/>
                        </a:spcAft>
                      </a:pPr>
                      <a:r>
                        <a:rPr lang="en-US" sz="1600" b="1" spc="15">
                          <a:solidFill>
                            <a:srgbClr val="00B050"/>
                          </a:solidFill>
                          <a:effectLst/>
                        </a:rPr>
                        <a:t>2.7 lbs </a:t>
                      </a:r>
                      <a:r>
                        <a:rPr lang="en-US" sz="1600" spc="15">
                          <a:effectLst/>
                        </a:rPr>
                        <a:t>without additional equipment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2136" marR="32136" marT="0" marB="0"/>
                </a:tc>
                <a:extLst>
                  <a:ext uri="{0D108BD9-81ED-4DB2-BD59-A6C34878D82A}">
                    <a16:rowId xmlns:a16="http://schemas.microsoft.com/office/drawing/2014/main" val="170849228"/>
                  </a:ext>
                </a:extLst>
              </a:tr>
            </a:tbl>
          </a:graphicData>
        </a:graphic>
      </p:graphicFrame>
    </p:spTree>
    <p:extLst>
      <p:ext uri="{BB962C8B-B14F-4D97-AF65-F5344CB8AC3E}">
        <p14:creationId xmlns:p14="http://schemas.microsoft.com/office/powerpoint/2010/main" val="3574306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2934-81BB-46C7-BA64-DD7CF1609C73}"/>
              </a:ext>
            </a:extLst>
          </p:cNvPr>
          <p:cNvSpPr>
            <a:spLocks noGrp="1"/>
          </p:cNvSpPr>
          <p:nvPr>
            <p:ph type="title"/>
          </p:nvPr>
        </p:nvSpPr>
        <p:spPr>
          <a:xfrm>
            <a:off x="1510624" y="685800"/>
            <a:ext cx="10018713" cy="1752599"/>
          </a:xfrm>
        </p:spPr>
        <p:txBody>
          <a:bodyPr>
            <a:normAutofit/>
          </a:bodyPr>
          <a:lstStyle/>
          <a:p>
            <a:r>
              <a:rPr lang="en-CA"/>
              <a:t>User Feedback</a:t>
            </a:r>
          </a:p>
        </p:txBody>
      </p:sp>
      <p:pic>
        <p:nvPicPr>
          <p:cNvPr id="19" name="Picture 19" descr="A picture containing text&#10;&#10;Description automatically generated">
            <a:extLst>
              <a:ext uri="{FF2B5EF4-FFF2-40B4-BE49-F238E27FC236}">
                <a16:creationId xmlns:a16="http://schemas.microsoft.com/office/drawing/2014/main" id="{9BF20107-7024-49E4-93C0-2FAE233DFBA0}"/>
              </a:ext>
            </a:extLst>
          </p:cNvPr>
          <p:cNvPicPr>
            <a:picLocks noChangeAspect="1"/>
          </p:cNvPicPr>
          <p:nvPr/>
        </p:nvPicPr>
        <p:blipFill rotWithShape="1">
          <a:blip r:embed="rId2"/>
          <a:srcRect l="1835" t="6604" r="4587" b="7075"/>
          <a:stretch/>
        </p:blipFill>
        <p:spPr>
          <a:xfrm>
            <a:off x="1479212" y="2168105"/>
            <a:ext cx="3816791" cy="343619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A5B340D7-A31B-488E-BFE7-76535B3B6325}"/>
              </a:ext>
            </a:extLst>
          </p:cNvPr>
          <p:cNvSpPr>
            <a:spLocks noGrp="1"/>
          </p:cNvSpPr>
          <p:nvPr>
            <p:ph idx="1"/>
          </p:nvPr>
        </p:nvSpPr>
        <p:spPr>
          <a:xfrm>
            <a:off x="6016336" y="2666999"/>
            <a:ext cx="5486687" cy="3124201"/>
          </a:xfrm>
        </p:spPr>
        <p:txBody>
          <a:bodyPr anchor="t">
            <a:normAutofit lnSpcReduction="10000"/>
          </a:bodyPr>
          <a:lstStyle/>
          <a:p>
            <a:r>
              <a:rPr lang="en-CA"/>
              <a:t>Our client's feedback</a:t>
            </a:r>
          </a:p>
          <a:p>
            <a:pPr lvl="1">
              <a:buClr>
                <a:srgbClr val="1287C3"/>
              </a:buClr>
            </a:pPr>
            <a:r>
              <a:rPr lang="en-CA"/>
              <a:t>Lights and visibility</a:t>
            </a:r>
          </a:p>
          <a:p>
            <a:pPr lvl="1">
              <a:buClr>
                <a:srgbClr val="1287C3"/>
              </a:buClr>
            </a:pPr>
            <a:r>
              <a:rPr lang="en-CA">
                <a:ea typeface="+mn-lt"/>
                <a:cs typeface="+mn-lt"/>
              </a:rPr>
              <a:t>Use of battery and on/off switch</a:t>
            </a:r>
            <a:endParaRPr lang="en-CA"/>
          </a:p>
          <a:p>
            <a:r>
              <a:rPr lang="en-CA"/>
              <a:t>Areas of Uncertainty</a:t>
            </a:r>
          </a:p>
          <a:p>
            <a:pPr lvl="1">
              <a:buClr>
                <a:srgbClr val="1287C3"/>
              </a:buClr>
            </a:pPr>
            <a:r>
              <a:rPr lang="en-CA">
                <a:ea typeface="+mn-lt"/>
                <a:cs typeface="+mn-lt"/>
              </a:rPr>
              <a:t>Detachable cane tip</a:t>
            </a:r>
            <a:endParaRPr lang="en-CA"/>
          </a:p>
          <a:p>
            <a:pPr lvl="1">
              <a:buClr>
                <a:srgbClr val="1287C3"/>
              </a:buClr>
            </a:pPr>
            <a:r>
              <a:rPr lang="en-CA"/>
              <a:t>Length of adjustable cane</a:t>
            </a:r>
          </a:p>
          <a:p>
            <a:pPr lvl="1">
              <a:buClr>
                <a:srgbClr val="1287C3"/>
              </a:buClr>
            </a:pPr>
            <a:r>
              <a:rPr lang="en-CA"/>
              <a:t>Shape and size of handle</a:t>
            </a:r>
          </a:p>
        </p:txBody>
      </p:sp>
    </p:spTree>
    <p:extLst>
      <p:ext uri="{BB962C8B-B14F-4D97-AF65-F5344CB8AC3E}">
        <p14:creationId xmlns:p14="http://schemas.microsoft.com/office/powerpoint/2010/main" val="3213376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7C780594-DD4C-4142-B5AD-21F8408A9FC8}"/>
              </a:ext>
            </a:extLst>
          </p:cNvPr>
          <p:cNvSpPr>
            <a:spLocks noGrp="1"/>
          </p:cNvSpPr>
          <p:nvPr>
            <p:ph type="title"/>
          </p:nvPr>
        </p:nvSpPr>
        <p:spPr>
          <a:xfrm>
            <a:off x="1497623" y="531088"/>
            <a:ext cx="5781729" cy="1752599"/>
          </a:xfrm>
        </p:spPr>
        <p:txBody>
          <a:bodyPr>
            <a:normAutofit/>
          </a:bodyPr>
          <a:lstStyle/>
          <a:p>
            <a:r>
              <a:rPr lang="en-CA"/>
              <a:t>Future Development + Project Plan</a:t>
            </a:r>
          </a:p>
        </p:txBody>
      </p:sp>
      <p:sp>
        <p:nvSpPr>
          <p:cNvPr id="3" name="Content Placeholder 2">
            <a:extLst>
              <a:ext uri="{FF2B5EF4-FFF2-40B4-BE49-F238E27FC236}">
                <a16:creationId xmlns:a16="http://schemas.microsoft.com/office/drawing/2014/main" id="{E00A4F24-780B-4FE8-9AF4-C5DD2EC16419}"/>
              </a:ext>
            </a:extLst>
          </p:cNvPr>
          <p:cNvSpPr>
            <a:spLocks noGrp="1"/>
          </p:cNvSpPr>
          <p:nvPr>
            <p:ph idx="1"/>
          </p:nvPr>
        </p:nvSpPr>
        <p:spPr>
          <a:xfrm>
            <a:off x="1484311" y="2454863"/>
            <a:ext cx="5781730" cy="1852750"/>
          </a:xfrm>
        </p:spPr>
        <p:txBody>
          <a:bodyPr>
            <a:normAutofit lnSpcReduction="10000"/>
          </a:bodyPr>
          <a:lstStyle/>
          <a:p>
            <a:r>
              <a:rPr lang="en-CA"/>
              <a:t>Plans for Prototype 2</a:t>
            </a:r>
          </a:p>
          <a:p>
            <a:pPr lvl="1">
              <a:buClr>
                <a:srgbClr val="1287C3"/>
              </a:buClr>
            </a:pPr>
            <a:r>
              <a:rPr lang="en-CA"/>
              <a:t>Aluminium -&gt; Polyvinyl Chloride (PVC)</a:t>
            </a:r>
          </a:p>
          <a:p>
            <a:pPr lvl="1">
              <a:buClr>
                <a:srgbClr val="1287C3"/>
              </a:buClr>
            </a:pPr>
            <a:r>
              <a:rPr lang="en-CA"/>
              <a:t>Collapsible in the middle</a:t>
            </a:r>
          </a:p>
          <a:p>
            <a:r>
              <a:rPr lang="en-CA"/>
              <a:t>Planning on Wrike</a:t>
            </a:r>
          </a:p>
        </p:txBody>
      </p:sp>
      <p:sp>
        <p:nvSpPr>
          <p:cNvPr id="17"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F3DF8912-A998-4653-AEF0-CDA1B582A13E}"/>
              </a:ext>
            </a:extLst>
          </p:cNvPr>
          <p:cNvPicPr>
            <a:picLocks noChangeAspect="1"/>
          </p:cNvPicPr>
          <p:nvPr/>
        </p:nvPicPr>
        <p:blipFill>
          <a:blip r:embed="rId2"/>
          <a:stretch>
            <a:fillRect/>
          </a:stretch>
        </p:blipFill>
        <p:spPr>
          <a:xfrm>
            <a:off x="7951593" y="1119368"/>
            <a:ext cx="3226968" cy="4331501"/>
          </a:xfrm>
          <a:prstGeom prst="rect">
            <a:avLst/>
          </a:prstGeom>
        </p:spPr>
      </p:pic>
      <p:pic>
        <p:nvPicPr>
          <p:cNvPr id="16" name="Picture 15">
            <a:extLst>
              <a:ext uri="{FF2B5EF4-FFF2-40B4-BE49-F238E27FC236}">
                <a16:creationId xmlns:a16="http://schemas.microsoft.com/office/drawing/2014/main" id="{B4762FDA-3E95-4C52-8E6D-7AAB951BA8E6}"/>
              </a:ext>
            </a:extLst>
          </p:cNvPr>
          <p:cNvPicPr>
            <a:picLocks noChangeAspect="1"/>
          </p:cNvPicPr>
          <p:nvPr/>
        </p:nvPicPr>
        <p:blipFill rotWithShape="1">
          <a:blip r:embed="rId3">
            <a:extLst>
              <a:ext uri="{28A0092B-C50C-407E-A947-70E740481C1C}">
                <a14:useLocalDpi xmlns:a14="http://schemas.microsoft.com/office/drawing/2010/main" val="0"/>
              </a:ext>
            </a:extLst>
          </a:blip>
          <a:srcRect l="16219" t="61413" r="16138" b="21808"/>
          <a:stretch/>
        </p:blipFill>
        <p:spPr bwMode="auto">
          <a:xfrm>
            <a:off x="2022037" y="4554522"/>
            <a:ext cx="4827103" cy="15494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9760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2"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73"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4"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75"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6"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77"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79" name="Rectangle 78">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1"/>
            <a:ext cx="5014912" cy="6857999"/>
            <a:chOff x="2928938" y="-4763"/>
            <a:chExt cx="5014912" cy="6862763"/>
          </a:xfrm>
        </p:grpSpPr>
        <p:sp>
          <p:nvSpPr>
            <p:cNvPr id="82"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83"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84"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85"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86"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87"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a:extLst>
              <a:ext uri="{FF2B5EF4-FFF2-40B4-BE49-F238E27FC236}">
                <a16:creationId xmlns:a16="http://schemas.microsoft.com/office/drawing/2014/main" id="{507B4007-8340-4EFF-A176-F05C80E52ACA}"/>
              </a:ext>
            </a:extLst>
          </p:cNvPr>
          <p:cNvSpPr>
            <a:spLocks noGrp="1"/>
          </p:cNvSpPr>
          <p:nvPr>
            <p:ph type="title"/>
          </p:nvPr>
        </p:nvSpPr>
        <p:spPr>
          <a:xfrm>
            <a:off x="1018190" y="924232"/>
            <a:ext cx="8174971" cy="3285866"/>
          </a:xfrm>
        </p:spPr>
        <p:txBody>
          <a:bodyPr vert="horz" lIns="91440" tIns="45720" rIns="91440" bIns="45720" rtlCol="0" anchor="b">
            <a:normAutofit/>
          </a:bodyPr>
          <a:lstStyle/>
          <a:p>
            <a:pPr algn="l"/>
            <a:r>
              <a:rPr lang="en-US" sz="6200"/>
              <a:t>Questions?</a:t>
            </a:r>
          </a:p>
        </p:txBody>
      </p:sp>
    </p:spTree>
    <p:extLst>
      <p:ext uri="{BB962C8B-B14F-4D97-AF65-F5344CB8AC3E}">
        <p14:creationId xmlns:p14="http://schemas.microsoft.com/office/powerpoint/2010/main" val="20134735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1CD97C-7CE4-4DD1-939F-BF665CFBF0C5}"/>
              </a:ext>
            </a:extLst>
          </p:cNvPr>
          <p:cNvSpPr>
            <a:spLocks noGrp="1"/>
          </p:cNvSpPr>
          <p:nvPr>
            <p:ph type="title"/>
          </p:nvPr>
        </p:nvSpPr>
        <p:spPr/>
        <p:txBody>
          <a:bodyPr/>
          <a:lstStyle/>
          <a:p>
            <a:r>
              <a:rPr lang="en-CA"/>
              <a:t>Problem Statement</a:t>
            </a:r>
          </a:p>
        </p:txBody>
      </p:sp>
      <p:sp>
        <p:nvSpPr>
          <p:cNvPr id="2" name="Rectangle 1">
            <a:extLst>
              <a:ext uri="{FF2B5EF4-FFF2-40B4-BE49-F238E27FC236}">
                <a16:creationId xmlns:a16="http://schemas.microsoft.com/office/drawing/2014/main" id="{353C3230-681F-447C-B1F8-A010B2B7EC4B}"/>
              </a:ext>
            </a:extLst>
          </p:cNvPr>
          <p:cNvSpPr/>
          <p:nvPr/>
        </p:nvSpPr>
        <p:spPr>
          <a:xfrm>
            <a:off x="0" y="0"/>
            <a:ext cx="12192000" cy="6858000"/>
          </a:xfrm>
          <a:prstGeom prst="rect">
            <a:avLst/>
          </a:prstGeom>
          <a:solidFill>
            <a:schemeClr val="bg1">
              <a:lumMod val="65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 name="Group 2">
            <a:extLst>
              <a:ext uri="{FF2B5EF4-FFF2-40B4-BE49-F238E27FC236}">
                <a16:creationId xmlns:a16="http://schemas.microsoft.com/office/drawing/2014/main" id="{ED0DC8C5-E935-43E5-941A-C5E8A0D7A9C1}"/>
              </a:ext>
            </a:extLst>
          </p:cNvPr>
          <p:cNvGrpSpPr/>
          <p:nvPr/>
        </p:nvGrpSpPr>
        <p:grpSpPr>
          <a:xfrm>
            <a:off x="3256430" y="2823322"/>
            <a:ext cx="6368861" cy="1764606"/>
            <a:chOff x="3256430" y="2823322"/>
            <a:chExt cx="6368861" cy="1764606"/>
          </a:xfrm>
        </p:grpSpPr>
        <p:sp>
          <p:nvSpPr>
            <p:cNvPr id="8" name="Rectangle: Folded Corner 7">
              <a:extLst>
                <a:ext uri="{FF2B5EF4-FFF2-40B4-BE49-F238E27FC236}">
                  <a16:creationId xmlns:a16="http://schemas.microsoft.com/office/drawing/2014/main" id="{5CB945E3-2767-4126-A03A-4699CD1A5E84}"/>
                </a:ext>
              </a:extLst>
            </p:cNvPr>
            <p:cNvSpPr/>
            <p:nvPr/>
          </p:nvSpPr>
          <p:spPr>
            <a:xfrm>
              <a:off x="3260351" y="2823322"/>
              <a:ext cx="6364940" cy="1714499"/>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09E506-4DD0-4F4D-8056-45845A8D18A0}"/>
                </a:ext>
              </a:extLst>
            </p:cNvPr>
            <p:cNvSpPr txBox="1"/>
            <p:nvPr/>
          </p:nvSpPr>
          <p:spPr>
            <a:xfrm>
              <a:off x="3256430" y="2987490"/>
              <a:ext cx="6194611"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ea typeface="+mn-lt"/>
                  <a:cs typeface="+mn-lt"/>
                </a:rPr>
                <a:t>A need exists for those who are </a:t>
              </a:r>
              <a:r>
                <a:rPr lang="en-US" sz="2000">
                  <a:solidFill>
                    <a:srgbClr val="FF0000"/>
                  </a:solidFill>
                  <a:ea typeface="+mn-lt"/>
                  <a:cs typeface="+mn-lt"/>
                </a:rPr>
                <a:t>visually impaired</a:t>
              </a:r>
              <a:r>
                <a:rPr lang="en-US" sz="2000">
                  <a:ea typeface="+mn-lt"/>
                  <a:cs typeface="+mn-lt"/>
                </a:rPr>
                <a:t> to be safely guided by others, while respecting </a:t>
              </a:r>
              <a:r>
                <a:rPr lang="en-US" sz="2000">
                  <a:solidFill>
                    <a:srgbClr val="FF0000"/>
                  </a:solidFill>
                  <a:ea typeface="+mn-lt"/>
                  <a:cs typeface="+mn-lt"/>
                </a:rPr>
                <a:t>social distancing</a:t>
              </a:r>
              <a:r>
                <a:rPr lang="en-US" sz="2000">
                  <a:ea typeface="+mn-lt"/>
                  <a:cs typeface="+mn-lt"/>
                </a:rPr>
                <a:t> regulations, using a portable device that is </a:t>
              </a:r>
              <a:r>
                <a:rPr lang="en-US" sz="2000">
                  <a:solidFill>
                    <a:srgbClr val="FF0000"/>
                  </a:solidFill>
                  <a:ea typeface="+mn-lt"/>
                  <a:cs typeface="+mn-lt"/>
                </a:rPr>
                <a:t>comfortable</a:t>
              </a:r>
              <a:r>
                <a:rPr lang="en-US" sz="2000">
                  <a:ea typeface="+mn-lt"/>
                  <a:cs typeface="+mn-lt"/>
                </a:rPr>
                <a:t>, </a:t>
              </a:r>
              <a:r>
                <a:rPr lang="en-US" sz="2000">
                  <a:solidFill>
                    <a:srgbClr val="FF0000"/>
                  </a:solidFill>
                  <a:ea typeface="+mn-lt"/>
                  <a:cs typeface="+mn-lt"/>
                </a:rPr>
                <a:t>collapsible</a:t>
              </a:r>
              <a:r>
                <a:rPr lang="en-US" sz="2000" b="1">
                  <a:ea typeface="+mn-lt"/>
                  <a:cs typeface="+mn-lt"/>
                </a:rPr>
                <a:t>,</a:t>
              </a:r>
              <a:r>
                <a:rPr lang="en-US" sz="2000">
                  <a:ea typeface="+mn-lt"/>
                  <a:cs typeface="+mn-lt"/>
                </a:rPr>
                <a:t> and </a:t>
              </a:r>
              <a:r>
                <a:rPr lang="en-US" sz="2000">
                  <a:solidFill>
                    <a:srgbClr val="FF0000"/>
                  </a:solidFill>
                  <a:ea typeface="+mn-lt"/>
                  <a:cs typeface="+mn-lt"/>
                </a:rPr>
                <a:t>cost effective</a:t>
              </a:r>
              <a:r>
                <a:rPr lang="en-US" sz="2000">
                  <a:ea typeface="+mn-lt"/>
                  <a:cs typeface="+mn-lt"/>
                </a:rPr>
                <a:t> for owners.</a:t>
              </a:r>
              <a:endParaRPr lang="en-US" sz="2000"/>
            </a:p>
            <a:p>
              <a:pPr algn="l"/>
              <a:endParaRPr lang="en-US"/>
            </a:p>
          </p:txBody>
        </p:sp>
      </p:grpSp>
    </p:spTree>
    <p:extLst>
      <p:ext uri="{BB962C8B-B14F-4D97-AF65-F5344CB8AC3E}">
        <p14:creationId xmlns:p14="http://schemas.microsoft.com/office/powerpoint/2010/main" val="125029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D0B7-B531-4D14-A65C-E1331DDD26B5}"/>
              </a:ext>
            </a:extLst>
          </p:cNvPr>
          <p:cNvSpPr>
            <a:spLocks noGrp="1"/>
          </p:cNvSpPr>
          <p:nvPr>
            <p:ph type="title"/>
          </p:nvPr>
        </p:nvSpPr>
        <p:spPr>
          <a:xfrm>
            <a:off x="1484311" y="642667"/>
            <a:ext cx="3246978" cy="286109"/>
          </a:xfrm>
        </p:spPr>
        <p:txBody>
          <a:bodyPr>
            <a:normAutofit fontScale="90000"/>
          </a:bodyPr>
          <a:lstStyle/>
          <a:p>
            <a:r>
              <a:rPr lang="en-CA"/>
              <a:t>Benchmarking</a:t>
            </a:r>
          </a:p>
        </p:txBody>
      </p:sp>
      <p:graphicFrame>
        <p:nvGraphicFramePr>
          <p:cNvPr id="7" name="Content Placeholder 6">
            <a:extLst>
              <a:ext uri="{FF2B5EF4-FFF2-40B4-BE49-F238E27FC236}">
                <a16:creationId xmlns:a16="http://schemas.microsoft.com/office/drawing/2014/main" id="{351F5F34-B254-4B98-8C92-EE92E4551F1E}"/>
              </a:ext>
            </a:extLst>
          </p:cNvPr>
          <p:cNvGraphicFramePr>
            <a:graphicFrameLocks noGrp="1"/>
          </p:cNvGraphicFramePr>
          <p:nvPr>
            <p:ph idx="1"/>
            <p:extLst>
              <p:ext uri="{D42A27DB-BD31-4B8C-83A1-F6EECF244321}">
                <p14:modId xmlns:p14="http://schemas.microsoft.com/office/powerpoint/2010/main" val="1024318466"/>
              </p:ext>
            </p:extLst>
          </p:nvPr>
        </p:nvGraphicFramePr>
        <p:xfrm>
          <a:off x="1325167" y="2304788"/>
          <a:ext cx="10042555" cy="4179570"/>
        </p:xfrm>
        <a:graphic>
          <a:graphicData uri="http://schemas.openxmlformats.org/drawingml/2006/table">
            <a:tbl>
              <a:tblPr firstRow="1" bandRow="1">
                <a:tableStyleId>{5C22544A-7EE6-4342-B048-85BDC9FD1C3A}</a:tableStyleId>
              </a:tblPr>
              <a:tblGrid>
                <a:gridCol w="3356428">
                  <a:extLst>
                    <a:ext uri="{9D8B030D-6E8A-4147-A177-3AD203B41FA5}">
                      <a16:colId xmlns:a16="http://schemas.microsoft.com/office/drawing/2014/main" val="3406482415"/>
                    </a:ext>
                  </a:extLst>
                </a:gridCol>
                <a:gridCol w="6686127">
                  <a:extLst>
                    <a:ext uri="{9D8B030D-6E8A-4147-A177-3AD203B41FA5}">
                      <a16:colId xmlns:a16="http://schemas.microsoft.com/office/drawing/2014/main" val="3801765151"/>
                    </a:ext>
                  </a:extLst>
                </a:gridCol>
              </a:tblGrid>
              <a:tr h="400050">
                <a:tc>
                  <a:txBody>
                    <a:bodyPr/>
                    <a:lstStyle/>
                    <a:p>
                      <a:pPr algn="ctr" rtl="0" fontAlgn="base"/>
                      <a:r>
                        <a:rPr lang="en-US" sz="1400">
                          <a:effectLst/>
                        </a:rPr>
                        <a:t>Product Name </a:t>
                      </a:r>
                    </a:p>
                  </a:txBody>
                  <a:tcPr anchor="ctr"/>
                </a:tc>
                <a:tc>
                  <a:txBody>
                    <a:bodyPr/>
                    <a:lstStyle/>
                    <a:p>
                      <a:pPr algn="ctr" rtl="0" fontAlgn="base"/>
                      <a:r>
                        <a:rPr lang="en-US" sz="1400">
                          <a:effectLst/>
                        </a:rPr>
                        <a:t>Specs </a:t>
                      </a:r>
                    </a:p>
                  </a:txBody>
                  <a:tcPr anchor="ctr"/>
                </a:tc>
                <a:extLst>
                  <a:ext uri="{0D108BD9-81ED-4DB2-BD59-A6C34878D82A}">
                    <a16:rowId xmlns:a16="http://schemas.microsoft.com/office/drawing/2014/main" val="3613028284"/>
                  </a:ext>
                </a:extLst>
              </a:tr>
              <a:tr h="0">
                <a:tc>
                  <a:txBody>
                    <a:bodyPr/>
                    <a:lstStyle/>
                    <a:p>
                      <a:pPr algn="ctr" rtl="0" fontAlgn="base"/>
                      <a:r>
                        <a:rPr lang="en-US" sz="1400" err="1">
                          <a:effectLst/>
                        </a:rPr>
                        <a:t>WeWALK</a:t>
                      </a:r>
                      <a:r>
                        <a:rPr lang="en-US" sz="1400">
                          <a:effectLst/>
                        </a:rPr>
                        <a:t> Smart Cane </a:t>
                      </a:r>
                    </a:p>
                    <a:p>
                      <a:pPr rtl="0" fontAlgn="base"/>
                      <a:endParaRPr lang="en-US" sz="1400">
                        <a:effectLst/>
                      </a:endParaRPr>
                    </a:p>
                  </a:txBody>
                  <a:tcPr/>
                </a:tc>
                <a:tc>
                  <a:txBody>
                    <a:bodyPr/>
                    <a:lstStyle/>
                    <a:p>
                      <a:pPr rtl="0" fontAlgn="base"/>
                      <a:r>
                        <a:rPr lang="en-US" sz="1400">
                          <a:effectLst/>
                        </a:rPr>
                        <a:t>Cost: $599 USD </a:t>
                      </a:r>
                    </a:p>
                    <a:p>
                      <a:pPr rtl="0" fontAlgn="base"/>
                      <a:r>
                        <a:rPr lang="en-US" sz="1400">
                          <a:effectLst/>
                        </a:rPr>
                        <a:t>Product Weight: 280 gr (without power supply) </a:t>
                      </a:r>
                    </a:p>
                    <a:p>
                      <a:pPr rtl="0" fontAlgn="base"/>
                      <a:r>
                        <a:rPr lang="en-US" sz="1400">
                          <a:effectLst/>
                        </a:rPr>
                        <a:t>Product dimensions {W x L x H}: 25 mm x 289 mm x 44 mm </a:t>
                      </a:r>
                    </a:p>
                  </a:txBody>
                  <a:tcPr/>
                </a:tc>
                <a:extLst>
                  <a:ext uri="{0D108BD9-81ED-4DB2-BD59-A6C34878D82A}">
                    <a16:rowId xmlns:a16="http://schemas.microsoft.com/office/drawing/2014/main" val="2474543705"/>
                  </a:ext>
                </a:extLst>
              </a:tr>
              <a:tr h="0">
                <a:tc>
                  <a:txBody>
                    <a:bodyPr/>
                    <a:lstStyle/>
                    <a:p>
                      <a:pPr algn="ctr" rtl="0" fontAlgn="base"/>
                      <a:r>
                        <a:rPr lang="en-US" sz="1400">
                          <a:effectLst/>
                        </a:rPr>
                        <a:t>TRAVELEYES Companion Cane </a:t>
                      </a:r>
                    </a:p>
                    <a:p>
                      <a:pPr rtl="0" fontAlgn="base"/>
                      <a:endParaRPr lang="en-US" sz="1400">
                        <a:effectLst/>
                      </a:endParaRPr>
                    </a:p>
                  </a:txBody>
                  <a:tcPr/>
                </a:tc>
                <a:tc>
                  <a:txBody>
                    <a:bodyPr/>
                    <a:lstStyle/>
                    <a:p>
                      <a:pPr rtl="0" fontAlgn="base"/>
                      <a:r>
                        <a:rPr lang="en-US" sz="1400">
                          <a:effectLst/>
                        </a:rPr>
                        <a:t>Cost: $108.54 USD </a:t>
                      </a:r>
                    </a:p>
                    <a:p>
                      <a:pPr rtl="0" fontAlgn="base"/>
                      <a:r>
                        <a:rPr lang="en-US" sz="1400">
                          <a:effectLst/>
                        </a:rPr>
                        <a:t>Product weight: 0.33kg </a:t>
                      </a:r>
                    </a:p>
                    <a:p>
                      <a:pPr rtl="0" fontAlgn="base"/>
                      <a:r>
                        <a:rPr lang="en-US" sz="1400">
                          <a:effectLst/>
                        </a:rPr>
                        <a:t>Folded dimensions {W x L x H}: 360 x 95 x 62mm </a:t>
                      </a:r>
                    </a:p>
                    <a:p>
                      <a:pPr rtl="0" fontAlgn="base"/>
                      <a:r>
                        <a:rPr lang="en-US" sz="1400">
                          <a:effectLst/>
                        </a:rPr>
                        <a:t>Length: 1500mm fully extended, 360mm folded </a:t>
                      </a:r>
                    </a:p>
                    <a:p>
                      <a:pPr rtl="0" fontAlgn="base"/>
                      <a:r>
                        <a:rPr lang="en-US" sz="1400">
                          <a:effectLst/>
                        </a:rPr>
                        <a:t>Material: Aluminum </a:t>
                      </a:r>
                    </a:p>
                    <a:p>
                      <a:pPr rtl="0" fontAlgn="base"/>
                      <a:r>
                        <a:rPr lang="en-US" sz="1400">
                          <a:effectLst/>
                        </a:rPr>
                        <a:t>Minimum extension: 700mm </a:t>
                      </a:r>
                    </a:p>
                  </a:txBody>
                  <a:tcPr/>
                </a:tc>
                <a:extLst>
                  <a:ext uri="{0D108BD9-81ED-4DB2-BD59-A6C34878D82A}">
                    <a16:rowId xmlns:a16="http://schemas.microsoft.com/office/drawing/2014/main" val="3025847992"/>
                  </a:ext>
                </a:extLst>
              </a:tr>
              <a:tr h="0">
                <a:tc>
                  <a:txBody>
                    <a:bodyPr/>
                    <a:lstStyle/>
                    <a:p>
                      <a:pPr algn="ctr" rtl="0" fontAlgn="base"/>
                      <a:r>
                        <a:rPr lang="en-US" sz="1400">
                          <a:effectLst/>
                        </a:rPr>
                        <a:t>DEAN AND TYLER </a:t>
                      </a:r>
                    </a:p>
                    <a:p>
                      <a:pPr algn="ctr" rtl="0" fontAlgn="base"/>
                      <a:r>
                        <a:rPr lang="en-US" sz="1400">
                          <a:effectLst/>
                        </a:rPr>
                        <a:t>DT Guide – </a:t>
                      </a:r>
                      <a:r>
                        <a:rPr lang="en-US" sz="1400" err="1">
                          <a:effectLst/>
                        </a:rPr>
                        <a:t>GuidE</a:t>
                      </a:r>
                      <a:r>
                        <a:rPr lang="en-US" sz="1400">
                          <a:effectLst/>
                        </a:rPr>
                        <a:t> Dog Harness Handle </a:t>
                      </a:r>
                    </a:p>
                    <a:p>
                      <a:pPr algn="ctr" rtl="0" fontAlgn="base"/>
                      <a:endParaRPr lang="en-US" sz="1400">
                        <a:effectLst/>
                      </a:endParaRPr>
                    </a:p>
                  </a:txBody>
                  <a:tcPr/>
                </a:tc>
                <a:tc>
                  <a:txBody>
                    <a:bodyPr/>
                    <a:lstStyle/>
                    <a:p>
                      <a:pPr rtl="0" fontAlgn="base"/>
                      <a:r>
                        <a:rPr lang="en-US" sz="1400">
                          <a:effectLst/>
                        </a:rPr>
                        <a:t>Handle Length: 20 inches </a:t>
                      </a:r>
                    </a:p>
                    <a:p>
                      <a:pPr rtl="0" fontAlgn="base"/>
                      <a:r>
                        <a:rPr lang="en-US" sz="1400">
                          <a:effectLst/>
                        </a:rPr>
                        <a:t>Cost: $30.0 (USD) </a:t>
                      </a:r>
                    </a:p>
                    <a:p>
                      <a:pPr rtl="0" fontAlgn="base"/>
                      <a:r>
                        <a:rPr lang="en-US" sz="1400">
                          <a:effectLst/>
                        </a:rPr>
                        <a:t>Material: Steel covered in leather (Handle) &amp; Brass plated steel buckles </a:t>
                      </a:r>
                    </a:p>
                  </a:txBody>
                  <a:tcPr/>
                </a:tc>
                <a:extLst>
                  <a:ext uri="{0D108BD9-81ED-4DB2-BD59-A6C34878D82A}">
                    <a16:rowId xmlns:a16="http://schemas.microsoft.com/office/drawing/2014/main" val="714371134"/>
                  </a:ext>
                </a:extLst>
              </a:tr>
              <a:tr h="0">
                <a:tc>
                  <a:txBody>
                    <a:bodyPr/>
                    <a:lstStyle/>
                    <a:p>
                      <a:pPr algn="ctr" rtl="0" fontAlgn="base"/>
                      <a:r>
                        <a:rPr lang="en-US" sz="1400">
                          <a:effectLst/>
                        </a:rPr>
                        <a:t>MORGAN DYNAMIC RESEARCH </a:t>
                      </a:r>
                    </a:p>
                    <a:p>
                      <a:pPr algn="ctr" rtl="0" fontAlgn="base"/>
                      <a:r>
                        <a:rPr lang="en-US" sz="1400">
                          <a:effectLst/>
                        </a:rPr>
                        <a:t>Telescopic Canes </a:t>
                      </a:r>
                    </a:p>
                    <a:p>
                      <a:pPr algn="ctr" rtl="0" fontAlgn="base"/>
                      <a:endParaRPr lang="en-US" sz="1400">
                        <a:effectLst/>
                      </a:endParaRPr>
                    </a:p>
                    <a:p>
                      <a:pPr rtl="0" fontAlgn="base"/>
                      <a:endParaRPr lang="en-US" sz="1400">
                        <a:effectLst/>
                      </a:endParaRPr>
                    </a:p>
                  </a:txBody>
                  <a:tcPr/>
                </a:tc>
                <a:tc>
                  <a:txBody>
                    <a:bodyPr/>
                    <a:lstStyle/>
                    <a:p>
                      <a:pPr rtl="0" fontAlgn="base"/>
                      <a:r>
                        <a:rPr lang="en-US" sz="1400">
                          <a:effectLst/>
                        </a:rPr>
                        <a:t>Extended Length: 48-inches </a:t>
                      </a:r>
                    </a:p>
                    <a:p>
                      <a:pPr rtl="0" fontAlgn="base"/>
                      <a:r>
                        <a:rPr lang="en-US" sz="1400">
                          <a:effectLst/>
                        </a:rPr>
                        <a:t>Collapsed Length: 9.5 inches </a:t>
                      </a:r>
                    </a:p>
                    <a:p>
                      <a:pPr rtl="0" fontAlgn="base"/>
                      <a:r>
                        <a:rPr lang="en-US" sz="1400">
                          <a:effectLst/>
                        </a:rPr>
                        <a:t>Material: Carbon fiber shaft and Nylon Tip </a:t>
                      </a:r>
                    </a:p>
                    <a:p>
                      <a:pPr rtl="0" fontAlgn="base"/>
                      <a:r>
                        <a:rPr lang="en-US" sz="1400">
                          <a:effectLst/>
                        </a:rPr>
                        <a:t>Cost: $95 (USD) </a:t>
                      </a:r>
                    </a:p>
                  </a:txBody>
                  <a:tcPr/>
                </a:tc>
                <a:extLst>
                  <a:ext uri="{0D108BD9-81ED-4DB2-BD59-A6C34878D82A}">
                    <a16:rowId xmlns:a16="http://schemas.microsoft.com/office/drawing/2014/main" val="2726186128"/>
                  </a:ext>
                </a:extLst>
              </a:tr>
            </a:tbl>
          </a:graphicData>
        </a:graphic>
      </p:graphicFrame>
      <p:pic>
        <p:nvPicPr>
          <p:cNvPr id="12" name="Picture 12" descr="Diagram&#10;&#10;Description automatically generated">
            <a:extLst>
              <a:ext uri="{FF2B5EF4-FFF2-40B4-BE49-F238E27FC236}">
                <a16:creationId xmlns:a16="http://schemas.microsoft.com/office/drawing/2014/main" id="{C133DEBB-482A-43BB-A8DF-3218A807959B}"/>
              </a:ext>
            </a:extLst>
          </p:cNvPr>
          <p:cNvPicPr>
            <a:picLocks noChangeAspect="1"/>
          </p:cNvPicPr>
          <p:nvPr/>
        </p:nvPicPr>
        <p:blipFill>
          <a:blip r:embed="rId3"/>
          <a:stretch>
            <a:fillRect/>
          </a:stretch>
        </p:blipFill>
        <p:spPr>
          <a:xfrm>
            <a:off x="6162136" y="374951"/>
            <a:ext cx="3260785" cy="1564852"/>
          </a:xfrm>
          <a:prstGeom prst="rect">
            <a:avLst/>
          </a:prstGeom>
        </p:spPr>
      </p:pic>
      <p:pic>
        <p:nvPicPr>
          <p:cNvPr id="13" name="Picture 13" descr="A picture containing tool&#10;&#10;Description automatically generated">
            <a:extLst>
              <a:ext uri="{FF2B5EF4-FFF2-40B4-BE49-F238E27FC236}">
                <a16:creationId xmlns:a16="http://schemas.microsoft.com/office/drawing/2014/main" id="{20B7033F-84CB-41A4-BBAA-78D639CFF9CD}"/>
              </a:ext>
            </a:extLst>
          </p:cNvPr>
          <p:cNvPicPr>
            <a:picLocks noChangeAspect="1"/>
          </p:cNvPicPr>
          <p:nvPr/>
        </p:nvPicPr>
        <p:blipFill>
          <a:blip r:embed="rId4"/>
          <a:stretch>
            <a:fillRect/>
          </a:stretch>
        </p:blipFill>
        <p:spPr>
          <a:xfrm>
            <a:off x="6162136" y="154565"/>
            <a:ext cx="3260784" cy="1789964"/>
          </a:xfrm>
          <a:prstGeom prst="rect">
            <a:avLst/>
          </a:prstGeom>
        </p:spPr>
      </p:pic>
      <p:pic>
        <p:nvPicPr>
          <p:cNvPr id="14" name="Picture 14" descr="A picture containing bicycle, black&#10;&#10;Description automatically generated">
            <a:extLst>
              <a:ext uri="{FF2B5EF4-FFF2-40B4-BE49-F238E27FC236}">
                <a16:creationId xmlns:a16="http://schemas.microsoft.com/office/drawing/2014/main" id="{DD85FEC2-7562-434C-A99D-D23E6C22737E}"/>
              </a:ext>
            </a:extLst>
          </p:cNvPr>
          <p:cNvPicPr>
            <a:picLocks noChangeAspect="1"/>
          </p:cNvPicPr>
          <p:nvPr/>
        </p:nvPicPr>
        <p:blipFill>
          <a:blip r:embed="rId5"/>
          <a:stretch>
            <a:fillRect/>
          </a:stretch>
        </p:blipFill>
        <p:spPr>
          <a:xfrm>
            <a:off x="6162136" y="151149"/>
            <a:ext cx="3174521" cy="2084341"/>
          </a:xfrm>
          <a:prstGeom prst="rect">
            <a:avLst/>
          </a:prstGeom>
        </p:spPr>
      </p:pic>
      <p:pic>
        <p:nvPicPr>
          <p:cNvPr id="15" name="Picture 15" descr="A picture containing writing implement, stationary, pen, blue&#10;&#10;Description automatically generated">
            <a:extLst>
              <a:ext uri="{FF2B5EF4-FFF2-40B4-BE49-F238E27FC236}">
                <a16:creationId xmlns:a16="http://schemas.microsoft.com/office/drawing/2014/main" id="{D3F51688-5878-43D6-8A45-6F87C3511F91}"/>
              </a:ext>
            </a:extLst>
          </p:cNvPr>
          <p:cNvPicPr>
            <a:picLocks noChangeAspect="1"/>
          </p:cNvPicPr>
          <p:nvPr/>
        </p:nvPicPr>
        <p:blipFill>
          <a:blip r:embed="rId6"/>
          <a:stretch>
            <a:fillRect/>
          </a:stretch>
        </p:blipFill>
        <p:spPr>
          <a:xfrm>
            <a:off x="5860210" y="150106"/>
            <a:ext cx="4569125" cy="2143938"/>
          </a:xfrm>
          <a:prstGeom prst="rect">
            <a:avLst/>
          </a:prstGeom>
        </p:spPr>
      </p:pic>
    </p:spTree>
    <p:extLst>
      <p:ext uri="{BB962C8B-B14F-4D97-AF65-F5344CB8AC3E}">
        <p14:creationId xmlns:p14="http://schemas.microsoft.com/office/powerpoint/2010/main" val="372906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03CD-1F16-4135-B75A-9DBE4F865A6A}"/>
              </a:ext>
            </a:extLst>
          </p:cNvPr>
          <p:cNvSpPr>
            <a:spLocks noGrp="1"/>
          </p:cNvSpPr>
          <p:nvPr>
            <p:ph type="title"/>
          </p:nvPr>
        </p:nvSpPr>
        <p:spPr/>
        <p:txBody>
          <a:bodyPr/>
          <a:lstStyle/>
          <a:p>
            <a:r>
              <a:rPr lang="en-CA"/>
              <a:t>Design Specs</a:t>
            </a:r>
          </a:p>
        </p:txBody>
      </p:sp>
      <p:graphicFrame>
        <p:nvGraphicFramePr>
          <p:cNvPr id="7" name="Content Placeholder 6">
            <a:extLst>
              <a:ext uri="{FF2B5EF4-FFF2-40B4-BE49-F238E27FC236}">
                <a16:creationId xmlns:a16="http://schemas.microsoft.com/office/drawing/2014/main" id="{1726E602-BECE-493E-BBB8-4D471F333B54}"/>
              </a:ext>
            </a:extLst>
          </p:cNvPr>
          <p:cNvGraphicFramePr>
            <a:graphicFrameLocks noGrp="1"/>
          </p:cNvGraphicFramePr>
          <p:nvPr>
            <p:ph idx="1"/>
            <p:extLst>
              <p:ext uri="{D42A27DB-BD31-4B8C-83A1-F6EECF244321}">
                <p14:modId xmlns:p14="http://schemas.microsoft.com/office/powerpoint/2010/main" val="3178825296"/>
              </p:ext>
            </p:extLst>
          </p:nvPr>
        </p:nvGraphicFramePr>
        <p:xfrm>
          <a:off x="1160318" y="2130136"/>
          <a:ext cx="10512286" cy="3141715"/>
        </p:xfrm>
        <a:graphic>
          <a:graphicData uri="http://schemas.openxmlformats.org/drawingml/2006/table">
            <a:tbl>
              <a:tblPr firstRow="1" bandRow="1">
                <a:tableStyleId>{5C22544A-7EE6-4342-B048-85BDC9FD1C3A}</a:tableStyleId>
              </a:tblPr>
              <a:tblGrid>
                <a:gridCol w="4529410">
                  <a:extLst>
                    <a:ext uri="{9D8B030D-6E8A-4147-A177-3AD203B41FA5}">
                      <a16:colId xmlns:a16="http://schemas.microsoft.com/office/drawing/2014/main" val="3242263997"/>
                    </a:ext>
                  </a:extLst>
                </a:gridCol>
                <a:gridCol w="4529410">
                  <a:extLst>
                    <a:ext uri="{9D8B030D-6E8A-4147-A177-3AD203B41FA5}">
                      <a16:colId xmlns:a16="http://schemas.microsoft.com/office/drawing/2014/main" val="3676879367"/>
                    </a:ext>
                  </a:extLst>
                </a:gridCol>
                <a:gridCol w="1453466">
                  <a:extLst>
                    <a:ext uri="{9D8B030D-6E8A-4147-A177-3AD203B41FA5}">
                      <a16:colId xmlns:a16="http://schemas.microsoft.com/office/drawing/2014/main" val="1371427537"/>
                    </a:ext>
                  </a:extLst>
                </a:gridCol>
              </a:tblGrid>
              <a:tr h="388877">
                <a:tc>
                  <a:txBody>
                    <a:bodyPr/>
                    <a:lstStyle/>
                    <a:p>
                      <a:pPr algn="ctr" rtl="0" fontAlgn="base"/>
                      <a:r>
                        <a:rPr lang="en-US" sz="1400">
                          <a:effectLst/>
                        </a:rPr>
                        <a:t>Metrics Description </a:t>
                      </a:r>
                    </a:p>
                  </a:txBody>
                  <a:tcPr/>
                </a:tc>
                <a:tc>
                  <a:txBody>
                    <a:bodyPr/>
                    <a:lstStyle/>
                    <a:p>
                      <a:pPr algn="ctr" rtl="0" fontAlgn="base"/>
                      <a:r>
                        <a:rPr lang="en-US" sz="1400">
                          <a:effectLst/>
                        </a:rPr>
                        <a:t>Range </a:t>
                      </a:r>
                    </a:p>
                  </a:txBody>
                  <a:tcPr/>
                </a:tc>
                <a:tc>
                  <a:txBody>
                    <a:bodyPr/>
                    <a:lstStyle/>
                    <a:p>
                      <a:pPr algn="ctr" rtl="0" fontAlgn="base"/>
                      <a:r>
                        <a:rPr lang="en-US" sz="1400">
                          <a:effectLst/>
                        </a:rPr>
                        <a:t>Unit </a:t>
                      </a:r>
                    </a:p>
                  </a:txBody>
                  <a:tcPr/>
                </a:tc>
                <a:extLst>
                  <a:ext uri="{0D108BD9-81ED-4DB2-BD59-A6C34878D82A}">
                    <a16:rowId xmlns:a16="http://schemas.microsoft.com/office/drawing/2014/main" val="3530104982"/>
                  </a:ext>
                </a:extLst>
              </a:tr>
              <a:tr h="399110">
                <a:tc>
                  <a:txBody>
                    <a:bodyPr/>
                    <a:lstStyle/>
                    <a:p>
                      <a:pPr algn="ctr" rtl="0" fontAlgn="base"/>
                      <a:r>
                        <a:rPr lang="en-US" sz="1400">
                          <a:effectLst/>
                        </a:rPr>
                        <a:t>Weight of the cane</a:t>
                      </a:r>
                      <a:r>
                        <a:rPr lang="en-US" sz="1000" baseline="30000">
                          <a:effectLst/>
                        </a:rPr>
                        <a:t>1</a:t>
                      </a:r>
                      <a:r>
                        <a:rPr lang="en-US" sz="1000">
                          <a:effectLst/>
                        </a:rPr>
                        <a:t> </a:t>
                      </a:r>
                    </a:p>
                  </a:txBody>
                  <a:tcPr/>
                </a:tc>
                <a:tc>
                  <a:txBody>
                    <a:bodyPr/>
                    <a:lstStyle/>
                    <a:p>
                      <a:pPr algn="ctr" rtl="0" fontAlgn="base"/>
                      <a:r>
                        <a:rPr lang="en-US" sz="1400">
                          <a:effectLst/>
                        </a:rPr>
                        <a:t>3 - 5 </a:t>
                      </a:r>
                    </a:p>
                  </a:txBody>
                  <a:tcPr/>
                </a:tc>
                <a:tc>
                  <a:txBody>
                    <a:bodyPr/>
                    <a:lstStyle/>
                    <a:p>
                      <a:pPr algn="ctr" rtl="0" fontAlgn="base"/>
                      <a:r>
                        <a:rPr lang="en-US" sz="1400">
                          <a:effectLst/>
                        </a:rPr>
                        <a:t>Lbs. </a:t>
                      </a:r>
                    </a:p>
                  </a:txBody>
                  <a:tcPr/>
                </a:tc>
                <a:extLst>
                  <a:ext uri="{0D108BD9-81ED-4DB2-BD59-A6C34878D82A}">
                    <a16:rowId xmlns:a16="http://schemas.microsoft.com/office/drawing/2014/main" val="4059540017"/>
                  </a:ext>
                </a:extLst>
              </a:tr>
              <a:tr h="399110">
                <a:tc>
                  <a:txBody>
                    <a:bodyPr/>
                    <a:lstStyle/>
                    <a:p>
                      <a:pPr algn="ctr" rtl="0" fontAlgn="base"/>
                      <a:r>
                        <a:rPr lang="en-US" sz="1400">
                          <a:effectLst/>
                        </a:rPr>
                        <a:t>Length of the cane (Extended)</a:t>
                      </a:r>
                      <a:r>
                        <a:rPr lang="en-US" sz="1000" baseline="30000">
                          <a:effectLst/>
                        </a:rPr>
                        <a:t>2</a:t>
                      </a:r>
                      <a:r>
                        <a:rPr lang="en-US" sz="1000">
                          <a:effectLst/>
                        </a:rPr>
                        <a:t> </a:t>
                      </a:r>
                    </a:p>
                  </a:txBody>
                  <a:tcPr/>
                </a:tc>
                <a:tc>
                  <a:txBody>
                    <a:bodyPr/>
                    <a:lstStyle/>
                    <a:p>
                      <a:pPr algn="ctr" rtl="0" fontAlgn="base"/>
                      <a:r>
                        <a:rPr lang="en-US" sz="1400">
                          <a:effectLst/>
                        </a:rPr>
                        <a:t>180 - 200 </a:t>
                      </a:r>
                    </a:p>
                  </a:txBody>
                  <a:tcPr/>
                </a:tc>
                <a:tc>
                  <a:txBody>
                    <a:bodyPr/>
                    <a:lstStyle/>
                    <a:p>
                      <a:pPr algn="ctr" rtl="0" fontAlgn="base"/>
                      <a:r>
                        <a:rPr lang="en-US" sz="1400">
                          <a:effectLst/>
                        </a:rPr>
                        <a:t>Cm </a:t>
                      </a:r>
                    </a:p>
                  </a:txBody>
                  <a:tcPr/>
                </a:tc>
                <a:extLst>
                  <a:ext uri="{0D108BD9-81ED-4DB2-BD59-A6C34878D82A}">
                    <a16:rowId xmlns:a16="http://schemas.microsoft.com/office/drawing/2014/main" val="3192691333"/>
                  </a:ext>
                </a:extLst>
              </a:tr>
              <a:tr h="388877">
                <a:tc>
                  <a:txBody>
                    <a:bodyPr/>
                    <a:lstStyle/>
                    <a:p>
                      <a:pPr algn="ctr" rtl="0" fontAlgn="base"/>
                      <a:r>
                        <a:rPr lang="en-US" sz="1400">
                          <a:effectLst/>
                        </a:rPr>
                        <a:t>Length of the cane (Collapsed)</a:t>
                      </a:r>
                      <a:r>
                        <a:rPr lang="en-US" sz="1000" baseline="30000">
                          <a:effectLst/>
                        </a:rPr>
                        <a:t>3</a:t>
                      </a:r>
                      <a:r>
                        <a:rPr lang="en-US" sz="1000">
                          <a:effectLst/>
                        </a:rPr>
                        <a:t> </a:t>
                      </a:r>
                    </a:p>
                  </a:txBody>
                  <a:tcPr/>
                </a:tc>
                <a:tc>
                  <a:txBody>
                    <a:bodyPr/>
                    <a:lstStyle/>
                    <a:p>
                      <a:pPr algn="ctr" rtl="0" fontAlgn="base"/>
                      <a:r>
                        <a:rPr lang="en-US" sz="1400">
                          <a:effectLst/>
                        </a:rPr>
                        <a:t>20 - 25 </a:t>
                      </a:r>
                    </a:p>
                  </a:txBody>
                  <a:tcPr/>
                </a:tc>
                <a:tc>
                  <a:txBody>
                    <a:bodyPr/>
                    <a:lstStyle/>
                    <a:p>
                      <a:pPr algn="ctr" rtl="0" fontAlgn="base"/>
                      <a:r>
                        <a:rPr lang="en-US" sz="1400">
                          <a:effectLst/>
                        </a:rPr>
                        <a:t>Cm </a:t>
                      </a:r>
                    </a:p>
                  </a:txBody>
                  <a:tcPr/>
                </a:tc>
                <a:extLst>
                  <a:ext uri="{0D108BD9-81ED-4DB2-BD59-A6C34878D82A}">
                    <a16:rowId xmlns:a16="http://schemas.microsoft.com/office/drawing/2014/main" val="487286652"/>
                  </a:ext>
                </a:extLst>
              </a:tr>
              <a:tr h="388877">
                <a:tc>
                  <a:txBody>
                    <a:bodyPr/>
                    <a:lstStyle/>
                    <a:p>
                      <a:pPr algn="ctr" rtl="0" fontAlgn="base"/>
                      <a:r>
                        <a:rPr lang="en-US" sz="1400">
                          <a:effectLst/>
                        </a:rPr>
                        <a:t>Area when compact</a:t>
                      </a:r>
                      <a:r>
                        <a:rPr lang="en-US" sz="1000" baseline="30000">
                          <a:effectLst/>
                        </a:rPr>
                        <a:t>4</a:t>
                      </a:r>
                      <a:r>
                        <a:rPr lang="en-US" sz="1000">
                          <a:effectLst/>
                        </a:rPr>
                        <a:t> </a:t>
                      </a:r>
                    </a:p>
                  </a:txBody>
                  <a:tcPr/>
                </a:tc>
                <a:tc>
                  <a:txBody>
                    <a:bodyPr/>
                    <a:lstStyle/>
                    <a:p>
                      <a:pPr algn="ctr" rtl="0" fontAlgn="base"/>
                      <a:r>
                        <a:rPr lang="en-US" sz="1400">
                          <a:effectLst/>
                        </a:rPr>
                        <a:t>60 - 100 </a:t>
                      </a:r>
                    </a:p>
                  </a:txBody>
                  <a:tcPr/>
                </a:tc>
                <a:tc>
                  <a:txBody>
                    <a:bodyPr/>
                    <a:lstStyle/>
                    <a:p>
                      <a:pPr algn="ctr" rtl="0" fontAlgn="base"/>
                      <a:r>
                        <a:rPr lang="en-US" sz="1400">
                          <a:effectLst/>
                        </a:rPr>
                        <a:t>Cm</a:t>
                      </a:r>
                      <a:r>
                        <a:rPr lang="en-US" sz="1000" baseline="30000">
                          <a:effectLst/>
                        </a:rPr>
                        <a:t>2</a:t>
                      </a:r>
                      <a:r>
                        <a:rPr lang="en-US" sz="1000">
                          <a:effectLst/>
                        </a:rPr>
                        <a:t> </a:t>
                      </a:r>
                    </a:p>
                  </a:txBody>
                  <a:tcPr/>
                </a:tc>
                <a:extLst>
                  <a:ext uri="{0D108BD9-81ED-4DB2-BD59-A6C34878D82A}">
                    <a16:rowId xmlns:a16="http://schemas.microsoft.com/office/drawing/2014/main" val="3291175069"/>
                  </a:ext>
                </a:extLst>
              </a:tr>
              <a:tr h="388877">
                <a:tc>
                  <a:txBody>
                    <a:bodyPr/>
                    <a:lstStyle/>
                    <a:p>
                      <a:pPr algn="ctr" rtl="0" fontAlgn="base"/>
                      <a:r>
                        <a:rPr lang="en-US" sz="1400">
                          <a:effectLst/>
                        </a:rPr>
                        <a:t>Handle Length</a:t>
                      </a:r>
                      <a:r>
                        <a:rPr lang="en-US" sz="1000" baseline="30000">
                          <a:effectLst/>
                        </a:rPr>
                        <a:t>5</a:t>
                      </a:r>
                      <a:r>
                        <a:rPr lang="en-US" sz="1000">
                          <a:effectLst/>
                        </a:rPr>
                        <a:t> </a:t>
                      </a:r>
                    </a:p>
                  </a:txBody>
                  <a:tcPr/>
                </a:tc>
                <a:tc>
                  <a:txBody>
                    <a:bodyPr/>
                    <a:lstStyle/>
                    <a:p>
                      <a:pPr algn="ctr" rtl="0" fontAlgn="base"/>
                      <a:r>
                        <a:rPr lang="en-US" sz="1400">
                          <a:effectLst/>
                        </a:rPr>
                        <a:t>10 – 15 </a:t>
                      </a:r>
                    </a:p>
                  </a:txBody>
                  <a:tcPr/>
                </a:tc>
                <a:tc>
                  <a:txBody>
                    <a:bodyPr/>
                    <a:lstStyle/>
                    <a:p>
                      <a:pPr algn="ctr" rtl="0" fontAlgn="base"/>
                      <a:r>
                        <a:rPr lang="en-US" sz="1400">
                          <a:effectLst/>
                        </a:rPr>
                        <a:t>Cm </a:t>
                      </a:r>
                    </a:p>
                  </a:txBody>
                  <a:tcPr/>
                </a:tc>
                <a:extLst>
                  <a:ext uri="{0D108BD9-81ED-4DB2-BD59-A6C34878D82A}">
                    <a16:rowId xmlns:a16="http://schemas.microsoft.com/office/drawing/2014/main" val="1840028242"/>
                  </a:ext>
                </a:extLst>
              </a:tr>
              <a:tr h="399110">
                <a:tc>
                  <a:txBody>
                    <a:bodyPr/>
                    <a:lstStyle/>
                    <a:p>
                      <a:pPr algn="ctr" rtl="0" fontAlgn="base"/>
                      <a:r>
                        <a:rPr lang="en-US" sz="1400">
                          <a:effectLst/>
                        </a:rPr>
                        <a:t>Handle Width</a:t>
                      </a:r>
                      <a:r>
                        <a:rPr lang="en-US" sz="1000" baseline="30000">
                          <a:effectLst/>
                        </a:rPr>
                        <a:t>6</a:t>
                      </a:r>
                      <a:r>
                        <a:rPr lang="en-US" sz="1000">
                          <a:effectLst/>
                        </a:rPr>
                        <a:t> </a:t>
                      </a:r>
                    </a:p>
                  </a:txBody>
                  <a:tcPr/>
                </a:tc>
                <a:tc>
                  <a:txBody>
                    <a:bodyPr/>
                    <a:lstStyle/>
                    <a:p>
                      <a:pPr algn="ctr" rtl="0" fontAlgn="base"/>
                      <a:r>
                        <a:rPr lang="en-US" sz="1400">
                          <a:effectLst/>
                        </a:rPr>
                        <a:t>3 - 4 </a:t>
                      </a:r>
                    </a:p>
                  </a:txBody>
                  <a:tcPr/>
                </a:tc>
                <a:tc>
                  <a:txBody>
                    <a:bodyPr/>
                    <a:lstStyle/>
                    <a:p>
                      <a:pPr algn="ctr" rtl="0" fontAlgn="base"/>
                      <a:r>
                        <a:rPr lang="en-US" sz="1400">
                          <a:effectLst/>
                        </a:rPr>
                        <a:t>Cm </a:t>
                      </a:r>
                    </a:p>
                  </a:txBody>
                  <a:tcPr/>
                </a:tc>
                <a:extLst>
                  <a:ext uri="{0D108BD9-81ED-4DB2-BD59-A6C34878D82A}">
                    <a16:rowId xmlns:a16="http://schemas.microsoft.com/office/drawing/2014/main" val="3699670064"/>
                  </a:ext>
                </a:extLst>
              </a:tr>
              <a:tr h="388877">
                <a:tc>
                  <a:txBody>
                    <a:bodyPr/>
                    <a:lstStyle/>
                    <a:p>
                      <a:pPr algn="ctr" rtl="0" fontAlgn="base"/>
                      <a:r>
                        <a:rPr lang="en-US" sz="1400">
                          <a:effectLst/>
                        </a:rPr>
                        <a:t>Reflectiveness of the material</a:t>
                      </a:r>
                      <a:r>
                        <a:rPr lang="en-US" sz="1000" baseline="30000">
                          <a:effectLst/>
                        </a:rPr>
                        <a:t>7</a:t>
                      </a:r>
                      <a:r>
                        <a:rPr lang="en-US" sz="1000">
                          <a:effectLst/>
                        </a:rPr>
                        <a:t> </a:t>
                      </a:r>
                    </a:p>
                  </a:txBody>
                  <a:tcPr/>
                </a:tc>
                <a:tc>
                  <a:txBody>
                    <a:bodyPr/>
                    <a:lstStyle/>
                    <a:p>
                      <a:pPr algn="ctr" rtl="0" fontAlgn="base"/>
                      <a:r>
                        <a:rPr lang="en-US" sz="1400">
                          <a:effectLst/>
                        </a:rPr>
                        <a:t>80-95 </a:t>
                      </a:r>
                    </a:p>
                  </a:txBody>
                  <a:tcPr/>
                </a:tc>
                <a:tc>
                  <a:txBody>
                    <a:bodyPr/>
                    <a:lstStyle/>
                    <a:p>
                      <a:pPr algn="ctr" rtl="0" fontAlgn="base"/>
                      <a:r>
                        <a:rPr lang="en-US" sz="1400">
                          <a:effectLst/>
                        </a:rPr>
                        <a:t>% </a:t>
                      </a:r>
                    </a:p>
                  </a:txBody>
                  <a:tcPr/>
                </a:tc>
                <a:extLst>
                  <a:ext uri="{0D108BD9-81ED-4DB2-BD59-A6C34878D82A}">
                    <a16:rowId xmlns:a16="http://schemas.microsoft.com/office/drawing/2014/main" val="990576531"/>
                  </a:ext>
                </a:extLst>
              </a:tr>
            </a:tbl>
          </a:graphicData>
        </a:graphic>
      </p:graphicFrame>
    </p:spTree>
    <p:extLst>
      <p:ext uri="{BB962C8B-B14F-4D97-AF65-F5344CB8AC3E}">
        <p14:creationId xmlns:p14="http://schemas.microsoft.com/office/powerpoint/2010/main" val="907636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7"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8"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9"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50"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1"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2"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54" name="Rectangle 53">
            <a:extLst>
              <a:ext uri="{FF2B5EF4-FFF2-40B4-BE49-F238E27FC236}">
                <a16:creationId xmlns:a16="http://schemas.microsoft.com/office/drawing/2014/main" id="{7E123AAE-7C5D-4EC5-B570-7141C940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BE68FE8-33EE-42EC-8894-049237550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C7BB9F39-B0F0-3E40-8936-0538ACF1F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995" y="643467"/>
            <a:ext cx="8808010" cy="5571066"/>
          </a:xfrm>
          <a:prstGeom prst="rect">
            <a:avLst/>
          </a:prstGeom>
        </p:spPr>
      </p:pic>
      <p:sp>
        <p:nvSpPr>
          <p:cNvPr id="12" name="Title 1">
            <a:extLst>
              <a:ext uri="{FF2B5EF4-FFF2-40B4-BE49-F238E27FC236}">
                <a16:creationId xmlns:a16="http://schemas.microsoft.com/office/drawing/2014/main" id="{1925475C-C984-0441-9051-699DE496A131}"/>
              </a:ext>
            </a:extLst>
          </p:cNvPr>
          <p:cNvSpPr>
            <a:spLocks noGrp="1"/>
          </p:cNvSpPr>
          <p:nvPr>
            <p:ph type="title"/>
          </p:nvPr>
        </p:nvSpPr>
        <p:spPr>
          <a:xfrm>
            <a:off x="4335683" y="163407"/>
            <a:ext cx="3520634" cy="558385"/>
          </a:xfrm>
          <a:solidFill>
            <a:schemeClr val="bg1"/>
          </a:solidFill>
        </p:spPr>
        <p:txBody>
          <a:bodyPr>
            <a:normAutofit/>
          </a:bodyPr>
          <a:lstStyle/>
          <a:p>
            <a:r>
              <a:rPr lang="en-US" sz="2400"/>
              <a:t>Functional Decomposition</a:t>
            </a:r>
          </a:p>
        </p:txBody>
      </p:sp>
      <p:sp>
        <p:nvSpPr>
          <p:cNvPr id="13" name="Title 1">
            <a:extLst>
              <a:ext uri="{FF2B5EF4-FFF2-40B4-BE49-F238E27FC236}">
                <a16:creationId xmlns:a16="http://schemas.microsoft.com/office/drawing/2014/main" id="{73ED3DC1-0CA0-9144-8011-FA9413B54620}"/>
              </a:ext>
            </a:extLst>
          </p:cNvPr>
          <p:cNvSpPr txBox="1">
            <a:spLocks/>
          </p:cNvSpPr>
          <p:nvPr/>
        </p:nvSpPr>
        <p:spPr>
          <a:xfrm>
            <a:off x="1584414" y="687290"/>
            <a:ext cx="3902384" cy="164253"/>
          </a:xfrm>
          <a:prstGeom prst="rect">
            <a:avLst/>
          </a:prstGeom>
          <a:solidFill>
            <a:schemeClr val="bg1"/>
          </a:solidFill>
          <a:effectLst/>
        </p:spPr>
        <p:txBody>
          <a:bodyPr vert="horz" lIns="91440" tIns="45720" rIns="91440" bIns="45720" rtlCol="0" anchor="ctr">
            <a:normAutofit fontScale="25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a:p>
        </p:txBody>
      </p:sp>
    </p:spTree>
    <p:extLst>
      <p:ext uri="{BB962C8B-B14F-4D97-AF65-F5344CB8AC3E}">
        <p14:creationId xmlns:p14="http://schemas.microsoft.com/office/powerpoint/2010/main" val="419152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8E37-1813-46AD-B3F1-F3E7F7FFC86D}"/>
              </a:ext>
            </a:extLst>
          </p:cNvPr>
          <p:cNvSpPr>
            <a:spLocks noGrp="1"/>
          </p:cNvSpPr>
          <p:nvPr>
            <p:ph type="title"/>
          </p:nvPr>
        </p:nvSpPr>
        <p:spPr>
          <a:xfrm>
            <a:off x="1086643" y="2552700"/>
            <a:ext cx="10018713" cy="1752599"/>
          </a:xfrm>
        </p:spPr>
        <p:txBody>
          <a:bodyPr/>
          <a:lstStyle/>
          <a:p>
            <a:r>
              <a:rPr lang="en-CA"/>
              <a:t>Concept Generation</a:t>
            </a:r>
          </a:p>
        </p:txBody>
      </p:sp>
      <p:pic>
        <p:nvPicPr>
          <p:cNvPr id="5" name="Picture 4" descr="A piece of paper with writing&#10;&#10;Description automatically generated with medium confidence">
            <a:extLst>
              <a:ext uri="{FF2B5EF4-FFF2-40B4-BE49-F238E27FC236}">
                <a16:creationId xmlns:a16="http://schemas.microsoft.com/office/drawing/2014/main" id="{376C9A77-F92F-E641-9072-319570E62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2" y="0"/>
            <a:ext cx="2789916" cy="3931478"/>
          </a:xfrm>
          <a:prstGeom prst="rect">
            <a:avLst/>
          </a:prstGeom>
        </p:spPr>
      </p:pic>
      <p:pic>
        <p:nvPicPr>
          <p:cNvPr id="7" name="Picture 6" descr="A piece of paper with writing&#10;&#10;Description automatically generated with low confidence">
            <a:extLst>
              <a:ext uri="{FF2B5EF4-FFF2-40B4-BE49-F238E27FC236}">
                <a16:creationId xmlns:a16="http://schemas.microsoft.com/office/drawing/2014/main" id="{30419640-E231-1445-8249-696F76EAC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4284" y="1"/>
            <a:ext cx="2919768" cy="4006322"/>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7D2A0518-0412-534D-928C-A48A6C7356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4200" y="19916"/>
            <a:ext cx="4039534" cy="2233808"/>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D9AE2105-CFF9-AF41-A824-959F0DA4D1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4200" y="2253724"/>
            <a:ext cx="4039534" cy="2016361"/>
          </a:xfrm>
          <a:prstGeom prst="rect">
            <a:avLst/>
          </a:prstGeom>
        </p:spPr>
      </p:pic>
      <p:pic>
        <p:nvPicPr>
          <p:cNvPr id="14" name="Picture 13" descr="Table&#10;&#10;Description automatically generated">
            <a:extLst>
              <a:ext uri="{FF2B5EF4-FFF2-40B4-BE49-F238E27FC236}">
                <a16:creationId xmlns:a16="http://schemas.microsoft.com/office/drawing/2014/main" id="{050BFDFC-442C-104A-BBE3-D333F00C62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7271" y="4275908"/>
            <a:ext cx="2919767" cy="2382882"/>
          </a:xfrm>
          <a:prstGeom prst="rect">
            <a:avLst/>
          </a:prstGeom>
        </p:spPr>
      </p:pic>
      <p:pic>
        <p:nvPicPr>
          <p:cNvPr id="16" name="Picture 15" descr="Diagram&#10;&#10;Description automatically generated">
            <a:extLst>
              <a:ext uri="{FF2B5EF4-FFF2-40B4-BE49-F238E27FC236}">
                <a16:creationId xmlns:a16="http://schemas.microsoft.com/office/drawing/2014/main" id="{4DE948D6-1A5C-DF49-BF27-9F83121BDB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32" y="3925292"/>
            <a:ext cx="4467556" cy="1361083"/>
          </a:xfrm>
          <a:prstGeom prst="rect">
            <a:avLst/>
          </a:prstGeom>
        </p:spPr>
      </p:pic>
      <p:pic>
        <p:nvPicPr>
          <p:cNvPr id="18" name="Picture 17" descr="A picture containing text, document, linedrawing, day&#10;&#10;Description automatically generated">
            <a:extLst>
              <a:ext uri="{FF2B5EF4-FFF2-40B4-BE49-F238E27FC236}">
                <a16:creationId xmlns:a16="http://schemas.microsoft.com/office/drawing/2014/main" id="{D3D62AFD-92F9-9141-81B7-537B52293C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61392" y="19916"/>
            <a:ext cx="1704975" cy="1831792"/>
          </a:xfrm>
          <a:prstGeom prst="rect">
            <a:avLst/>
          </a:prstGeom>
        </p:spPr>
      </p:pic>
      <p:pic>
        <p:nvPicPr>
          <p:cNvPr id="27" name="Picture 26" descr="Diagram&#10;&#10;Description automatically generated with medium confidence">
            <a:extLst>
              <a:ext uri="{FF2B5EF4-FFF2-40B4-BE49-F238E27FC236}">
                <a16:creationId xmlns:a16="http://schemas.microsoft.com/office/drawing/2014/main" id="{0E82BAC5-8538-9B4E-9354-CD9550F676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24915" y="2150684"/>
            <a:ext cx="2667085" cy="1307897"/>
          </a:xfrm>
          <a:prstGeom prst="rect">
            <a:avLst/>
          </a:prstGeom>
        </p:spPr>
      </p:pic>
      <p:pic>
        <p:nvPicPr>
          <p:cNvPr id="28" name="Picture 27" descr="Diagram, schematic&#10;&#10;Description automatically generated">
            <a:extLst>
              <a:ext uri="{FF2B5EF4-FFF2-40B4-BE49-F238E27FC236}">
                <a16:creationId xmlns:a16="http://schemas.microsoft.com/office/drawing/2014/main" id="{AF262D92-07BC-964A-816B-3DCD24DAD0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99283" y="3714750"/>
            <a:ext cx="2664808" cy="3143250"/>
          </a:xfrm>
          <a:prstGeom prst="rect">
            <a:avLst/>
          </a:prstGeom>
        </p:spPr>
      </p:pic>
      <p:pic>
        <p:nvPicPr>
          <p:cNvPr id="29" name="Picture 28" descr="Diagram&#10;&#10;Description automatically generated">
            <a:extLst>
              <a:ext uri="{FF2B5EF4-FFF2-40B4-BE49-F238E27FC236}">
                <a16:creationId xmlns:a16="http://schemas.microsoft.com/office/drawing/2014/main" id="{A2EE3AFC-B5B0-5446-9A48-0DCE59D6EC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632" y="5286375"/>
            <a:ext cx="2449330" cy="1571625"/>
          </a:xfrm>
          <a:prstGeom prst="rect">
            <a:avLst/>
          </a:prstGeom>
        </p:spPr>
      </p:pic>
      <p:pic>
        <p:nvPicPr>
          <p:cNvPr id="30" name="Picture 29" descr="Text, letter&#10;&#10;Description automatically generated">
            <a:extLst>
              <a:ext uri="{FF2B5EF4-FFF2-40B4-BE49-F238E27FC236}">
                <a16:creationId xmlns:a16="http://schemas.microsoft.com/office/drawing/2014/main" id="{8129EEA0-1C21-9149-A674-226C90CFBFF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08146" y="5469509"/>
            <a:ext cx="4703097" cy="1270000"/>
          </a:xfrm>
          <a:prstGeom prst="rect">
            <a:avLst/>
          </a:prstGeom>
        </p:spPr>
      </p:pic>
    </p:spTree>
    <p:extLst>
      <p:ext uri="{BB962C8B-B14F-4D97-AF65-F5344CB8AC3E}">
        <p14:creationId xmlns:p14="http://schemas.microsoft.com/office/powerpoint/2010/main" val="173719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p:tgtEl>
                                          <p:spTgt spid="5"/>
                                        </p:tgtEl>
                                      </p:cBhvr>
                                    </p:animEffect>
                                    <p:anim calcmode="lin" valueType="num">
                                      <p:cBhvr>
                                        <p:cTn id="8" dur="800" fill="hold"/>
                                        <p:tgtEl>
                                          <p:spTgt spid="5"/>
                                        </p:tgtEl>
                                        <p:attrNameLst>
                                          <p:attrName>ppt_x</p:attrName>
                                        </p:attrNameLst>
                                      </p:cBhvr>
                                      <p:tavLst>
                                        <p:tav tm="0">
                                          <p:val>
                                            <p:strVal val="#ppt_x"/>
                                          </p:val>
                                        </p:tav>
                                        <p:tav tm="100000">
                                          <p:val>
                                            <p:strVal val="#ppt_x"/>
                                          </p:val>
                                        </p:tav>
                                      </p:tavLst>
                                    </p:anim>
                                    <p:anim calcmode="lin" valueType="num">
                                      <p:cBhvr>
                                        <p:cTn id="9" dur="8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800"/>
                                        <p:tgtEl>
                                          <p:spTgt spid="7"/>
                                        </p:tgtEl>
                                      </p:cBhvr>
                                    </p:animEffect>
                                    <p:anim calcmode="lin" valueType="num">
                                      <p:cBhvr>
                                        <p:cTn id="13" dur="800" fill="hold"/>
                                        <p:tgtEl>
                                          <p:spTgt spid="7"/>
                                        </p:tgtEl>
                                        <p:attrNameLst>
                                          <p:attrName>ppt_x</p:attrName>
                                        </p:attrNameLst>
                                      </p:cBhvr>
                                      <p:tavLst>
                                        <p:tav tm="0">
                                          <p:val>
                                            <p:strVal val="#ppt_x"/>
                                          </p:val>
                                        </p:tav>
                                        <p:tav tm="100000">
                                          <p:val>
                                            <p:strVal val="#ppt_x"/>
                                          </p:val>
                                        </p:tav>
                                      </p:tavLst>
                                    </p:anim>
                                    <p:anim calcmode="lin" valueType="num">
                                      <p:cBhvr>
                                        <p:cTn id="14" dur="8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800"/>
                                        <p:tgtEl>
                                          <p:spTgt spid="16"/>
                                        </p:tgtEl>
                                      </p:cBhvr>
                                    </p:animEffect>
                                    <p:anim calcmode="lin" valueType="num">
                                      <p:cBhvr>
                                        <p:cTn id="18" dur="800" fill="hold"/>
                                        <p:tgtEl>
                                          <p:spTgt spid="16"/>
                                        </p:tgtEl>
                                        <p:attrNameLst>
                                          <p:attrName>ppt_x</p:attrName>
                                        </p:attrNameLst>
                                      </p:cBhvr>
                                      <p:tavLst>
                                        <p:tav tm="0">
                                          <p:val>
                                            <p:strVal val="#ppt_x"/>
                                          </p:val>
                                        </p:tav>
                                        <p:tav tm="100000">
                                          <p:val>
                                            <p:strVal val="#ppt_x"/>
                                          </p:val>
                                        </p:tav>
                                      </p:tavLst>
                                    </p:anim>
                                    <p:anim calcmode="lin" valueType="num">
                                      <p:cBhvr>
                                        <p:cTn id="19" dur="8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800"/>
                                        <p:tgtEl>
                                          <p:spTgt spid="29"/>
                                        </p:tgtEl>
                                      </p:cBhvr>
                                    </p:animEffect>
                                    <p:anim calcmode="lin" valueType="num">
                                      <p:cBhvr>
                                        <p:cTn id="23" dur="800" fill="hold"/>
                                        <p:tgtEl>
                                          <p:spTgt spid="29"/>
                                        </p:tgtEl>
                                        <p:attrNameLst>
                                          <p:attrName>ppt_x</p:attrName>
                                        </p:attrNameLst>
                                      </p:cBhvr>
                                      <p:tavLst>
                                        <p:tav tm="0">
                                          <p:val>
                                            <p:strVal val="#ppt_x"/>
                                          </p:val>
                                        </p:tav>
                                        <p:tav tm="100000">
                                          <p:val>
                                            <p:strVal val="#ppt_x"/>
                                          </p:val>
                                        </p:tav>
                                      </p:tavLst>
                                    </p:anim>
                                    <p:anim calcmode="lin" valueType="num">
                                      <p:cBhvr>
                                        <p:cTn id="24" dur="8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800"/>
                                        <p:tgtEl>
                                          <p:spTgt spid="30"/>
                                        </p:tgtEl>
                                      </p:cBhvr>
                                    </p:animEffect>
                                    <p:anim calcmode="lin" valueType="num">
                                      <p:cBhvr>
                                        <p:cTn id="28" dur="800" fill="hold"/>
                                        <p:tgtEl>
                                          <p:spTgt spid="30"/>
                                        </p:tgtEl>
                                        <p:attrNameLst>
                                          <p:attrName>ppt_x</p:attrName>
                                        </p:attrNameLst>
                                      </p:cBhvr>
                                      <p:tavLst>
                                        <p:tav tm="0">
                                          <p:val>
                                            <p:strVal val="#ppt_x"/>
                                          </p:val>
                                        </p:tav>
                                        <p:tav tm="100000">
                                          <p:val>
                                            <p:strVal val="#ppt_x"/>
                                          </p:val>
                                        </p:tav>
                                      </p:tavLst>
                                    </p:anim>
                                    <p:anim calcmode="lin" valueType="num">
                                      <p:cBhvr>
                                        <p:cTn id="29" dur="8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800"/>
                                        <p:tgtEl>
                                          <p:spTgt spid="14"/>
                                        </p:tgtEl>
                                      </p:cBhvr>
                                    </p:animEffect>
                                    <p:anim calcmode="lin" valueType="num">
                                      <p:cBhvr>
                                        <p:cTn id="33" dur="800" fill="hold"/>
                                        <p:tgtEl>
                                          <p:spTgt spid="14"/>
                                        </p:tgtEl>
                                        <p:attrNameLst>
                                          <p:attrName>ppt_x</p:attrName>
                                        </p:attrNameLst>
                                      </p:cBhvr>
                                      <p:tavLst>
                                        <p:tav tm="0">
                                          <p:val>
                                            <p:strVal val="#ppt_x"/>
                                          </p:val>
                                        </p:tav>
                                        <p:tav tm="100000">
                                          <p:val>
                                            <p:strVal val="#ppt_x"/>
                                          </p:val>
                                        </p:tav>
                                      </p:tavLst>
                                    </p:anim>
                                    <p:anim calcmode="lin" valueType="num">
                                      <p:cBhvr>
                                        <p:cTn id="34" dur="8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800"/>
                                        <p:tgtEl>
                                          <p:spTgt spid="12"/>
                                        </p:tgtEl>
                                      </p:cBhvr>
                                    </p:animEffect>
                                    <p:anim calcmode="lin" valueType="num">
                                      <p:cBhvr>
                                        <p:cTn id="38" dur="800" fill="hold"/>
                                        <p:tgtEl>
                                          <p:spTgt spid="12"/>
                                        </p:tgtEl>
                                        <p:attrNameLst>
                                          <p:attrName>ppt_x</p:attrName>
                                        </p:attrNameLst>
                                      </p:cBhvr>
                                      <p:tavLst>
                                        <p:tav tm="0">
                                          <p:val>
                                            <p:strVal val="#ppt_x"/>
                                          </p:val>
                                        </p:tav>
                                        <p:tav tm="100000">
                                          <p:val>
                                            <p:strVal val="#ppt_x"/>
                                          </p:val>
                                        </p:tav>
                                      </p:tavLst>
                                    </p:anim>
                                    <p:anim calcmode="lin" valueType="num">
                                      <p:cBhvr>
                                        <p:cTn id="39" dur="8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800"/>
                                        <p:tgtEl>
                                          <p:spTgt spid="10"/>
                                        </p:tgtEl>
                                      </p:cBhvr>
                                    </p:animEffect>
                                    <p:anim calcmode="lin" valueType="num">
                                      <p:cBhvr>
                                        <p:cTn id="43" dur="800" fill="hold"/>
                                        <p:tgtEl>
                                          <p:spTgt spid="10"/>
                                        </p:tgtEl>
                                        <p:attrNameLst>
                                          <p:attrName>ppt_x</p:attrName>
                                        </p:attrNameLst>
                                      </p:cBhvr>
                                      <p:tavLst>
                                        <p:tav tm="0">
                                          <p:val>
                                            <p:strVal val="#ppt_x"/>
                                          </p:val>
                                        </p:tav>
                                        <p:tav tm="100000">
                                          <p:val>
                                            <p:strVal val="#ppt_x"/>
                                          </p:val>
                                        </p:tav>
                                      </p:tavLst>
                                    </p:anim>
                                    <p:anim calcmode="lin" valueType="num">
                                      <p:cBhvr>
                                        <p:cTn id="44" dur="8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800"/>
                                        <p:tgtEl>
                                          <p:spTgt spid="18"/>
                                        </p:tgtEl>
                                      </p:cBhvr>
                                    </p:animEffect>
                                    <p:anim calcmode="lin" valueType="num">
                                      <p:cBhvr>
                                        <p:cTn id="48" dur="800" fill="hold"/>
                                        <p:tgtEl>
                                          <p:spTgt spid="18"/>
                                        </p:tgtEl>
                                        <p:attrNameLst>
                                          <p:attrName>ppt_x</p:attrName>
                                        </p:attrNameLst>
                                      </p:cBhvr>
                                      <p:tavLst>
                                        <p:tav tm="0">
                                          <p:val>
                                            <p:strVal val="#ppt_x"/>
                                          </p:val>
                                        </p:tav>
                                        <p:tav tm="100000">
                                          <p:val>
                                            <p:strVal val="#ppt_x"/>
                                          </p:val>
                                        </p:tav>
                                      </p:tavLst>
                                    </p:anim>
                                    <p:anim calcmode="lin" valueType="num">
                                      <p:cBhvr>
                                        <p:cTn id="49" dur="8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800"/>
                                        <p:tgtEl>
                                          <p:spTgt spid="27"/>
                                        </p:tgtEl>
                                      </p:cBhvr>
                                    </p:animEffect>
                                    <p:anim calcmode="lin" valueType="num">
                                      <p:cBhvr>
                                        <p:cTn id="53" dur="800" fill="hold"/>
                                        <p:tgtEl>
                                          <p:spTgt spid="27"/>
                                        </p:tgtEl>
                                        <p:attrNameLst>
                                          <p:attrName>ppt_x</p:attrName>
                                        </p:attrNameLst>
                                      </p:cBhvr>
                                      <p:tavLst>
                                        <p:tav tm="0">
                                          <p:val>
                                            <p:strVal val="#ppt_x"/>
                                          </p:val>
                                        </p:tav>
                                        <p:tav tm="100000">
                                          <p:val>
                                            <p:strVal val="#ppt_x"/>
                                          </p:val>
                                        </p:tav>
                                      </p:tavLst>
                                    </p:anim>
                                    <p:anim calcmode="lin" valueType="num">
                                      <p:cBhvr>
                                        <p:cTn id="54" dur="800" fill="hold"/>
                                        <p:tgtEl>
                                          <p:spTgt spid="2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800"/>
                                        <p:tgtEl>
                                          <p:spTgt spid="28"/>
                                        </p:tgtEl>
                                      </p:cBhvr>
                                    </p:animEffect>
                                    <p:anim calcmode="lin" valueType="num">
                                      <p:cBhvr>
                                        <p:cTn id="58" dur="800" fill="hold"/>
                                        <p:tgtEl>
                                          <p:spTgt spid="28"/>
                                        </p:tgtEl>
                                        <p:attrNameLst>
                                          <p:attrName>ppt_x</p:attrName>
                                        </p:attrNameLst>
                                      </p:cBhvr>
                                      <p:tavLst>
                                        <p:tav tm="0">
                                          <p:val>
                                            <p:strVal val="#ppt_x"/>
                                          </p:val>
                                        </p:tav>
                                        <p:tav tm="100000">
                                          <p:val>
                                            <p:strVal val="#ppt_x"/>
                                          </p:val>
                                        </p:tav>
                                      </p:tavLst>
                                    </p:anim>
                                    <p:anim calcmode="lin" valueType="num">
                                      <p:cBhvr>
                                        <p:cTn id="59" dur="8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3"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4"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5"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6"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7"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8"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0" name="Rectangle 39">
            <a:extLst>
              <a:ext uri="{FF2B5EF4-FFF2-40B4-BE49-F238E27FC236}">
                <a16:creationId xmlns:a16="http://schemas.microsoft.com/office/drawing/2014/main" id="{7E123AAE-7C5D-4EC5-B570-7141C940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BE68FE8-33EE-42EC-8894-049237550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able&#10;&#10;Description automatically generated">
            <a:extLst>
              <a:ext uri="{FF2B5EF4-FFF2-40B4-BE49-F238E27FC236}">
                <a16:creationId xmlns:a16="http://schemas.microsoft.com/office/drawing/2014/main" id="{C3C31E0A-F1E6-3048-85D4-371F90879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181" y="480060"/>
            <a:ext cx="6033637" cy="5897880"/>
          </a:xfrm>
          <a:prstGeom prst="rect">
            <a:avLst/>
          </a:prstGeom>
        </p:spPr>
      </p:pic>
    </p:spTree>
    <p:extLst>
      <p:ext uri="{BB962C8B-B14F-4D97-AF65-F5344CB8AC3E}">
        <p14:creationId xmlns:p14="http://schemas.microsoft.com/office/powerpoint/2010/main" val="427160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BF232D34-48D6-4209-A302-CF49B1291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31C7ED-DF58-4DB4-A9AD-B05BEEFE240E}"/>
              </a:ext>
            </a:extLst>
          </p:cNvPr>
          <p:cNvSpPr>
            <a:spLocks noGrp="1"/>
          </p:cNvSpPr>
          <p:nvPr>
            <p:ph type="ctrTitle"/>
          </p:nvPr>
        </p:nvSpPr>
        <p:spPr>
          <a:xfrm>
            <a:off x="5025628" y="3608394"/>
            <a:ext cx="6672838" cy="1414311"/>
          </a:xfrm>
          <a:solidFill>
            <a:schemeClr val="bg1"/>
          </a:solidFill>
          <a:ln w="76200">
            <a:solidFill>
              <a:schemeClr val="tx1"/>
            </a:solidFill>
          </a:ln>
        </p:spPr>
        <p:txBody>
          <a:bodyPr anchor="ctr">
            <a:normAutofit/>
          </a:bodyPr>
          <a:lstStyle/>
          <a:p>
            <a:pPr algn="ctr"/>
            <a:r>
              <a:rPr lang="en-CA" sz="4800" b="1" i="1">
                <a:solidFill>
                  <a:schemeClr val="accent1">
                    <a:lumMod val="50000"/>
                  </a:schemeClr>
                </a:solidFill>
                <a:latin typeface="Corbel" panose="020B0503020204020204" pitchFamily="34" charset="0"/>
                <a:cs typeface="Cavolini" panose="020B0502040204020203" pitchFamily="66" charset="0"/>
              </a:rPr>
              <a:t>Preliminary Design</a:t>
            </a:r>
            <a:endParaRPr lang="LID4096" sz="4800" b="1" i="1">
              <a:solidFill>
                <a:schemeClr val="accent1">
                  <a:lumMod val="50000"/>
                </a:schemeClr>
              </a:solidFill>
              <a:latin typeface="Corbel" panose="020B0503020204020204" pitchFamily="34" charset="0"/>
              <a:cs typeface="Cavolini" panose="020B0502040204020203" pitchFamily="66" charset="0"/>
            </a:endParaRPr>
          </a:p>
        </p:txBody>
      </p:sp>
    </p:spTree>
    <p:extLst>
      <p:ext uri="{BB962C8B-B14F-4D97-AF65-F5344CB8AC3E}">
        <p14:creationId xmlns:p14="http://schemas.microsoft.com/office/powerpoint/2010/main" val="14670541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0</TotalTime>
  <Words>1277</Words>
  <Application>Microsoft Office PowerPoint</Application>
  <PresentationFormat>Widescreen</PresentationFormat>
  <Paragraphs>185</Paragraphs>
  <Slides>24</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Corbel</vt:lpstr>
      <vt:lpstr>Parallax</vt:lpstr>
      <vt:lpstr>Guiding Cane</vt:lpstr>
      <vt:lpstr>Our client + Needs </vt:lpstr>
      <vt:lpstr>Problem Statement</vt:lpstr>
      <vt:lpstr>Benchmarking</vt:lpstr>
      <vt:lpstr>Design Specs</vt:lpstr>
      <vt:lpstr>Functional Decomposition</vt:lpstr>
      <vt:lpstr>Concept Generation</vt:lpstr>
      <vt:lpstr>PowerPoint Presentation</vt:lpstr>
      <vt:lpstr>Preliminary Design</vt:lpstr>
      <vt:lpstr>PowerPoint Presentation</vt:lpstr>
      <vt:lpstr>Prototype I</vt:lpstr>
      <vt:lpstr>Prototype Identification</vt:lpstr>
      <vt:lpstr>PowerPoint Presentation</vt:lpstr>
      <vt:lpstr>PowerPoint Presentation</vt:lpstr>
      <vt:lpstr>PowerPoint Presentation</vt:lpstr>
      <vt:lpstr>PowerPoint Presentation</vt:lpstr>
      <vt:lpstr>PowerPoint Presentation</vt:lpstr>
      <vt:lpstr>PowerPoint Presentation</vt:lpstr>
      <vt:lpstr>Testing</vt:lpstr>
      <vt:lpstr>Prototype I Testing Goals and Procedures</vt:lpstr>
      <vt:lpstr>Prototype I Testing Results</vt:lpstr>
      <vt:lpstr>User Feedback</vt:lpstr>
      <vt:lpstr>Future Development + Project Plan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Meraw</dc:creator>
  <cp:lastModifiedBy>Nathan Meraw</cp:lastModifiedBy>
  <cp:revision>1</cp:revision>
  <dcterms:created xsi:type="dcterms:W3CDTF">2013-07-15T20:26:40Z</dcterms:created>
  <dcterms:modified xsi:type="dcterms:W3CDTF">2021-10-15T12:37:21Z</dcterms:modified>
</cp:coreProperties>
</file>