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1" r:id="rId1"/>
  </p:sldMasterIdLst>
  <p:notesMasterIdLst>
    <p:notesMasterId r:id="rId27"/>
  </p:notesMasterIdLst>
  <p:sldIdLst>
    <p:sldId id="269" r:id="rId2"/>
    <p:sldId id="268" r:id="rId3"/>
    <p:sldId id="261" r:id="rId4"/>
    <p:sldId id="286" r:id="rId5"/>
    <p:sldId id="287" r:id="rId6"/>
    <p:sldId id="260" r:id="rId7"/>
    <p:sldId id="288" r:id="rId8"/>
    <p:sldId id="274" r:id="rId9"/>
    <p:sldId id="273" r:id="rId10"/>
    <p:sldId id="277" r:id="rId11"/>
    <p:sldId id="272" r:id="rId12"/>
    <p:sldId id="282" r:id="rId13"/>
    <p:sldId id="283" r:id="rId14"/>
    <p:sldId id="280" r:id="rId15"/>
    <p:sldId id="281" r:id="rId16"/>
    <p:sldId id="284" r:id="rId17"/>
    <p:sldId id="275" r:id="rId18"/>
    <p:sldId id="276" r:id="rId19"/>
    <p:sldId id="278" r:id="rId20"/>
    <p:sldId id="279" r:id="rId21"/>
    <p:sldId id="266" r:id="rId22"/>
    <p:sldId id="267" r:id="rId23"/>
    <p:sldId id="289" r:id="rId24"/>
    <p:sldId id="290" r:id="rId25"/>
    <p:sldId id="26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363D"/>
    <a:srgbClr val="29343D"/>
    <a:srgbClr val="A9AC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B9F765-01B5-4236-98D7-C3235243E43A}" v="7773" dt="2021-11-29T15:24:10.757"/>
    <p1510:client id="{2CB297CD-9512-0269-8A99-446A626CE801}" v="14" dt="2021-11-28T23:10:34.954"/>
    <p1510:client id="{5AB27AC4-5354-4742-AB99-3E4AB05F89E7}" v="3899" dt="2021-11-29T15:39:51.425"/>
    <p1510:client id="{7153FBC2-D4D1-F74D-ADBE-094A6E516BE4}" v="10" dt="2021-11-29T15:01:14.929"/>
    <p1510:client id="{99CE84F4-DCCA-7EF7-F283-5A59F63F40EE}" v="516" dt="2021-11-29T01:29:20.745"/>
    <p1510:client id="{9BB939B6-05E0-17BE-F791-932BC1D9417E}" v="875" dt="2021-11-29T07:15:51.475"/>
    <p1510:client id="{D615D2C7-56B3-4348-AA01-2536EE3E7E7B}" v="1581" dt="2021-11-29T15:18:05.5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945" autoAdjust="0"/>
  </p:normalViewPr>
  <p:slideViewPr>
    <p:cSldViewPr snapToGrid="0">
      <p:cViewPr varScale="1">
        <p:scale>
          <a:sx n="77" d="100"/>
          <a:sy n="77" d="100"/>
        </p:scale>
        <p:origin x="187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9781AB-34A6-46B2-B1D5-1F538FFAD1C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304E446-6D9A-4C52-B54A-E928F49B88DE}">
      <dgm:prSet/>
      <dgm:spPr>
        <a:solidFill>
          <a:srgbClr val="29343D"/>
        </a:solidFill>
      </dgm:spPr>
      <dgm:t>
        <a:bodyPr/>
        <a:lstStyle/>
        <a:p>
          <a:r>
            <a:rPr lang="en-CA"/>
            <a:t>Built a functioning dual-purposed cane</a:t>
          </a:r>
          <a:endParaRPr lang="en-US"/>
        </a:p>
      </dgm:t>
    </dgm:pt>
    <dgm:pt modelId="{BFACDF1D-8B72-4506-A223-F9DF50C51662}" type="parTrans" cxnId="{EFD86C11-7204-4A31-8D25-25D5F2C1C5AE}">
      <dgm:prSet/>
      <dgm:spPr/>
      <dgm:t>
        <a:bodyPr/>
        <a:lstStyle/>
        <a:p>
          <a:endParaRPr lang="en-US"/>
        </a:p>
      </dgm:t>
    </dgm:pt>
    <dgm:pt modelId="{CC2E7479-9789-448B-8047-C2B9827FD58C}" type="sibTrans" cxnId="{EFD86C11-7204-4A31-8D25-25D5F2C1C5AE}">
      <dgm:prSet/>
      <dgm:spPr/>
      <dgm:t>
        <a:bodyPr/>
        <a:lstStyle/>
        <a:p>
          <a:endParaRPr lang="en-US"/>
        </a:p>
      </dgm:t>
    </dgm:pt>
    <dgm:pt modelId="{F3FE0188-8BE9-4CD0-8DF5-B0CA94DE3DE0}">
      <dgm:prSet/>
      <dgm:spPr>
        <a:solidFill>
          <a:srgbClr val="2D363D"/>
        </a:solidFill>
      </dgm:spPr>
      <dgm:t>
        <a:bodyPr/>
        <a:lstStyle/>
        <a:p>
          <a:r>
            <a:rPr lang="en-CA" b="1">
              <a:solidFill>
                <a:schemeClr val="tx2">
                  <a:lumMod val="90000"/>
                </a:schemeClr>
              </a:solidFill>
            </a:rPr>
            <a:t>6.2ft</a:t>
          </a:r>
          <a:r>
            <a:rPr lang="en-CA">
              <a:solidFill>
                <a:schemeClr val="tx2">
                  <a:lumMod val="90000"/>
                </a:schemeClr>
              </a:solidFill>
            </a:rPr>
            <a:t> </a:t>
          </a:r>
          <a:r>
            <a:rPr lang="en-CA"/>
            <a:t>∴ Meets social distancing requirement of 6ft</a:t>
          </a:r>
          <a:endParaRPr lang="en-US"/>
        </a:p>
      </dgm:t>
    </dgm:pt>
    <dgm:pt modelId="{1830F2D9-1FA1-43DB-A45B-4F406E78F778}" type="parTrans" cxnId="{CD826713-B8C5-4987-9AA4-10D998660977}">
      <dgm:prSet/>
      <dgm:spPr/>
      <dgm:t>
        <a:bodyPr/>
        <a:lstStyle/>
        <a:p>
          <a:endParaRPr lang="en-US"/>
        </a:p>
      </dgm:t>
    </dgm:pt>
    <dgm:pt modelId="{C0FC8119-93F9-4717-BBF1-79FCBABBF075}" type="sibTrans" cxnId="{CD826713-B8C5-4987-9AA4-10D998660977}">
      <dgm:prSet/>
      <dgm:spPr/>
      <dgm:t>
        <a:bodyPr/>
        <a:lstStyle/>
        <a:p>
          <a:endParaRPr lang="en-US"/>
        </a:p>
      </dgm:t>
    </dgm:pt>
    <dgm:pt modelId="{CEBE09A2-76E9-4110-AD25-10EB8B66B471}">
      <dgm:prSet/>
      <dgm:spPr>
        <a:solidFill>
          <a:srgbClr val="2D363D"/>
        </a:solidFill>
      </dgm:spPr>
      <dgm:t>
        <a:bodyPr/>
        <a:lstStyle/>
        <a:p>
          <a:r>
            <a:rPr lang="en-CA"/>
            <a:t>Included a bag for the removable ends</a:t>
          </a:r>
          <a:endParaRPr lang="en-US"/>
        </a:p>
      </dgm:t>
    </dgm:pt>
    <dgm:pt modelId="{0F904A65-4329-447F-AB21-5EE4BCB231DB}" type="parTrans" cxnId="{1E64B088-7ACD-4FE8-9BA6-5AE6449C685C}">
      <dgm:prSet/>
      <dgm:spPr/>
      <dgm:t>
        <a:bodyPr/>
        <a:lstStyle/>
        <a:p>
          <a:endParaRPr lang="en-US"/>
        </a:p>
      </dgm:t>
    </dgm:pt>
    <dgm:pt modelId="{DFA10735-D794-40E6-BD9E-0057BAD70AA3}" type="sibTrans" cxnId="{1E64B088-7ACD-4FE8-9BA6-5AE6449C685C}">
      <dgm:prSet/>
      <dgm:spPr/>
      <dgm:t>
        <a:bodyPr/>
        <a:lstStyle/>
        <a:p>
          <a:endParaRPr lang="en-US"/>
        </a:p>
      </dgm:t>
    </dgm:pt>
    <dgm:pt modelId="{D34A6E67-2B6A-430B-84CD-E6E044871ADF}">
      <dgm:prSet/>
      <dgm:spPr>
        <a:solidFill>
          <a:srgbClr val="29343D"/>
        </a:solidFill>
      </dgm:spPr>
      <dgm:t>
        <a:bodyPr/>
        <a:lstStyle/>
        <a:p>
          <a:r>
            <a:rPr lang="en-CA" b="1">
              <a:solidFill>
                <a:schemeClr val="tx2">
                  <a:lumMod val="90000"/>
                </a:schemeClr>
              </a:solidFill>
            </a:rPr>
            <a:t>$90.71 </a:t>
          </a:r>
          <a:r>
            <a:rPr lang="en-CA"/>
            <a:t>∴ Meets budget of $100 </a:t>
          </a:r>
          <a:endParaRPr lang="en-US"/>
        </a:p>
      </dgm:t>
    </dgm:pt>
    <dgm:pt modelId="{1C29FF03-C5F3-43F3-9B70-B4CB13B35254}" type="parTrans" cxnId="{B7C4472F-3D63-42BF-A4BB-C7BDB7206BA7}">
      <dgm:prSet/>
      <dgm:spPr/>
      <dgm:t>
        <a:bodyPr/>
        <a:lstStyle/>
        <a:p>
          <a:endParaRPr lang="en-US"/>
        </a:p>
      </dgm:t>
    </dgm:pt>
    <dgm:pt modelId="{E9C57CAF-956F-4311-BF3C-A93CBADCB47A}" type="sibTrans" cxnId="{B7C4472F-3D63-42BF-A4BB-C7BDB7206BA7}">
      <dgm:prSet/>
      <dgm:spPr/>
      <dgm:t>
        <a:bodyPr/>
        <a:lstStyle/>
        <a:p>
          <a:endParaRPr lang="en-US"/>
        </a:p>
      </dgm:t>
    </dgm:pt>
    <dgm:pt modelId="{7C806ACF-3C55-4653-9A2A-92D44613C4F8}">
      <dgm:prSet/>
      <dgm:spPr>
        <a:solidFill>
          <a:srgbClr val="2D363D"/>
        </a:solidFill>
      </dgm:spPr>
      <dgm:t>
        <a:bodyPr/>
        <a:lstStyle/>
        <a:p>
          <a:r>
            <a:rPr lang="en-CA" b="1">
              <a:solidFill>
                <a:schemeClr val="tx2">
                  <a:lumMod val="90000"/>
                </a:schemeClr>
              </a:solidFill>
            </a:rPr>
            <a:t>2.4lbs</a:t>
          </a:r>
          <a:r>
            <a:rPr lang="en-CA"/>
            <a:t> ∴ Meets weight requirement to be &lt;3-5lbs</a:t>
          </a:r>
          <a:endParaRPr lang="en-US"/>
        </a:p>
      </dgm:t>
    </dgm:pt>
    <dgm:pt modelId="{5F180C21-912F-4A56-A4BC-1963F63A94B6}" type="parTrans" cxnId="{6F60F259-E160-4261-9D92-0EB87283F344}">
      <dgm:prSet/>
      <dgm:spPr/>
      <dgm:t>
        <a:bodyPr/>
        <a:lstStyle/>
        <a:p>
          <a:endParaRPr lang="en-US"/>
        </a:p>
      </dgm:t>
    </dgm:pt>
    <dgm:pt modelId="{11AAC6F1-7B4D-459C-BA01-DF8248ADC517}" type="sibTrans" cxnId="{6F60F259-E160-4261-9D92-0EB87283F344}">
      <dgm:prSet/>
      <dgm:spPr/>
      <dgm:t>
        <a:bodyPr/>
        <a:lstStyle/>
        <a:p>
          <a:endParaRPr lang="en-US"/>
        </a:p>
      </dgm:t>
    </dgm:pt>
    <dgm:pt modelId="{A2C9C239-D886-433B-81C8-3FF3181205C5}" type="pres">
      <dgm:prSet presAssocID="{0A9781AB-34A6-46B2-B1D5-1F538FFAD1CD}" presName="diagram" presStyleCnt="0">
        <dgm:presLayoutVars>
          <dgm:dir/>
          <dgm:resizeHandles val="exact"/>
        </dgm:presLayoutVars>
      </dgm:prSet>
      <dgm:spPr/>
    </dgm:pt>
    <dgm:pt modelId="{B3117F56-FD6C-4A62-8CD9-329A99494379}" type="pres">
      <dgm:prSet presAssocID="{A304E446-6D9A-4C52-B54A-E928F49B88DE}" presName="node" presStyleLbl="node1" presStyleIdx="0" presStyleCnt="5">
        <dgm:presLayoutVars>
          <dgm:bulletEnabled val="1"/>
        </dgm:presLayoutVars>
      </dgm:prSet>
      <dgm:spPr/>
    </dgm:pt>
    <dgm:pt modelId="{5DA7D5D1-7922-4D47-8557-EBC1FDC75CB4}" type="pres">
      <dgm:prSet presAssocID="{CC2E7479-9789-448B-8047-C2B9827FD58C}" presName="sibTrans" presStyleCnt="0"/>
      <dgm:spPr/>
    </dgm:pt>
    <dgm:pt modelId="{4FE5ABC7-C8AD-4C51-9BCB-FBE5BBDEC075}" type="pres">
      <dgm:prSet presAssocID="{F3FE0188-8BE9-4CD0-8DF5-B0CA94DE3DE0}" presName="node" presStyleLbl="node1" presStyleIdx="1" presStyleCnt="5">
        <dgm:presLayoutVars>
          <dgm:bulletEnabled val="1"/>
        </dgm:presLayoutVars>
      </dgm:prSet>
      <dgm:spPr/>
    </dgm:pt>
    <dgm:pt modelId="{4FB99F6A-4381-4C21-BA53-BA91041BE9B7}" type="pres">
      <dgm:prSet presAssocID="{C0FC8119-93F9-4717-BBF1-79FCBABBF075}" presName="sibTrans" presStyleCnt="0"/>
      <dgm:spPr/>
    </dgm:pt>
    <dgm:pt modelId="{7964ADE1-21F7-4E9A-B041-FCA6A59C1A51}" type="pres">
      <dgm:prSet presAssocID="{CEBE09A2-76E9-4110-AD25-10EB8B66B471}" presName="node" presStyleLbl="node1" presStyleIdx="2" presStyleCnt="5">
        <dgm:presLayoutVars>
          <dgm:bulletEnabled val="1"/>
        </dgm:presLayoutVars>
      </dgm:prSet>
      <dgm:spPr/>
    </dgm:pt>
    <dgm:pt modelId="{42E5392E-D9F2-4AD3-BA38-CD1662DFE8DE}" type="pres">
      <dgm:prSet presAssocID="{DFA10735-D794-40E6-BD9E-0057BAD70AA3}" presName="sibTrans" presStyleCnt="0"/>
      <dgm:spPr/>
    </dgm:pt>
    <dgm:pt modelId="{F460A251-130F-4E33-B5DB-633E1F802179}" type="pres">
      <dgm:prSet presAssocID="{D34A6E67-2B6A-430B-84CD-E6E044871ADF}" presName="node" presStyleLbl="node1" presStyleIdx="3" presStyleCnt="5">
        <dgm:presLayoutVars>
          <dgm:bulletEnabled val="1"/>
        </dgm:presLayoutVars>
      </dgm:prSet>
      <dgm:spPr/>
    </dgm:pt>
    <dgm:pt modelId="{E3194DB8-924A-40C8-AF50-2EB740D8F1DD}" type="pres">
      <dgm:prSet presAssocID="{E9C57CAF-956F-4311-BF3C-A93CBADCB47A}" presName="sibTrans" presStyleCnt="0"/>
      <dgm:spPr/>
    </dgm:pt>
    <dgm:pt modelId="{C51AE71D-D0A0-4BFD-AA3F-B344C9124F74}" type="pres">
      <dgm:prSet presAssocID="{7C806ACF-3C55-4653-9A2A-92D44613C4F8}" presName="node" presStyleLbl="node1" presStyleIdx="4" presStyleCnt="5" custScaleX="122731">
        <dgm:presLayoutVars>
          <dgm:bulletEnabled val="1"/>
        </dgm:presLayoutVars>
      </dgm:prSet>
      <dgm:spPr/>
    </dgm:pt>
  </dgm:ptLst>
  <dgm:cxnLst>
    <dgm:cxn modelId="{EFD86C11-7204-4A31-8D25-25D5F2C1C5AE}" srcId="{0A9781AB-34A6-46B2-B1D5-1F538FFAD1CD}" destId="{A304E446-6D9A-4C52-B54A-E928F49B88DE}" srcOrd="0" destOrd="0" parTransId="{BFACDF1D-8B72-4506-A223-F9DF50C51662}" sibTransId="{CC2E7479-9789-448B-8047-C2B9827FD58C}"/>
    <dgm:cxn modelId="{CD826713-B8C5-4987-9AA4-10D998660977}" srcId="{0A9781AB-34A6-46B2-B1D5-1F538FFAD1CD}" destId="{F3FE0188-8BE9-4CD0-8DF5-B0CA94DE3DE0}" srcOrd="1" destOrd="0" parTransId="{1830F2D9-1FA1-43DB-A45B-4F406E78F778}" sibTransId="{C0FC8119-93F9-4717-BBF1-79FCBABBF075}"/>
    <dgm:cxn modelId="{23216919-662A-4A69-A0A3-7BFC132AEBD5}" type="presOf" srcId="{D34A6E67-2B6A-430B-84CD-E6E044871ADF}" destId="{F460A251-130F-4E33-B5DB-633E1F802179}" srcOrd="0" destOrd="0" presId="urn:microsoft.com/office/officeart/2005/8/layout/default"/>
    <dgm:cxn modelId="{B7C4472F-3D63-42BF-A4BB-C7BDB7206BA7}" srcId="{0A9781AB-34A6-46B2-B1D5-1F538FFAD1CD}" destId="{D34A6E67-2B6A-430B-84CD-E6E044871ADF}" srcOrd="3" destOrd="0" parTransId="{1C29FF03-C5F3-43F3-9B70-B4CB13B35254}" sibTransId="{E9C57CAF-956F-4311-BF3C-A93CBADCB47A}"/>
    <dgm:cxn modelId="{CB4DDB5D-11F9-49BF-B101-2A70527AF1F2}" type="presOf" srcId="{A304E446-6D9A-4C52-B54A-E928F49B88DE}" destId="{B3117F56-FD6C-4A62-8CD9-329A99494379}" srcOrd="0" destOrd="0" presId="urn:microsoft.com/office/officeart/2005/8/layout/default"/>
    <dgm:cxn modelId="{E2E8A662-D571-4D87-B781-742F4F3B55A4}" type="presOf" srcId="{7C806ACF-3C55-4653-9A2A-92D44613C4F8}" destId="{C51AE71D-D0A0-4BFD-AA3F-B344C9124F74}" srcOrd="0" destOrd="0" presId="urn:microsoft.com/office/officeart/2005/8/layout/default"/>
    <dgm:cxn modelId="{1765FD57-8E5C-4C87-A776-9433772B287C}" type="presOf" srcId="{CEBE09A2-76E9-4110-AD25-10EB8B66B471}" destId="{7964ADE1-21F7-4E9A-B041-FCA6A59C1A51}" srcOrd="0" destOrd="0" presId="urn:microsoft.com/office/officeart/2005/8/layout/default"/>
    <dgm:cxn modelId="{6F60F259-E160-4261-9D92-0EB87283F344}" srcId="{0A9781AB-34A6-46B2-B1D5-1F538FFAD1CD}" destId="{7C806ACF-3C55-4653-9A2A-92D44613C4F8}" srcOrd="4" destOrd="0" parTransId="{5F180C21-912F-4A56-A4BC-1963F63A94B6}" sibTransId="{11AAC6F1-7B4D-459C-BA01-DF8248ADC517}"/>
    <dgm:cxn modelId="{1E64B088-7ACD-4FE8-9BA6-5AE6449C685C}" srcId="{0A9781AB-34A6-46B2-B1D5-1F538FFAD1CD}" destId="{CEBE09A2-76E9-4110-AD25-10EB8B66B471}" srcOrd="2" destOrd="0" parTransId="{0F904A65-4329-447F-AB21-5EE4BCB231DB}" sibTransId="{DFA10735-D794-40E6-BD9E-0057BAD70AA3}"/>
    <dgm:cxn modelId="{31F9CFE3-5F44-4023-BE49-7651FB2E7B5A}" type="presOf" srcId="{0A9781AB-34A6-46B2-B1D5-1F538FFAD1CD}" destId="{A2C9C239-D886-433B-81C8-3FF3181205C5}" srcOrd="0" destOrd="0" presId="urn:microsoft.com/office/officeart/2005/8/layout/default"/>
    <dgm:cxn modelId="{64C536F3-3BFD-4F95-B7F2-E89FCBDE7EEC}" type="presOf" srcId="{F3FE0188-8BE9-4CD0-8DF5-B0CA94DE3DE0}" destId="{4FE5ABC7-C8AD-4C51-9BCB-FBE5BBDEC075}" srcOrd="0" destOrd="0" presId="urn:microsoft.com/office/officeart/2005/8/layout/default"/>
    <dgm:cxn modelId="{C574FC2E-506C-4BE1-8EFA-823CAA3DED2C}" type="presParOf" srcId="{A2C9C239-D886-433B-81C8-3FF3181205C5}" destId="{B3117F56-FD6C-4A62-8CD9-329A99494379}" srcOrd="0" destOrd="0" presId="urn:microsoft.com/office/officeart/2005/8/layout/default"/>
    <dgm:cxn modelId="{A8071ABF-8071-45AA-84C3-EBBFC0793C5B}" type="presParOf" srcId="{A2C9C239-D886-433B-81C8-3FF3181205C5}" destId="{5DA7D5D1-7922-4D47-8557-EBC1FDC75CB4}" srcOrd="1" destOrd="0" presId="urn:microsoft.com/office/officeart/2005/8/layout/default"/>
    <dgm:cxn modelId="{67E48EA8-425F-4773-A0F3-B6362A987DF5}" type="presParOf" srcId="{A2C9C239-D886-433B-81C8-3FF3181205C5}" destId="{4FE5ABC7-C8AD-4C51-9BCB-FBE5BBDEC075}" srcOrd="2" destOrd="0" presId="urn:microsoft.com/office/officeart/2005/8/layout/default"/>
    <dgm:cxn modelId="{8C9A2421-0FE2-453B-B739-2F6286CB4CCA}" type="presParOf" srcId="{A2C9C239-D886-433B-81C8-3FF3181205C5}" destId="{4FB99F6A-4381-4C21-BA53-BA91041BE9B7}" srcOrd="3" destOrd="0" presId="urn:microsoft.com/office/officeart/2005/8/layout/default"/>
    <dgm:cxn modelId="{C94C6A24-F7F1-4AAB-84C5-6C6465D75E88}" type="presParOf" srcId="{A2C9C239-D886-433B-81C8-3FF3181205C5}" destId="{7964ADE1-21F7-4E9A-B041-FCA6A59C1A51}" srcOrd="4" destOrd="0" presId="urn:microsoft.com/office/officeart/2005/8/layout/default"/>
    <dgm:cxn modelId="{061532EB-3C1F-471E-8D7B-3CA4D2642A7D}" type="presParOf" srcId="{A2C9C239-D886-433B-81C8-3FF3181205C5}" destId="{42E5392E-D9F2-4AD3-BA38-CD1662DFE8DE}" srcOrd="5" destOrd="0" presId="urn:microsoft.com/office/officeart/2005/8/layout/default"/>
    <dgm:cxn modelId="{77983657-68F7-4FCE-84FD-DB65DCF56905}" type="presParOf" srcId="{A2C9C239-D886-433B-81C8-3FF3181205C5}" destId="{F460A251-130F-4E33-B5DB-633E1F802179}" srcOrd="6" destOrd="0" presId="urn:microsoft.com/office/officeart/2005/8/layout/default"/>
    <dgm:cxn modelId="{C37A4AB7-86B0-480F-BD63-6CA58CB83172}" type="presParOf" srcId="{A2C9C239-D886-433B-81C8-3FF3181205C5}" destId="{E3194DB8-924A-40C8-AF50-2EB740D8F1DD}" srcOrd="7" destOrd="0" presId="urn:microsoft.com/office/officeart/2005/8/layout/default"/>
    <dgm:cxn modelId="{FD690D1A-4C35-4626-9E30-9F47E2DF977E}" type="presParOf" srcId="{A2C9C239-D886-433B-81C8-3FF3181205C5}" destId="{C51AE71D-D0A0-4BFD-AA3F-B344C9124F7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17F56-FD6C-4A62-8CD9-329A99494379}">
      <dsp:nvSpPr>
        <dsp:cNvPr id="0" name=""/>
        <dsp:cNvSpPr/>
      </dsp:nvSpPr>
      <dsp:spPr>
        <a:xfrm>
          <a:off x="221763" y="1235"/>
          <a:ext cx="2123086" cy="1273852"/>
        </a:xfrm>
        <a:prstGeom prst="rect">
          <a:avLst/>
        </a:prstGeom>
        <a:solidFill>
          <a:srgbClr val="29343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kern="1200"/>
            <a:t>Built a functioning dual-purposed cane</a:t>
          </a:r>
          <a:endParaRPr lang="en-US" sz="2100" kern="1200"/>
        </a:p>
      </dsp:txBody>
      <dsp:txXfrm>
        <a:off x="221763" y="1235"/>
        <a:ext cx="2123086" cy="1273852"/>
      </dsp:txXfrm>
    </dsp:sp>
    <dsp:sp modelId="{4FE5ABC7-C8AD-4C51-9BCB-FBE5BBDEC075}">
      <dsp:nvSpPr>
        <dsp:cNvPr id="0" name=""/>
        <dsp:cNvSpPr/>
      </dsp:nvSpPr>
      <dsp:spPr>
        <a:xfrm>
          <a:off x="2557158" y="1235"/>
          <a:ext cx="2123086" cy="1273852"/>
        </a:xfrm>
        <a:prstGeom prst="rect">
          <a:avLst/>
        </a:prstGeom>
        <a:solidFill>
          <a:srgbClr val="2D363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b="1" kern="1200">
              <a:solidFill>
                <a:schemeClr val="tx2">
                  <a:lumMod val="90000"/>
                </a:schemeClr>
              </a:solidFill>
            </a:rPr>
            <a:t>6.2ft</a:t>
          </a:r>
          <a:r>
            <a:rPr lang="en-CA" sz="2100" kern="1200">
              <a:solidFill>
                <a:schemeClr val="tx2">
                  <a:lumMod val="90000"/>
                </a:schemeClr>
              </a:solidFill>
            </a:rPr>
            <a:t> </a:t>
          </a:r>
          <a:r>
            <a:rPr lang="en-CA" sz="2100" kern="1200"/>
            <a:t>∴ Meets social distancing requirement of 6ft</a:t>
          </a:r>
          <a:endParaRPr lang="en-US" sz="2100" kern="1200"/>
        </a:p>
      </dsp:txBody>
      <dsp:txXfrm>
        <a:off x="2557158" y="1235"/>
        <a:ext cx="2123086" cy="1273852"/>
      </dsp:txXfrm>
    </dsp:sp>
    <dsp:sp modelId="{7964ADE1-21F7-4E9A-B041-FCA6A59C1A51}">
      <dsp:nvSpPr>
        <dsp:cNvPr id="0" name=""/>
        <dsp:cNvSpPr/>
      </dsp:nvSpPr>
      <dsp:spPr>
        <a:xfrm>
          <a:off x="221763" y="1487396"/>
          <a:ext cx="2123086" cy="1273852"/>
        </a:xfrm>
        <a:prstGeom prst="rect">
          <a:avLst/>
        </a:prstGeom>
        <a:solidFill>
          <a:srgbClr val="2D363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kern="1200"/>
            <a:t>Included a bag for the removable ends</a:t>
          </a:r>
          <a:endParaRPr lang="en-US" sz="2100" kern="1200"/>
        </a:p>
      </dsp:txBody>
      <dsp:txXfrm>
        <a:off x="221763" y="1487396"/>
        <a:ext cx="2123086" cy="1273852"/>
      </dsp:txXfrm>
    </dsp:sp>
    <dsp:sp modelId="{F460A251-130F-4E33-B5DB-633E1F802179}">
      <dsp:nvSpPr>
        <dsp:cNvPr id="0" name=""/>
        <dsp:cNvSpPr/>
      </dsp:nvSpPr>
      <dsp:spPr>
        <a:xfrm>
          <a:off x="2557158" y="1487396"/>
          <a:ext cx="2123086" cy="1273852"/>
        </a:xfrm>
        <a:prstGeom prst="rect">
          <a:avLst/>
        </a:prstGeom>
        <a:solidFill>
          <a:srgbClr val="29343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b="1" kern="1200">
              <a:solidFill>
                <a:schemeClr val="tx2">
                  <a:lumMod val="90000"/>
                </a:schemeClr>
              </a:solidFill>
            </a:rPr>
            <a:t>$90.71 </a:t>
          </a:r>
          <a:r>
            <a:rPr lang="en-CA" sz="2100" kern="1200"/>
            <a:t>∴ Meets budget of $100 </a:t>
          </a:r>
          <a:endParaRPr lang="en-US" sz="2100" kern="1200"/>
        </a:p>
      </dsp:txBody>
      <dsp:txXfrm>
        <a:off x="2557158" y="1487396"/>
        <a:ext cx="2123086" cy="1273852"/>
      </dsp:txXfrm>
    </dsp:sp>
    <dsp:sp modelId="{C51AE71D-D0A0-4BFD-AA3F-B344C9124F74}">
      <dsp:nvSpPr>
        <dsp:cNvPr id="0" name=""/>
        <dsp:cNvSpPr/>
      </dsp:nvSpPr>
      <dsp:spPr>
        <a:xfrm>
          <a:off x="1148161" y="2973557"/>
          <a:ext cx="2605685" cy="1273852"/>
        </a:xfrm>
        <a:prstGeom prst="rect">
          <a:avLst/>
        </a:prstGeom>
        <a:solidFill>
          <a:srgbClr val="2D363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b="1" kern="1200">
              <a:solidFill>
                <a:schemeClr val="tx2">
                  <a:lumMod val="90000"/>
                </a:schemeClr>
              </a:solidFill>
            </a:rPr>
            <a:t>2.4lbs</a:t>
          </a:r>
          <a:r>
            <a:rPr lang="en-CA" sz="2100" kern="1200"/>
            <a:t> ∴ Meets weight requirement to be &lt;3-5lbs</a:t>
          </a:r>
          <a:endParaRPr lang="en-US" sz="2100" kern="1200"/>
        </a:p>
      </dsp:txBody>
      <dsp:txXfrm>
        <a:off x="1148161" y="2973557"/>
        <a:ext cx="2605685" cy="127385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3107F7-142F-45A9-9607-5FB376516BF6}" type="datetimeFigureOut">
              <a:rPr lang="LID4096" smtClean="0"/>
              <a:t>11/29/2021</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DDA7D4-5D58-4D4E-8687-AE5C1049EC6F}" type="slidenum">
              <a:rPr lang="LID4096" smtClean="0"/>
              <a:t>‹#›</a:t>
            </a:fld>
            <a:endParaRPr lang="LID4096"/>
          </a:p>
        </p:txBody>
      </p:sp>
    </p:spTree>
    <p:extLst>
      <p:ext uri="{BB962C8B-B14F-4D97-AF65-F5344CB8AC3E}">
        <p14:creationId xmlns:p14="http://schemas.microsoft.com/office/powerpoint/2010/main" val="332321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3ADDA7D4-5D58-4D4E-8687-AE5C1049EC6F}" type="slidenum">
              <a:rPr lang="LID4096" smtClean="0"/>
              <a:t>1</a:t>
            </a:fld>
            <a:endParaRPr lang="LID4096"/>
          </a:p>
        </p:txBody>
      </p:sp>
    </p:spTree>
    <p:extLst>
      <p:ext uri="{BB962C8B-B14F-4D97-AF65-F5344CB8AC3E}">
        <p14:creationId xmlns:p14="http://schemas.microsoft.com/office/powerpoint/2010/main" val="1139440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Extended State</a:t>
            </a:r>
            <a:endParaRPr lang="LID4096"/>
          </a:p>
        </p:txBody>
      </p:sp>
      <p:sp>
        <p:nvSpPr>
          <p:cNvPr id="4" name="Slide Number Placeholder 3"/>
          <p:cNvSpPr>
            <a:spLocks noGrp="1"/>
          </p:cNvSpPr>
          <p:nvPr>
            <p:ph type="sldNum" sz="quarter" idx="5"/>
          </p:nvPr>
        </p:nvSpPr>
        <p:spPr/>
        <p:txBody>
          <a:bodyPr/>
          <a:lstStyle/>
          <a:p>
            <a:fld id="{3ADDA7D4-5D58-4D4E-8687-AE5C1049EC6F}" type="slidenum">
              <a:rPr lang="LID4096" smtClean="0"/>
              <a:t>13</a:t>
            </a:fld>
            <a:endParaRPr lang="LID4096"/>
          </a:p>
        </p:txBody>
      </p:sp>
    </p:spTree>
    <p:extLst>
      <p:ext uri="{BB962C8B-B14F-4D97-AF65-F5344CB8AC3E}">
        <p14:creationId xmlns:p14="http://schemas.microsoft.com/office/powerpoint/2010/main" val="2795753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And a technical drawing with dimensions</a:t>
            </a:r>
            <a:endParaRPr lang="LID4096"/>
          </a:p>
        </p:txBody>
      </p:sp>
      <p:sp>
        <p:nvSpPr>
          <p:cNvPr id="4" name="Slide Number Placeholder 3"/>
          <p:cNvSpPr>
            <a:spLocks noGrp="1"/>
          </p:cNvSpPr>
          <p:nvPr>
            <p:ph type="sldNum" sz="quarter" idx="5"/>
          </p:nvPr>
        </p:nvSpPr>
        <p:spPr/>
        <p:txBody>
          <a:bodyPr/>
          <a:lstStyle/>
          <a:p>
            <a:fld id="{3ADDA7D4-5D58-4D4E-8687-AE5C1049EC6F}" type="slidenum">
              <a:rPr lang="LID4096" smtClean="0"/>
              <a:t>14</a:t>
            </a:fld>
            <a:endParaRPr lang="LID4096"/>
          </a:p>
        </p:txBody>
      </p:sp>
    </p:spTree>
    <p:extLst>
      <p:ext uri="{BB962C8B-B14F-4D97-AF65-F5344CB8AC3E}">
        <p14:creationId xmlns:p14="http://schemas.microsoft.com/office/powerpoint/2010/main" val="3847923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b="0" dirty="0"/>
              <a:t>To summarize some of the results from our testing: </a:t>
            </a:r>
          </a:p>
          <a:p>
            <a:pPr marL="0" indent="0">
              <a:buFont typeface="Arial" panose="020B0604020202020204" pitchFamily="34" charset="0"/>
              <a:buNone/>
            </a:pPr>
            <a:r>
              <a:rPr lang="en-CA" b="0" dirty="0"/>
              <a:t>-The lightweight cane was found to easily extend and collapse to an acceptable length</a:t>
            </a:r>
          </a:p>
          <a:p>
            <a:pPr marL="0" indent="0">
              <a:buFont typeface="Arial" panose="020B0604020202020204" pitchFamily="34" charset="0"/>
              <a:buNone/>
            </a:pPr>
            <a:r>
              <a:rPr lang="en-CA" b="0" dirty="0"/>
              <a:t>-But an area to consider for future prototyping was that the cane should collapse to a shorter length.</a:t>
            </a:r>
            <a:endParaRPr lang="LID4096" dirty="0"/>
          </a:p>
        </p:txBody>
      </p:sp>
      <p:sp>
        <p:nvSpPr>
          <p:cNvPr id="4" name="Slide Number Placeholder 3"/>
          <p:cNvSpPr>
            <a:spLocks noGrp="1"/>
          </p:cNvSpPr>
          <p:nvPr>
            <p:ph type="sldNum" sz="quarter" idx="5"/>
          </p:nvPr>
        </p:nvSpPr>
        <p:spPr/>
        <p:txBody>
          <a:bodyPr/>
          <a:lstStyle/>
          <a:p>
            <a:fld id="{3ADDA7D4-5D58-4D4E-8687-AE5C1049EC6F}" type="slidenum">
              <a:rPr lang="LID4096" smtClean="0"/>
              <a:t>15</a:t>
            </a:fld>
            <a:endParaRPr lang="LID4096"/>
          </a:p>
        </p:txBody>
      </p:sp>
    </p:spTree>
    <p:extLst>
      <p:ext uri="{BB962C8B-B14F-4D97-AF65-F5344CB8AC3E}">
        <p14:creationId xmlns:p14="http://schemas.microsoft.com/office/powerpoint/2010/main" val="2375854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Some of the feedback we received from our first client meeting was that</a:t>
            </a:r>
          </a:p>
          <a:p>
            <a:pPr marL="171450" indent="-171450">
              <a:buFont typeface="Arial" panose="020B0604020202020204" pitchFamily="34" charset="0"/>
              <a:buChar char="•"/>
            </a:pPr>
            <a:r>
              <a:rPr lang="en-CA" b="0"/>
              <a:t>The cane should function at multiple lengths</a:t>
            </a:r>
          </a:p>
          <a:p>
            <a:pPr marL="171450" indent="-171450">
              <a:buFont typeface="Arial" panose="020B0604020202020204" pitchFamily="34" charset="0"/>
              <a:buChar char="•"/>
            </a:pPr>
            <a:r>
              <a:rPr lang="en-CA" b="0"/>
              <a:t>The handles should be light and portable </a:t>
            </a:r>
          </a:p>
          <a:p>
            <a:pPr marL="171450" indent="-171450">
              <a:buFont typeface="Arial" panose="020B0604020202020204" pitchFamily="34" charset="0"/>
              <a:buChar char="•"/>
            </a:pPr>
            <a:r>
              <a:rPr lang="en-CA" b="0"/>
              <a:t>And lastly there should be an on/off switch for the haptic feedback system of the nav</a:t>
            </a:r>
          </a:p>
        </p:txBody>
      </p:sp>
      <p:sp>
        <p:nvSpPr>
          <p:cNvPr id="4" name="Slide Number Placeholder 3"/>
          <p:cNvSpPr>
            <a:spLocks noGrp="1"/>
          </p:cNvSpPr>
          <p:nvPr>
            <p:ph type="sldNum" sz="quarter" idx="5"/>
          </p:nvPr>
        </p:nvSpPr>
        <p:spPr/>
        <p:txBody>
          <a:bodyPr/>
          <a:lstStyle/>
          <a:p>
            <a:fld id="{3ADDA7D4-5D58-4D4E-8687-AE5C1049EC6F}" type="slidenum">
              <a:rPr lang="LID4096" smtClean="0"/>
              <a:t>16</a:t>
            </a:fld>
            <a:endParaRPr lang="LID4096"/>
          </a:p>
        </p:txBody>
      </p:sp>
    </p:spTree>
    <p:extLst>
      <p:ext uri="{BB962C8B-B14F-4D97-AF65-F5344CB8AC3E}">
        <p14:creationId xmlns:p14="http://schemas.microsoft.com/office/powerpoint/2010/main" val="32671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For our second prototype, we decided to prioritize the cane’s navigational system. To do so, we purchased the necessary on/off battery components, and then proceeded to work on our code. At this point, the code could only trigger the motor vibration signals necessary for left and right commands.</a:t>
            </a:r>
          </a:p>
          <a:p>
            <a:endParaRPr lang="en-CA"/>
          </a:p>
          <a:p>
            <a:r>
              <a:rPr lang="en-CA"/>
              <a:t>We also decided to update our mechanical design by </a:t>
            </a:r>
            <a:r>
              <a:rPr lang="en-CA" i="1"/>
              <a:t>firstly</a:t>
            </a:r>
            <a:r>
              <a:rPr lang="en-CA"/>
              <a:t> adding a new cane segment to allow for more length variation, and then </a:t>
            </a:r>
            <a:r>
              <a:rPr lang="en-CA" i="1"/>
              <a:t>secondly </a:t>
            </a:r>
            <a:r>
              <a:rPr lang="en-CA"/>
              <a:t>testing the spring pin locking mechanism to allow for easy cane extension, and removable end replacement.</a:t>
            </a:r>
          </a:p>
        </p:txBody>
      </p:sp>
      <p:sp>
        <p:nvSpPr>
          <p:cNvPr id="4" name="Slide Number Placeholder 3"/>
          <p:cNvSpPr>
            <a:spLocks noGrp="1"/>
          </p:cNvSpPr>
          <p:nvPr>
            <p:ph type="sldNum" sz="quarter" idx="5"/>
          </p:nvPr>
        </p:nvSpPr>
        <p:spPr/>
        <p:txBody>
          <a:bodyPr/>
          <a:lstStyle/>
          <a:p>
            <a:fld id="{3ADDA7D4-5D58-4D4E-8687-AE5C1049EC6F}" type="slidenum">
              <a:rPr lang="LID4096" smtClean="0"/>
              <a:t>17</a:t>
            </a:fld>
            <a:endParaRPr lang="LID4096"/>
          </a:p>
        </p:txBody>
      </p:sp>
    </p:spTree>
    <p:extLst>
      <p:ext uri="{BB962C8B-B14F-4D97-AF65-F5344CB8AC3E}">
        <p14:creationId xmlns:p14="http://schemas.microsoft.com/office/powerpoint/2010/main" val="3123590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With regards to the second prototype’s testing, what is important to recognize from the table are the failed assumptions marked by red circles. For our next prototype, we needed to ensure that the cane segments were of shorter length and that the cane could collapse to a length shorter than 1.5ft.</a:t>
            </a:r>
          </a:p>
          <a:p>
            <a:endParaRPr lang="en-CA"/>
          </a:p>
          <a:p>
            <a:r>
              <a:rPr lang="en-CA"/>
              <a:t>Not to mention, our client had recommendations for our final design. Despite the positive feedback that we had received, with comments including “the cane is simple and easy to use”, it was recommended that we use PVC instead of carbon fiber to reduce the cost of the cane, and that we should include a bag for the removable ends for easy, clean storage.</a:t>
            </a:r>
          </a:p>
        </p:txBody>
      </p:sp>
      <p:sp>
        <p:nvSpPr>
          <p:cNvPr id="4" name="Slide Number Placeholder 3"/>
          <p:cNvSpPr>
            <a:spLocks noGrp="1"/>
          </p:cNvSpPr>
          <p:nvPr>
            <p:ph type="sldNum" sz="quarter" idx="5"/>
          </p:nvPr>
        </p:nvSpPr>
        <p:spPr/>
        <p:txBody>
          <a:bodyPr/>
          <a:lstStyle/>
          <a:p>
            <a:fld id="{3ADDA7D4-5D58-4D4E-8687-AE5C1049EC6F}" type="slidenum">
              <a:rPr lang="LID4096" smtClean="0"/>
              <a:t>18</a:t>
            </a:fld>
            <a:endParaRPr lang="LID4096"/>
          </a:p>
        </p:txBody>
      </p:sp>
    </p:spTree>
    <p:extLst>
      <p:ext uri="{BB962C8B-B14F-4D97-AF65-F5344CB8AC3E}">
        <p14:creationId xmlns:p14="http://schemas.microsoft.com/office/powerpoint/2010/main" val="4182688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Taking all feedback and failed tests into account, we landed on our final product design.</a:t>
            </a:r>
          </a:p>
        </p:txBody>
      </p:sp>
      <p:sp>
        <p:nvSpPr>
          <p:cNvPr id="4" name="Slide Number Placeholder 3"/>
          <p:cNvSpPr>
            <a:spLocks noGrp="1"/>
          </p:cNvSpPr>
          <p:nvPr>
            <p:ph type="sldNum" sz="quarter" idx="5"/>
          </p:nvPr>
        </p:nvSpPr>
        <p:spPr/>
        <p:txBody>
          <a:bodyPr/>
          <a:lstStyle/>
          <a:p>
            <a:fld id="{3ADDA7D4-5D58-4D4E-8687-AE5C1049EC6F}" type="slidenum">
              <a:rPr lang="LID4096" smtClean="0"/>
              <a:t>19</a:t>
            </a:fld>
            <a:endParaRPr lang="LID4096"/>
          </a:p>
        </p:txBody>
      </p:sp>
    </p:spTree>
    <p:extLst>
      <p:ext uri="{BB962C8B-B14F-4D97-AF65-F5344CB8AC3E}">
        <p14:creationId xmlns:p14="http://schemas.microsoft.com/office/powerpoint/2010/main" val="2818051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Voice Over Script:</a:t>
            </a:r>
          </a:p>
          <a:p>
            <a:pPr marL="228600" indent="-228600">
              <a:buAutoNum type="arabicPeriod"/>
            </a:pPr>
            <a:r>
              <a:rPr lang="en-CA" b="1" dirty="0"/>
              <a:t>First Look at Cane in collapsed Form: (7 seconds)</a:t>
            </a:r>
          </a:p>
          <a:p>
            <a:pPr marL="171450" indent="-171450">
              <a:buFont typeface="Arial" panose="020B0604020202020204" pitchFamily="34" charset="0"/>
              <a:buChar char="•"/>
            </a:pPr>
            <a:r>
              <a:rPr lang="en-CA" b="0" dirty="0"/>
              <a:t>Here is your first look at the Guide2Go Cane in it’s collapsed state of 1.5 feet in length.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1" dirty="0"/>
              <a:t>2. Demonstration Extending Cane from Collapsed State and Putting on Attachments: (35 Seconds)</a:t>
            </a:r>
          </a:p>
          <a:p>
            <a:pPr marL="171450" indent="-171450">
              <a:buFont typeface="Arial" panose="020B0604020202020204" pitchFamily="34" charset="0"/>
              <a:buChar char="•"/>
            </a:pPr>
            <a:r>
              <a:rPr lang="en-CA" b="0" dirty="0"/>
              <a:t>When you are ready to use your Guide2Go Cane you can simply extend the cane to one of the five available lengths. To guide a visually impaired person at a safe social distance of 6ft, extend the cane to its full length, ensuring each of the five cane segments lock in place through the use of the spring push pins. </a:t>
            </a:r>
          </a:p>
          <a:p>
            <a:pPr marL="171450" indent="-171450">
              <a:buFont typeface="Arial" panose="020B0604020202020204" pitchFamily="34" charset="0"/>
              <a:buChar char="•"/>
            </a:pPr>
            <a:r>
              <a:rPr lang="en-CA" b="0" dirty="0"/>
              <a:t>Now it is time to select your desired attachment. The cane’s end can serve two functions. When being guided by another person, attach the J-shaped handle using the same spring pin locking mechanism. When being used alone, the visually impaired person can replace the end with the marshmallow tip.</a:t>
            </a:r>
          </a:p>
          <a:p>
            <a:pPr marL="0" indent="0">
              <a:buFont typeface="Arial" panose="020B0604020202020204" pitchFamily="34" charset="0"/>
              <a:buNone/>
            </a:pPr>
            <a:r>
              <a:rPr lang="en-CA" b="1" dirty="0"/>
              <a:t>3. Close up on Navigation System: (25 seconds)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dirty="0"/>
              <a:t>Here is a closeup of the cane’s navigational system, useful for when the user is being guided by another person.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dirty="0"/>
              <a:t>To power up the system, turn the battery switch to the on position.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dirty="0"/>
              <a:t>One push of the white button sends 1 vibrational impulse to the vibration motor located on the opposite end of the cane. This notifies the user that the guide is about to turn left.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dirty="0"/>
              <a:t>The yellow button transmits 2 impulses, to notify the user to turn right.</a:t>
            </a:r>
          </a:p>
          <a:p>
            <a:pPr marL="0" indent="0">
              <a:buNone/>
            </a:pPr>
            <a:r>
              <a:rPr lang="en-CA" b="1" dirty="0"/>
              <a:t>5. Demonstration Guiding User with Cane: (20 seconds)</a:t>
            </a:r>
          </a:p>
          <a:p>
            <a:pPr marL="171450" indent="-171450">
              <a:buFont typeface="Arial" panose="020B0604020202020204" pitchFamily="34" charset="0"/>
              <a:buChar char="•"/>
            </a:pPr>
            <a:r>
              <a:rPr lang="en-CA" b="0" dirty="0"/>
              <a:t>Now for the moment we’ve all been waiting for! In these next few clips we will get to see the Guide2Go social distance cane in action. As seen in the video the cane is wrapped in reflective tape so that the user can be seen by cars at night. It can also be seen that the cane is very versatile as it is able to be used across various terrains.</a:t>
            </a:r>
          </a:p>
          <a:p>
            <a:pPr marL="0" indent="0">
              <a:buFont typeface="Arial" panose="020B0604020202020204" pitchFamily="34" charset="0"/>
              <a:buNone/>
            </a:pPr>
            <a:r>
              <a:rPr lang="en-CA" b="1" dirty="0"/>
              <a:t>6. Demonstration with User using in Self-guide Mode: (10 Seconds)</a:t>
            </a:r>
          </a:p>
          <a:p>
            <a:pPr marL="171450" indent="-171450">
              <a:buFont typeface="Arial" panose="020B0604020202020204" pitchFamily="34" charset="0"/>
              <a:buChar char="•"/>
            </a:pPr>
            <a:r>
              <a:rPr lang="en-CA" b="0" dirty="0"/>
              <a:t>And in this last clip here you can see the cane being used in self-use mode</a:t>
            </a:r>
          </a:p>
        </p:txBody>
      </p:sp>
      <p:sp>
        <p:nvSpPr>
          <p:cNvPr id="4" name="Slide Number Placeholder 3"/>
          <p:cNvSpPr>
            <a:spLocks noGrp="1"/>
          </p:cNvSpPr>
          <p:nvPr>
            <p:ph type="sldNum" sz="quarter" idx="5"/>
          </p:nvPr>
        </p:nvSpPr>
        <p:spPr/>
        <p:txBody>
          <a:bodyPr/>
          <a:lstStyle/>
          <a:p>
            <a:fld id="{3ADDA7D4-5D58-4D4E-8687-AE5C1049EC6F}" type="slidenum">
              <a:rPr lang="LID4096" smtClean="0"/>
              <a:t>20</a:t>
            </a:fld>
            <a:endParaRPr lang="LID4096"/>
          </a:p>
        </p:txBody>
      </p:sp>
    </p:spTree>
    <p:extLst>
      <p:ext uri="{BB962C8B-B14F-4D97-AF65-F5344CB8AC3E}">
        <p14:creationId xmlns:p14="http://schemas.microsoft.com/office/powerpoint/2010/main" val="2538870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In the end, we were able to create a functioning dual-purposed cane which collapses to a length of 1.5ft, and meets social distancing requirements by being able to fully extend to 6.2ft. To address previous customer requirements, we included a bag for the removable ends, met the $100 budget, with the final development cost being $90.71, and also created a lightweight product that weighs 2.4 pounds total.</a:t>
            </a:r>
            <a:endParaRPr lang="LID4096"/>
          </a:p>
        </p:txBody>
      </p:sp>
      <p:sp>
        <p:nvSpPr>
          <p:cNvPr id="4" name="Slide Number Placeholder 3"/>
          <p:cNvSpPr>
            <a:spLocks noGrp="1"/>
          </p:cNvSpPr>
          <p:nvPr>
            <p:ph type="sldNum" sz="quarter" idx="5"/>
          </p:nvPr>
        </p:nvSpPr>
        <p:spPr/>
        <p:txBody>
          <a:bodyPr/>
          <a:lstStyle/>
          <a:p>
            <a:fld id="{3ADDA7D4-5D58-4D4E-8687-AE5C1049EC6F}" type="slidenum">
              <a:rPr lang="LID4096" smtClean="0"/>
              <a:t>21</a:t>
            </a:fld>
            <a:endParaRPr lang="LID4096"/>
          </a:p>
        </p:txBody>
      </p:sp>
    </p:spTree>
    <p:extLst>
      <p:ext uri="{BB962C8B-B14F-4D97-AF65-F5344CB8AC3E}">
        <p14:creationId xmlns:p14="http://schemas.microsoft.com/office/powerpoint/2010/main" val="305719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business model that has been selected for company procurement is the e-commerce business to consumer model. We have chosen this model for several reasons.</a:t>
            </a:r>
          </a:p>
          <a:p>
            <a:pPr marL="171450" indent="-171450">
              <a:buFont typeface="Arial"/>
              <a:buChar char="•"/>
            </a:pPr>
            <a:r>
              <a:rPr lang="en-US"/>
              <a:t>Firstly, overall expenses of our business will be less without the need for a storefront</a:t>
            </a:r>
          </a:p>
          <a:p>
            <a:pPr marL="171450" indent="-171450">
              <a:buFont typeface="Arial"/>
              <a:buChar char="•"/>
            </a:pPr>
            <a:r>
              <a:rPr lang="en-US"/>
              <a:t>Next, the use of online shopping makes shopping for our product convenient and safe</a:t>
            </a:r>
          </a:p>
          <a:p>
            <a:pPr marL="171450" indent="-171450">
              <a:buFont typeface="Arial"/>
              <a:buChar char="•"/>
            </a:pPr>
            <a:r>
              <a:rPr lang="en-US"/>
              <a:t>Additionally, the collection of customer data can help determine our current market and who we should sell to</a:t>
            </a:r>
          </a:p>
          <a:p>
            <a:pPr marL="171450" indent="-171450">
              <a:buFont typeface="Arial"/>
              <a:buChar char="•"/>
            </a:pPr>
            <a:r>
              <a:rPr lang="en-US"/>
              <a:t>Lastly, e-commerce helps us sell our product in a global market, 24/7, which will help increase the demand for our specific product.</a:t>
            </a:r>
          </a:p>
          <a:p>
            <a:endParaRPr lang="en-US">
              <a:cs typeface="Calibri"/>
            </a:endParaRPr>
          </a:p>
        </p:txBody>
      </p:sp>
      <p:sp>
        <p:nvSpPr>
          <p:cNvPr id="4" name="Slide Number Placeholder 3"/>
          <p:cNvSpPr>
            <a:spLocks noGrp="1"/>
          </p:cNvSpPr>
          <p:nvPr>
            <p:ph type="sldNum" sz="quarter" idx="5"/>
          </p:nvPr>
        </p:nvSpPr>
        <p:spPr/>
        <p:txBody>
          <a:bodyPr/>
          <a:lstStyle/>
          <a:p>
            <a:fld id="{3ADDA7D4-5D58-4D4E-8687-AE5C1049EC6F}" type="slidenum">
              <a:rPr lang="LID4096" smtClean="0"/>
              <a:t>22</a:t>
            </a:fld>
            <a:endParaRPr lang="LID4096"/>
          </a:p>
        </p:txBody>
      </p:sp>
    </p:spTree>
    <p:extLst>
      <p:ext uri="{BB962C8B-B14F-4D97-AF65-F5344CB8AC3E}">
        <p14:creationId xmlns:p14="http://schemas.microsoft.com/office/powerpoint/2010/main" val="1722142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client is visually impaired and has been for all their life. They usually use a guiding stick and a guide dog. Our client is active and likes to get around.  Before the pandemic, when they’re navigating unfamiliar areas, they would use someone’s help. However, now with covid, they would have to get too close to the people helping them which is not very safe in terms of social distancing regulations. Especially if you are being guided for an extended period of time which puts you at a higher risk.</a:t>
            </a:r>
          </a:p>
        </p:txBody>
      </p:sp>
      <p:sp>
        <p:nvSpPr>
          <p:cNvPr id="4" name="Slide Number Placeholder 3"/>
          <p:cNvSpPr>
            <a:spLocks noGrp="1"/>
          </p:cNvSpPr>
          <p:nvPr>
            <p:ph type="sldNum" sz="quarter" idx="5"/>
          </p:nvPr>
        </p:nvSpPr>
        <p:spPr/>
        <p:txBody>
          <a:bodyPr/>
          <a:lstStyle/>
          <a:p>
            <a:fld id="{7CB91953-51FD-4E19-A3F2-2E7765201A91}" type="slidenum">
              <a:rPr lang="en-US"/>
              <a:t>3</a:t>
            </a:fld>
            <a:endParaRPr lang="en-US"/>
          </a:p>
        </p:txBody>
      </p:sp>
    </p:spTree>
    <p:extLst>
      <p:ext uri="{BB962C8B-B14F-4D97-AF65-F5344CB8AC3E}">
        <p14:creationId xmlns:p14="http://schemas.microsoft.com/office/powerpoint/2010/main" val="4122209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business model canvas we have filled out in order to define all properties of our business model.</a:t>
            </a:r>
          </a:p>
          <a:p>
            <a:pPr marL="285750" indent="-285750">
              <a:buFont typeface="Arial"/>
              <a:buChar char="•"/>
            </a:pPr>
            <a:r>
              <a:rPr lang="en-US"/>
              <a:t>Our key partners are a non-profit organization focused on improving the lives of the visually impared called the Canadian Federation of the Blind, and our products will be made in China to ensure everything is bought in bulk at a reduced price.</a:t>
            </a:r>
          </a:p>
          <a:p>
            <a:pPr marL="285750" indent="-285750">
              <a:buFont typeface="Arial"/>
              <a:buChar char="•"/>
            </a:pPr>
            <a:r>
              <a:rPr lang="en-US"/>
              <a:t>Our value proposition is that our guiding cane is intended for use by anyone that is visually impaired and needs a way to be guided while still socially distancing by 6 ft.</a:t>
            </a:r>
          </a:p>
          <a:p>
            <a:pPr marL="285750" indent="-285750">
              <a:buFont typeface="Arial"/>
              <a:buChar char="•"/>
            </a:pPr>
            <a:r>
              <a:rPr lang="en-US"/>
              <a:t>We will maintain customer relationships by emphasizing feedback and communication from employee to customer</a:t>
            </a:r>
          </a:p>
          <a:p>
            <a:pPr marL="285750" indent="-285750">
              <a:buFont typeface="Arial"/>
              <a:buChar char="•"/>
            </a:pPr>
            <a:r>
              <a:rPr lang="en-US"/>
              <a:t>Products will be distributed via the e-commerce distribution method, and money will be made at the time of purchase when it is sold to individuals or in bulk to large corporations.</a:t>
            </a:r>
          </a:p>
          <a:p>
            <a:endParaRPr lang="en-US">
              <a:cs typeface="Calibri"/>
            </a:endParaRPr>
          </a:p>
        </p:txBody>
      </p:sp>
      <p:sp>
        <p:nvSpPr>
          <p:cNvPr id="4" name="Slide Number Placeholder 3"/>
          <p:cNvSpPr>
            <a:spLocks noGrp="1"/>
          </p:cNvSpPr>
          <p:nvPr>
            <p:ph type="sldNum" sz="quarter" idx="5"/>
          </p:nvPr>
        </p:nvSpPr>
        <p:spPr/>
        <p:txBody>
          <a:bodyPr/>
          <a:lstStyle/>
          <a:p>
            <a:fld id="{3ADDA7D4-5D58-4D4E-8687-AE5C1049EC6F}" type="slidenum">
              <a:rPr lang="LID4096" smtClean="0"/>
              <a:t>23</a:t>
            </a:fld>
            <a:endParaRPr lang="LID4096"/>
          </a:p>
        </p:txBody>
      </p:sp>
    </p:spTree>
    <p:extLst>
      <p:ext uri="{BB962C8B-B14F-4D97-AF65-F5344CB8AC3E}">
        <p14:creationId xmlns:p14="http://schemas.microsoft.com/office/powerpoint/2010/main" val="4060102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make sure our business model was going to be successful, we also had to make some estimates of the expenses and profits we might make, as well as come up with core assumptions and questions on its feasibility.</a:t>
            </a:r>
          </a:p>
          <a:p>
            <a:pPr marL="285750" indent="-285750">
              <a:buFont typeface="Arial"/>
              <a:buChar char="•"/>
            </a:pPr>
            <a:r>
              <a:rPr lang="en-US"/>
              <a:t>One of the core assumptions that we have made in developing our business model canvas is that we are a product-driven business that targets a niche group of users.</a:t>
            </a:r>
          </a:p>
          <a:p>
            <a:pPr marL="285750" indent="-285750">
              <a:buFont typeface="Arial"/>
              <a:buChar char="•"/>
            </a:pPr>
            <a:r>
              <a:rPr lang="en-US"/>
              <a:t>Another core assumption is that our product will help visually impaired people socially distance themselves from their guide in other situations similar to our current COVID-19 pandemic.</a:t>
            </a:r>
          </a:p>
          <a:p>
            <a:pPr marL="285750" indent="-285750">
              <a:buFont typeface="Arial"/>
              <a:buChar char="•"/>
            </a:pPr>
            <a:r>
              <a:rPr lang="en-US"/>
              <a:t>Additionally, the introduction of a unique product will attract a large market, as we would have little to no competition.</a:t>
            </a:r>
          </a:p>
          <a:p>
            <a:pPr marL="285750" indent="-285750">
              <a:buFont typeface="Arial"/>
              <a:buChar char="•"/>
            </a:pPr>
            <a:r>
              <a:rPr lang="en-US"/>
              <a:t>Lastly, our business model plans on maximizing profits, as we produce a high quality product with low production costs.</a:t>
            </a:r>
          </a:p>
          <a:p>
            <a:endParaRPr lang="en-US">
              <a:cs typeface="Calibri"/>
            </a:endParaRPr>
          </a:p>
        </p:txBody>
      </p:sp>
      <p:sp>
        <p:nvSpPr>
          <p:cNvPr id="4" name="Slide Number Placeholder 3"/>
          <p:cNvSpPr>
            <a:spLocks noGrp="1"/>
          </p:cNvSpPr>
          <p:nvPr>
            <p:ph type="sldNum" sz="quarter" idx="5"/>
          </p:nvPr>
        </p:nvSpPr>
        <p:spPr/>
        <p:txBody>
          <a:bodyPr/>
          <a:lstStyle/>
          <a:p>
            <a:fld id="{3ADDA7D4-5D58-4D4E-8687-AE5C1049EC6F}" type="slidenum">
              <a:rPr lang="LID4096" smtClean="0"/>
              <a:t>24</a:t>
            </a:fld>
            <a:endParaRPr lang="LID4096"/>
          </a:p>
        </p:txBody>
      </p:sp>
    </p:spTree>
    <p:extLst>
      <p:ext uri="{BB962C8B-B14F-4D97-AF65-F5344CB8AC3E}">
        <p14:creationId xmlns:p14="http://schemas.microsoft.com/office/powerpoint/2010/main" val="3585276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ADDA7D4-5D58-4D4E-8687-AE5C1049EC6F}" type="slidenum">
              <a:rPr lang="LID4096" smtClean="0"/>
              <a:t>25</a:t>
            </a:fld>
            <a:endParaRPr lang="LID4096"/>
          </a:p>
        </p:txBody>
      </p:sp>
    </p:spTree>
    <p:extLst>
      <p:ext uri="{BB962C8B-B14F-4D97-AF65-F5344CB8AC3E}">
        <p14:creationId xmlns:p14="http://schemas.microsoft.com/office/powerpoint/2010/main" val="2610911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Throughout the next few slides, my team members and I will demonstrate the steps we took to tackle this problem. </a:t>
            </a:r>
          </a:p>
        </p:txBody>
      </p:sp>
      <p:sp>
        <p:nvSpPr>
          <p:cNvPr id="4" name="Slide Number Placeholder 3"/>
          <p:cNvSpPr>
            <a:spLocks noGrp="1"/>
          </p:cNvSpPr>
          <p:nvPr>
            <p:ph type="sldNum" sz="quarter" idx="5"/>
          </p:nvPr>
        </p:nvSpPr>
        <p:spPr/>
        <p:txBody>
          <a:bodyPr/>
          <a:lstStyle/>
          <a:p>
            <a:fld id="{7CB91953-51FD-4E19-A3F2-2E7765201A91}" type="slidenum">
              <a:rPr lang="en-US"/>
              <a:t>4</a:t>
            </a:fld>
            <a:endParaRPr lang="en-US"/>
          </a:p>
        </p:txBody>
      </p:sp>
    </p:spTree>
    <p:extLst>
      <p:ext uri="{BB962C8B-B14F-4D97-AF65-F5344CB8AC3E}">
        <p14:creationId xmlns:p14="http://schemas.microsoft.com/office/powerpoint/2010/main" val="3520033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One of the first steps we took in developing our product was to look at the products that currently exist in the market in order to get an idea of what we are competing with. </a:t>
            </a:r>
          </a:p>
          <a:p>
            <a:endParaRPr lang="en-US" dirty="0">
              <a:cs typeface="Calibri"/>
            </a:endParaRPr>
          </a:p>
          <a:p>
            <a:r>
              <a:rPr lang="en-US" dirty="0">
                <a:cs typeface="Calibri"/>
              </a:rPr>
              <a:t>We found these 4 canes, each of them was different in terms of what features they offered. For example we noticed that most canes offered the ability to collapse the cane so we decided to incorporate that into our target specs</a:t>
            </a:r>
          </a:p>
          <a:p>
            <a:endParaRPr lang="en-US" dirty="0">
              <a:cs typeface="Calibri"/>
            </a:endParaRPr>
          </a:p>
          <a:p>
            <a:r>
              <a:rPr lang="en-US" dirty="0">
                <a:cs typeface="Calibri"/>
              </a:rPr>
              <a:t>Speaking of which, here are the target specs we came up with</a:t>
            </a:r>
          </a:p>
        </p:txBody>
      </p:sp>
      <p:sp>
        <p:nvSpPr>
          <p:cNvPr id="4" name="Slide Number Placeholder 3"/>
          <p:cNvSpPr>
            <a:spLocks noGrp="1"/>
          </p:cNvSpPr>
          <p:nvPr>
            <p:ph type="sldNum" sz="quarter" idx="5"/>
          </p:nvPr>
        </p:nvSpPr>
        <p:spPr/>
        <p:txBody>
          <a:bodyPr/>
          <a:lstStyle/>
          <a:p>
            <a:fld id="{7CB91953-51FD-4E19-A3F2-2E7765201A91}" type="slidenum">
              <a:rPr lang="en-US"/>
              <a:t>5</a:t>
            </a:fld>
            <a:endParaRPr lang="en-US"/>
          </a:p>
        </p:txBody>
      </p:sp>
    </p:spTree>
    <p:extLst>
      <p:ext uri="{BB962C8B-B14F-4D97-AF65-F5344CB8AC3E}">
        <p14:creationId xmlns:p14="http://schemas.microsoft.com/office/powerpoint/2010/main" val="797953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are the target specs that we decided on after reviewing what already exists on the market and what our client needs. The important ones to note are the weight and length. We wanted to ensure that the length is 6 feet to follow the health guidelines and make sure it’s lightweight and portable for the user</a:t>
            </a:r>
          </a:p>
        </p:txBody>
      </p:sp>
      <p:sp>
        <p:nvSpPr>
          <p:cNvPr id="4" name="Slide Number Placeholder 3"/>
          <p:cNvSpPr>
            <a:spLocks noGrp="1"/>
          </p:cNvSpPr>
          <p:nvPr>
            <p:ph type="sldNum" sz="quarter" idx="5"/>
          </p:nvPr>
        </p:nvSpPr>
        <p:spPr/>
        <p:txBody>
          <a:bodyPr/>
          <a:lstStyle/>
          <a:p>
            <a:fld id="{7CB91953-51FD-4E19-A3F2-2E7765201A91}" type="slidenum">
              <a:rPr lang="en-US"/>
              <a:t>6</a:t>
            </a:fld>
            <a:endParaRPr lang="en-US"/>
          </a:p>
        </p:txBody>
      </p:sp>
    </p:spTree>
    <p:extLst>
      <p:ext uri="{BB962C8B-B14F-4D97-AF65-F5344CB8AC3E}">
        <p14:creationId xmlns:p14="http://schemas.microsoft.com/office/powerpoint/2010/main" val="3543765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WE have been using Wrike to organize and assign tasks to each member and it has worked pretty well for us so far. There are only a few tasks remaining which is exciting!</a:t>
            </a:r>
          </a:p>
        </p:txBody>
      </p:sp>
      <p:sp>
        <p:nvSpPr>
          <p:cNvPr id="4" name="Slide Number Placeholder 3"/>
          <p:cNvSpPr>
            <a:spLocks noGrp="1"/>
          </p:cNvSpPr>
          <p:nvPr>
            <p:ph type="sldNum" sz="quarter" idx="5"/>
          </p:nvPr>
        </p:nvSpPr>
        <p:spPr/>
        <p:txBody>
          <a:bodyPr/>
          <a:lstStyle/>
          <a:p>
            <a:fld id="{3ADDA7D4-5D58-4D4E-8687-AE5C1049EC6F}" type="slidenum">
              <a:rPr lang="LID4096" smtClean="0"/>
              <a:t>7</a:t>
            </a:fld>
            <a:endParaRPr lang="LID4096"/>
          </a:p>
        </p:txBody>
      </p:sp>
    </p:spTree>
    <p:extLst>
      <p:ext uri="{BB962C8B-B14F-4D97-AF65-F5344CB8AC3E}">
        <p14:creationId xmlns:p14="http://schemas.microsoft.com/office/powerpoint/2010/main" val="753687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Thanks Kierra. Erika and I will now discuss our prototyping process and provide a demonstration of our final product</a:t>
            </a:r>
            <a:endParaRPr lang="LID4096"/>
          </a:p>
        </p:txBody>
      </p:sp>
      <p:sp>
        <p:nvSpPr>
          <p:cNvPr id="4" name="Slide Number Placeholder 3"/>
          <p:cNvSpPr>
            <a:spLocks noGrp="1"/>
          </p:cNvSpPr>
          <p:nvPr>
            <p:ph type="sldNum" sz="quarter" idx="5"/>
          </p:nvPr>
        </p:nvSpPr>
        <p:spPr/>
        <p:txBody>
          <a:bodyPr/>
          <a:lstStyle/>
          <a:p>
            <a:fld id="{3ADDA7D4-5D58-4D4E-8687-AE5C1049EC6F}" type="slidenum">
              <a:rPr lang="LID4096" smtClean="0"/>
              <a:t>10</a:t>
            </a:fld>
            <a:endParaRPr lang="LID4096"/>
          </a:p>
        </p:txBody>
      </p:sp>
    </p:spTree>
    <p:extLst>
      <p:ext uri="{BB962C8B-B14F-4D97-AF65-F5344CB8AC3E}">
        <p14:creationId xmlns:p14="http://schemas.microsoft.com/office/powerpoint/2010/main" val="3266877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For our first prototype, we decided to create a comprehensive, analytical, low-fidelity prototype on SolidWorks to conserve time and resources, as well as provide an understanding of what our final prototype may look like.</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fld id="{7CB91953-51FD-4E19-A3F2-2E7765201A91}" type="slidenum">
              <a:rPr lang="en-US" smtClean="0"/>
              <a:t>11</a:t>
            </a:fld>
            <a:endParaRPr lang="en-US"/>
          </a:p>
        </p:txBody>
      </p:sp>
    </p:spTree>
    <p:extLst>
      <p:ext uri="{BB962C8B-B14F-4D97-AF65-F5344CB8AC3E}">
        <p14:creationId xmlns:p14="http://schemas.microsoft.com/office/powerpoint/2010/main" val="3355944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Our first SW Model can be seen in these next few images, with this one being the cane in the collapsed state.</a:t>
            </a:r>
            <a:endParaRPr lang="LID4096"/>
          </a:p>
        </p:txBody>
      </p:sp>
      <p:sp>
        <p:nvSpPr>
          <p:cNvPr id="4" name="Slide Number Placeholder 3"/>
          <p:cNvSpPr>
            <a:spLocks noGrp="1"/>
          </p:cNvSpPr>
          <p:nvPr>
            <p:ph type="sldNum" sz="quarter" idx="5"/>
          </p:nvPr>
        </p:nvSpPr>
        <p:spPr/>
        <p:txBody>
          <a:bodyPr/>
          <a:lstStyle/>
          <a:p>
            <a:fld id="{3ADDA7D4-5D58-4D4E-8687-AE5C1049EC6F}" type="slidenum">
              <a:rPr lang="LID4096" smtClean="0"/>
              <a:t>12</a:t>
            </a:fld>
            <a:endParaRPr lang="LID4096"/>
          </a:p>
        </p:txBody>
      </p:sp>
    </p:spTree>
    <p:extLst>
      <p:ext uri="{BB962C8B-B14F-4D97-AF65-F5344CB8AC3E}">
        <p14:creationId xmlns:p14="http://schemas.microsoft.com/office/powerpoint/2010/main" val="3257450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24C6359-9BB8-4148-8114-537E698DA205}" type="datetime1">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E1076ED0-0DB3-4879-AAE5-5C20D22C1DF4}" type="slidenum">
              <a:rPr lang="en-US" smtClean="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a:solidFill>
                  <a:schemeClr val="accent6"/>
                </a:solidFill>
                <a:latin typeface="Wingdings 3" panose="05040102010807070707" pitchFamily="18" charset="2"/>
              </a:rPr>
              <a:t>z</a:t>
            </a:r>
            <a:endParaRPr lang="en-US" sz="24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084396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649BD0-10DB-43E7-8F22-40B3D51B8FC3}" type="datetime1">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353758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16C79C-F566-427A-93F6-434A4E613134}" type="datetime1">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40097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76191F-481E-48E9-BB9A-369A67A7362D}" type="datetime1">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329272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5677DE-DD04-48CC-9C18-7BE9FF2DEB6B}" type="datetime1">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775895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3255ED-7101-4D18-A8AE-3B5E4CB87EA5}" type="datetime1">
              <a:rPr lang="en-US" smtClean="0"/>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076ED0-0DB3-4879-AAE5-5C20D22C1DF4}" type="slidenum">
              <a:rPr lang="en-US" smtClean="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429290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52F23D-51F6-4C94-8CD5-B9ABBF67EE23}" type="datetime1">
              <a:rPr lang="en-US" smtClean="0"/>
              <a:t>11/29/2021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3692546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1A702F-6367-4FD1-89A8-3744BE6BA9A2}" type="datetime1">
              <a:rPr lang="en-US" smtClean="0"/>
              <a:t>11/29/2021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076ED0-0DB3-4879-AAE5-5C20D22C1DF4}" type="slidenum">
              <a:rPr lang="en-US" smtClean="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027300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A6E99BD-4B4F-4460-B452-0E8146ACCF8F}" type="datetime1">
              <a:rPr lang="en-US" smtClean="0"/>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030636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6FD34C-1867-42A9-AC54-D15ADD8A65E7}" type="datetime1">
              <a:rPr lang="en-US" smtClean="0"/>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3902552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6133E9-A654-4C17-8C3C-DDCAC83D6EBF}" type="datetime1">
              <a:rPr lang="en-US" smtClean="0"/>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73009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8769D389-4C4C-4FD7-9E6B-9F44477F0EB8}" type="datetime1">
              <a:rPr lang="en-US" smtClean="0"/>
              <a:t>11/29/2021</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E1076ED0-0DB3-4879-AAE5-5C20D22C1DF4}" type="slidenum">
              <a:rPr lang="en-US" smtClean="0"/>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25000823"/>
      </p:ext>
    </p:extLst>
  </p:cSld>
  <p:clrMap bg1="dk1" tx1="lt1" bg2="dk2"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1.jpe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3.png"/><Relationship Id="rId10" Type="http://schemas.openxmlformats.org/officeDocument/2006/relationships/image" Target="../media/image49.png"/><Relationship Id="rId4" Type="http://schemas.openxmlformats.org/officeDocument/2006/relationships/image" Target="../media/image2.png"/><Relationship Id="rId9" Type="http://schemas.openxmlformats.org/officeDocument/2006/relationships/image" Target="../media/image48.png"/><Relationship Id="rId14"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5.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6.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jpe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jpeg"/><Relationship Id="rId7" Type="http://schemas.openxmlformats.org/officeDocument/2006/relationships/image" Target="../media/image65.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3.png"/><Relationship Id="rId10" Type="http://schemas.openxmlformats.org/officeDocument/2006/relationships/image" Target="../media/image68.png"/><Relationship Id="rId4" Type="http://schemas.openxmlformats.org/officeDocument/2006/relationships/image" Target="../media/image2.png"/><Relationship Id="rId9" Type="http://schemas.openxmlformats.org/officeDocument/2006/relationships/image" Target="../media/image67.sv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50127A-6757-4B50-8676-9316B3206417}"/>
              </a:ext>
            </a:extLst>
          </p:cNvPr>
          <p:cNvSpPr>
            <a:spLocks noGrp="1"/>
          </p:cNvSpPr>
          <p:nvPr>
            <p:ph type="ctrTitle"/>
          </p:nvPr>
        </p:nvSpPr>
        <p:spPr>
          <a:xfrm>
            <a:off x="1856896" y="3285687"/>
            <a:ext cx="5518066" cy="2268559"/>
          </a:xfrm>
        </p:spPr>
        <p:txBody>
          <a:bodyPr/>
          <a:lstStyle/>
          <a:p>
            <a:r>
              <a:rPr lang="en-CA"/>
              <a:t>Guide2GO</a:t>
            </a:r>
            <a:endParaRPr lang="LID4096"/>
          </a:p>
        </p:txBody>
      </p:sp>
      <p:sp>
        <p:nvSpPr>
          <p:cNvPr id="5" name="Subtitle 4">
            <a:extLst>
              <a:ext uri="{FF2B5EF4-FFF2-40B4-BE49-F238E27FC236}">
                <a16:creationId xmlns:a16="http://schemas.microsoft.com/office/drawing/2014/main" id="{0C6E7E25-8636-4C98-A3F4-4E0223FF5828}"/>
              </a:ext>
            </a:extLst>
          </p:cNvPr>
          <p:cNvSpPr>
            <a:spLocks noGrp="1"/>
          </p:cNvSpPr>
          <p:nvPr>
            <p:ph type="subTitle" idx="1"/>
          </p:nvPr>
        </p:nvSpPr>
        <p:spPr>
          <a:xfrm>
            <a:off x="-2310088" y="5554246"/>
            <a:ext cx="5357600" cy="1160213"/>
          </a:xfrm>
        </p:spPr>
        <p:txBody>
          <a:bodyPr>
            <a:normAutofit fontScale="62500" lnSpcReduction="20000"/>
          </a:bodyPr>
          <a:lstStyle/>
          <a:p>
            <a:r>
              <a:rPr lang="en-CA"/>
              <a:t>GNG2101 Final Presentation</a:t>
            </a:r>
          </a:p>
          <a:p>
            <a:r>
              <a:rPr lang="en-CA"/>
              <a:t>Presented By: Team A1</a:t>
            </a:r>
          </a:p>
          <a:p>
            <a:r>
              <a:rPr lang="en-CA"/>
              <a:t>Professor: Hannan Annan</a:t>
            </a:r>
          </a:p>
          <a:p>
            <a:r>
              <a:rPr lang="en-CA"/>
              <a:t>Project: Guiding Cane</a:t>
            </a:r>
            <a:endParaRPr lang="LID4096"/>
          </a:p>
        </p:txBody>
      </p:sp>
    </p:spTree>
    <p:extLst>
      <p:ext uri="{BB962C8B-B14F-4D97-AF65-F5344CB8AC3E}">
        <p14:creationId xmlns:p14="http://schemas.microsoft.com/office/powerpoint/2010/main" val="4082985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8F4B8D-CB62-49AA-BBC9-BFBF0FA438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 name="Picture 9">
            <a:extLst>
              <a:ext uri="{FF2B5EF4-FFF2-40B4-BE49-F238E27FC236}">
                <a16:creationId xmlns:a16="http://schemas.microsoft.com/office/drawing/2014/main" id="{0B11A20E-F906-44AF-9B8C-5C7607ED28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2" name="Rectangle 11">
            <a:extLst>
              <a:ext uri="{FF2B5EF4-FFF2-40B4-BE49-F238E27FC236}">
                <a16:creationId xmlns:a16="http://schemas.microsoft.com/office/drawing/2014/main" id="{589F2FE7-0776-45FC-BA50-B33FD5272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E28EA0B-064B-42ED-AEB7-E2B518F58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50815A55-8D70-457A-807A-8497E4EB2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E9409685-E4D7-4C17-A7A6-C7C411192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TextBox 19">
            <a:extLst>
              <a:ext uri="{FF2B5EF4-FFF2-40B4-BE49-F238E27FC236}">
                <a16:creationId xmlns:a16="http://schemas.microsoft.com/office/drawing/2014/main" id="{0BB97CD4-5E08-4372-8A06-C645E5701DC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a:solidFill>
                  <a:schemeClr val="accent6"/>
                </a:solidFill>
                <a:latin typeface="Wingdings 3" panose="05040102010807070707" pitchFamily="18" charset="2"/>
              </a:rPr>
              <a:t>z</a:t>
            </a:r>
            <a:endParaRPr lang="en-US" sz="2400">
              <a:solidFill>
                <a:schemeClr val="accent6"/>
              </a:solidFill>
              <a:latin typeface="MS Shell Dlg 2" panose="020B0604030504040204" pitchFamily="34" charset="0"/>
            </a:endParaRPr>
          </a:p>
        </p:txBody>
      </p:sp>
      <p:pic>
        <p:nvPicPr>
          <p:cNvPr id="4" name="Picture 3" descr="Ein Schreibtisch mit technischen Zeichnungen, Bleistift und Werkzeugen">
            <a:extLst>
              <a:ext uri="{FF2B5EF4-FFF2-40B4-BE49-F238E27FC236}">
                <a16:creationId xmlns:a16="http://schemas.microsoft.com/office/drawing/2014/main" id="{EEAD3E50-8C43-40AE-8440-33D264E98A87}"/>
              </a:ext>
            </a:extLst>
          </p:cNvPr>
          <p:cNvPicPr>
            <a:picLocks noChangeAspect="1"/>
          </p:cNvPicPr>
          <p:nvPr/>
        </p:nvPicPr>
        <p:blipFill rotWithShape="1">
          <a:blip r:embed="rId6"/>
          <a:srcRect t="6394" r="-1" b="9333"/>
          <a:stretch/>
        </p:blipFill>
        <p:spPr>
          <a:xfrm>
            <a:off x="20" y="227"/>
            <a:ext cx="12191675" cy="6858000"/>
          </a:xfrm>
          <a:prstGeom prst="rect">
            <a:avLst/>
          </a:prstGeom>
        </p:spPr>
      </p:pic>
      <p:pic>
        <p:nvPicPr>
          <p:cNvPr id="22" name="Picture 21">
            <a:extLst>
              <a:ext uri="{FF2B5EF4-FFF2-40B4-BE49-F238E27FC236}">
                <a16:creationId xmlns:a16="http://schemas.microsoft.com/office/drawing/2014/main" id="{FDB8F1FD-7436-4F09-A882-45E177782F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4" name="Picture 23">
            <a:extLst>
              <a:ext uri="{FF2B5EF4-FFF2-40B4-BE49-F238E27FC236}">
                <a16:creationId xmlns:a16="http://schemas.microsoft.com/office/drawing/2014/main" id="{8360DD20-E0BD-45E8-B4F5-D75C29740F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6" name="Rectangle 25">
            <a:extLst>
              <a:ext uri="{FF2B5EF4-FFF2-40B4-BE49-F238E27FC236}">
                <a16:creationId xmlns:a16="http://schemas.microsoft.com/office/drawing/2014/main" id="{E99FAB43-E5E6-48F0-ABDF-C4E6CD046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DC7E4AD-3066-4ED7-8ADD-C1CD5BFF58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9699E3D-866D-4584-B7BC-1623ECA8A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5891209"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9CBAE-EFF8-4974-8323-CB2F24FDA42A}"/>
              </a:ext>
            </a:extLst>
          </p:cNvPr>
          <p:cNvSpPr>
            <a:spLocks noGrp="1"/>
          </p:cNvSpPr>
          <p:nvPr>
            <p:ph type="title"/>
          </p:nvPr>
        </p:nvSpPr>
        <p:spPr>
          <a:xfrm>
            <a:off x="1964040" y="3428998"/>
            <a:ext cx="4128142" cy="2268559"/>
          </a:xfrm>
        </p:spPr>
        <p:txBody>
          <a:bodyPr vert="horz" lIns="91440" tIns="45720" rIns="91440" bIns="45720" rtlCol="0" anchor="t">
            <a:normAutofit/>
          </a:bodyPr>
          <a:lstStyle/>
          <a:p>
            <a:r>
              <a:rPr lang="en-US" sz="6000"/>
              <a:t>Prototyping </a:t>
            </a:r>
          </a:p>
        </p:txBody>
      </p:sp>
      <p:sp>
        <p:nvSpPr>
          <p:cNvPr id="32" name="Rectangle 31">
            <a:extLst>
              <a:ext uri="{FF2B5EF4-FFF2-40B4-BE49-F238E27FC236}">
                <a16:creationId xmlns:a16="http://schemas.microsoft.com/office/drawing/2014/main" id="{16139D5F-8990-4035-BAD9-1404F3F61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8742"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073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22934-81BB-46C7-BA64-DD7CF1609C73}"/>
              </a:ext>
            </a:extLst>
          </p:cNvPr>
          <p:cNvSpPr>
            <a:spLocks noGrp="1"/>
          </p:cNvSpPr>
          <p:nvPr>
            <p:ph type="title"/>
          </p:nvPr>
        </p:nvSpPr>
        <p:spPr>
          <a:xfrm>
            <a:off x="-1055561" y="499607"/>
            <a:ext cx="10018713" cy="1752599"/>
          </a:xfrm>
        </p:spPr>
        <p:txBody>
          <a:bodyPr/>
          <a:lstStyle/>
          <a:p>
            <a:r>
              <a:rPr lang="en-CA"/>
              <a:t>Prototype 1 Identification</a:t>
            </a:r>
          </a:p>
        </p:txBody>
      </p:sp>
      <p:sp>
        <p:nvSpPr>
          <p:cNvPr id="3" name="Content Placeholder 2">
            <a:extLst>
              <a:ext uri="{FF2B5EF4-FFF2-40B4-BE49-F238E27FC236}">
                <a16:creationId xmlns:a16="http://schemas.microsoft.com/office/drawing/2014/main" id="{A5B340D7-A31B-488E-BFE7-76535B3B6325}"/>
              </a:ext>
            </a:extLst>
          </p:cNvPr>
          <p:cNvSpPr>
            <a:spLocks noGrp="1"/>
          </p:cNvSpPr>
          <p:nvPr>
            <p:ph idx="1"/>
          </p:nvPr>
        </p:nvSpPr>
        <p:spPr>
          <a:xfrm>
            <a:off x="1976016" y="1552869"/>
            <a:ext cx="3605275" cy="3328360"/>
          </a:xfrm>
        </p:spPr>
        <p:txBody>
          <a:bodyPr>
            <a:normAutofit/>
          </a:bodyPr>
          <a:lstStyle/>
          <a:p>
            <a:pPr marL="0" indent="0" algn="ctr">
              <a:buNone/>
            </a:pPr>
            <a:r>
              <a:rPr lang="en-CA" sz="2400" b="1"/>
              <a:t>Prototype Classification:</a:t>
            </a:r>
          </a:p>
          <a:p>
            <a:pPr marL="0" indent="0" algn="ctr">
              <a:buNone/>
            </a:pPr>
            <a:endParaRPr lang="en-CA" sz="2400" b="1"/>
          </a:p>
          <a:p>
            <a:r>
              <a:rPr lang="en-CA" sz="2400" b="1">
                <a:solidFill>
                  <a:srgbClr val="FF0000"/>
                </a:solidFill>
              </a:rPr>
              <a:t>Analytical</a:t>
            </a:r>
          </a:p>
          <a:p>
            <a:r>
              <a:rPr lang="en-CA" sz="2400" b="1">
                <a:solidFill>
                  <a:srgbClr val="FF0000"/>
                </a:solidFill>
              </a:rPr>
              <a:t>Comprehensive</a:t>
            </a:r>
          </a:p>
          <a:p>
            <a:r>
              <a:rPr lang="en-CA" sz="2400" b="1">
                <a:solidFill>
                  <a:srgbClr val="FF0000"/>
                </a:solidFill>
              </a:rPr>
              <a:t>Low-Fidelity</a:t>
            </a:r>
          </a:p>
        </p:txBody>
      </p:sp>
      <p:sp>
        <p:nvSpPr>
          <p:cNvPr id="4" name="Content Placeholder 2">
            <a:extLst>
              <a:ext uri="{FF2B5EF4-FFF2-40B4-BE49-F238E27FC236}">
                <a16:creationId xmlns:a16="http://schemas.microsoft.com/office/drawing/2014/main" id="{168B4E64-166D-45BC-B504-3DC1B4B2062C}"/>
              </a:ext>
            </a:extLst>
          </p:cNvPr>
          <p:cNvSpPr txBox="1">
            <a:spLocks/>
          </p:cNvSpPr>
          <p:nvPr/>
        </p:nvSpPr>
        <p:spPr>
          <a:xfrm>
            <a:off x="1289360" y="5261188"/>
            <a:ext cx="9751342" cy="1259456"/>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ctr">
              <a:buFont typeface="Arial"/>
              <a:buNone/>
            </a:pPr>
            <a:r>
              <a:rPr lang="en-CA" b="1"/>
              <a:t>Prototype I </a:t>
            </a:r>
            <a:r>
              <a:rPr lang="en-CA" b="1">
                <a:solidFill>
                  <a:schemeClr val="tx2">
                    <a:lumMod val="75000"/>
                  </a:schemeClr>
                </a:solidFill>
              </a:rPr>
              <a:t>Goal: </a:t>
            </a:r>
            <a:r>
              <a:rPr lang="en-CA"/>
              <a:t>The goal of prototype I is to validate any design ideas, as well as provide a basis for some of the system’s targets specs, including length, collapsibility, and weight of the cane.</a:t>
            </a:r>
            <a:endParaRPr lang="en-CA" b="1"/>
          </a:p>
        </p:txBody>
      </p:sp>
      <p:pic>
        <p:nvPicPr>
          <p:cNvPr id="1026" name="Picture 2" descr="SolidWorks logo and symbol, meaning, history, PNG">
            <a:extLst>
              <a:ext uri="{FF2B5EF4-FFF2-40B4-BE49-F238E27FC236}">
                <a16:creationId xmlns:a16="http://schemas.microsoft.com/office/drawing/2014/main" id="{20434BAD-FA2A-4FC7-A628-DB8B433A3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471" y="1896693"/>
            <a:ext cx="4903381" cy="3064613"/>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Upward trend outline">
            <a:extLst>
              <a:ext uri="{FF2B5EF4-FFF2-40B4-BE49-F238E27FC236}">
                <a16:creationId xmlns:a16="http://schemas.microsoft.com/office/drawing/2014/main" id="{114A8F51-EC92-4434-BD8C-5CD82001E9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9659" y="3146485"/>
            <a:ext cx="565030" cy="565030"/>
          </a:xfrm>
          <a:prstGeom prst="rect">
            <a:avLst/>
          </a:prstGeom>
        </p:spPr>
      </p:pic>
      <p:pic>
        <p:nvPicPr>
          <p:cNvPr id="10" name="Graphic 9" descr="Globe outline">
            <a:extLst>
              <a:ext uri="{FF2B5EF4-FFF2-40B4-BE49-F238E27FC236}">
                <a16:creationId xmlns:a16="http://schemas.microsoft.com/office/drawing/2014/main" id="{1E3202A6-258C-4EA4-8F08-6F7CE31FB3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15887" y="3675097"/>
            <a:ext cx="565030" cy="565030"/>
          </a:xfrm>
          <a:prstGeom prst="rect">
            <a:avLst/>
          </a:prstGeom>
        </p:spPr>
      </p:pic>
      <p:pic>
        <p:nvPicPr>
          <p:cNvPr id="12" name="Graphic 11" descr="Low Vision with solid fill">
            <a:extLst>
              <a:ext uri="{FF2B5EF4-FFF2-40B4-BE49-F238E27FC236}">
                <a16:creationId xmlns:a16="http://schemas.microsoft.com/office/drawing/2014/main" id="{98DA6483-2D46-4CFA-BB93-DB954F5F09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24689" y="4286470"/>
            <a:ext cx="667231" cy="667231"/>
          </a:xfrm>
          <a:prstGeom prst="rect">
            <a:avLst/>
          </a:prstGeom>
        </p:spPr>
      </p:pic>
    </p:spTree>
    <p:extLst>
      <p:ext uri="{BB962C8B-B14F-4D97-AF65-F5344CB8AC3E}">
        <p14:creationId xmlns:p14="http://schemas.microsoft.com/office/powerpoint/2010/main" val="3743010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D157A-B6F2-4D53-8299-A1D1E27283B9}"/>
              </a:ext>
            </a:extLst>
          </p:cNvPr>
          <p:cNvSpPr>
            <a:spLocks noGrp="1"/>
          </p:cNvSpPr>
          <p:nvPr>
            <p:ph type="title"/>
          </p:nvPr>
        </p:nvSpPr>
        <p:spPr/>
        <p:txBody>
          <a:bodyPr/>
          <a:lstStyle/>
          <a:p>
            <a:endParaRPr lang="LID4096"/>
          </a:p>
        </p:txBody>
      </p:sp>
      <p:pic>
        <p:nvPicPr>
          <p:cNvPr id="3" name="Content Placeholder 4" descr="A picture containing appliance&#10;&#10;Description automatically generated">
            <a:extLst>
              <a:ext uri="{FF2B5EF4-FFF2-40B4-BE49-F238E27FC236}">
                <a16:creationId xmlns:a16="http://schemas.microsoft.com/office/drawing/2014/main" id="{7BDDE4DB-0EED-4BED-9669-ABBD6FBF9939}"/>
              </a:ext>
            </a:extLst>
          </p:cNvPr>
          <p:cNvPicPr>
            <a:picLocks noChangeAspect="1"/>
          </p:cNvPicPr>
          <p:nvPr/>
        </p:nvPicPr>
        <p:blipFill rotWithShape="1">
          <a:blip r:embed="rId3">
            <a:extLst>
              <a:ext uri="{28A0092B-C50C-407E-A947-70E740481C1C}">
                <a14:useLocalDpi xmlns:a14="http://schemas.microsoft.com/office/drawing/2010/main" val="0"/>
              </a:ext>
            </a:extLst>
          </a:blip>
          <a:srcRect l="10484" r="3293" b="-1"/>
          <a:stretch/>
        </p:blipFill>
        <p:spPr>
          <a:xfrm>
            <a:off x="20" y="10"/>
            <a:ext cx="12191980" cy="6857990"/>
          </a:xfrm>
          <a:prstGeom prst="rect">
            <a:avLst/>
          </a:prstGeom>
        </p:spPr>
      </p:pic>
    </p:spTree>
    <p:extLst>
      <p:ext uri="{BB962C8B-B14F-4D97-AF65-F5344CB8AC3E}">
        <p14:creationId xmlns:p14="http://schemas.microsoft.com/office/powerpoint/2010/main" val="1486609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2B3B-44EC-4B75-9369-402A8E441768}"/>
              </a:ext>
            </a:extLst>
          </p:cNvPr>
          <p:cNvSpPr>
            <a:spLocks noGrp="1"/>
          </p:cNvSpPr>
          <p:nvPr>
            <p:ph type="title"/>
          </p:nvPr>
        </p:nvSpPr>
        <p:spPr/>
        <p:txBody>
          <a:bodyPr/>
          <a:lstStyle/>
          <a:p>
            <a:endParaRPr lang="LID4096"/>
          </a:p>
        </p:txBody>
      </p:sp>
      <p:pic>
        <p:nvPicPr>
          <p:cNvPr id="3" name="Content Placeholder 4" descr="A picture containing weapon&#10;&#10;Description automatically generated">
            <a:extLst>
              <a:ext uri="{FF2B5EF4-FFF2-40B4-BE49-F238E27FC236}">
                <a16:creationId xmlns:a16="http://schemas.microsoft.com/office/drawing/2014/main" id="{3791D11B-766F-4568-803C-A15E3AF33473}"/>
              </a:ext>
            </a:extLst>
          </p:cNvPr>
          <p:cNvPicPr>
            <a:picLocks noChangeAspect="1"/>
          </p:cNvPicPr>
          <p:nvPr/>
        </p:nvPicPr>
        <p:blipFill rotWithShape="1">
          <a:blip r:embed="rId3">
            <a:extLst>
              <a:ext uri="{28A0092B-C50C-407E-A947-70E740481C1C}">
                <a14:useLocalDpi xmlns:a14="http://schemas.microsoft.com/office/drawing/2010/main" val="0"/>
              </a:ext>
            </a:extLst>
          </a:blip>
          <a:srcRect l="8820"/>
          <a:stretch/>
        </p:blipFill>
        <p:spPr>
          <a:xfrm>
            <a:off x="-46319" y="0"/>
            <a:ext cx="12284637" cy="6858000"/>
          </a:xfrm>
          <a:prstGeom prst="rect">
            <a:avLst/>
          </a:prstGeom>
        </p:spPr>
      </p:pic>
    </p:spTree>
    <p:extLst>
      <p:ext uri="{BB962C8B-B14F-4D97-AF65-F5344CB8AC3E}">
        <p14:creationId xmlns:p14="http://schemas.microsoft.com/office/powerpoint/2010/main" val="4276468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A1C4-736E-428B-BB0A-10568ED7433D}"/>
              </a:ext>
            </a:extLst>
          </p:cNvPr>
          <p:cNvSpPr>
            <a:spLocks noGrp="1"/>
          </p:cNvSpPr>
          <p:nvPr>
            <p:ph type="title"/>
          </p:nvPr>
        </p:nvSpPr>
        <p:spPr/>
        <p:txBody>
          <a:bodyPr/>
          <a:lstStyle/>
          <a:p>
            <a:endParaRPr lang="LID4096"/>
          </a:p>
        </p:txBody>
      </p:sp>
      <p:pic>
        <p:nvPicPr>
          <p:cNvPr id="3" name="Content Placeholder 16">
            <a:extLst>
              <a:ext uri="{FF2B5EF4-FFF2-40B4-BE49-F238E27FC236}">
                <a16:creationId xmlns:a16="http://schemas.microsoft.com/office/drawing/2014/main" id="{AB9990D1-E843-41D3-AD60-310B89C337A2}"/>
              </a:ext>
            </a:extLst>
          </p:cNvPr>
          <p:cNvPicPr>
            <a:picLocks noChangeAspect="1"/>
          </p:cNvPicPr>
          <p:nvPr/>
        </p:nvPicPr>
        <p:blipFill>
          <a:blip r:embed="rId3"/>
          <a:stretch>
            <a:fillRect/>
          </a:stretch>
        </p:blipFill>
        <p:spPr>
          <a:xfrm>
            <a:off x="1795751" y="0"/>
            <a:ext cx="8824510" cy="6838995"/>
          </a:xfrm>
          <a:prstGeom prst="rect">
            <a:avLst/>
          </a:prstGeom>
        </p:spPr>
      </p:pic>
    </p:spTree>
    <p:extLst>
      <p:ext uri="{BB962C8B-B14F-4D97-AF65-F5344CB8AC3E}">
        <p14:creationId xmlns:p14="http://schemas.microsoft.com/office/powerpoint/2010/main" val="401272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8515BB-59EE-453D-82CE-EE72BF309F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 name="Picture 9">
            <a:extLst>
              <a:ext uri="{FF2B5EF4-FFF2-40B4-BE49-F238E27FC236}">
                <a16:creationId xmlns:a16="http://schemas.microsoft.com/office/drawing/2014/main" id="{37F492A7-5C9A-44D0-BA44-2132810955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2" name="Rectangle 11">
            <a:extLst>
              <a:ext uri="{FF2B5EF4-FFF2-40B4-BE49-F238E27FC236}">
                <a16:creationId xmlns:a16="http://schemas.microsoft.com/office/drawing/2014/main" id="{38CB1921-2103-4962-BC2D-CB488DD95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07309053-D520-473F-B065-0965E5C88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797F2982-9D29-4C8C-B653-C0BCE1B1F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5B325BAC-AB46-48CC-9F6B-79864ABE5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TextBox 19">
            <a:extLst>
              <a:ext uri="{FF2B5EF4-FFF2-40B4-BE49-F238E27FC236}">
                <a16:creationId xmlns:a16="http://schemas.microsoft.com/office/drawing/2014/main" id="{EAF1CE20-1BF6-42BB-AF36-D72F27ED17FC}"/>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a:solidFill>
                  <a:schemeClr val="accent6"/>
                </a:solidFill>
                <a:latin typeface="Wingdings 3" panose="05040102010807070707" pitchFamily="18" charset="2"/>
              </a:rPr>
              <a:t>z</a:t>
            </a:r>
            <a:endParaRPr lang="en-US" sz="2400">
              <a:solidFill>
                <a:schemeClr val="accent6"/>
              </a:solidFill>
              <a:latin typeface="MS Shell Dlg 2" panose="020B0604030504040204" pitchFamily="34" charset="0"/>
            </a:endParaRPr>
          </a:p>
        </p:txBody>
      </p:sp>
      <p:sp useBgFill="1">
        <p:nvSpPr>
          <p:cNvPr id="22" name="Rectangle 21">
            <a:extLst>
              <a:ext uri="{FF2B5EF4-FFF2-40B4-BE49-F238E27FC236}">
                <a16:creationId xmlns:a16="http://schemas.microsoft.com/office/drawing/2014/main" id="{9CC4AF46-A1F3-4DF9-8F71-44A6B10E4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E798FC9-A14A-487D-88A2-A57F0029DC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6" name="Picture 25">
            <a:extLst>
              <a:ext uri="{FF2B5EF4-FFF2-40B4-BE49-F238E27FC236}">
                <a16:creationId xmlns:a16="http://schemas.microsoft.com/office/drawing/2014/main" id="{C5065053-9EF0-4668-9CF6-DD9A49BE24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8" name="Rectangle 27">
            <a:extLst>
              <a:ext uri="{FF2B5EF4-FFF2-40B4-BE49-F238E27FC236}">
                <a16:creationId xmlns:a16="http://schemas.microsoft.com/office/drawing/2014/main" id="{5CD8DEDF-3AC4-4735-B9FF-7BE084C2B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106AA5C-5136-4C1B-8030-6FE6F0F55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7410167-A5D0-4B9C-A90D-300AF6533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12EFA9-17D7-400E-A7B8-708AF5E7B6A1}"/>
              </a:ext>
            </a:extLst>
          </p:cNvPr>
          <p:cNvSpPr>
            <a:spLocks noGrp="1"/>
          </p:cNvSpPr>
          <p:nvPr>
            <p:ph type="title"/>
          </p:nvPr>
        </p:nvSpPr>
        <p:spPr>
          <a:xfrm>
            <a:off x="1232637" y="0"/>
            <a:ext cx="7934120" cy="2268559"/>
          </a:xfrm>
        </p:spPr>
        <p:txBody>
          <a:bodyPr vert="horz" lIns="91440" tIns="45720" rIns="91440" bIns="45720" rtlCol="0" anchor="t">
            <a:normAutofit/>
          </a:bodyPr>
          <a:lstStyle/>
          <a:p>
            <a:r>
              <a:rPr lang="en-US" sz="3200"/>
              <a:t>Prototype 1 Testing Results</a:t>
            </a:r>
          </a:p>
        </p:txBody>
      </p:sp>
      <p:sp>
        <p:nvSpPr>
          <p:cNvPr id="34" name="Rectangle 33">
            <a:extLst>
              <a:ext uri="{FF2B5EF4-FFF2-40B4-BE49-F238E27FC236}">
                <a16:creationId xmlns:a16="http://schemas.microsoft.com/office/drawing/2014/main" id="{04A2D297-946C-413D-8762-81BB0BB72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0D940316-A1AC-41CB-AC0E-03D5202E5912}"/>
              </a:ext>
            </a:extLst>
          </p:cNvPr>
          <p:cNvGraphicFramePr>
            <a:graphicFrameLocks noGrp="1"/>
          </p:cNvGraphicFramePr>
          <p:nvPr>
            <p:extLst>
              <p:ext uri="{D42A27DB-BD31-4B8C-83A1-F6EECF244321}">
                <p14:modId xmlns:p14="http://schemas.microsoft.com/office/powerpoint/2010/main" val="3088673364"/>
              </p:ext>
            </p:extLst>
          </p:nvPr>
        </p:nvGraphicFramePr>
        <p:xfrm>
          <a:off x="1497255" y="741848"/>
          <a:ext cx="9195356" cy="5965337"/>
        </p:xfrm>
        <a:graphic>
          <a:graphicData uri="http://schemas.openxmlformats.org/drawingml/2006/table">
            <a:tbl>
              <a:tblPr firstRow="1" firstCol="1" bandRow="1">
                <a:tableStyleId>{5C22544A-7EE6-4342-B048-85BDC9FD1C3A}</a:tableStyleId>
              </a:tblPr>
              <a:tblGrid>
                <a:gridCol w="2140504">
                  <a:extLst>
                    <a:ext uri="{9D8B030D-6E8A-4147-A177-3AD203B41FA5}">
                      <a16:colId xmlns:a16="http://schemas.microsoft.com/office/drawing/2014/main" val="3489349640"/>
                    </a:ext>
                  </a:extLst>
                </a:gridCol>
                <a:gridCol w="2696633">
                  <a:extLst>
                    <a:ext uri="{9D8B030D-6E8A-4147-A177-3AD203B41FA5}">
                      <a16:colId xmlns:a16="http://schemas.microsoft.com/office/drawing/2014/main" val="1794933518"/>
                    </a:ext>
                  </a:extLst>
                </a:gridCol>
                <a:gridCol w="2451783">
                  <a:extLst>
                    <a:ext uri="{9D8B030D-6E8A-4147-A177-3AD203B41FA5}">
                      <a16:colId xmlns:a16="http://schemas.microsoft.com/office/drawing/2014/main" val="2303104735"/>
                    </a:ext>
                  </a:extLst>
                </a:gridCol>
                <a:gridCol w="1906436">
                  <a:extLst>
                    <a:ext uri="{9D8B030D-6E8A-4147-A177-3AD203B41FA5}">
                      <a16:colId xmlns:a16="http://schemas.microsoft.com/office/drawing/2014/main" val="635123039"/>
                    </a:ext>
                  </a:extLst>
                </a:gridCol>
              </a:tblGrid>
              <a:tr h="606812">
                <a:tc>
                  <a:txBody>
                    <a:bodyPr/>
                    <a:lstStyle/>
                    <a:p>
                      <a:pPr algn="ctr">
                        <a:lnSpc>
                          <a:spcPct val="107000"/>
                        </a:lnSpc>
                        <a:spcAft>
                          <a:spcPts val="800"/>
                        </a:spcAft>
                      </a:pPr>
                      <a:r>
                        <a:rPr lang="en-CA" sz="1800" spc="15">
                          <a:effectLst/>
                        </a:rPr>
                        <a:t>Assumption Tested</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tc>
                  <a:txBody>
                    <a:bodyPr/>
                    <a:lstStyle/>
                    <a:p>
                      <a:pPr algn="ctr">
                        <a:lnSpc>
                          <a:spcPct val="107000"/>
                        </a:lnSpc>
                        <a:spcAft>
                          <a:spcPts val="800"/>
                        </a:spcAft>
                      </a:pPr>
                      <a:r>
                        <a:rPr lang="en-CA" sz="1800" spc="15">
                          <a:effectLst/>
                        </a:rPr>
                        <a:t>Testing Method</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tc>
                  <a:txBody>
                    <a:bodyPr/>
                    <a:lstStyle/>
                    <a:p>
                      <a:pPr algn="ctr">
                        <a:lnSpc>
                          <a:spcPct val="107000"/>
                        </a:lnSpc>
                        <a:spcAft>
                          <a:spcPts val="800"/>
                        </a:spcAft>
                      </a:pPr>
                      <a:r>
                        <a:rPr lang="en-CA" sz="1800" spc="15">
                          <a:effectLst/>
                        </a:rPr>
                        <a:t>Expected</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tc>
                  <a:txBody>
                    <a:bodyPr/>
                    <a:lstStyle/>
                    <a:p>
                      <a:pPr algn="ctr">
                        <a:lnSpc>
                          <a:spcPct val="107000"/>
                        </a:lnSpc>
                        <a:spcAft>
                          <a:spcPts val="800"/>
                        </a:spcAft>
                      </a:pPr>
                      <a:r>
                        <a:rPr lang="en-CA" sz="1800" spc="15">
                          <a:effectLst/>
                        </a:rPr>
                        <a:t>Actual</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extLst>
                  <a:ext uri="{0D108BD9-81ED-4DB2-BD59-A6C34878D82A}">
                    <a16:rowId xmlns:a16="http://schemas.microsoft.com/office/drawing/2014/main" val="2350070224"/>
                  </a:ext>
                </a:extLst>
              </a:tr>
              <a:tr h="1177715">
                <a:tc rowSpan="2">
                  <a:txBody>
                    <a:bodyPr/>
                    <a:lstStyle/>
                    <a:p>
                      <a:pPr algn="ctr">
                        <a:lnSpc>
                          <a:spcPct val="107000"/>
                        </a:lnSpc>
                        <a:spcAft>
                          <a:spcPts val="800"/>
                        </a:spcAft>
                      </a:pPr>
                      <a:r>
                        <a:rPr lang="en-US" sz="1800" spc="15">
                          <a:effectLst/>
                        </a:rPr>
                        <a:t>Cane can extend and collapse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tc>
                  <a:txBody>
                    <a:bodyPr/>
                    <a:lstStyle/>
                    <a:p>
                      <a:pPr algn="ctr">
                        <a:lnSpc>
                          <a:spcPct val="107000"/>
                        </a:lnSpc>
                        <a:spcAft>
                          <a:spcPts val="800"/>
                        </a:spcAft>
                      </a:pPr>
                      <a:r>
                        <a:rPr lang="en-US" sz="1800" spc="15">
                          <a:effectLst/>
                        </a:rPr>
                        <a:t>Use CAD to collapse telescopic segments into each other and extend them again.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tc>
                  <a:txBody>
                    <a:bodyPr/>
                    <a:lstStyle/>
                    <a:p>
                      <a:pPr algn="ctr">
                        <a:lnSpc>
                          <a:spcPct val="107000"/>
                        </a:lnSpc>
                        <a:spcAft>
                          <a:spcPts val="800"/>
                        </a:spcAft>
                      </a:pPr>
                      <a:r>
                        <a:rPr lang="en-US" sz="1800" spc="15">
                          <a:effectLst/>
                        </a:rPr>
                        <a:t>Telescopic segments </a:t>
                      </a:r>
                      <a:r>
                        <a:rPr lang="en-US" sz="1800" b="1" spc="15">
                          <a:effectLst/>
                        </a:rPr>
                        <a:t>fit into one another</a:t>
                      </a:r>
                      <a:r>
                        <a:rPr lang="en-US" sz="1800" spc="15">
                          <a:effectLst/>
                        </a:rPr>
                        <a:t>.</a:t>
                      </a:r>
                      <a:endParaRPr lang="en-US" sz="1800">
                        <a:effectLst/>
                      </a:endParaRPr>
                    </a:p>
                    <a:p>
                      <a:pPr algn="ctr">
                        <a:lnSpc>
                          <a:spcPct val="107000"/>
                        </a:lnSpc>
                        <a:spcAft>
                          <a:spcPts val="800"/>
                        </a:spcAft>
                      </a:pPr>
                      <a:r>
                        <a:rPr lang="en-US" sz="1800" spc="15">
                          <a:effectLst/>
                        </a:rPr>
                        <a:t>(Value: N/A)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tc>
                  <a:txBody>
                    <a:bodyPr/>
                    <a:lstStyle/>
                    <a:p>
                      <a:pPr algn="ctr">
                        <a:lnSpc>
                          <a:spcPct val="107000"/>
                        </a:lnSpc>
                        <a:spcAft>
                          <a:spcPts val="800"/>
                        </a:spcAft>
                      </a:pPr>
                      <a:r>
                        <a:rPr lang="en-US" sz="1800" spc="15">
                          <a:effectLst/>
                        </a:rPr>
                        <a:t>Telescopic segments </a:t>
                      </a:r>
                      <a:r>
                        <a:rPr lang="en-US" sz="1800" b="1" spc="15">
                          <a:solidFill>
                            <a:srgbClr val="00B050"/>
                          </a:solidFill>
                          <a:effectLst/>
                        </a:rPr>
                        <a:t>fit</a:t>
                      </a:r>
                      <a:r>
                        <a:rPr lang="en-US" sz="1800" spc="15">
                          <a:effectLst/>
                        </a:rPr>
                        <a:t> into one another.</a:t>
                      </a:r>
                      <a:endParaRPr lang="en-US" sz="1800">
                        <a:effectLst/>
                      </a:endParaRPr>
                    </a:p>
                    <a:p>
                      <a:pPr algn="ctr">
                        <a:lnSpc>
                          <a:spcPct val="107000"/>
                        </a:lnSpc>
                        <a:spcAft>
                          <a:spcPts val="800"/>
                        </a:spcAft>
                      </a:pPr>
                      <a:r>
                        <a:rPr lang="en-US" sz="1800" spc="15">
                          <a:effectLst/>
                        </a:rPr>
                        <a:t>(Value: N/A)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extLst>
                  <a:ext uri="{0D108BD9-81ED-4DB2-BD59-A6C34878D82A}">
                    <a16:rowId xmlns:a16="http://schemas.microsoft.com/office/drawing/2014/main" val="1193772987"/>
                  </a:ext>
                </a:extLst>
              </a:tr>
              <a:tr h="543454">
                <a:tc vMerge="1">
                  <a:txBody>
                    <a:bodyPr/>
                    <a:lstStyle/>
                    <a:p>
                      <a:endParaRPr lang="LID4096"/>
                    </a:p>
                  </a:txBody>
                  <a:tcPr/>
                </a:tc>
                <a:tc>
                  <a:txBody>
                    <a:bodyPr/>
                    <a:lstStyle/>
                    <a:p>
                      <a:pPr algn="ctr">
                        <a:lnSpc>
                          <a:spcPct val="107000"/>
                        </a:lnSpc>
                        <a:spcAft>
                          <a:spcPts val="800"/>
                        </a:spcAft>
                      </a:pPr>
                      <a:r>
                        <a:rPr lang="en-CA" sz="1800" spc="15">
                          <a:effectLst/>
                        </a:rPr>
                        <a:t>Measure length of segments.</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tc>
                  <a:txBody>
                    <a:bodyPr/>
                    <a:lstStyle/>
                    <a:p>
                      <a:pPr algn="ctr">
                        <a:lnSpc>
                          <a:spcPct val="107000"/>
                        </a:lnSpc>
                        <a:spcAft>
                          <a:spcPts val="800"/>
                        </a:spcAft>
                      </a:pPr>
                      <a:r>
                        <a:rPr lang="en-US" sz="1800" spc="15">
                          <a:effectLst/>
                        </a:rPr>
                        <a:t>Segments are between </a:t>
                      </a:r>
                      <a:r>
                        <a:rPr lang="en-US" sz="1800" b="1" spc="15">
                          <a:effectLst/>
                        </a:rPr>
                        <a:t>10 – 25 cm.</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tc>
                  <a:txBody>
                    <a:bodyPr/>
                    <a:lstStyle/>
                    <a:p>
                      <a:pPr algn="ctr">
                        <a:lnSpc>
                          <a:spcPct val="107000"/>
                        </a:lnSpc>
                        <a:spcAft>
                          <a:spcPts val="800"/>
                        </a:spcAft>
                      </a:pPr>
                      <a:r>
                        <a:rPr lang="en-CA" sz="1800" b="1" spc="15">
                          <a:solidFill>
                            <a:srgbClr val="FF0000"/>
                          </a:solidFill>
                          <a:effectLst/>
                        </a:rPr>
                        <a:t>17.5 inch = 44.45cm (Fails)</a:t>
                      </a:r>
                      <a:endParaRPr lang="en-CA"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extLst>
                  <a:ext uri="{0D108BD9-81ED-4DB2-BD59-A6C34878D82A}">
                    <a16:rowId xmlns:a16="http://schemas.microsoft.com/office/drawing/2014/main" val="3083371769"/>
                  </a:ext>
                </a:extLst>
              </a:tr>
              <a:tr h="1057854">
                <a:tc>
                  <a:txBody>
                    <a:bodyPr/>
                    <a:lstStyle/>
                    <a:p>
                      <a:pPr algn="ctr">
                        <a:lnSpc>
                          <a:spcPct val="107000"/>
                        </a:lnSpc>
                        <a:spcAft>
                          <a:spcPts val="800"/>
                        </a:spcAft>
                      </a:pPr>
                      <a:r>
                        <a:rPr lang="en-US" sz="1800" spc="15">
                          <a:effectLst/>
                        </a:rPr>
                        <a:t>Cane handle is removable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tc>
                  <a:txBody>
                    <a:bodyPr/>
                    <a:lstStyle/>
                    <a:p>
                      <a:pPr algn="ctr">
                        <a:lnSpc>
                          <a:spcPct val="107000"/>
                        </a:lnSpc>
                        <a:spcAft>
                          <a:spcPts val="800"/>
                        </a:spcAft>
                      </a:pPr>
                      <a:r>
                        <a:rPr lang="en-US" sz="1800" spc="15">
                          <a:effectLst/>
                        </a:rPr>
                        <a:t>Use CAD to determine whether the pins fit into the slots (to release).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tc>
                  <a:txBody>
                    <a:bodyPr/>
                    <a:lstStyle/>
                    <a:p>
                      <a:pPr algn="ctr">
                        <a:lnSpc>
                          <a:spcPct val="107000"/>
                        </a:lnSpc>
                        <a:spcAft>
                          <a:spcPts val="800"/>
                        </a:spcAft>
                      </a:pPr>
                      <a:r>
                        <a:rPr lang="en-US" sz="1800" spc="15">
                          <a:effectLst/>
                        </a:rPr>
                        <a:t>Spring pin mechanism </a:t>
                      </a:r>
                      <a:r>
                        <a:rPr lang="en-US" sz="1800" b="1" spc="15">
                          <a:solidFill>
                            <a:srgbClr val="00B050"/>
                          </a:solidFill>
                          <a:effectLst/>
                        </a:rPr>
                        <a:t>allows </a:t>
                      </a:r>
                      <a:r>
                        <a:rPr lang="en-US" sz="1800" spc="15">
                          <a:effectLst/>
                        </a:rPr>
                        <a:t>handle to be </a:t>
                      </a:r>
                      <a:r>
                        <a:rPr lang="en-US" sz="1800" b="1" spc="15">
                          <a:solidFill>
                            <a:srgbClr val="00B050"/>
                          </a:solidFill>
                          <a:effectLst/>
                        </a:rPr>
                        <a:t>locked and removed</a:t>
                      </a:r>
                      <a:r>
                        <a:rPr lang="en-US" sz="1800" spc="15">
                          <a:solidFill>
                            <a:srgbClr val="00B050"/>
                          </a:solidFill>
                          <a:effectLst/>
                        </a:rPr>
                        <a:t> </a:t>
                      </a:r>
                      <a:r>
                        <a:rPr lang="en-US" sz="1800" spc="15">
                          <a:effectLst/>
                        </a:rPr>
                        <a:t>from product.</a:t>
                      </a:r>
                      <a:endParaRPr lang="en-US" sz="1800">
                        <a:effectLst/>
                      </a:endParaRPr>
                    </a:p>
                  </a:txBody>
                  <a:tcPr marL="20280" marR="20280" marT="0" marB="0"/>
                </a:tc>
                <a:tc>
                  <a:txBody>
                    <a:bodyPr/>
                    <a:lstStyle/>
                    <a:p>
                      <a:pPr algn="ctr">
                        <a:lnSpc>
                          <a:spcPct val="107000"/>
                        </a:lnSpc>
                        <a:spcAft>
                          <a:spcPts val="800"/>
                        </a:spcAft>
                      </a:pPr>
                      <a:r>
                        <a:rPr lang="en-US" sz="1800" spc="15">
                          <a:effectLst/>
                        </a:rPr>
                        <a:t>Spring pins </a:t>
                      </a:r>
                      <a:r>
                        <a:rPr lang="en-US" sz="1800" b="1" spc="15">
                          <a:solidFill>
                            <a:srgbClr val="00B050"/>
                          </a:solidFill>
                          <a:effectLst/>
                        </a:rPr>
                        <a:t>fit</a:t>
                      </a:r>
                      <a:r>
                        <a:rPr lang="en-US" sz="1800" spc="15">
                          <a:effectLst/>
                        </a:rPr>
                        <a:t> into slots to lock</a:t>
                      </a:r>
                      <a:endParaRPr lang="en-US" sz="1800">
                        <a:effectLst/>
                      </a:endParaRPr>
                    </a:p>
                  </a:txBody>
                  <a:tcPr marL="20280" marR="20280" marT="0" marB="0"/>
                </a:tc>
                <a:extLst>
                  <a:ext uri="{0D108BD9-81ED-4DB2-BD59-A6C34878D82A}">
                    <a16:rowId xmlns:a16="http://schemas.microsoft.com/office/drawing/2014/main" val="2214602890"/>
                  </a:ext>
                </a:extLst>
              </a:tr>
              <a:tr h="606812">
                <a:tc>
                  <a:txBody>
                    <a:bodyPr/>
                    <a:lstStyle/>
                    <a:p>
                      <a:pPr algn="ctr">
                        <a:lnSpc>
                          <a:spcPct val="107000"/>
                        </a:lnSpc>
                        <a:spcAft>
                          <a:spcPts val="800"/>
                        </a:spcAft>
                      </a:pPr>
                      <a:r>
                        <a:rPr lang="en-CA" sz="1800" spc="15">
                          <a:effectLst/>
                        </a:rPr>
                        <a:t>Extended length is acceptable</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tc>
                  <a:txBody>
                    <a:bodyPr/>
                    <a:lstStyle/>
                    <a:p>
                      <a:pPr algn="ctr">
                        <a:lnSpc>
                          <a:spcPct val="107000"/>
                        </a:lnSpc>
                        <a:spcAft>
                          <a:spcPts val="800"/>
                        </a:spcAft>
                      </a:pPr>
                      <a:r>
                        <a:rPr lang="en-US" sz="1800" spc="15">
                          <a:effectLst/>
                        </a:rPr>
                        <a:t>Measure length of the extended cane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tc>
                  <a:txBody>
                    <a:bodyPr/>
                    <a:lstStyle/>
                    <a:p>
                      <a:pPr algn="ctr">
                        <a:lnSpc>
                          <a:spcPct val="107000"/>
                        </a:lnSpc>
                        <a:spcAft>
                          <a:spcPts val="800"/>
                        </a:spcAft>
                      </a:pPr>
                      <a:r>
                        <a:rPr lang="en-CA" sz="1800" b="1" spc="15">
                          <a:solidFill>
                            <a:srgbClr val="00B050"/>
                          </a:solidFill>
                          <a:effectLst/>
                        </a:rPr>
                        <a:t>At least 6ft</a:t>
                      </a:r>
                      <a:endParaRPr lang="en-CA" sz="18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tc>
                  <a:txBody>
                    <a:bodyPr/>
                    <a:lstStyle/>
                    <a:p>
                      <a:pPr algn="ctr">
                        <a:lnSpc>
                          <a:spcPct val="107000"/>
                        </a:lnSpc>
                        <a:spcAft>
                          <a:spcPts val="800"/>
                        </a:spcAft>
                      </a:pPr>
                      <a:r>
                        <a:rPr lang="en-CA" sz="1800" b="1" spc="15">
                          <a:solidFill>
                            <a:srgbClr val="00B050"/>
                          </a:solidFill>
                          <a:effectLst/>
                        </a:rPr>
                        <a:t>6.3 ft = 192 cm</a:t>
                      </a:r>
                      <a:endParaRPr lang="en-CA" sz="18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extLst>
                  <a:ext uri="{0D108BD9-81ED-4DB2-BD59-A6C34878D82A}">
                    <a16:rowId xmlns:a16="http://schemas.microsoft.com/office/drawing/2014/main" val="3303441432"/>
                  </a:ext>
                </a:extLst>
              </a:tr>
              <a:tr h="606812">
                <a:tc>
                  <a:txBody>
                    <a:bodyPr/>
                    <a:lstStyle/>
                    <a:p>
                      <a:pPr algn="ctr">
                        <a:lnSpc>
                          <a:spcPct val="107000"/>
                        </a:lnSpc>
                        <a:spcAft>
                          <a:spcPts val="800"/>
                        </a:spcAft>
                      </a:pPr>
                      <a:r>
                        <a:rPr lang="en-CA" sz="1800" spc="15">
                          <a:effectLst/>
                        </a:rPr>
                        <a:t>Collapsed length is acceptable</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tc>
                  <a:txBody>
                    <a:bodyPr/>
                    <a:lstStyle/>
                    <a:p>
                      <a:pPr algn="ctr">
                        <a:lnSpc>
                          <a:spcPct val="107000"/>
                        </a:lnSpc>
                        <a:spcAft>
                          <a:spcPts val="800"/>
                        </a:spcAft>
                      </a:pPr>
                      <a:r>
                        <a:rPr lang="en-US" sz="1800" spc="15">
                          <a:effectLst/>
                        </a:rPr>
                        <a:t>Measure length of the collapsed cane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tc>
                  <a:txBody>
                    <a:bodyPr/>
                    <a:lstStyle/>
                    <a:p>
                      <a:pPr algn="ctr">
                        <a:lnSpc>
                          <a:spcPct val="107000"/>
                        </a:lnSpc>
                        <a:spcAft>
                          <a:spcPts val="800"/>
                        </a:spcAft>
                      </a:pPr>
                      <a:r>
                        <a:rPr lang="en-CA" sz="1800" b="1" spc="15">
                          <a:solidFill>
                            <a:srgbClr val="00B050"/>
                          </a:solidFill>
                          <a:effectLst/>
                        </a:rPr>
                        <a:t>Max 1.5 ft</a:t>
                      </a:r>
                      <a:endParaRPr lang="en-CA" sz="18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tc>
                  <a:txBody>
                    <a:bodyPr/>
                    <a:lstStyle/>
                    <a:p>
                      <a:pPr algn="ctr">
                        <a:lnSpc>
                          <a:spcPct val="107000"/>
                        </a:lnSpc>
                        <a:spcAft>
                          <a:spcPts val="800"/>
                        </a:spcAft>
                      </a:pPr>
                      <a:r>
                        <a:rPr lang="en-CA" sz="1800" b="1" spc="15">
                          <a:solidFill>
                            <a:srgbClr val="FF0000"/>
                          </a:solidFill>
                          <a:effectLst/>
                        </a:rPr>
                        <a:t>1.9ft = 58 cm</a:t>
                      </a:r>
                      <a:endParaRPr lang="en-CA"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extLst>
                  <a:ext uri="{0D108BD9-81ED-4DB2-BD59-A6C34878D82A}">
                    <a16:rowId xmlns:a16="http://schemas.microsoft.com/office/drawing/2014/main" val="6874952"/>
                  </a:ext>
                </a:extLst>
              </a:tr>
              <a:tr h="1063614">
                <a:tc>
                  <a:txBody>
                    <a:bodyPr/>
                    <a:lstStyle/>
                    <a:p>
                      <a:pPr algn="ctr">
                        <a:lnSpc>
                          <a:spcPct val="107000"/>
                        </a:lnSpc>
                        <a:spcAft>
                          <a:spcPts val="800"/>
                        </a:spcAft>
                      </a:pPr>
                      <a:r>
                        <a:rPr lang="en-CA" sz="1800" spc="15">
                          <a:effectLst/>
                        </a:rPr>
                        <a:t>Product’s weight is acceptable</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tc>
                  <a:txBody>
                    <a:bodyPr/>
                    <a:lstStyle/>
                    <a:p>
                      <a:pPr algn="ctr">
                        <a:lnSpc>
                          <a:spcPct val="107000"/>
                        </a:lnSpc>
                        <a:spcAft>
                          <a:spcPts val="800"/>
                        </a:spcAft>
                      </a:pPr>
                      <a:r>
                        <a:rPr lang="en-US" sz="1800" spc="15">
                          <a:effectLst/>
                        </a:rPr>
                        <a:t>Measure weight of the product with all components, using the correct materials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tc>
                  <a:txBody>
                    <a:bodyPr/>
                    <a:lstStyle/>
                    <a:p>
                      <a:pPr algn="ctr">
                        <a:lnSpc>
                          <a:spcPct val="107000"/>
                        </a:lnSpc>
                        <a:spcAft>
                          <a:spcPts val="800"/>
                        </a:spcAft>
                      </a:pPr>
                      <a:r>
                        <a:rPr lang="en-CA" sz="1800" spc="15">
                          <a:effectLst/>
                        </a:rPr>
                        <a:t>Between </a:t>
                      </a:r>
                      <a:r>
                        <a:rPr lang="en-CA" sz="1800" b="1" spc="15">
                          <a:solidFill>
                            <a:srgbClr val="00B050"/>
                          </a:solidFill>
                          <a:effectLst/>
                        </a:rPr>
                        <a:t>3-5 lbs</a:t>
                      </a:r>
                      <a:endParaRPr lang="en-CA" sz="18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tc>
                  <a:txBody>
                    <a:bodyPr/>
                    <a:lstStyle/>
                    <a:p>
                      <a:pPr algn="ctr">
                        <a:lnSpc>
                          <a:spcPct val="107000"/>
                        </a:lnSpc>
                        <a:spcAft>
                          <a:spcPts val="800"/>
                        </a:spcAft>
                      </a:pPr>
                      <a:r>
                        <a:rPr lang="en-US" sz="1800" b="1" spc="15">
                          <a:solidFill>
                            <a:srgbClr val="00B050"/>
                          </a:solidFill>
                          <a:effectLst/>
                        </a:rPr>
                        <a:t>2.7 lbs </a:t>
                      </a:r>
                      <a:r>
                        <a:rPr lang="en-US" sz="1800" spc="15">
                          <a:effectLst/>
                        </a:rPr>
                        <a:t>without additional equipment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20280" marR="20280" marT="0" marB="0"/>
                </a:tc>
                <a:extLst>
                  <a:ext uri="{0D108BD9-81ED-4DB2-BD59-A6C34878D82A}">
                    <a16:rowId xmlns:a16="http://schemas.microsoft.com/office/drawing/2014/main" val="170849228"/>
                  </a:ext>
                </a:extLst>
              </a:tr>
            </a:tbl>
          </a:graphicData>
        </a:graphic>
      </p:graphicFrame>
    </p:spTree>
    <p:extLst>
      <p:ext uri="{BB962C8B-B14F-4D97-AF65-F5344CB8AC3E}">
        <p14:creationId xmlns:p14="http://schemas.microsoft.com/office/powerpoint/2010/main" val="2144651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8F4B8D-CB62-49AA-BBC9-BFBF0FA438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1" name="Picture 10">
            <a:extLst>
              <a:ext uri="{FF2B5EF4-FFF2-40B4-BE49-F238E27FC236}">
                <a16:creationId xmlns:a16="http://schemas.microsoft.com/office/drawing/2014/main" id="{0B11A20E-F906-44AF-9B8C-5C7607ED28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589F2FE7-0776-45FC-BA50-B33FD5272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9E28EA0B-064B-42ED-AEB7-E2B518F58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81116F9-B2D8-434E-93A2-825F539ECE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F0D5904A-E774-4246-92D2-BE5B19785A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TextBox 20">
            <a:extLst>
              <a:ext uri="{FF2B5EF4-FFF2-40B4-BE49-F238E27FC236}">
                <a16:creationId xmlns:a16="http://schemas.microsoft.com/office/drawing/2014/main" id="{5DBE1A2A-A7C6-43CB-8083-8FAEC2AF8B1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useBgFill="1">
        <p:nvSpPr>
          <p:cNvPr id="23" name="Rectangle 22">
            <a:extLst>
              <a:ext uri="{FF2B5EF4-FFF2-40B4-BE49-F238E27FC236}">
                <a16:creationId xmlns:a16="http://schemas.microsoft.com/office/drawing/2014/main" id="{3FAD17B9-9E6C-4DD1-9728-97B5E5FCCA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D7AC3F90-A588-42FF-B41D-062A8D91B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ight switch on green wall">
            <a:extLst>
              <a:ext uri="{FF2B5EF4-FFF2-40B4-BE49-F238E27FC236}">
                <a16:creationId xmlns:a16="http://schemas.microsoft.com/office/drawing/2014/main" id="{13B4711C-AD81-42C3-A228-F9C5AB8D6CB9}"/>
              </a:ext>
            </a:extLst>
          </p:cNvPr>
          <p:cNvPicPr>
            <a:picLocks noChangeAspect="1"/>
          </p:cNvPicPr>
          <p:nvPr/>
        </p:nvPicPr>
        <p:blipFill rotWithShape="1">
          <a:blip r:embed="rId5">
            <a:duotone>
              <a:schemeClr val="bg2">
                <a:shade val="45000"/>
                <a:satMod val="135000"/>
              </a:schemeClr>
              <a:prstClr val="white"/>
            </a:duotone>
            <a:alphaModFix amt="25000"/>
          </a:blip>
          <a:srcRect t="12732" r="-1" b="2996"/>
          <a:stretch/>
        </p:blipFill>
        <p:spPr>
          <a:xfrm>
            <a:off x="153" y="10"/>
            <a:ext cx="12191695" cy="6857990"/>
          </a:xfrm>
          <a:prstGeom prst="rect">
            <a:avLst/>
          </a:prstGeom>
        </p:spPr>
      </p:pic>
      <p:pic>
        <p:nvPicPr>
          <p:cNvPr id="27" name="Picture 26">
            <a:extLst>
              <a:ext uri="{FF2B5EF4-FFF2-40B4-BE49-F238E27FC236}">
                <a16:creationId xmlns:a16="http://schemas.microsoft.com/office/drawing/2014/main" id="{015AB904-4FB7-4A0D-B43E-03ACF05E14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2" name="Title 1">
            <a:extLst>
              <a:ext uri="{FF2B5EF4-FFF2-40B4-BE49-F238E27FC236}">
                <a16:creationId xmlns:a16="http://schemas.microsoft.com/office/drawing/2014/main" id="{1F0160BE-636F-45B9-810D-059929C2D4B1}"/>
              </a:ext>
            </a:extLst>
          </p:cNvPr>
          <p:cNvSpPr>
            <a:spLocks noGrp="1"/>
          </p:cNvSpPr>
          <p:nvPr>
            <p:ph type="title"/>
          </p:nvPr>
        </p:nvSpPr>
        <p:spPr>
          <a:xfrm>
            <a:off x="2611808" y="808056"/>
            <a:ext cx="7958331" cy="1077229"/>
          </a:xfrm>
        </p:spPr>
        <p:txBody>
          <a:bodyPr vert="horz" lIns="91440" tIns="45720" rIns="91440" bIns="45720" rtlCol="0" anchor="t">
            <a:normAutofit/>
          </a:bodyPr>
          <a:lstStyle/>
          <a:p>
            <a:pPr algn="l"/>
            <a:r>
              <a:rPr lang="en-US"/>
              <a:t>Client Feedback</a:t>
            </a:r>
          </a:p>
        </p:txBody>
      </p:sp>
      <p:sp>
        <p:nvSpPr>
          <p:cNvPr id="29" name="Rectangle 28">
            <a:extLst>
              <a:ext uri="{FF2B5EF4-FFF2-40B4-BE49-F238E27FC236}">
                <a16:creationId xmlns:a16="http://schemas.microsoft.com/office/drawing/2014/main" id="{E1AADF25-43E9-4DE0-AD82-4F6052319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BC2D515-EF3C-4E4E-8BC1-192B21E92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E799CB-1CB8-4E53-A439-9F84A744275C}"/>
              </a:ext>
            </a:extLst>
          </p:cNvPr>
          <p:cNvSpPr txBox="1">
            <a:spLocks/>
          </p:cNvSpPr>
          <p:nvPr/>
        </p:nvSpPr>
        <p:spPr>
          <a:xfrm>
            <a:off x="2610579" y="2052116"/>
            <a:ext cx="7959560" cy="3997828"/>
          </a:xfrm>
          <a:prstGeom prst="rect">
            <a:avLst/>
          </a:prstGeom>
        </p:spPr>
        <p:txBody>
          <a:bodyPr vert="horz" lIns="91440" tIns="45720" rIns="91440" bIns="45720" rtlCol="0" anchor="ctr">
            <a:normAutofit/>
          </a:bodyPr>
          <a:lst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a:lstStyle>
          <a:p>
            <a:r>
              <a:rPr lang="en-US" sz="2400"/>
              <a:t>Client Feedback:</a:t>
            </a:r>
          </a:p>
          <a:p>
            <a:pPr lvl="1"/>
            <a:r>
              <a:rPr lang="en-US" sz="2400"/>
              <a:t>Have the can be </a:t>
            </a:r>
            <a:r>
              <a:rPr lang="en-US" sz="2400" b="1">
                <a:solidFill>
                  <a:schemeClr val="tx2">
                    <a:lumMod val="75000"/>
                  </a:schemeClr>
                </a:solidFill>
              </a:rPr>
              <a:t>functional at different lengths</a:t>
            </a:r>
          </a:p>
          <a:p>
            <a:pPr lvl="1"/>
            <a:r>
              <a:rPr lang="en-US" sz="2400"/>
              <a:t>Ensure that the handles are</a:t>
            </a:r>
            <a:r>
              <a:rPr lang="en-US" sz="2400" b="1"/>
              <a:t> </a:t>
            </a:r>
            <a:r>
              <a:rPr lang="en-US" sz="2400" b="1">
                <a:solidFill>
                  <a:schemeClr val="tx2">
                    <a:lumMod val="75000"/>
                  </a:schemeClr>
                </a:solidFill>
              </a:rPr>
              <a:t>light</a:t>
            </a:r>
            <a:r>
              <a:rPr lang="en-US" sz="2400" b="1"/>
              <a:t> </a:t>
            </a:r>
            <a:r>
              <a:rPr lang="en-US" sz="2400"/>
              <a:t>and </a:t>
            </a:r>
            <a:r>
              <a:rPr lang="en-US" sz="2400" b="1">
                <a:solidFill>
                  <a:schemeClr val="tx2">
                    <a:lumMod val="75000"/>
                  </a:schemeClr>
                </a:solidFill>
              </a:rPr>
              <a:t>portable</a:t>
            </a:r>
          </a:p>
          <a:p>
            <a:pPr lvl="1"/>
            <a:r>
              <a:rPr lang="en-US" sz="2400"/>
              <a:t>Inclusion of an </a:t>
            </a:r>
            <a:r>
              <a:rPr lang="en-US" sz="2400" b="1">
                <a:solidFill>
                  <a:schemeClr val="tx2">
                    <a:lumMod val="75000"/>
                  </a:schemeClr>
                </a:solidFill>
              </a:rPr>
              <a:t>on/off switch</a:t>
            </a:r>
            <a:r>
              <a:rPr lang="en-US" sz="2400">
                <a:solidFill>
                  <a:schemeClr val="tx2">
                    <a:lumMod val="75000"/>
                  </a:schemeClr>
                </a:solidFill>
              </a:rPr>
              <a:t> </a:t>
            </a:r>
            <a:r>
              <a:rPr lang="en-US" sz="2400"/>
              <a:t>for the haptic feedback system</a:t>
            </a:r>
          </a:p>
          <a:p>
            <a:pPr lvl="1"/>
            <a:r>
              <a:rPr lang="en-US" sz="2400" b="1">
                <a:solidFill>
                  <a:schemeClr val="tx2">
                    <a:lumMod val="75000"/>
                  </a:schemeClr>
                </a:solidFill>
              </a:rPr>
              <a:t>Did not want </a:t>
            </a:r>
            <a:r>
              <a:rPr lang="en-US" sz="2400"/>
              <a:t>a </a:t>
            </a:r>
            <a:r>
              <a:rPr lang="en-US" sz="2400" b="1">
                <a:solidFill>
                  <a:schemeClr val="tx2">
                    <a:lumMod val="75000"/>
                  </a:schemeClr>
                </a:solidFill>
              </a:rPr>
              <a:t>light</a:t>
            </a:r>
            <a:r>
              <a:rPr lang="en-US" sz="2400">
                <a:solidFill>
                  <a:schemeClr val="tx2">
                    <a:lumMod val="75000"/>
                  </a:schemeClr>
                </a:solidFill>
              </a:rPr>
              <a:t> </a:t>
            </a:r>
            <a:r>
              <a:rPr lang="en-US" sz="2400"/>
              <a:t>on the cane</a:t>
            </a:r>
          </a:p>
        </p:txBody>
      </p:sp>
    </p:spTree>
    <p:extLst>
      <p:ext uri="{BB962C8B-B14F-4D97-AF65-F5344CB8AC3E}">
        <p14:creationId xmlns:p14="http://schemas.microsoft.com/office/powerpoint/2010/main" val="36096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69780481-6415-480A-A066-23702EC6D6C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83" name="Picture 82">
            <a:extLst>
              <a:ext uri="{FF2B5EF4-FFF2-40B4-BE49-F238E27FC236}">
                <a16:creationId xmlns:a16="http://schemas.microsoft.com/office/drawing/2014/main" id="{B55CC934-2A6A-4CA5-A4A1-B47B43C569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5" name="Rectangle 84">
            <a:extLst>
              <a:ext uri="{FF2B5EF4-FFF2-40B4-BE49-F238E27FC236}">
                <a16:creationId xmlns:a16="http://schemas.microsoft.com/office/drawing/2014/main" id="{A4703C3C-7142-4727-829A-583931A53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Rectangle 86">
            <a:extLst>
              <a:ext uri="{FF2B5EF4-FFF2-40B4-BE49-F238E27FC236}">
                <a16:creationId xmlns:a16="http://schemas.microsoft.com/office/drawing/2014/main" id="{F09F2F05-FE8F-442C-81ED-35824DF7A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 name="Rectangle 88">
            <a:extLst>
              <a:ext uri="{FF2B5EF4-FFF2-40B4-BE49-F238E27FC236}">
                <a16:creationId xmlns:a16="http://schemas.microsoft.com/office/drawing/2014/main" id="{38E79B1B-A950-4D37-A187-F06A4849BD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1" name="Rectangle 90">
            <a:extLst>
              <a:ext uri="{FF2B5EF4-FFF2-40B4-BE49-F238E27FC236}">
                <a16:creationId xmlns:a16="http://schemas.microsoft.com/office/drawing/2014/main" id="{250CF3E1-5011-4AB8-BAF9-2E30C3AFF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TextBox 92">
            <a:extLst>
              <a:ext uri="{FF2B5EF4-FFF2-40B4-BE49-F238E27FC236}">
                <a16:creationId xmlns:a16="http://schemas.microsoft.com/office/drawing/2014/main" id="{C2B80BE5-F607-4305-93AE-D2F3A17A638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a:solidFill>
                  <a:schemeClr val="accent6"/>
                </a:solidFill>
                <a:latin typeface="Wingdings 3" panose="05040102010807070707" pitchFamily="18" charset="2"/>
              </a:rPr>
              <a:t>z</a:t>
            </a:r>
            <a:endParaRPr lang="en-US" sz="2400">
              <a:solidFill>
                <a:schemeClr val="accent6"/>
              </a:solidFill>
              <a:latin typeface="MS Shell Dlg 2" panose="020B0604030504040204" pitchFamily="34" charset="0"/>
            </a:endParaRPr>
          </a:p>
        </p:txBody>
      </p:sp>
      <p:sp useBgFill="1">
        <p:nvSpPr>
          <p:cNvPr id="95" name="Rectangle 94">
            <a:extLst>
              <a:ext uri="{FF2B5EF4-FFF2-40B4-BE49-F238E27FC236}">
                <a16:creationId xmlns:a16="http://schemas.microsoft.com/office/drawing/2014/main" id="{5E12D86A-B6AC-4BAF-856E-9366C5886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96">
            <a:extLst>
              <a:ext uri="{FF2B5EF4-FFF2-40B4-BE49-F238E27FC236}">
                <a16:creationId xmlns:a16="http://schemas.microsoft.com/office/drawing/2014/main" id="{AFEB5F11-A232-43ED-B96B-C1D617E949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99" name="Picture 98">
            <a:extLst>
              <a:ext uri="{FF2B5EF4-FFF2-40B4-BE49-F238E27FC236}">
                <a16:creationId xmlns:a16="http://schemas.microsoft.com/office/drawing/2014/main" id="{1E4D8473-1C34-4ADD-9398-18F33716FE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01" name="Rectangle 100">
            <a:extLst>
              <a:ext uri="{FF2B5EF4-FFF2-40B4-BE49-F238E27FC236}">
                <a16:creationId xmlns:a16="http://schemas.microsoft.com/office/drawing/2014/main" id="{0273A416-31C4-4507-ACB9-F55F288A52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6EC52A31-6F15-450A-A42E-18BCDF64B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BDF71F79-7CE2-4D80-B904-22BBFCC1C3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close up of a light fixture&#10;&#10;Description automatically generated with low confidence">
            <a:extLst>
              <a:ext uri="{FF2B5EF4-FFF2-40B4-BE49-F238E27FC236}">
                <a16:creationId xmlns:a16="http://schemas.microsoft.com/office/drawing/2014/main" id="{CB0C6323-25FB-4B69-B752-4D579F9C5BD4}"/>
              </a:ext>
            </a:extLst>
          </p:cNvPr>
          <p:cNvPicPr>
            <a:picLocks noChangeAspect="1"/>
          </p:cNvPicPr>
          <p:nvPr/>
        </p:nvPicPr>
        <p:blipFill>
          <a:blip r:embed="rId6"/>
          <a:stretch>
            <a:fillRect/>
          </a:stretch>
        </p:blipFill>
        <p:spPr>
          <a:xfrm>
            <a:off x="8132676" y="4978746"/>
            <a:ext cx="2652106" cy="1438767"/>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31" name="Picture 30" descr="Diagram&#10;&#10;Description automatically generated">
            <a:extLst>
              <a:ext uri="{FF2B5EF4-FFF2-40B4-BE49-F238E27FC236}">
                <a16:creationId xmlns:a16="http://schemas.microsoft.com/office/drawing/2014/main" id="{26F75DB3-1B1C-4412-8C33-55702A987AFB}"/>
              </a:ext>
            </a:extLst>
          </p:cNvPr>
          <p:cNvPicPr>
            <a:picLocks noChangeAspect="1"/>
          </p:cNvPicPr>
          <p:nvPr/>
        </p:nvPicPr>
        <p:blipFill rotWithShape="1">
          <a:blip r:embed="rId7">
            <a:extLst>
              <a:ext uri="{28A0092B-C50C-407E-A947-70E740481C1C}">
                <a14:useLocalDpi xmlns:a14="http://schemas.microsoft.com/office/drawing/2010/main" val="0"/>
              </a:ext>
            </a:extLst>
          </a:blip>
          <a:srcRect l="4837" t="32240" r="4164" b="45153"/>
          <a:stretch/>
        </p:blipFill>
        <p:spPr>
          <a:xfrm>
            <a:off x="5336933" y="1330184"/>
            <a:ext cx="5443901" cy="1048136"/>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33" name="Picture 32" descr="Diagram&#10;&#10;Description automatically generated">
            <a:extLst>
              <a:ext uri="{FF2B5EF4-FFF2-40B4-BE49-F238E27FC236}">
                <a16:creationId xmlns:a16="http://schemas.microsoft.com/office/drawing/2014/main" id="{4A04998A-DE93-485D-AF29-CF69841F4203}"/>
              </a:ext>
            </a:extLst>
          </p:cNvPr>
          <p:cNvPicPr>
            <a:picLocks noChangeAspect="1"/>
          </p:cNvPicPr>
          <p:nvPr/>
        </p:nvPicPr>
        <p:blipFill rotWithShape="1">
          <a:blip r:embed="rId8"/>
          <a:srcRect l="20239" t="27991" r="22686" b="39577"/>
          <a:stretch/>
        </p:blipFill>
        <p:spPr>
          <a:xfrm>
            <a:off x="6092406" y="2526996"/>
            <a:ext cx="3743654" cy="1638000"/>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107" name="Rectangle 106">
            <a:extLst>
              <a:ext uri="{FF2B5EF4-FFF2-40B4-BE49-F238E27FC236}">
                <a16:creationId xmlns:a16="http://schemas.microsoft.com/office/drawing/2014/main" id="{F3F945C5-E530-46BB-BD57-D53ABD61D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descr="A picture containing indoor, person, hand&#10;&#10;Description automatically generated">
            <a:extLst>
              <a:ext uri="{FF2B5EF4-FFF2-40B4-BE49-F238E27FC236}">
                <a16:creationId xmlns:a16="http://schemas.microsoft.com/office/drawing/2014/main" id="{DE8B6572-1FA2-49E4-8748-8CE15FBB6514}"/>
              </a:ext>
            </a:extLst>
          </p:cNvPr>
          <p:cNvPicPr>
            <a:picLocks noChangeAspect="1"/>
          </p:cNvPicPr>
          <p:nvPr/>
        </p:nvPicPr>
        <p:blipFill>
          <a:blip r:embed="rId9"/>
          <a:stretch>
            <a:fillRect/>
          </a:stretch>
        </p:blipFill>
        <p:spPr>
          <a:xfrm>
            <a:off x="5183473" y="4978746"/>
            <a:ext cx="2684374" cy="1438767"/>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65" name="Title 1">
            <a:extLst>
              <a:ext uri="{FF2B5EF4-FFF2-40B4-BE49-F238E27FC236}">
                <a16:creationId xmlns:a16="http://schemas.microsoft.com/office/drawing/2014/main" id="{2F4A1391-EAA5-4D1D-84A0-3B485DD136B4}"/>
              </a:ext>
            </a:extLst>
          </p:cNvPr>
          <p:cNvSpPr txBox="1">
            <a:spLocks/>
          </p:cNvSpPr>
          <p:nvPr/>
        </p:nvSpPr>
        <p:spPr>
          <a:xfrm>
            <a:off x="8348953" y="125515"/>
            <a:ext cx="2219551" cy="594488"/>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a:lstStyle>
          <a:p>
            <a:pPr algn="l"/>
            <a:r>
              <a:rPr lang="en-CA" sz="2800" b="1" i="1"/>
              <a:t>Prototype 2</a:t>
            </a:r>
          </a:p>
        </p:txBody>
      </p:sp>
      <p:pic>
        <p:nvPicPr>
          <p:cNvPr id="73" name="Picture 72">
            <a:extLst>
              <a:ext uri="{FF2B5EF4-FFF2-40B4-BE49-F238E27FC236}">
                <a16:creationId xmlns:a16="http://schemas.microsoft.com/office/drawing/2014/main" id="{9A90ECFF-FA4E-412F-9E83-0492E58C32FB}"/>
              </a:ext>
            </a:extLst>
          </p:cNvPr>
          <p:cNvPicPr>
            <a:picLocks noChangeAspect="1"/>
          </p:cNvPicPr>
          <p:nvPr/>
        </p:nvPicPr>
        <p:blipFill rotWithShape="1">
          <a:blip r:embed="rId10">
            <a:extLst>
              <a:ext uri="{28A0092B-C50C-407E-A947-70E740481C1C}">
                <a14:useLocalDpi xmlns:a14="http://schemas.microsoft.com/office/drawing/2010/main" val="0"/>
              </a:ext>
            </a:extLst>
          </a:blip>
          <a:srcRect r="1221"/>
          <a:stretch/>
        </p:blipFill>
        <p:spPr>
          <a:xfrm>
            <a:off x="1411166" y="864649"/>
            <a:ext cx="2911603" cy="1411755"/>
          </a:xfrm>
          <a:prstGeom prst="rect">
            <a:avLst/>
          </a:prstGeom>
        </p:spPr>
      </p:pic>
      <p:pic>
        <p:nvPicPr>
          <p:cNvPr id="75" name="Picture 74">
            <a:extLst>
              <a:ext uri="{FF2B5EF4-FFF2-40B4-BE49-F238E27FC236}">
                <a16:creationId xmlns:a16="http://schemas.microsoft.com/office/drawing/2014/main" id="{7C9D794C-CCE4-4400-BF20-10CDFEEFB06E}"/>
              </a:ext>
            </a:extLst>
          </p:cNvPr>
          <p:cNvPicPr>
            <a:picLocks noChangeAspect="1"/>
          </p:cNvPicPr>
          <p:nvPr/>
        </p:nvPicPr>
        <p:blipFill rotWithShape="1">
          <a:blip r:embed="rId11">
            <a:extLst>
              <a:ext uri="{28A0092B-C50C-407E-A947-70E740481C1C}">
                <a14:useLocalDpi xmlns:a14="http://schemas.microsoft.com/office/drawing/2010/main" val="0"/>
              </a:ext>
            </a:extLst>
          </a:blip>
          <a:srcRect r="-1237"/>
          <a:stretch/>
        </p:blipFill>
        <p:spPr>
          <a:xfrm>
            <a:off x="1404325" y="2360366"/>
            <a:ext cx="2939375" cy="1629871"/>
          </a:xfrm>
          <a:prstGeom prst="rect">
            <a:avLst/>
          </a:prstGeom>
        </p:spPr>
      </p:pic>
      <p:pic>
        <p:nvPicPr>
          <p:cNvPr id="77" name="Picture 76">
            <a:extLst>
              <a:ext uri="{FF2B5EF4-FFF2-40B4-BE49-F238E27FC236}">
                <a16:creationId xmlns:a16="http://schemas.microsoft.com/office/drawing/2014/main" id="{711F36B4-1381-47B0-8777-F485171871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28442" y="4074199"/>
            <a:ext cx="2883001" cy="2491667"/>
          </a:xfrm>
          <a:prstGeom prst="rect">
            <a:avLst/>
          </a:prstGeom>
        </p:spPr>
      </p:pic>
      <p:sp>
        <p:nvSpPr>
          <p:cNvPr id="11" name="TextBox 10">
            <a:extLst>
              <a:ext uri="{FF2B5EF4-FFF2-40B4-BE49-F238E27FC236}">
                <a16:creationId xmlns:a16="http://schemas.microsoft.com/office/drawing/2014/main" id="{D5A92D12-8841-4FE5-BEB4-A2CA2988A1B0}"/>
              </a:ext>
            </a:extLst>
          </p:cNvPr>
          <p:cNvSpPr txBox="1"/>
          <p:nvPr/>
        </p:nvSpPr>
        <p:spPr>
          <a:xfrm>
            <a:off x="6196532" y="913556"/>
            <a:ext cx="4325005" cy="369332"/>
          </a:xfrm>
          <a:prstGeom prst="rect">
            <a:avLst/>
          </a:prstGeom>
          <a:noFill/>
        </p:spPr>
        <p:txBody>
          <a:bodyPr wrap="square" rtlCol="0">
            <a:spAutoFit/>
          </a:bodyPr>
          <a:lstStyle/>
          <a:p>
            <a:r>
              <a:rPr lang="en-CA"/>
              <a:t>2. Mechanical Components Subsystem</a:t>
            </a:r>
          </a:p>
        </p:txBody>
      </p:sp>
      <p:sp>
        <p:nvSpPr>
          <p:cNvPr id="78" name="TextBox 77">
            <a:extLst>
              <a:ext uri="{FF2B5EF4-FFF2-40B4-BE49-F238E27FC236}">
                <a16:creationId xmlns:a16="http://schemas.microsoft.com/office/drawing/2014/main" id="{044BABCD-ECDB-49BC-8427-CD0C005809D8}"/>
              </a:ext>
            </a:extLst>
          </p:cNvPr>
          <p:cNvSpPr txBox="1"/>
          <p:nvPr/>
        </p:nvSpPr>
        <p:spPr>
          <a:xfrm>
            <a:off x="6011998" y="4557206"/>
            <a:ext cx="4152776" cy="369332"/>
          </a:xfrm>
          <a:prstGeom prst="rect">
            <a:avLst/>
          </a:prstGeom>
          <a:noFill/>
        </p:spPr>
        <p:txBody>
          <a:bodyPr wrap="square" rtlCol="0">
            <a:spAutoFit/>
          </a:bodyPr>
          <a:lstStyle/>
          <a:p>
            <a:r>
              <a:rPr lang="en-CA"/>
              <a:t>3. Physical Apparatus Subsystem</a:t>
            </a:r>
          </a:p>
        </p:txBody>
      </p:sp>
      <p:sp>
        <p:nvSpPr>
          <p:cNvPr id="2" name="Rectangle 1">
            <a:extLst>
              <a:ext uri="{FF2B5EF4-FFF2-40B4-BE49-F238E27FC236}">
                <a16:creationId xmlns:a16="http://schemas.microsoft.com/office/drawing/2014/main" id="{4D251A50-1D4C-4E80-9670-19BE141C6642}"/>
              </a:ext>
            </a:extLst>
          </p:cNvPr>
          <p:cNvSpPr/>
          <p:nvPr/>
        </p:nvSpPr>
        <p:spPr>
          <a:xfrm>
            <a:off x="5012051" y="794341"/>
            <a:ext cx="5991949" cy="3473458"/>
          </a:xfrm>
          <a:prstGeom prst="rect">
            <a:avLst/>
          </a:prstGeom>
          <a:noFill/>
          <a:ln>
            <a:solidFill>
              <a:srgbClr val="A9A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9" name="TextBox 78">
            <a:extLst>
              <a:ext uri="{FF2B5EF4-FFF2-40B4-BE49-F238E27FC236}">
                <a16:creationId xmlns:a16="http://schemas.microsoft.com/office/drawing/2014/main" id="{53424E40-6B37-43F1-A69F-58A7C0121E08}"/>
              </a:ext>
            </a:extLst>
          </p:cNvPr>
          <p:cNvSpPr txBox="1"/>
          <p:nvPr/>
        </p:nvSpPr>
        <p:spPr>
          <a:xfrm>
            <a:off x="1371396" y="425009"/>
            <a:ext cx="2939374" cy="369332"/>
          </a:xfrm>
          <a:prstGeom prst="rect">
            <a:avLst/>
          </a:prstGeom>
          <a:noFill/>
        </p:spPr>
        <p:txBody>
          <a:bodyPr wrap="square" rtlCol="0">
            <a:spAutoFit/>
          </a:bodyPr>
          <a:lstStyle/>
          <a:p>
            <a:r>
              <a:rPr lang="en-CA"/>
              <a:t>1. Navigation Subsystem</a:t>
            </a:r>
          </a:p>
        </p:txBody>
      </p:sp>
      <p:sp>
        <p:nvSpPr>
          <p:cNvPr id="28" name="Rectangle 27">
            <a:extLst>
              <a:ext uri="{FF2B5EF4-FFF2-40B4-BE49-F238E27FC236}">
                <a16:creationId xmlns:a16="http://schemas.microsoft.com/office/drawing/2014/main" id="{53CB7EE3-73E5-431E-B3BA-34A9C207F917}"/>
              </a:ext>
            </a:extLst>
          </p:cNvPr>
          <p:cNvSpPr/>
          <p:nvPr/>
        </p:nvSpPr>
        <p:spPr>
          <a:xfrm>
            <a:off x="5012051" y="4468861"/>
            <a:ext cx="5991949" cy="2126921"/>
          </a:xfrm>
          <a:prstGeom prst="rect">
            <a:avLst/>
          </a:prstGeom>
          <a:noFill/>
          <a:ln>
            <a:solidFill>
              <a:srgbClr val="A9A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0" name="Rectangle 79">
            <a:extLst>
              <a:ext uri="{FF2B5EF4-FFF2-40B4-BE49-F238E27FC236}">
                <a16:creationId xmlns:a16="http://schemas.microsoft.com/office/drawing/2014/main" id="{40F9732D-0F42-49B8-AE6E-23388EBAB605}"/>
              </a:ext>
            </a:extLst>
          </p:cNvPr>
          <p:cNvSpPr/>
          <p:nvPr/>
        </p:nvSpPr>
        <p:spPr>
          <a:xfrm>
            <a:off x="1224473" y="354700"/>
            <a:ext cx="3366897" cy="6360759"/>
          </a:xfrm>
          <a:prstGeom prst="rect">
            <a:avLst/>
          </a:prstGeom>
          <a:noFill/>
          <a:ln>
            <a:solidFill>
              <a:srgbClr val="A9A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 name="Graphic 3" descr="Lightbulb and gear with solid fill">
            <a:extLst>
              <a:ext uri="{FF2B5EF4-FFF2-40B4-BE49-F238E27FC236}">
                <a16:creationId xmlns:a16="http://schemas.microsoft.com/office/drawing/2014/main" id="{DF7E35F7-BCCE-48E4-AD2F-3F8FC834306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58581" y="8966"/>
            <a:ext cx="684844" cy="684844"/>
          </a:xfrm>
          <a:prstGeom prst="rect">
            <a:avLst/>
          </a:prstGeom>
        </p:spPr>
      </p:pic>
    </p:spTree>
    <p:extLst>
      <p:ext uri="{BB962C8B-B14F-4D97-AF65-F5344CB8AC3E}">
        <p14:creationId xmlns:p14="http://schemas.microsoft.com/office/powerpoint/2010/main" val="759960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B531A1-2BBA-427E-BB84-4A27459507BC}"/>
              </a:ext>
            </a:extLst>
          </p:cNvPr>
          <p:cNvPicPr>
            <a:picLocks noChangeAspect="1"/>
          </p:cNvPicPr>
          <p:nvPr/>
        </p:nvPicPr>
        <p:blipFill>
          <a:blip r:embed="rId3"/>
          <a:stretch>
            <a:fillRect/>
          </a:stretch>
        </p:blipFill>
        <p:spPr>
          <a:xfrm>
            <a:off x="1580113" y="324297"/>
            <a:ext cx="4948435" cy="6053132"/>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5" name="Oval 4">
            <a:extLst>
              <a:ext uri="{FF2B5EF4-FFF2-40B4-BE49-F238E27FC236}">
                <a16:creationId xmlns:a16="http://schemas.microsoft.com/office/drawing/2014/main" id="{BEB84EEE-94FC-4B72-9B13-30DD5DF79E28}"/>
              </a:ext>
            </a:extLst>
          </p:cNvPr>
          <p:cNvSpPr/>
          <p:nvPr/>
        </p:nvSpPr>
        <p:spPr>
          <a:xfrm>
            <a:off x="5351930" y="1788459"/>
            <a:ext cx="1062317" cy="28238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6" name="Oval 5">
            <a:extLst>
              <a:ext uri="{FF2B5EF4-FFF2-40B4-BE49-F238E27FC236}">
                <a16:creationId xmlns:a16="http://schemas.microsoft.com/office/drawing/2014/main" id="{A33196A6-374F-49FC-BB5C-6BC61E3811F6}"/>
              </a:ext>
            </a:extLst>
          </p:cNvPr>
          <p:cNvSpPr/>
          <p:nvPr/>
        </p:nvSpPr>
        <p:spPr>
          <a:xfrm>
            <a:off x="5351930" y="3402409"/>
            <a:ext cx="1062317" cy="28238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7" name="Oval 6">
            <a:extLst>
              <a:ext uri="{FF2B5EF4-FFF2-40B4-BE49-F238E27FC236}">
                <a16:creationId xmlns:a16="http://schemas.microsoft.com/office/drawing/2014/main" id="{12EF0C9E-5230-4FEB-A3A6-ACFEFA7A003A}"/>
              </a:ext>
            </a:extLst>
          </p:cNvPr>
          <p:cNvSpPr/>
          <p:nvPr/>
        </p:nvSpPr>
        <p:spPr>
          <a:xfrm>
            <a:off x="5351929" y="4893280"/>
            <a:ext cx="1062317" cy="28238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8" name="Content Placeholder 6">
            <a:extLst>
              <a:ext uri="{FF2B5EF4-FFF2-40B4-BE49-F238E27FC236}">
                <a16:creationId xmlns:a16="http://schemas.microsoft.com/office/drawing/2014/main" id="{9A967835-69D8-4AC2-8E14-99693707A47D}"/>
              </a:ext>
            </a:extLst>
          </p:cNvPr>
          <p:cNvSpPr>
            <a:spLocks noGrp="1"/>
          </p:cNvSpPr>
          <p:nvPr>
            <p:ph idx="1"/>
          </p:nvPr>
        </p:nvSpPr>
        <p:spPr>
          <a:xfrm>
            <a:off x="6804212" y="1540910"/>
            <a:ext cx="4161864" cy="3905148"/>
          </a:xfrm>
        </p:spPr>
        <p:txBody>
          <a:bodyPr>
            <a:normAutofit/>
          </a:bodyPr>
          <a:lstStyle/>
          <a:p>
            <a:r>
              <a:rPr lang="en-CA" sz="1800"/>
              <a:t>Client Feedback</a:t>
            </a:r>
          </a:p>
          <a:p>
            <a:pPr lvl="1"/>
            <a:r>
              <a:rPr lang="en-US" sz="1600"/>
              <a:t>The cane is </a:t>
            </a:r>
            <a:r>
              <a:rPr lang="en-US" sz="1600" b="1">
                <a:solidFill>
                  <a:schemeClr val="tx2">
                    <a:lumMod val="75000"/>
                  </a:schemeClr>
                </a:solidFill>
              </a:rPr>
              <a:t>"simple and easy to use”</a:t>
            </a:r>
          </a:p>
          <a:p>
            <a:pPr lvl="2"/>
            <a:r>
              <a:rPr lang="en-US" b="1">
                <a:solidFill>
                  <a:schemeClr val="tx2">
                    <a:lumMod val="75000"/>
                  </a:schemeClr>
                </a:solidFill>
              </a:rPr>
              <a:t>Very approving </a:t>
            </a:r>
            <a:r>
              <a:rPr lang="en-US"/>
              <a:t>of our current design</a:t>
            </a:r>
            <a:endParaRPr lang="en-US" sz="1600"/>
          </a:p>
          <a:p>
            <a:pPr lvl="1"/>
            <a:r>
              <a:rPr lang="en-US" sz="1600"/>
              <a:t>Include </a:t>
            </a:r>
            <a:r>
              <a:rPr lang="en-US" sz="1600" b="1">
                <a:solidFill>
                  <a:schemeClr val="tx2">
                    <a:lumMod val="75000"/>
                  </a:schemeClr>
                </a:solidFill>
              </a:rPr>
              <a:t>PVC</a:t>
            </a:r>
            <a:r>
              <a:rPr lang="en-US" sz="1600" b="1">
                <a:solidFill>
                  <a:schemeClr val="tx2">
                    <a:lumMod val="90000"/>
                  </a:schemeClr>
                </a:solidFill>
              </a:rPr>
              <a:t> </a:t>
            </a:r>
            <a:r>
              <a:rPr lang="en-US" sz="1600"/>
              <a:t>instead of carbon fiber to reduce cost</a:t>
            </a:r>
          </a:p>
          <a:p>
            <a:pPr lvl="1"/>
            <a:r>
              <a:rPr lang="en-US" sz="1600"/>
              <a:t>Include a </a:t>
            </a:r>
            <a:r>
              <a:rPr lang="en-US" sz="1600" b="1">
                <a:solidFill>
                  <a:schemeClr val="tx2">
                    <a:lumMod val="75000"/>
                  </a:schemeClr>
                </a:solidFill>
              </a:rPr>
              <a:t>bag</a:t>
            </a:r>
            <a:r>
              <a:rPr lang="en-US" sz="1600"/>
              <a:t> for the removable ends for residual dirt collection</a:t>
            </a:r>
          </a:p>
        </p:txBody>
      </p:sp>
    </p:spTree>
    <p:extLst>
      <p:ext uri="{BB962C8B-B14F-4D97-AF65-F5344CB8AC3E}">
        <p14:creationId xmlns:p14="http://schemas.microsoft.com/office/powerpoint/2010/main" val="1355232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4D8F4B8D-CB62-49AA-BBC9-BFBF0FA438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9" name="Picture 38">
            <a:extLst>
              <a:ext uri="{FF2B5EF4-FFF2-40B4-BE49-F238E27FC236}">
                <a16:creationId xmlns:a16="http://schemas.microsoft.com/office/drawing/2014/main" id="{0B11A20E-F906-44AF-9B8C-5C7607ED28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1" name="Rectangle 40">
            <a:extLst>
              <a:ext uri="{FF2B5EF4-FFF2-40B4-BE49-F238E27FC236}">
                <a16:creationId xmlns:a16="http://schemas.microsoft.com/office/drawing/2014/main" id="{589F2FE7-0776-45FC-BA50-B33FD5272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9E28EA0B-064B-42ED-AEB7-E2B518F58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50815A55-8D70-457A-807A-8497E4EB2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 name="Rectangle 46">
            <a:extLst>
              <a:ext uri="{FF2B5EF4-FFF2-40B4-BE49-F238E27FC236}">
                <a16:creationId xmlns:a16="http://schemas.microsoft.com/office/drawing/2014/main" id="{E9409685-E4D7-4C17-A7A6-C7C411192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TextBox 48">
            <a:extLst>
              <a:ext uri="{FF2B5EF4-FFF2-40B4-BE49-F238E27FC236}">
                <a16:creationId xmlns:a16="http://schemas.microsoft.com/office/drawing/2014/main" id="{0BB97CD4-5E08-4372-8A06-C645E5701DC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a:solidFill>
                  <a:schemeClr val="accent6"/>
                </a:solidFill>
                <a:latin typeface="Wingdings 3" panose="05040102010807070707" pitchFamily="18" charset="2"/>
              </a:rPr>
              <a:t>z</a:t>
            </a:r>
            <a:endParaRPr lang="en-US" sz="2400">
              <a:solidFill>
                <a:schemeClr val="accent6"/>
              </a:solidFill>
              <a:latin typeface="MS Shell Dlg 2" panose="020B0604030504040204" pitchFamily="34" charset="0"/>
            </a:endParaRPr>
          </a:p>
        </p:txBody>
      </p:sp>
      <p:sp useBgFill="1">
        <p:nvSpPr>
          <p:cNvPr id="51" name="Rectangle 50">
            <a:extLst>
              <a:ext uri="{FF2B5EF4-FFF2-40B4-BE49-F238E27FC236}">
                <a16:creationId xmlns:a16="http://schemas.microsoft.com/office/drawing/2014/main" id="{147E635D-C3B4-465B-AF24-991B6BF63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4A0623D0-396B-499E-BBFB-C17F1BB0F2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6" name="Picture 5" descr="Worker measuring wood">
            <a:extLst>
              <a:ext uri="{FF2B5EF4-FFF2-40B4-BE49-F238E27FC236}">
                <a16:creationId xmlns:a16="http://schemas.microsoft.com/office/drawing/2014/main" id="{6CD08A76-40BE-4ABD-853F-6C37AEAEE1FE}"/>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t="4070" r="-1" b="11658"/>
          <a:stretch/>
        </p:blipFill>
        <p:spPr>
          <a:xfrm>
            <a:off x="19965" y="-2"/>
            <a:ext cx="12191695" cy="6858000"/>
          </a:xfrm>
          <a:prstGeom prst="rect">
            <a:avLst/>
          </a:prstGeom>
        </p:spPr>
      </p:pic>
      <p:sp>
        <p:nvSpPr>
          <p:cNvPr id="55" name="Rectangle 54">
            <a:extLst>
              <a:ext uri="{FF2B5EF4-FFF2-40B4-BE49-F238E27FC236}">
                <a16:creationId xmlns:a16="http://schemas.microsoft.com/office/drawing/2014/main" id="{14E56C4B-C9E0-4F01-AF43-E69279A06A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6CCFC05F-DF0D-4B1B-8FD8-51B508CBCF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962042" y="0"/>
            <a:ext cx="11228892" cy="6858000"/>
          </a:xfrm>
          <a:prstGeom prst="rect">
            <a:avLst/>
          </a:prstGeom>
        </p:spPr>
      </p:pic>
      <p:sp>
        <p:nvSpPr>
          <p:cNvPr id="59" name="Rectangle 58">
            <a:extLst>
              <a:ext uri="{FF2B5EF4-FFF2-40B4-BE49-F238E27FC236}">
                <a16:creationId xmlns:a16="http://schemas.microsoft.com/office/drawing/2014/main" id="{8C654A17-56DA-4921-A42B-DE255FA66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0D93CEF-16CB-4B7B-A918-FA16F3D45C4D}"/>
              </a:ext>
            </a:extLst>
          </p:cNvPr>
          <p:cNvSpPr>
            <a:spLocks noGrp="1"/>
          </p:cNvSpPr>
          <p:nvPr>
            <p:ph type="title"/>
          </p:nvPr>
        </p:nvSpPr>
        <p:spPr>
          <a:xfrm>
            <a:off x="2292054" y="3428998"/>
            <a:ext cx="5816024" cy="2623459"/>
          </a:xfrm>
        </p:spPr>
        <p:txBody>
          <a:bodyPr vert="horz" lIns="91440" tIns="45720" rIns="91440" bIns="45720" rtlCol="0" anchor="t">
            <a:normAutofit/>
          </a:bodyPr>
          <a:lstStyle/>
          <a:p>
            <a:r>
              <a:rPr lang="en-US" sz="6600"/>
              <a:t>Final Product </a:t>
            </a:r>
          </a:p>
        </p:txBody>
      </p:sp>
    </p:spTree>
    <p:extLst>
      <p:ext uri="{BB962C8B-B14F-4D97-AF65-F5344CB8AC3E}">
        <p14:creationId xmlns:p14="http://schemas.microsoft.com/office/powerpoint/2010/main" val="422110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 name="Picture 4" descr="A person in a blue shirt standing in front of a building&#10;&#10;Description automatically generated">
            <a:extLst>
              <a:ext uri="{FF2B5EF4-FFF2-40B4-BE49-F238E27FC236}">
                <a16:creationId xmlns:a16="http://schemas.microsoft.com/office/drawing/2014/main" id="{B0828AA7-D6A0-4BB7-B074-0AF65783F960}"/>
              </a:ext>
            </a:extLst>
          </p:cNvPr>
          <p:cNvPicPr>
            <a:picLocks noChangeAspect="1"/>
          </p:cNvPicPr>
          <p:nvPr/>
        </p:nvPicPr>
        <p:blipFill rotWithShape="1">
          <a:blip r:embed="rId2"/>
          <a:srcRect l="20310" t="12821" r="32702" b="3846"/>
          <a:stretch/>
        </p:blipFill>
        <p:spPr>
          <a:xfrm>
            <a:off x="1349370" y="2026212"/>
            <a:ext cx="1674098" cy="1981810"/>
          </a:xfrm>
          <a:prstGeom prst="rect">
            <a:avLst/>
          </a:prstGeom>
        </p:spPr>
      </p:pic>
      <p:pic>
        <p:nvPicPr>
          <p:cNvPr id="5" name="Picture 4" descr="A person smiling for the camera&#10;&#10;Description automatically generated with medium confidence">
            <a:extLst>
              <a:ext uri="{FF2B5EF4-FFF2-40B4-BE49-F238E27FC236}">
                <a16:creationId xmlns:a16="http://schemas.microsoft.com/office/drawing/2014/main" id="{9D416B22-6FC6-4F4F-B807-741C7DED9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899" y="1958693"/>
            <a:ext cx="1520405" cy="2105239"/>
          </a:xfrm>
          <a:prstGeom prst="rect">
            <a:avLst/>
          </a:prstGeom>
        </p:spPr>
      </p:pic>
      <p:sp>
        <p:nvSpPr>
          <p:cNvPr id="2" name="Title 1">
            <a:extLst>
              <a:ext uri="{FF2B5EF4-FFF2-40B4-BE49-F238E27FC236}">
                <a16:creationId xmlns:a16="http://schemas.microsoft.com/office/drawing/2014/main" id="{CA7C096B-9308-4C1F-B6ED-B2CB58C7678A}"/>
              </a:ext>
            </a:extLst>
          </p:cNvPr>
          <p:cNvSpPr>
            <a:spLocks noGrp="1"/>
          </p:cNvSpPr>
          <p:nvPr>
            <p:ph type="title"/>
          </p:nvPr>
        </p:nvSpPr>
        <p:spPr>
          <a:xfrm>
            <a:off x="2862551" y="152642"/>
            <a:ext cx="4441743" cy="1563899"/>
          </a:xfrm>
        </p:spPr>
        <p:txBody>
          <a:bodyPr vert="horz" lIns="91440" tIns="45720" rIns="91440" bIns="45720" rtlCol="0" anchor="ctr">
            <a:normAutofit/>
          </a:bodyPr>
          <a:lstStyle/>
          <a:p>
            <a:r>
              <a:rPr lang="en-US" b="1"/>
              <a:t>Meet The Team</a:t>
            </a:r>
          </a:p>
        </p:txBody>
      </p:sp>
      <p:pic>
        <p:nvPicPr>
          <p:cNvPr id="1026" name="Picture 2">
            <a:extLst>
              <a:ext uri="{FF2B5EF4-FFF2-40B4-BE49-F238E27FC236}">
                <a16:creationId xmlns:a16="http://schemas.microsoft.com/office/drawing/2014/main" id="{A530B52A-522C-48E8-A4F0-E2EF4E0C6814}"/>
              </a:ext>
            </a:extLst>
          </p:cNvPr>
          <p:cNvPicPr>
            <a:picLocks noChangeAspect="1" noChangeArrowheads="1"/>
          </p:cNvPicPr>
          <p:nvPr/>
        </p:nvPicPr>
        <p:blipFill>
          <a:blip r:embed="rId4"/>
          <a:srcRect/>
          <a:stretch>
            <a:fillRect/>
          </a:stretch>
        </p:blipFill>
        <p:spPr bwMode="auto">
          <a:xfrm>
            <a:off x="3484494" y="1961512"/>
            <a:ext cx="1409079" cy="21024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31A2D8-AC04-45B3-B02B-BDED88249092}"/>
              </a:ext>
            </a:extLst>
          </p:cNvPr>
          <p:cNvSpPr txBox="1"/>
          <p:nvPr/>
        </p:nvSpPr>
        <p:spPr>
          <a:xfrm>
            <a:off x="1252914" y="4288125"/>
            <a:ext cx="2870791" cy="923330"/>
          </a:xfrm>
          <a:prstGeom prst="rect">
            <a:avLst/>
          </a:prstGeom>
          <a:noFill/>
        </p:spPr>
        <p:txBody>
          <a:bodyPr wrap="square" rtlCol="0">
            <a:spAutoFit/>
          </a:bodyPr>
          <a:lstStyle/>
          <a:p>
            <a:r>
              <a:rPr lang="en-CA" b="1"/>
              <a:t>Nathan </a:t>
            </a:r>
            <a:r>
              <a:rPr lang="en-CA" b="1" err="1"/>
              <a:t>Meraw</a:t>
            </a:r>
            <a:endParaRPr lang="en-CA" b="1"/>
          </a:p>
          <a:p>
            <a:r>
              <a:rPr lang="en-CA" b="1"/>
              <a:t>Program: </a:t>
            </a:r>
            <a:r>
              <a:rPr lang="en-CA"/>
              <a:t>BMG</a:t>
            </a:r>
          </a:p>
          <a:p>
            <a:r>
              <a:rPr lang="en-CA" b="1"/>
              <a:t>Year: </a:t>
            </a:r>
            <a:r>
              <a:rPr lang="en-CA"/>
              <a:t>Third</a:t>
            </a:r>
            <a:endParaRPr lang="LID4096" b="1"/>
          </a:p>
        </p:txBody>
      </p:sp>
      <p:pic>
        <p:nvPicPr>
          <p:cNvPr id="7" name="Picture 6" descr="A person smiling for the camera&#10;&#10;Description automatically generated with medium confidence">
            <a:extLst>
              <a:ext uri="{FF2B5EF4-FFF2-40B4-BE49-F238E27FC236}">
                <a16:creationId xmlns:a16="http://schemas.microsoft.com/office/drawing/2014/main" id="{70914472-2A95-467D-AFA8-9FCC0AE1E2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4294" y="2030826"/>
            <a:ext cx="1798719" cy="1981811"/>
          </a:xfrm>
          <a:prstGeom prst="rect">
            <a:avLst/>
          </a:prstGeom>
        </p:spPr>
      </p:pic>
      <p:sp>
        <p:nvSpPr>
          <p:cNvPr id="26" name="TextBox 25">
            <a:extLst>
              <a:ext uri="{FF2B5EF4-FFF2-40B4-BE49-F238E27FC236}">
                <a16:creationId xmlns:a16="http://schemas.microsoft.com/office/drawing/2014/main" id="{AF0C0F95-5622-4654-91C2-FB4694861F7B}"/>
              </a:ext>
            </a:extLst>
          </p:cNvPr>
          <p:cNvSpPr txBox="1"/>
          <p:nvPr/>
        </p:nvSpPr>
        <p:spPr>
          <a:xfrm>
            <a:off x="3319621" y="4288125"/>
            <a:ext cx="2870791" cy="923330"/>
          </a:xfrm>
          <a:prstGeom prst="rect">
            <a:avLst/>
          </a:prstGeom>
          <a:noFill/>
        </p:spPr>
        <p:txBody>
          <a:bodyPr wrap="square" rtlCol="0">
            <a:spAutoFit/>
          </a:bodyPr>
          <a:lstStyle/>
          <a:p>
            <a:r>
              <a:rPr lang="en-CA" b="1"/>
              <a:t>Dominic Salas</a:t>
            </a:r>
          </a:p>
          <a:p>
            <a:r>
              <a:rPr lang="en-CA" b="1"/>
              <a:t>Program: </a:t>
            </a:r>
            <a:r>
              <a:rPr lang="en-CA"/>
              <a:t>SEG</a:t>
            </a:r>
          </a:p>
          <a:p>
            <a:r>
              <a:rPr lang="en-CA" b="1"/>
              <a:t>Year: </a:t>
            </a:r>
            <a:r>
              <a:rPr lang="en-CA"/>
              <a:t>Second</a:t>
            </a:r>
            <a:endParaRPr lang="LID4096" b="1"/>
          </a:p>
        </p:txBody>
      </p:sp>
      <p:sp>
        <p:nvSpPr>
          <p:cNvPr id="27" name="TextBox 26">
            <a:extLst>
              <a:ext uri="{FF2B5EF4-FFF2-40B4-BE49-F238E27FC236}">
                <a16:creationId xmlns:a16="http://schemas.microsoft.com/office/drawing/2014/main" id="{0AB5AD9A-C636-4142-ADC2-97B5048ED31C}"/>
              </a:ext>
            </a:extLst>
          </p:cNvPr>
          <p:cNvSpPr txBox="1"/>
          <p:nvPr/>
        </p:nvSpPr>
        <p:spPr>
          <a:xfrm>
            <a:off x="5413899" y="4288125"/>
            <a:ext cx="2870791" cy="923330"/>
          </a:xfrm>
          <a:prstGeom prst="rect">
            <a:avLst/>
          </a:prstGeom>
          <a:noFill/>
        </p:spPr>
        <p:txBody>
          <a:bodyPr wrap="square" lIns="91440" tIns="45720" rIns="91440" bIns="45720" rtlCol="0" anchor="t">
            <a:spAutoFit/>
          </a:bodyPr>
          <a:lstStyle/>
          <a:p>
            <a:r>
              <a:rPr lang="en-CA" b="1"/>
              <a:t>Erika Johnson</a:t>
            </a:r>
          </a:p>
          <a:p>
            <a:r>
              <a:rPr lang="en-CA" b="1"/>
              <a:t>Program: </a:t>
            </a:r>
            <a:r>
              <a:rPr lang="en-CA"/>
              <a:t>BMG</a:t>
            </a:r>
          </a:p>
          <a:p>
            <a:r>
              <a:rPr lang="en-CA" b="1"/>
              <a:t>Year: </a:t>
            </a:r>
            <a:r>
              <a:rPr lang="en-CA"/>
              <a:t>Third</a:t>
            </a:r>
            <a:endParaRPr lang="LID4096" b="1"/>
          </a:p>
        </p:txBody>
      </p:sp>
      <p:pic>
        <p:nvPicPr>
          <p:cNvPr id="6" name="Picture 7">
            <a:extLst>
              <a:ext uri="{FF2B5EF4-FFF2-40B4-BE49-F238E27FC236}">
                <a16:creationId xmlns:a16="http://schemas.microsoft.com/office/drawing/2014/main" id="{40707534-4AE1-4235-87A4-2C2CBD4FADF2}"/>
              </a:ext>
            </a:extLst>
          </p:cNvPr>
          <p:cNvPicPr>
            <a:picLocks noChangeAspect="1"/>
          </p:cNvPicPr>
          <p:nvPr/>
        </p:nvPicPr>
        <p:blipFill rotWithShape="1">
          <a:blip r:embed="rId6"/>
          <a:srcRect l="13513" r="21235" b="440"/>
          <a:stretch/>
        </p:blipFill>
        <p:spPr>
          <a:xfrm>
            <a:off x="9564039" y="2030827"/>
            <a:ext cx="1613817" cy="1981810"/>
          </a:xfrm>
          <a:prstGeom prst="rect">
            <a:avLst/>
          </a:prstGeom>
        </p:spPr>
      </p:pic>
      <p:sp>
        <p:nvSpPr>
          <p:cNvPr id="28" name="TextBox 27">
            <a:extLst>
              <a:ext uri="{FF2B5EF4-FFF2-40B4-BE49-F238E27FC236}">
                <a16:creationId xmlns:a16="http://schemas.microsoft.com/office/drawing/2014/main" id="{2804216B-E86D-458C-9E91-738228FD36F4}"/>
              </a:ext>
            </a:extLst>
          </p:cNvPr>
          <p:cNvSpPr txBox="1"/>
          <p:nvPr/>
        </p:nvSpPr>
        <p:spPr>
          <a:xfrm>
            <a:off x="7304294" y="4288125"/>
            <a:ext cx="2870791" cy="923330"/>
          </a:xfrm>
          <a:prstGeom prst="rect">
            <a:avLst/>
          </a:prstGeom>
          <a:noFill/>
        </p:spPr>
        <p:txBody>
          <a:bodyPr wrap="square" rtlCol="0">
            <a:spAutoFit/>
          </a:bodyPr>
          <a:lstStyle/>
          <a:p>
            <a:r>
              <a:rPr lang="en-CA" b="1"/>
              <a:t>Qassim </a:t>
            </a:r>
            <a:r>
              <a:rPr lang="en-CA" b="1" err="1"/>
              <a:t>Alkassir</a:t>
            </a:r>
            <a:endParaRPr lang="en-CA" b="1"/>
          </a:p>
          <a:p>
            <a:r>
              <a:rPr lang="en-CA" b="1"/>
              <a:t>Program: </a:t>
            </a:r>
            <a:r>
              <a:rPr lang="en-CA"/>
              <a:t>SEG</a:t>
            </a:r>
          </a:p>
          <a:p>
            <a:r>
              <a:rPr lang="en-CA" b="1"/>
              <a:t>Year: </a:t>
            </a:r>
            <a:r>
              <a:rPr lang="en-CA"/>
              <a:t>Second</a:t>
            </a:r>
            <a:endParaRPr lang="LID4096" b="1"/>
          </a:p>
        </p:txBody>
      </p:sp>
      <p:sp>
        <p:nvSpPr>
          <p:cNvPr id="29" name="TextBox 28">
            <a:extLst>
              <a:ext uri="{FF2B5EF4-FFF2-40B4-BE49-F238E27FC236}">
                <a16:creationId xmlns:a16="http://schemas.microsoft.com/office/drawing/2014/main" id="{17A4C2DE-EF8F-4BF3-8240-0BAA58DDD9C9}"/>
              </a:ext>
            </a:extLst>
          </p:cNvPr>
          <p:cNvSpPr txBox="1"/>
          <p:nvPr/>
        </p:nvSpPr>
        <p:spPr>
          <a:xfrm>
            <a:off x="9564039" y="4288125"/>
            <a:ext cx="2870791" cy="923330"/>
          </a:xfrm>
          <a:prstGeom prst="rect">
            <a:avLst/>
          </a:prstGeom>
          <a:noFill/>
        </p:spPr>
        <p:txBody>
          <a:bodyPr wrap="square" rtlCol="0">
            <a:spAutoFit/>
          </a:bodyPr>
          <a:lstStyle/>
          <a:p>
            <a:r>
              <a:rPr lang="en-CA" b="1"/>
              <a:t>Kierra </a:t>
            </a:r>
            <a:r>
              <a:rPr lang="en-CA" b="1" err="1"/>
              <a:t>Caminiti</a:t>
            </a:r>
            <a:endParaRPr lang="en-CA" b="1"/>
          </a:p>
          <a:p>
            <a:r>
              <a:rPr lang="en-CA" b="1"/>
              <a:t>Program: </a:t>
            </a:r>
            <a:r>
              <a:rPr lang="en-CA"/>
              <a:t>BMG</a:t>
            </a:r>
          </a:p>
          <a:p>
            <a:r>
              <a:rPr lang="en-CA" b="1"/>
              <a:t>Year: </a:t>
            </a:r>
            <a:r>
              <a:rPr lang="en-CA"/>
              <a:t>Third</a:t>
            </a:r>
            <a:endParaRPr lang="LID4096" b="1"/>
          </a:p>
        </p:txBody>
      </p:sp>
    </p:spTree>
    <p:extLst>
      <p:ext uri="{BB962C8B-B14F-4D97-AF65-F5344CB8AC3E}">
        <p14:creationId xmlns:p14="http://schemas.microsoft.com/office/powerpoint/2010/main" val="2664140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52402-7175-4D42-9D86-8AADC5CC1A65}"/>
              </a:ext>
            </a:extLst>
          </p:cNvPr>
          <p:cNvSpPr>
            <a:spLocks noGrp="1"/>
          </p:cNvSpPr>
          <p:nvPr>
            <p:ph type="title"/>
          </p:nvPr>
        </p:nvSpPr>
        <p:spPr/>
        <p:txBody>
          <a:bodyPr/>
          <a:lstStyle/>
          <a:p>
            <a:r>
              <a:rPr lang="en-CA"/>
              <a:t>Insert Video Here With Voice Over</a:t>
            </a:r>
            <a:endParaRPr lang="LID4096"/>
          </a:p>
        </p:txBody>
      </p:sp>
      <p:pic>
        <p:nvPicPr>
          <p:cNvPr id="7" name="GNG 2101 Final Presentation Video">
            <a:hlinkClick r:id="" action="ppaction://media"/>
            <a:extLst>
              <a:ext uri="{FF2B5EF4-FFF2-40B4-BE49-F238E27FC236}">
                <a16:creationId xmlns:a16="http://schemas.microsoft.com/office/drawing/2014/main" id="{633DF399-D921-4B52-8948-C08354CC98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66"/>
            <a:ext cx="12192000" cy="6868732"/>
          </a:xfrm>
          <a:prstGeom prst="rect">
            <a:avLst/>
          </a:prstGeom>
        </p:spPr>
      </p:pic>
    </p:spTree>
    <p:extLst>
      <p:ext uri="{BB962C8B-B14F-4D97-AF65-F5344CB8AC3E}">
        <p14:creationId xmlns:p14="http://schemas.microsoft.com/office/powerpoint/2010/main" val="105165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84FD7-11B0-485B-ACA4-5A48E5F5395C}"/>
              </a:ext>
            </a:extLst>
          </p:cNvPr>
          <p:cNvSpPr>
            <a:spLocks noGrp="1"/>
          </p:cNvSpPr>
          <p:nvPr>
            <p:ph type="title"/>
          </p:nvPr>
        </p:nvSpPr>
        <p:spPr>
          <a:xfrm>
            <a:off x="4076223" y="662193"/>
            <a:ext cx="4428385" cy="864099"/>
          </a:xfrm>
        </p:spPr>
        <p:txBody>
          <a:bodyPr/>
          <a:lstStyle/>
          <a:p>
            <a:pPr algn="l"/>
            <a:r>
              <a:rPr lang="en-CA"/>
              <a:t>Final Product Results</a:t>
            </a:r>
          </a:p>
        </p:txBody>
      </p:sp>
      <p:graphicFrame>
        <p:nvGraphicFramePr>
          <p:cNvPr id="2052" name="Content Placeholder 2">
            <a:extLst>
              <a:ext uri="{FF2B5EF4-FFF2-40B4-BE49-F238E27FC236}">
                <a16:creationId xmlns:a16="http://schemas.microsoft.com/office/drawing/2014/main" id="{59231397-87CB-4694-B18B-E917C814E5C2}"/>
              </a:ext>
            </a:extLst>
          </p:cNvPr>
          <p:cNvGraphicFramePr>
            <a:graphicFrameLocks noGrp="1"/>
          </p:cNvGraphicFramePr>
          <p:nvPr>
            <p:ph idx="1"/>
            <p:extLst>
              <p:ext uri="{D42A27DB-BD31-4B8C-83A1-F6EECF244321}">
                <p14:modId xmlns:p14="http://schemas.microsoft.com/office/powerpoint/2010/main" val="1187467355"/>
              </p:ext>
            </p:extLst>
          </p:nvPr>
        </p:nvGraphicFramePr>
        <p:xfrm>
          <a:off x="1519418" y="1739422"/>
          <a:ext cx="4902009" cy="4248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See the source image">
            <a:extLst>
              <a:ext uri="{FF2B5EF4-FFF2-40B4-BE49-F238E27FC236}">
                <a16:creationId xmlns:a16="http://schemas.microsoft.com/office/drawing/2014/main" id="{B9C94FE6-259B-4031-8B76-B7D5E1888C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7369" y="2430886"/>
            <a:ext cx="4153553" cy="2769463"/>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543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28" name="Rectangle 30">
            <a:extLst>
              <a:ext uri="{FF2B5EF4-FFF2-40B4-BE49-F238E27FC236}">
                <a16:creationId xmlns:a16="http://schemas.microsoft.com/office/drawing/2014/main" id="{01BC10AE-0978-44A8-90BB-035C7E237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32">
            <a:extLst>
              <a:ext uri="{FF2B5EF4-FFF2-40B4-BE49-F238E27FC236}">
                <a16:creationId xmlns:a16="http://schemas.microsoft.com/office/drawing/2014/main" id="{E17FCA0A-2061-455A-B63A-DE1C010F13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0" name="Picture 34">
            <a:extLst>
              <a:ext uri="{FF2B5EF4-FFF2-40B4-BE49-F238E27FC236}">
                <a16:creationId xmlns:a16="http://schemas.microsoft.com/office/drawing/2014/main" id="{E2B0BDB6-01E9-4AD8-A995-25C1E186B4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2" name="Rectangle 36">
            <a:extLst>
              <a:ext uri="{FF2B5EF4-FFF2-40B4-BE49-F238E27FC236}">
                <a16:creationId xmlns:a16="http://schemas.microsoft.com/office/drawing/2014/main" id="{F0596BC0-68F5-429F-A6D0-3A97A62C2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8">
            <a:extLst>
              <a:ext uri="{FF2B5EF4-FFF2-40B4-BE49-F238E27FC236}">
                <a16:creationId xmlns:a16="http://schemas.microsoft.com/office/drawing/2014/main" id="{2508CE1A-C7C9-4E92-AA5C-A0374093A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40">
            <a:extLst>
              <a:ext uri="{FF2B5EF4-FFF2-40B4-BE49-F238E27FC236}">
                <a16:creationId xmlns:a16="http://schemas.microsoft.com/office/drawing/2014/main" id="{A7BF794F-D2F1-409F-85B1-0C92933FD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1E0FCB-42F0-482A-A9ED-738155F9D079}"/>
              </a:ext>
            </a:extLst>
          </p:cNvPr>
          <p:cNvSpPr>
            <a:spLocks noGrp="1"/>
          </p:cNvSpPr>
          <p:nvPr>
            <p:ph type="title"/>
          </p:nvPr>
        </p:nvSpPr>
        <p:spPr>
          <a:xfrm>
            <a:off x="1969804" y="808056"/>
            <a:ext cx="3969504" cy="1077229"/>
          </a:xfrm>
        </p:spPr>
        <p:txBody>
          <a:bodyPr>
            <a:normAutofit/>
          </a:bodyPr>
          <a:lstStyle/>
          <a:p>
            <a:pPr algn="l"/>
            <a:r>
              <a:rPr lang="en-CA"/>
              <a:t>Economics and Business Model</a:t>
            </a:r>
          </a:p>
        </p:txBody>
      </p:sp>
      <p:sp>
        <p:nvSpPr>
          <p:cNvPr id="3" name="Content Placeholder 2">
            <a:extLst>
              <a:ext uri="{FF2B5EF4-FFF2-40B4-BE49-F238E27FC236}">
                <a16:creationId xmlns:a16="http://schemas.microsoft.com/office/drawing/2014/main" id="{5496C96C-5733-4C23-AE6F-7E3476D9F4B8}"/>
              </a:ext>
            </a:extLst>
          </p:cNvPr>
          <p:cNvSpPr>
            <a:spLocks noGrp="1"/>
          </p:cNvSpPr>
          <p:nvPr>
            <p:ph idx="1"/>
          </p:nvPr>
        </p:nvSpPr>
        <p:spPr>
          <a:xfrm>
            <a:off x="1969803" y="2052116"/>
            <a:ext cx="3969505" cy="3997828"/>
          </a:xfrm>
        </p:spPr>
        <p:txBody>
          <a:bodyPr>
            <a:normAutofit/>
          </a:bodyPr>
          <a:lstStyle/>
          <a:p>
            <a:pPr marL="344170" indent="-337820">
              <a:lnSpc>
                <a:spcPct val="110000"/>
              </a:lnSpc>
            </a:pPr>
            <a:r>
              <a:rPr lang="en-CA" sz="1500">
                <a:cs typeface="Arial"/>
              </a:rPr>
              <a:t>E-commerce business to consumer model</a:t>
            </a:r>
          </a:p>
          <a:p>
            <a:pPr marL="795020" lvl="1" indent="-337820">
              <a:lnSpc>
                <a:spcPct val="110000"/>
              </a:lnSpc>
            </a:pPr>
            <a:r>
              <a:rPr lang="en-CA" sz="1500">
                <a:cs typeface="Arial"/>
              </a:rPr>
              <a:t>No costs for maintaining a storefront</a:t>
            </a:r>
          </a:p>
          <a:p>
            <a:pPr marL="795020" lvl="1" indent="-337820">
              <a:lnSpc>
                <a:spcPct val="110000"/>
              </a:lnSpc>
            </a:pPr>
            <a:r>
              <a:rPr lang="en-CA" sz="1500">
                <a:cs typeface="Arial"/>
              </a:rPr>
              <a:t>Convenient and safe (no-contact shopping and delivery)</a:t>
            </a:r>
          </a:p>
          <a:p>
            <a:pPr marL="795020" lvl="1" indent="-337820">
              <a:lnSpc>
                <a:spcPct val="110000"/>
              </a:lnSpc>
            </a:pPr>
            <a:r>
              <a:rPr lang="en-CA" sz="1500">
                <a:cs typeface="Arial"/>
              </a:rPr>
              <a:t>Customer data collection</a:t>
            </a:r>
          </a:p>
          <a:p>
            <a:pPr marL="795020" lvl="1" indent="-337820">
              <a:lnSpc>
                <a:spcPct val="110000"/>
              </a:lnSpc>
            </a:pPr>
            <a:r>
              <a:rPr lang="en-CA" sz="1500">
                <a:cs typeface="Arial"/>
              </a:rPr>
              <a:t>Selling in a global market 24/7</a:t>
            </a:r>
            <a:endParaRPr lang="en-CA" sz="1500"/>
          </a:p>
          <a:p>
            <a:pPr marL="344170" indent="-337820">
              <a:lnSpc>
                <a:spcPct val="110000"/>
              </a:lnSpc>
            </a:pPr>
            <a:r>
              <a:rPr lang="en-CA" sz="1500">
                <a:cs typeface="Arial"/>
              </a:rPr>
              <a:t>Private labelling and manufacturing</a:t>
            </a:r>
          </a:p>
          <a:p>
            <a:pPr marL="795020" lvl="1" indent="-337820">
              <a:lnSpc>
                <a:spcPct val="110000"/>
              </a:lnSpc>
            </a:pPr>
            <a:r>
              <a:rPr lang="en-CA" sz="1500">
                <a:cs typeface="Arial"/>
              </a:rPr>
              <a:t>Further reduces costs of production</a:t>
            </a:r>
          </a:p>
        </p:txBody>
      </p:sp>
      <p:pic>
        <p:nvPicPr>
          <p:cNvPr id="5" name="Picture 5" descr="Table&#10;&#10;Description automatically generated">
            <a:extLst>
              <a:ext uri="{FF2B5EF4-FFF2-40B4-BE49-F238E27FC236}">
                <a16:creationId xmlns:a16="http://schemas.microsoft.com/office/drawing/2014/main" id="{DFC0BE11-D56E-4FB0-9003-5F758F60027E}"/>
              </a:ext>
            </a:extLst>
          </p:cNvPr>
          <p:cNvPicPr>
            <a:picLocks noChangeAspect="1"/>
          </p:cNvPicPr>
          <p:nvPr/>
        </p:nvPicPr>
        <p:blipFill>
          <a:blip r:embed="rId6"/>
          <a:stretch>
            <a:fillRect/>
          </a:stretch>
        </p:blipFill>
        <p:spPr>
          <a:xfrm>
            <a:off x="6959772" y="641207"/>
            <a:ext cx="3578609" cy="2621275"/>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4" name="Picture 5" descr="Table&#10;&#10;Description automatically generated">
            <a:extLst>
              <a:ext uri="{FF2B5EF4-FFF2-40B4-BE49-F238E27FC236}">
                <a16:creationId xmlns:a16="http://schemas.microsoft.com/office/drawing/2014/main" id="{244C4A91-A777-41DC-8920-11B007BE2F63}"/>
              </a:ext>
            </a:extLst>
          </p:cNvPr>
          <p:cNvPicPr>
            <a:picLocks noChangeAspect="1"/>
          </p:cNvPicPr>
          <p:nvPr/>
        </p:nvPicPr>
        <p:blipFill>
          <a:blip r:embed="rId7"/>
          <a:stretch>
            <a:fillRect/>
          </a:stretch>
        </p:blipFill>
        <p:spPr>
          <a:xfrm>
            <a:off x="6751768" y="3917161"/>
            <a:ext cx="3994617" cy="196734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38" name="Rectangle 42">
            <a:extLst>
              <a:ext uri="{FF2B5EF4-FFF2-40B4-BE49-F238E27FC236}">
                <a16:creationId xmlns:a16="http://schemas.microsoft.com/office/drawing/2014/main" id="{82C5B126-6A26-42C3-ABC3-3C9196952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0E898FC-D2E2-4F7A-A1B2-337A527AB527}"/>
              </a:ext>
            </a:extLst>
          </p:cNvPr>
          <p:cNvSpPr txBox="1"/>
          <p:nvPr/>
        </p:nvSpPr>
        <p:spPr>
          <a:xfrm>
            <a:off x="7372815" y="333979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ea typeface="+mn-lt"/>
                <a:cs typeface="+mn-lt"/>
              </a:rPr>
              <a:t>3-Year Income Statement</a:t>
            </a:r>
            <a:endParaRPr lang="en-US" sz="1200">
              <a:cs typeface="Arial"/>
            </a:endParaRPr>
          </a:p>
        </p:txBody>
      </p:sp>
      <p:sp>
        <p:nvSpPr>
          <p:cNvPr id="40" name="TextBox 39">
            <a:extLst>
              <a:ext uri="{FF2B5EF4-FFF2-40B4-BE49-F238E27FC236}">
                <a16:creationId xmlns:a16="http://schemas.microsoft.com/office/drawing/2014/main" id="{C4ECCB3D-0A1F-4585-9899-7EE90C0BF3BD}"/>
              </a:ext>
            </a:extLst>
          </p:cNvPr>
          <p:cNvSpPr txBox="1"/>
          <p:nvPr/>
        </p:nvSpPr>
        <p:spPr>
          <a:xfrm>
            <a:off x="7484327" y="5960326"/>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1200">
                <a:ea typeface="+mn-lt"/>
                <a:cs typeface="+mn-lt"/>
              </a:rPr>
              <a:t>List of Categorized Business Costs</a:t>
            </a:r>
            <a:endParaRPr lang="en-US"/>
          </a:p>
        </p:txBody>
      </p:sp>
    </p:spTree>
    <p:extLst>
      <p:ext uri="{BB962C8B-B14F-4D97-AF65-F5344CB8AC3E}">
        <p14:creationId xmlns:p14="http://schemas.microsoft.com/office/powerpoint/2010/main" val="964108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e the source image">
            <a:extLst>
              <a:ext uri="{FF2B5EF4-FFF2-40B4-BE49-F238E27FC236}">
                <a16:creationId xmlns:a16="http://schemas.microsoft.com/office/drawing/2014/main" id="{AF33A592-B454-465A-83C9-CE3313367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0"/>
            <a:ext cx="10380663"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
            <a:extLst>
              <a:ext uri="{FF2B5EF4-FFF2-40B4-BE49-F238E27FC236}">
                <a16:creationId xmlns:a16="http://schemas.microsoft.com/office/drawing/2014/main" id="{B2B1393B-F9FD-4075-A961-6A66379EA229}"/>
              </a:ext>
            </a:extLst>
          </p:cNvPr>
          <p:cNvSpPr txBox="1"/>
          <p:nvPr/>
        </p:nvSpPr>
        <p:spPr>
          <a:xfrm>
            <a:off x="5122892" y="1267927"/>
            <a:ext cx="1944628" cy="347787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solidFill>
                  <a:schemeClr val="bg1"/>
                </a:solidFill>
                <a:effectLst/>
                <a:latin typeface="Times New Roman"/>
                <a:ea typeface="Calibri" panose="020F0502020204030204" pitchFamily="34" charset="0"/>
                <a:cs typeface="Times New Roman"/>
              </a:rPr>
              <a:t>Our company’s cane</a:t>
            </a:r>
            <a:r>
              <a:rPr lang="en-US" sz="1000">
                <a:solidFill>
                  <a:schemeClr val="bg1"/>
                </a:solidFill>
                <a:latin typeface="Times New Roman"/>
                <a:ea typeface="Calibri" panose="020F0502020204030204" pitchFamily="34" charset="0"/>
                <a:cs typeface="Times New Roman"/>
              </a:rPr>
              <a:t> </a:t>
            </a:r>
            <a:r>
              <a:rPr lang="en-US" sz="1000">
                <a:solidFill>
                  <a:schemeClr val="bg1"/>
                </a:solidFill>
                <a:effectLst/>
                <a:latin typeface="Times New Roman"/>
                <a:ea typeface="Calibri" panose="020F0502020204030204" pitchFamily="34" charset="0"/>
                <a:cs typeface="Times New Roman"/>
              </a:rPr>
              <a:t>is intended for use by anyone that is visually impaired. This person can be located anywhere in the world, is of any gender, and is within the skilled working class to upper middle class. The reason for why the individual must at least be of working class is due to the cost of the product being over $100. This is rather expensive, and therefore whoever wishes to purchase the product must have the funds to do so. We also envision that the person purchasing this cane is social, and active. The person must be social if the product is to be used among two people. The customer should also be active since the product is intended to be used while walking or running.</a:t>
            </a:r>
          </a:p>
          <a:p>
            <a:endParaRPr lang="en-CA" sz="1000">
              <a:solidFill>
                <a:schemeClr val="bg1"/>
              </a:solidFill>
              <a:latin typeface="Times New Roman" panose="02020603050405020304" pitchFamily="18" charset="0"/>
              <a:cs typeface="Times New Roman" panose="02020603050405020304" pitchFamily="18" charset="0"/>
            </a:endParaRPr>
          </a:p>
        </p:txBody>
      </p:sp>
      <p:sp>
        <p:nvSpPr>
          <p:cNvPr id="9" name="TextBox 3">
            <a:extLst>
              <a:ext uri="{FF2B5EF4-FFF2-40B4-BE49-F238E27FC236}">
                <a16:creationId xmlns:a16="http://schemas.microsoft.com/office/drawing/2014/main" id="{050C57D4-C2EF-4D74-9EAE-50D422BB51F1}"/>
              </a:ext>
            </a:extLst>
          </p:cNvPr>
          <p:cNvSpPr txBox="1"/>
          <p:nvPr/>
        </p:nvSpPr>
        <p:spPr>
          <a:xfrm>
            <a:off x="9121150" y="1264615"/>
            <a:ext cx="1769876" cy="283410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228600">
              <a:lnSpc>
                <a:spcPct val="107000"/>
              </a:lnSpc>
              <a:spcAft>
                <a:spcPts val="800"/>
              </a:spcAft>
            </a:pPr>
            <a:r>
              <a:rPr lang="en-CA" sz="1000">
                <a:solidFill>
                  <a:schemeClr val="bg1"/>
                </a:solidFill>
                <a:effectLst/>
                <a:latin typeface="Times New Roman"/>
                <a:ea typeface="Calibri" panose="020F0502020204030204" pitchFamily="34" charset="0"/>
                <a:cs typeface="Times New Roman"/>
              </a:rPr>
              <a:t>During the current pandemic safe social distancing is a practice that has been suggested from the government for the health of the public. For the case of visually impaired individuals however, the act of being guided usually includes breaking the 6ft social distancing regulation. The product that has been designed addresses the issue and enables the user to be guided from afar.</a:t>
            </a:r>
          </a:p>
          <a:p>
            <a:endParaRPr lang="en-CA" sz="1100">
              <a:solidFill>
                <a:schemeClr val="bg1"/>
              </a:solidFill>
              <a:cs typeface="Arial"/>
            </a:endParaRPr>
          </a:p>
        </p:txBody>
      </p:sp>
      <p:sp>
        <p:nvSpPr>
          <p:cNvPr id="10" name="TextBox 4">
            <a:extLst>
              <a:ext uri="{FF2B5EF4-FFF2-40B4-BE49-F238E27FC236}">
                <a16:creationId xmlns:a16="http://schemas.microsoft.com/office/drawing/2014/main" id="{AA6B8FBE-9168-4432-9ECD-9DF89BF547FD}"/>
              </a:ext>
            </a:extLst>
          </p:cNvPr>
          <p:cNvSpPr txBox="1"/>
          <p:nvPr/>
        </p:nvSpPr>
        <p:spPr>
          <a:xfrm>
            <a:off x="3161521" y="1158356"/>
            <a:ext cx="1944628" cy="101566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solidFill>
                  <a:schemeClr val="bg1"/>
                </a:solidFill>
                <a:effectLst/>
                <a:latin typeface="Times New Roman"/>
                <a:ea typeface="Calibri" panose="020F0502020204030204" pitchFamily="34" charset="0"/>
                <a:cs typeface="Times New Roman"/>
              </a:rPr>
              <a:t>Key activities include R&amp;D of future products as well as marketing, sales, shipping, labelling, packaging, and assembling products.</a:t>
            </a:r>
            <a:r>
              <a:rPr lang="en-US" sz="1000">
                <a:solidFill>
                  <a:schemeClr val="bg1"/>
                </a:solidFill>
                <a:latin typeface="Times New Roman"/>
                <a:ea typeface="Calibri" panose="020F0502020204030204" pitchFamily="34" charset="0"/>
                <a:cs typeface="Times New Roman"/>
              </a:rPr>
              <a:t> </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CA" sz="1000">
              <a:solidFill>
                <a:schemeClr val="bg1"/>
              </a:solidFill>
              <a:latin typeface="Times New Roman" panose="02020603050405020304" pitchFamily="18" charset="0"/>
              <a:cs typeface="Times New Roman" panose="02020603050405020304" pitchFamily="18" charset="0"/>
            </a:endParaRPr>
          </a:p>
        </p:txBody>
      </p:sp>
      <p:sp>
        <p:nvSpPr>
          <p:cNvPr id="11" name="TextBox 5">
            <a:extLst>
              <a:ext uri="{FF2B5EF4-FFF2-40B4-BE49-F238E27FC236}">
                <a16:creationId xmlns:a16="http://schemas.microsoft.com/office/drawing/2014/main" id="{D25BD63C-D974-4EA9-AECC-D925FF554973}"/>
              </a:ext>
            </a:extLst>
          </p:cNvPr>
          <p:cNvSpPr txBox="1"/>
          <p:nvPr/>
        </p:nvSpPr>
        <p:spPr>
          <a:xfrm>
            <a:off x="6814660" y="3575824"/>
            <a:ext cx="2158355" cy="166609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8600">
              <a:lnSpc>
                <a:spcPct val="107000"/>
              </a:lnSpc>
              <a:spcAft>
                <a:spcPts val="800"/>
              </a:spcAft>
            </a:pPr>
            <a:r>
              <a:rPr lang="en-CA" sz="1000">
                <a:solidFill>
                  <a:schemeClr val="bg1"/>
                </a:solidFill>
                <a:effectLst/>
                <a:latin typeface="Times New Roman"/>
                <a:ea typeface="Calibri" panose="020F0502020204030204" pitchFamily="34" charset="0"/>
                <a:cs typeface="Times New Roman"/>
              </a:rPr>
              <a:t>Products will be distributed via the e-commerce distribution method through web sales. The e-commerce distribution method will be used since it allows for lower operational costs, safer way to purchase goods, and is more convenient for customers.</a:t>
            </a:r>
            <a:r>
              <a:rPr lang="en-CA" sz="1000">
                <a:solidFill>
                  <a:schemeClr val="bg1"/>
                </a:solidFill>
                <a:latin typeface="Times New Roman"/>
                <a:ea typeface="Calibri" panose="020F0502020204030204" pitchFamily="34" charset="0"/>
                <a:cs typeface="Times New Roman"/>
              </a:rPr>
              <a:t> </a:t>
            </a:r>
            <a:endParaRPr lang="en-CA"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CA" sz="1000">
              <a:solidFill>
                <a:schemeClr val="bg1"/>
              </a:solidFill>
              <a:cs typeface="Arial"/>
            </a:endParaRPr>
          </a:p>
        </p:txBody>
      </p:sp>
      <p:sp>
        <p:nvSpPr>
          <p:cNvPr id="12" name="TextBox 6">
            <a:extLst>
              <a:ext uri="{FF2B5EF4-FFF2-40B4-BE49-F238E27FC236}">
                <a16:creationId xmlns:a16="http://schemas.microsoft.com/office/drawing/2014/main" id="{8944135C-CDD9-40C8-BF20-126B249BAF26}"/>
              </a:ext>
            </a:extLst>
          </p:cNvPr>
          <p:cNvSpPr txBox="1"/>
          <p:nvPr/>
        </p:nvSpPr>
        <p:spPr>
          <a:xfrm>
            <a:off x="6814659" y="1102829"/>
            <a:ext cx="2158355" cy="214238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8600">
              <a:lnSpc>
                <a:spcPct val="107000"/>
              </a:lnSpc>
              <a:spcAft>
                <a:spcPts val="800"/>
              </a:spcAft>
            </a:pPr>
            <a:r>
              <a:rPr lang="en-CA" sz="900">
                <a:solidFill>
                  <a:schemeClr val="bg1"/>
                </a:solidFill>
                <a:effectLst/>
                <a:latin typeface="Times New Roman"/>
                <a:ea typeface="Calibri" panose="020F0502020204030204" pitchFamily="34" charset="0"/>
                <a:cs typeface="Times New Roman"/>
              </a:rPr>
              <a:t>To build strong relationships between the customers and the company we will put a strong emphasis on communication and seek feedback from our valued customers on ways to develop our cane. We will show genuine care for our customers and treat them with respect in all aspects of the business. The key to this will be by modeling good behaviours from management to employees to customers.</a:t>
            </a:r>
            <a:r>
              <a:rPr lang="en-CA" sz="900">
                <a:solidFill>
                  <a:schemeClr val="bg1"/>
                </a:solidFill>
                <a:latin typeface="Times New Roman"/>
                <a:ea typeface="Calibri" panose="020F0502020204030204" pitchFamily="34" charset="0"/>
                <a:cs typeface="Times New Roman"/>
              </a:rPr>
              <a:t> </a:t>
            </a:r>
            <a:endParaRPr lang="en-C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CA" sz="1100">
              <a:solidFill>
                <a:schemeClr val="bg1"/>
              </a:solidFill>
              <a:cs typeface="Arial"/>
            </a:endParaRPr>
          </a:p>
        </p:txBody>
      </p:sp>
      <p:sp>
        <p:nvSpPr>
          <p:cNvPr id="13" name="TextBox 7">
            <a:extLst>
              <a:ext uri="{FF2B5EF4-FFF2-40B4-BE49-F238E27FC236}">
                <a16:creationId xmlns:a16="http://schemas.microsoft.com/office/drawing/2014/main" id="{37D3936D-4729-41CD-A6A8-AC08E6FC20F8}"/>
              </a:ext>
            </a:extLst>
          </p:cNvPr>
          <p:cNvSpPr txBox="1"/>
          <p:nvPr/>
        </p:nvSpPr>
        <p:spPr>
          <a:xfrm>
            <a:off x="3048246" y="3593264"/>
            <a:ext cx="2158356" cy="163121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solidFill>
                  <a:schemeClr val="bg1"/>
                </a:solidFill>
                <a:effectLst/>
                <a:latin typeface="Times New Roman"/>
                <a:ea typeface="Calibri" panose="020F0502020204030204" pitchFamily="34" charset="0"/>
                <a:cs typeface="Times New Roman"/>
              </a:rPr>
              <a:t>Key resources for the function of the business include financial assistance, motivated employees, highly knowledgeable management, product materials, private labelers/ manufacturers, outsourced postal service, small office space, and company laptops.</a:t>
            </a:r>
          </a:p>
          <a:p>
            <a:pPr algn="ct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CA" sz="1000">
              <a:solidFill>
                <a:schemeClr val="bg1"/>
              </a:solidFill>
              <a:latin typeface="Times New Roman" panose="02020603050405020304" pitchFamily="18" charset="0"/>
              <a:cs typeface="Times New Roman" panose="02020603050405020304" pitchFamily="18" charset="0"/>
            </a:endParaRPr>
          </a:p>
        </p:txBody>
      </p:sp>
      <p:sp>
        <p:nvSpPr>
          <p:cNvPr id="14" name="TextBox 8">
            <a:extLst>
              <a:ext uri="{FF2B5EF4-FFF2-40B4-BE49-F238E27FC236}">
                <a16:creationId xmlns:a16="http://schemas.microsoft.com/office/drawing/2014/main" id="{ECCD1ED7-E759-4481-B75A-DD47B2E3CE6D}"/>
              </a:ext>
            </a:extLst>
          </p:cNvPr>
          <p:cNvSpPr txBox="1"/>
          <p:nvPr/>
        </p:nvSpPr>
        <p:spPr>
          <a:xfrm>
            <a:off x="5908124" y="5363339"/>
            <a:ext cx="4648363" cy="117025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8600">
              <a:lnSpc>
                <a:spcPct val="107000"/>
              </a:lnSpc>
              <a:spcAft>
                <a:spcPts val="800"/>
              </a:spcAft>
            </a:pPr>
            <a:r>
              <a:rPr lang="en-CA" sz="1100">
                <a:solidFill>
                  <a:schemeClr val="bg1"/>
                </a:solidFill>
                <a:effectLst/>
                <a:latin typeface="Times New Roman"/>
                <a:ea typeface="Calibri" panose="020F0502020204030204" pitchFamily="34" charset="0"/>
                <a:cs typeface="Times New Roman"/>
              </a:rPr>
              <a:t>Money will be made once at the time of purchase. The main company revenue will be from sales of our product to individuals or visual impairment rehabilitation corporations (sold in bulk). Additionally, when the company can go public on the stock market another source of revenue would be from dividends. Our business will set pricing based off our market competition, customer value, and cost of production/ materials.</a:t>
            </a:r>
            <a:r>
              <a:rPr lang="en-CA" sz="1100">
                <a:solidFill>
                  <a:schemeClr val="bg1"/>
                </a:solidFill>
                <a:latin typeface="Times New Roman"/>
                <a:ea typeface="Calibri" panose="020F0502020204030204" pitchFamily="34" charset="0"/>
                <a:cs typeface="Times New Roman"/>
              </a:rPr>
              <a:t> </a:t>
            </a:r>
            <a:endParaRPr lang="en-CA"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9">
            <a:extLst>
              <a:ext uri="{FF2B5EF4-FFF2-40B4-BE49-F238E27FC236}">
                <a16:creationId xmlns:a16="http://schemas.microsoft.com/office/drawing/2014/main" id="{6F2ECE7C-E66C-4FF2-AC35-A7B7139CB3D2}"/>
              </a:ext>
            </a:extLst>
          </p:cNvPr>
          <p:cNvSpPr txBox="1"/>
          <p:nvPr/>
        </p:nvSpPr>
        <p:spPr>
          <a:xfrm>
            <a:off x="1154021" y="1108892"/>
            <a:ext cx="1961371" cy="314804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228600">
              <a:lnSpc>
                <a:spcPct val="107000"/>
              </a:lnSpc>
              <a:spcAft>
                <a:spcPts val="800"/>
              </a:spcAft>
            </a:pPr>
            <a:r>
              <a:rPr lang="en-CA" sz="1000">
                <a:solidFill>
                  <a:schemeClr val="bg1"/>
                </a:solidFill>
                <a:effectLst/>
                <a:latin typeface="Times New Roman"/>
                <a:ea typeface="Calibri" panose="020F0502020204030204" pitchFamily="34" charset="0"/>
                <a:cs typeface="Times New Roman"/>
              </a:rPr>
              <a:t>Materials will be outsourced from a company branded Made in China. This ensures that the materials can be bought in bulk at a reduced price, </a:t>
            </a:r>
            <a:r>
              <a:rPr lang="en-CA" sz="1000">
                <a:solidFill>
                  <a:schemeClr val="bg1"/>
                </a:solidFill>
                <a:latin typeface="Times New Roman"/>
                <a:ea typeface="Calibri" panose="020F0502020204030204" pitchFamily="34" charset="0"/>
                <a:cs typeface="Times New Roman"/>
              </a:rPr>
              <a:t>as</a:t>
            </a:r>
            <a:r>
              <a:rPr lang="en-CA" sz="1000">
                <a:solidFill>
                  <a:schemeClr val="bg1"/>
                </a:solidFill>
                <a:effectLst/>
                <a:latin typeface="Times New Roman"/>
                <a:ea typeface="Calibri" panose="020F0502020204030204" pitchFamily="34" charset="0"/>
                <a:cs typeface="Times New Roman"/>
              </a:rPr>
              <a:t> opposed to expensive local manufacturing. The company also aims to work in partnership with the Canadian Federation of the Blind (CFB). The CFB is a non-profit, entirely volunteer based company that hopes to improve the lives of those that are visually impaired. They are also known to promote independent sellers of tools and technology useful for blind people.</a:t>
            </a:r>
            <a:endParaRPr lang="en-CA" sz="1000">
              <a:solidFill>
                <a:schemeClr val="bg1"/>
              </a:solidFill>
              <a:effectLst/>
              <a:latin typeface="Calibri"/>
              <a:ea typeface="Calibri" panose="020F0502020204030204" pitchFamily="34" charset="0"/>
              <a:cs typeface="Times New Roman"/>
            </a:endParaRPr>
          </a:p>
          <a:p>
            <a:endParaRPr lang="en-CA" sz="1000">
              <a:solidFill>
                <a:schemeClr val="bg1"/>
              </a:solidFill>
              <a:cs typeface="Arial"/>
            </a:endParaRPr>
          </a:p>
        </p:txBody>
      </p:sp>
      <p:sp>
        <p:nvSpPr>
          <p:cNvPr id="16" name="TextBox 10">
            <a:extLst>
              <a:ext uri="{FF2B5EF4-FFF2-40B4-BE49-F238E27FC236}">
                <a16:creationId xmlns:a16="http://schemas.microsoft.com/office/drawing/2014/main" id="{7E4C3401-E88C-4778-8872-69181479A8DA}"/>
              </a:ext>
            </a:extLst>
          </p:cNvPr>
          <p:cNvSpPr txBox="1"/>
          <p:nvPr/>
        </p:nvSpPr>
        <p:spPr>
          <a:xfrm>
            <a:off x="1075963" y="5549192"/>
            <a:ext cx="3219864" cy="57817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8600">
              <a:lnSpc>
                <a:spcPct val="107000"/>
              </a:lnSpc>
              <a:spcAft>
                <a:spcPts val="800"/>
              </a:spcAft>
            </a:pPr>
            <a:r>
              <a:rPr lang="en-CA" sz="1000">
                <a:solidFill>
                  <a:schemeClr val="bg1"/>
                </a:solidFill>
                <a:effectLst/>
                <a:latin typeface="Times New Roman"/>
                <a:ea typeface="Calibri" panose="020F0502020204030204" pitchFamily="34" charset="0"/>
                <a:cs typeface="Times New Roman"/>
              </a:rPr>
              <a:t>Types of costs have been explained in further detail within section 2. They include marketing, electricity, salaries, materials, over head, rent, and depreciation.</a:t>
            </a:r>
          </a:p>
        </p:txBody>
      </p:sp>
    </p:spTree>
    <p:extLst>
      <p:ext uri="{BB962C8B-B14F-4D97-AF65-F5344CB8AC3E}">
        <p14:creationId xmlns:p14="http://schemas.microsoft.com/office/powerpoint/2010/main" val="3513634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93" name="Rectangle 59">
            <a:extLst>
              <a:ext uri="{FF2B5EF4-FFF2-40B4-BE49-F238E27FC236}">
                <a16:creationId xmlns:a16="http://schemas.microsoft.com/office/drawing/2014/main" id="{F2D914A9-5FC5-40D7-924B-7929566E9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61">
            <a:extLst>
              <a:ext uri="{FF2B5EF4-FFF2-40B4-BE49-F238E27FC236}">
                <a16:creationId xmlns:a16="http://schemas.microsoft.com/office/drawing/2014/main" id="{D58068C7-9310-4143-A7D3-673F16FC93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95" name="Picture 63">
            <a:extLst>
              <a:ext uri="{FF2B5EF4-FFF2-40B4-BE49-F238E27FC236}">
                <a16:creationId xmlns:a16="http://schemas.microsoft.com/office/drawing/2014/main" id="{4EE3687A-DCB7-4950-BB06-9A1DD4717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96" name="Rectangle 65">
            <a:extLst>
              <a:ext uri="{FF2B5EF4-FFF2-40B4-BE49-F238E27FC236}">
                <a16:creationId xmlns:a16="http://schemas.microsoft.com/office/drawing/2014/main" id="{97AB5708-D56F-4CF1-BF6B-964632F0C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7">
            <a:extLst>
              <a:ext uri="{FF2B5EF4-FFF2-40B4-BE49-F238E27FC236}">
                <a16:creationId xmlns:a16="http://schemas.microsoft.com/office/drawing/2014/main" id="{E3CB3268-E192-4734-8ED2-A452885F7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69">
            <a:extLst>
              <a:ext uri="{FF2B5EF4-FFF2-40B4-BE49-F238E27FC236}">
                <a16:creationId xmlns:a16="http://schemas.microsoft.com/office/drawing/2014/main" id="{1A3A43B0-A408-4917-9BBA-2419A83A6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07779C-EF5B-4A44-9CF1-C7BF60D11966}"/>
              </a:ext>
            </a:extLst>
          </p:cNvPr>
          <p:cNvSpPr>
            <a:spLocks noGrp="1"/>
          </p:cNvSpPr>
          <p:nvPr>
            <p:ph type="title"/>
          </p:nvPr>
        </p:nvSpPr>
        <p:spPr>
          <a:xfrm>
            <a:off x="1969804" y="808056"/>
            <a:ext cx="3969504" cy="1077229"/>
          </a:xfrm>
        </p:spPr>
        <p:txBody>
          <a:bodyPr>
            <a:normAutofit fontScale="90000"/>
          </a:bodyPr>
          <a:lstStyle/>
          <a:p>
            <a:pPr algn="l"/>
            <a:r>
              <a:rPr lang="en-US">
                <a:ea typeface="+mj-lt"/>
                <a:cs typeface="+mj-lt"/>
              </a:rPr>
              <a:t>Core Assumptions and Projected Earnings</a:t>
            </a:r>
            <a:endParaRPr lang="en-US"/>
          </a:p>
        </p:txBody>
      </p:sp>
      <p:sp>
        <p:nvSpPr>
          <p:cNvPr id="3" name="Content Placeholder 2">
            <a:extLst>
              <a:ext uri="{FF2B5EF4-FFF2-40B4-BE49-F238E27FC236}">
                <a16:creationId xmlns:a16="http://schemas.microsoft.com/office/drawing/2014/main" id="{DE313A23-07CC-4DDC-BAF6-1A949F4BC6E2}"/>
              </a:ext>
            </a:extLst>
          </p:cNvPr>
          <p:cNvSpPr>
            <a:spLocks noGrp="1"/>
          </p:cNvSpPr>
          <p:nvPr>
            <p:ph idx="1"/>
          </p:nvPr>
        </p:nvSpPr>
        <p:spPr>
          <a:xfrm>
            <a:off x="1533047" y="2386653"/>
            <a:ext cx="4406261" cy="4016413"/>
          </a:xfrm>
        </p:spPr>
        <p:txBody>
          <a:bodyPr>
            <a:normAutofit/>
          </a:bodyPr>
          <a:lstStyle/>
          <a:p>
            <a:pPr marL="344170" indent="-337820"/>
            <a:r>
              <a:rPr lang="en-US" sz="1800">
                <a:ea typeface="+mn-lt"/>
                <a:cs typeface="+mn-lt"/>
              </a:rPr>
              <a:t>Targets a niche group of visually impaired people</a:t>
            </a:r>
            <a:endParaRPr lang="en-US" sz="1800">
              <a:cs typeface="Arial"/>
            </a:endParaRPr>
          </a:p>
          <a:p>
            <a:pPr marL="344170" indent="-337820"/>
            <a:r>
              <a:rPr lang="en-US" sz="1800">
                <a:cs typeface="Arial"/>
              </a:rPr>
              <a:t>Product that can be used for future pandemics</a:t>
            </a:r>
          </a:p>
          <a:p>
            <a:pPr marL="344170" indent="-337820"/>
            <a:r>
              <a:rPr lang="en-US" sz="1800">
                <a:cs typeface="Arial"/>
              </a:rPr>
              <a:t>Unique product will attract a larger market</a:t>
            </a:r>
          </a:p>
          <a:p>
            <a:pPr marL="344170" indent="-337820"/>
            <a:r>
              <a:rPr lang="en-US" sz="1800">
                <a:cs typeface="Arial"/>
              </a:rPr>
              <a:t>Produces a high quality product at low production costs</a:t>
            </a:r>
          </a:p>
          <a:p>
            <a:pPr marL="344170" indent="-337820"/>
            <a:endParaRPr lang="en-US" sz="1800">
              <a:cs typeface="Arial"/>
            </a:endParaRPr>
          </a:p>
          <a:p>
            <a:pPr marL="344170" indent="-337820"/>
            <a:endParaRPr lang="en-US" sz="1800">
              <a:cs typeface="Arial"/>
            </a:endParaRPr>
          </a:p>
        </p:txBody>
      </p:sp>
      <p:pic>
        <p:nvPicPr>
          <p:cNvPr id="5" name="Picture 5" descr="Table&#10;&#10;Description automatically generated">
            <a:extLst>
              <a:ext uri="{FF2B5EF4-FFF2-40B4-BE49-F238E27FC236}">
                <a16:creationId xmlns:a16="http://schemas.microsoft.com/office/drawing/2014/main" id="{74105D31-11C6-418D-A04B-79AB32634406}"/>
              </a:ext>
            </a:extLst>
          </p:cNvPr>
          <p:cNvPicPr>
            <a:picLocks noChangeAspect="1"/>
          </p:cNvPicPr>
          <p:nvPr/>
        </p:nvPicPr>
        <p:blipFill>
          <a:blip r:embed="rId6"/>
          <a:stretch>
            <a:fillRect/>
          </a:stretch>
        </p:blipFill>
        <p:spPr>
          <a:xfrm>
            <a:off x="6194207" y="708092"/>
            <a:ext cx="4830958" cy="1284486"/>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6" name="Picture 6" descr="Diagram, timeline&#10;&#10;Description automatically generated">
            <a:extLst>
              <a:ext uri="{FF2B5EF4-FFF2-40B4-BE49-F238E27FC236}">
                <a16:creationId xmlns:a16="http://schemas.microsoft.com/office/drawing/2014/main" id="{4E82C06A-C1D4-4506-8A97-A24EA4CE1ADF}"/>
              </a:ext>
            </a:extLst>
          </p:cNvPr>
          <p:cNvPicPr>
            <a:picLocks noChangeAspect="1"/>
          </p:cNvPicPr>
          <p:nvPr/>
        </p:nvPicPr>
        <p:blipFill>
          <a:blip r:embed="rId7"/>
          <a:stretch>
            <a:fillRect/>
          </a:stretch>
        </p:blipFill>
        <p:spPr>
          <a:xfrm>
            <a:off x="6195825" y="2534100"/>
            <a:ext cx="3279404" cy="161196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7" name="Picture 7">
            <a:extLst>
              <a:ext uri="{FF2B5EF4-FFF2-40B4-BE49-F238E27FC236}">
                <a16:creationId xmlns:a16="http://schemas.microsoft.com/office/drawing/2014/main" id="{7C5FE0CC-D13E-4334-9758-2D58DC89B090}"/>
              </a:ext>
            </a:extLst>
          </p:cNvPr>
          <p:cNvPicPr>
            <a:picLocks noChangeAspect="1"/>
          </p:cNvPicPr>
          <p:nvPr/>
        </p:nvPicPr>
        <p:blipFill>
          <a:blip r:embed="rId8"/>
          <a:stretch>
            <a:fillRect/>
          </a:stretch>
        </p:blipFill>
        <p:spPr>
          <a:xfrm>
            <a:off x="7585303" y="4569411"/>
            <a:ext cx="3402691" cy="1608592"/>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99" name="Rectangle 71">
            <a:extLst>
              <a:ext uri="{FF2B5EF4-FFF2-40B4-BE49-F238E27FC236}">
                <a16:creationId xmlns:a16="http://schemas.microsoft.com/office/drawing/2014/main" id="{6655B722-9CF8-41D2-A7B2-3D77082DD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FAD3C82-161B-4824-B2CB-42DFA8DAF7A5}"/>
              </a:ext>
            </a:extLst>
          </p:cNvPr>
          <p:cNvSpPr txBox="1"/>
          <p:nvPr/>
        </p:nvSpPr>
        <p:spPr>
          <a:xfrm>
            <a:off x="6462132" y="420400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ea typeface="+mn-lt"/>
                <a:cs typeface="+mn-lt"/>
              </a:rPr>
              <a:t>Graph of Expenses in 3 Years</a:t>
            </a:r>
            <a:endParaRPr lang="en-US" sz="1200">
              <a:cs typeface="Arial"/>
            </a:endParaRPr>
          </a:p>
        </p:txBody>
      </p:sp>
      <p:sp>
        <p:nvSpPr>
          <p:cNvPr id="101" name="TextBox 100">
            <a:extLst>
              <a:ext uri="{FF2B5EF4-FFF2-40B4-BE49-F238E27FC236}">
                <a16:creationId xmlns:a16="http://schemas.microsoft.com/office/drawing/2014/main" id="{26312BB7-E06C-4620-9689-7C8087654350}"/>
              </a:ext>
            </a:extLst>
          </p:cNvPr>
          <p:cNvSpPr txBox="1"/>
          <p:nvPr/>
        </p:nvSpPr>
        <p:spPr>
          <a:xfrm>
            <a:off x="7911790" y="625769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ea typeface="+mn-lt"/>
                <a:cs typeface="+mn-lt"/>
              </a:rPr>
              <a:t>Graph of Income in 3 Years</a:t>
            </a:r>
            <a:endParaRPr lang="en-US" sz="1200">
              <a:cs typeface="Arial"/>
            </a:endParaRPr>
          </a:p>
        </p:txBody>
      </p:sp>
      <p:sp>
        <p:nvSpPr>
          <p:cNvPr id="102" name="TextBox 101">
            <a:extLst>
              <a:ext uri="{FF2B5EF4-FFF2-40B4-BE49-F238E27FC236}">
                <a16:creationId xmlns:a16="http://schemas.microsoft.com/office/drawing/2014/main" id="{90BFBDF5-AC0B-4C1B-96A4-FD9E131DD6E6}"/>
              </a:ext>
            </a:extLst>
          </p:cNvPr>
          <p:cNvSpPr txBox="1"/>
          <p:nvPr/>
        </p:nvSpPr>
        <p:spPr>
          <a:xfrm>
            <a:off x="7233424" y="210386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ea typeface="+mn-lt"/>
                <a:cs typeface="+mn-lt"/>
              </a:rPr>
              <a:t>Net Present Value (NPV) Analysis</a:t>
            </a:r>
            <a:endParaRPr lang="en-US"/>
          </a:p>
        </p:txBody>
      </p:sp>
    </p:spTree>
    <p:extLst>
      <p:ext uri="{BB962C8B-B14F-4D97-AF65-F5344CB8AC3E}">
        <p14:creationId xmlns:p14="http://schemas.microsoft.com/office/powerpoint/2010/main" val="877749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2D914A9-5FC5-40D7-924B-7929566E9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58068C7-9310-4143-A7D3-673F16FC93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8" name="Picture 17">
            <a:extLst>
              <a:ext uri="{FF2B5EF4-FFF2-40B4-BE49-F238E27FC236}">
                <a16:creationId xmlns:a16="http://schemas.microsoft.com/office/drawing/2014/main" id="{4EE3687A-DCB7-4950-BB06-9A1DD4717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0" name="Rectangle 19">
            <a:extLst>
              <a:ext uri="{FF2B5EF4-FFF2-40B4-BE49-F238E27FC236}">
                <a16:creationId xmlns:a16="http://schemas.microsoft.com/office/drawing/2014/main" id="{97AB5708-D56F-4CF1-BF6B-964632F0C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3CB3268-E192-4734-8ED2-A452885F7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A3A43B0-A408-4917-9BBA-2419A83A6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B8AF83-73D1-4B37-8C6F-21AF0543F561}"/>
              </a:ext>
            </a:extLst>
          </p:cNvPr>
          <p:cNvSpPr>
            <a:spLocks noGrp="1"/>
          </p:cNvSpPr>
          <p:nvPr>
            <p:ph type="title"/>
          </p:nvPr>
        </p:nvSpPr>
        <p:spPr>
          <a:xfrm>
            <a:off x="1969803" y="808056"/>
            <a:ext cx="8830389" cy="1077229"/>
          </a:xfrm>
        </p:spPr>
        <p:txBody>
          <a:bodyPr>
            <a:normAutofit/>
          </a:bodyPr>
          <a:lstStyle/>
          <a:p>
            <a:pPr algn="l"/>
            <a:r>
              <a:rPr lang="en-CA"/>
              <a:t>Lessons Learned &amp; Next Steps</a:t>
            </a:r>
          </a:p>
        </p:txBody>
      </p:sp>
      <p:sp>
        <p:nvSpPr>
          <p:cNvPr id="3" name="Content Placeholder 2">
            <a:extLst>
              <a:ext uri="{FF2B5EF4-FFF2-40B4-BE49-F238E27FC236}">
                <a16:creationId xmlns:a16="http://schemas.microsoft.com/office/drawing/2014/main" id="{42B11C79-3D6B-46BE-9EB0-F37D72934C30}"/>
              </a:ext>
            </a:extLst>
          </p:cNvPr>
          <p:cNvSpPr>
            <a:spLocks noGrp="1"/>
          </p:cNvSpPr>
          <p:nvPr>
            <p:ph idx="1"/>
          </p:nvPr>
        </p:nvSpPr>
        <p:spPr>
          <a:xfrm>
            <a:off x="2150725" y="1809988"/>
            <a:ext cx="6310348" cy="3997828"/>
          </a:xfrm>
        </p:spPr>
        <p:txBody>
          <a:bodyPr>
            <a:normAutofit/>
          </a:bodyPr>
          <a:lstStyle/>
          <a:p>
            <a:r>
              <a:rPr lang="en-CA" sz="3200"/>
              <a:t>Communication</a:t>
            </a:r>
          </a:p>
          <a:p>
            <a:r>
              <a:rPr lang="en-CA" sz="3200"/>
              <a:t>Consistency</a:t>
            </a:r>
          </a:p>
          <a:p>
            <a:r>
              <a:rPr lang="en-CA" sz="3200"/>
              <a:t>Honesty</a:t>
            </a:r>
          </a:p>
          <a:p>
            <a:r>
              <a:rPr lang="en-CA" sz="3200"/>
              <a:t>Universal Design</a:t>
            </a:r>
          </a:p>
        </p:txBody>
      </p:sp>
      <p:pic>
        <p:nvPicPr>
          <p:cNvPr id="9" name="Graphic 8" descr="Scales of justice outline">
            <a:extLst>
              <a:ext uri="{FF2B5EF4-FFF2-40B4-BE49-F238E27FC236}">
                <a16:creationId xmlns:a16="http://schemas.microsoft.com/office/drawing/2014/main" id="{25424C60-5586-1D44-83D7-124DA879D3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1031" y="4324125"/>
            <a:ext cx="2015934" cy="2015934"/>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5" name="Graphic 4" descr="Marketing outline">
            <a:extLst>
              <a:ext uri="{FF2B5EF4-FFF2-40B4-BE49-F238E27FC236}">
                <a16:creationId xmlns:a16="http://schemas.microsoft.com/office/drawing/2014/main" id="{08698BC3-986C-BD49-ADE3-416B2440611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06600" y="2111169"/>
            <a:ext cx="2015934" cy="2015934"/>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7" name="Graphic 6" descr="Group brainstorm outline">
            <a:extLst>
              <a:ext uri="{FF2B5EF4-FFF2-40B4-BE49-F238E27FC236}">
                <a16:creationId xmlns:a16="http://schemas.microsoft.com/office/drawing/2014/main" id="{0FC719CA-4178-DB4B-9869-DD35DEAAEF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995099" y="2088274"/>
            <a:ext cx="2015934" cy="2015934"/>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26" name="Rectangle 25">
            <a:extLst>
              <a:ext uri="{FF2B5EF4-FFF2-40B4-BE49-F238E27FC236}">
                <a16:creationId xmlns:a16="http://schemas.microsoft.com/office/drawing/2014/main" id="{6655B722-9CF8-41D2-A7B2-3D77082DD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36EC4B-9D97-5348-A276-B62B6E5176A3}"/>
              </a:ext>
            </a:extLst>
          </p:cNvPr>
          <p:cNvSpPr/>
          <p:nvPr/>
        </p:nvSpPr>
        <p:spPr>
          <a:xfrm>
            <a:off x="6506600" y="2105202"/>
            <a:ext cx="2026595" cy="2038829"/>
          </a:xfrm>
          <a:prstGeom prst="rect">
            <a:avLst/>
          </a:prstGeom>
          <a:noFill/>
          <a:ln>
            <a:solidFill>
              <a:srgbClr val="A9A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EE2BA35-23CE-3A4E-B53F-D05527DA04B4}"/>
              </a:ext>
            </a:extLst>
          </p:cNvPr>
          <p:cNvSpPr/>
          <p:nvPr/>
        </p:nvSpPr>
        <p:spPr>
          <a:xfrm>
            <a:off x="7731031" y="4315234"/>
            <a:ext cx="2026595" cy="2015934"/>
          </a:xfrm>
          <a:prstGeom prst="rect">
            <a:avLst/>
          </a:prstGeom>
          <a:noFill/>
          <a:ln>
            <a:solidFill>
              <a:srgbClr val="A9A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37E5099-A8DB-4D46-97E7-C732620A18F1}"/>
              </a:ext>
            </a:extLst>
          </p:cNvPr>
          <p:cNvSpPr/>
          <p:nvPr/>
        </p:nvSpPr>
        <p:spPr>
          <a:xfrm>
            <a:off x="8976997" y="2088274"/>
            <a:ext cx="2026595" cy="2015934"/>
          </a:xfrm>
          <a:prstGeom prst="rect">
            <a:avLst/>
          </a:prstGeom>
          <a:noFill/>
          <a:ln>
            <a:solidFill>
              <a:srgbClr val="A9A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2417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65FA-B678-4DDD-8B2E-57EAF734E3D3}"/>
              </a:ext>
            </a:extLst>
          </p:cNvPr>
          <p:cNvSpPr>
            <a:spLocks noGrp="1"/>
          </p:cNvSpPr>
          <p:nvPr>
            <p:ph type="title"/>
          </p:nvPr>
        </p:nvSpPr>
        <p:spPr/>
        <p:txBody>
          <a:bodyPr/>
          <a:lstStyle/>
          <a:p>
            <a:pPr algn="ctr"/>
            <a:r>
              <a:rPr lang="en-US"/>
              <a:t>Our client + Needs </a:t>
            </a:r>
          </a:p>
        </p:txBody>
      </p:sp>
      <p:sp>
        <p:nvSpPr>
          <p:cNvPr id="3" name="Content Placeholder 2">
            <a:extLst>
              <a:ext uri="{FF2B5EF4-FFF2-40B4-BE49-F238E27FC236}">
                <a16:creationId xmlns:a16="http://schemas.microsoft.com/office/drawing/2014/main" id="{C1631831-E5F7-4AF4-A633-B93E82CDF8ED}"/>
              </a:ext>
            </a:extLst>
          </p:cNvPr>
          <p:cNvSpPr>
            <a:spLocks noGrp="1"/>
          </p:cNvSpPr>
          <p:nvPr>
            <p:ph idx="1"/>
          </p:nvPr>
        </p:nvSpPr>
        <p:spPr>
          <a:xfrm>
            <a:off x="1545447" y="4454520"/>
            <a:ext cx="10018713" cy="2989731"/>
          </a:xfrm>
        </p:spPr>
        <p:txBody>
          <a:bodyPr>
            <a:normAutofit/>
          </a:bodyPr>
          <a:lstStyle/>
          <a:p>
            <a:pPr marL="0" indent="0">
              <a:buClr>
                <a:srgbClr val="1287C3"/>
              </a:buClr>
              <a:buNone/>
            </a:pPr>
            <a:endParaRPr lang="en-US">
              <a:ea typeface="+mn-lt"/>
              <a:cs typeface="+mn-lt"/>
            </a:endParaRPr>
          </a:p>
          <a:p>
            <a:pPr>
              <a:buClr>
                <a:srgbClr val="1287C3"/>
              </a:buClr>
            </a:pPr>
            <a:endParaRPr lang="en-US">
              <a:ea typeface="+mn-lt"/>
              <a:cs typeface="+mn-lt"/>
            </a:endParaRPr>
          </a:p>
          <a:p>
            <a:pPr>
              <a:buClr>
                <a:srgbClr val="1287C3"/>
              </a:buClr>
            </a:pPr>
            <a:endParaRPr lang="en-US"/>
          </a:p>
          <a:p>
            <a:pPr>
              <a:buClr>
                <a:srgbClr val="1287C3"/>
              </a:buClr>
            </a:pPr>
            <a:endParaRPr lang="en-US"/>
          </a:p>
          <a:p>
            <a:pPr>
              <a:buClr>
                <a:srgbClr val="1287C3"/>
              </a:buClr>
            </a:pPr>
            <a:endParaRPr lang="en-US"/>
          </a:p>
        </p:txBody>
      </p:sp>
      <p:pic>
        <p:nvPicPr>
          <p:cNvPr id="4" name="Picture 4">
            <a:extLst>
              <a:ext uri="{FF2B5EF4-FFF2-40B4-BE49-F238E27FC236}">
                <a16:creationId xmlns:a16="http://schemas.microsoft.com/office/drawing/2014/main" id="{94424495-ED7A-4084-AA20-5B814D22F4F7}"/>
              </a:ext>
            </a:extLst>
          </p:cNvPr>
          <p:cNvPicPr>
            <a:picLocks noChangeAspect="1"/>
          </p:cNvPicPr>
          <p:nvPr/>
        </p:nvPicPr>
        <p:blipFill>
          <a:blip r:embed="rId3"/>
          <a:stretch>
            <a:fillRect/>
          </a:stretch>
        </p:blipFill>
        <p:spPr>
          <a:xfrm>
            <a:off x="7653233" y="5154777"/>
            <a:ext cx="1129554" cy="1496272"/>
          </a:xfrm>
          <a:prstGeom prst="rect">
            <a:avLst/>
          </a:prstGeom>
        </p:spPr>
      </p:pic>
      <p:pic>
        <p:nvPicPr>
          <p:cNvPr id="5" name="Picture 5" descr="A picture containing shape&#10;&#10;Description automatically generated">
            <a:extLst>
              <a:ext uri="{FF2B5EF4-FFF2-40B4-BE49-F238E27FC236}">
                <a16:creationId xmlns:a16="http://schemas.microsoft.com/office/drawing/2014/main" id="{64521E25-3059-4BD8-82B3-9B4B4B3626E5}"/>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backgroundRemoval t="10000" b="90000" l="10000" r="90000">
                        <a14:backgroundMark x1="75385" y1="21769" x2="75385" y2="21769"/>
                        <a14:backgroundMark x1="69846" y1="14456" x2="69846" y2="14456"/>
                        <a14:backgroundMark x1="72462" y1="21088" x2="84462" y2="28401"/>
                        <a14:backgroundMark x1="68923" y1="15646" x2="83385" y2="20068"/>
                      </a14:backgroundRemoval>
                    </a14:imgEffect>
                  </a14:imgLayer>
                </a14:imgProps>
              </a:ext>
            </a:extLst>
          </a:blip>
          <a:stretch>
            <a:fillRect/>
          </a:stretch>
        </p:blipFill>
        <p:spPr>
          <a:xfrm>
            <a:off x="5479240" y="2485686"/>
            <a:ext cx="950259" cy="856688"/>
          </a:xfrm>
          <a:prstGeom prst="rect">
            <a:avLst/>
          </a:prstGeom>
        </p:spPr>
      </p:pic>
      <p:pic>
        <p:nvPicPr>
          <p:cNvPr id="7" name="Picture 7" descr="Diagram&#10;&#10;Description automatically generated">
            <a:extLst>
              <a:ext uri="{FF2B5EF4-FFF2-40B4-BE49-F238E27FC236}">
                <a16:creationId xmlns:a16="http://schemas.microsoft.com/office/drawing/2014/main" id="{42D2D681-D2BD-43A0-BB97-A79DB141B2FD}"/>
              </a:ext>
            </a:extLst>
          </p:cNvPr>
          <p:cNvPicPr>
            <a:picLocks noChangeAspect="1"/>
          </p:cNvPicPr>
          <p:nvPr/>
        </p:nvPicPr>
        <p:blipFill>
          <a:blip r:embed="rId6"/>
          <a:stretch>
            <a:fillRect/>
          </a:stretch>
        </p:blipFill>
        <p:spPr>
          <a:xfrm>
            <a:off x="8395391" y="3103775"/>
            <a:ext cx="2063975" cy="1580648"/>
          </a:xfrm>
          <a:prstGeom prst="rect">
            <a:avLst/>
          </a:prstGeom>
        </p:spPr>
      </p:pic>
      <p:sp>
        <p:nvSpPr>
          <p:cNvPr id="6" name="TextBox 5">
            <a:extLst>
              <a:ext uri="{FF2B5EF4-FFF2-40B4-BE49-F238E27FC236}">
                <a16:creationId xmlns:a16="http://schemas.microsoft.com/office/drawing/2014/main" id="{A5FFF249-43F7-4C41-9DE7-DF5C38920CC6}"/>
              </a:ext>
            </a:extLst>
          </p:cNvPr>
          <p:cNvSpPr txBox="1"/>
          <p:nvPr/>
        </p:nvSpPr>
        <p:spPr>
          <a:xfrm>
            <a:off x="1545447" y="3840143"/>
            <a:ext cx="6000759" cy="461665"/>
          </a:xfrm>
          <a:prstGeom prst="rect">
            <a:avLst/>
          </a:prstGeom>
          <a:noFill/>
        </p:spPr>
        <p:txBody>
          <a:bodyPr wrap="square" rtlCol="0">
            <a:spAutoFit/>
          </a:bodyPr>
          <a:lstStyle/>
          <a:p>
            <a:pPr marL="285750" indent="-285750">
              <a:spcBef>
                <a:spcPct val="20000"/>
              </a:spcBef>
              <a:spcAft>
                <a:spcPts val="600"/>
              </a:spcAft>
              <a:buClr>
                <a:srgbClr val="1287C3"/>
              </a:buClr>
              <a:buSzPct val="145000"/>
              <a:buFont typeface="Arial"/>
              <a:buChar char="•"/>
            </a:pPr>
            <a:r>
              <a:rPr lang="en-US" sz="2400"/>
              <a:t>Navigating around using someone's help</a:t>
            </a:r>
          </a:p>
        </p:txBody>
      </p:sp>
      <p:sp>
        <p:nvSpPr>
          <p:cNvPr id="9" name="TextBox 8">
            <a:extLst>
              <a:ext uri="{FF2B5EF4-FFF2-40B4-BE49-F238E27FC236}">
                <a16:creationId xmlns:a16="http://schemas.microsoft.com/office/drawing/2014/main" id="{6F640790-A3E0-49EE-BDA3-0AF38CD5B90C}"/>
              </a:ext>
            </a:extLst>
          </p:cNvPr>
          <p:cNvSpPr txBox="1"/>
          <p:nvPr/>
        </p:nvSpPr>
        <p:spPr>
          <a:xfrm>
            <a:off x="1545447" y="2642110"/>
            <a:ext cx="3700327" cy="461665"/>
          </a:xfrm>
          <a:prstGeom prst="rect">
            <a:avLst/>
          </a:prstGeom>
          <a:noFill/>
        </p:spPr>
        <p:txBody>
          <a:bodyPr wrap="square" rtlCol="0">
            <a:spAutoFit/>
          </a:bodyPr>
          <a:lstStyle/>
          <a:p>
            <a:pPr marL="285750" indent="-285750">
              <a:spcBef>
                <a:spcPct val="20000"/>
              </a:spcBef>
              <a:spcAft>
                <a:spcPts val="600"/>
              </a:spcAft>
              <a:buClr>
                <a:srgbClr val="1287C3"/>
              </a:buClr>
              <a:buSzPct val="145000"/>
              <a:buFont typeface="Arial"/>
              <a:buChar char="•"/>
            </a:pPr>
            <a:r>
              <a:rPr lang="en-US" sz="2400">
                <a:ea typeface="+mn-lt"/>
                <a:cs typeface="+mn-lt"/>
              </a:rPr>
              <a:t>Visually impaired client</a:t>
            </a:r>
          </a:p>
        </p:txBody>
      </p:sp>
      <p:sp>
        <p:nvSpPr>
          <p:cNvPr id="10" name="TextBox 9">
            <a:extLst>
              <a:ext uri="{FF2B5EF4-FFF2-40B4-BE49-F238E27FC236}">
                <a16:creationId xmlns:a16="http://schemas.microsoft.com/office/drawing/2014/main" id="{A6D73269-62F2-4EA8-90E8-27A39C2B2805}"/>
              </a:ext>
            </a:extLst>
          </p:cNvPr>
          <p:cNvSpPr txBox="1"/>
          <p:nvPr/>
        </p:nvSpPr>
        <p:spPr>
          <a:xfrm>
            <a:off x="1545446" y="5038176"/>
            <a:ext cx="6000759" cy="461665"/>
          </a:xfrm>
          <a:prstGeom prst="rect">
            <a:avLst/>
          </a:prstGeom>
          <a:noFill/>
        </p:spPr>
        <p:txBody>
          <a:bodyPr wrap="square" rtlCol="0">
            <a:spAutoFit/>
          </a:bodyPr>
          <a:lstStyle/>
          <a:p>
            <a:pPr marL="285750" indent="-285750">
              <a:spcBef>
                <a:spcPct val="20000"/>
              </a:spcBef>
              <a:spcAft>
                <a:spcPts val="600"/>
              </a:spcAft>
              <a:buClr>
                <a:srgbClr val="1287C3"/>
              </a:buClr>
              <a:buSzPct val="145000"/>
              <a:buFont typeface="Arial"/>
              <a:buChar char="•"/>
            </a:pPr>
            <a:r>
              <a:rPr lang="en-US" sz="2400"/>
              <a:t>Respecting social distancing guidelines</a:t>
            </a:r>
          </a:p>
        </p:txBody>
      </p:sp>
    </p:spTree>
    <p:extLst>
      <p:ext uri="{BB962C8B-B14F-4D97-AF65-F5344CB8AC3E}">
        <p14:creationId xmlns:p14="http://schemas.microsoft.com/office/powerpoint/2010/main" val="20909131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1CD97C-7CE4-4DD1-939F-BF665CFBF0C5}"/>
              </a:ext>
            </a:extLst>
          </p:cNvPr>
          <p:cNvSpPr>
            <a:spLocks noGrp="1"/>
          </p:cNvSpPr>
          <p:nvPr>
            <p:ph type="title"/>
          </p:nvPr>
        </p:nvSpPr>
        <p:spPr/>
        <p:txBody>
          <a:bodyPr/>
          <a:lstStyle/>
          <a:p>
            <a:pPr algn="ctr"/>
            <a:r>
              <a:rPr lang="en-CA"/>
              <a:t>Problem Statement</a:t>
            </a:r>
          </a:p>
        </p:txBody>
      </p:sp>
      <p:sp>
        <p:nvSpPr>
          <p:cNvPr id="2" name="Rectangle 1">
            <a:extLst>
              <a:ext uri="{FF2B5EF4-FFF2-40B4-BE49-F238E27FC236}">
                <a16:creationId xmlns:a16="http://schemas.microsoft.com/office/drawing/2014/main" id="{353C3230-681F-447C-B1F8-A010B2B7EC4B}"/>
              </a:ext>
            </a:extLst>
          </p:cNvPr>
          <p:cNvSpPr/>
          <p:nvPr/>
        </p:nvSpPr>
        <p:spPr>
          <a:xfrm>
            <a:off x="0" y="-1569"/>
            <a:ext cx="12192000" cy="6858000"/>
          </a:xfrm>
          <a:prstGeom prst="rect">
            <a:avLst/>
          </a:prstGeom>
          <a:solidFill>
            <a:schemeClr val="bg1">
              <a:lumMod val="85000"/>
              <a:lumOff val="15000"/>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 name="Group 2">
            <a:extLst>
              <a:ext uri="{FF2B5EF4-FFF2-40B4-BE49-F238E27FC236}">
                <a16:creationId xmlns:a16="http://schemas.microsoft.com/office/drawing/2014/main" id="{ED0DC8C5-E935-43E5-941A-C5E8A0D7A9C1}"/>
              </a:ext>
            </a:extLst>
          </p:cNvPr>
          <p:cNvGrpSpPr/>
          <p:nvPr/>
        </p:nvGrpSpPr>
        <p:grpSpPr>
          <a:xfrm>
            <a:off x="2783632" y="2694910"/>
            <a:ext cx="6841659" cy="2338595"/>
            <a:chOff x="3260351" y="2823322"/>
            <a:chExt cx="6364940" cy="2175644"/>
          </a:xfrm>
          <a:solidFill>
            <a:schemeClr val="bg1">
              <a:lumMod val="85000"/>
              <a:lumOff val="15000"/>
            </a:schemeClr>
          </a:solidFill>
        </p:grpSpPr>
        <p:sp>
          <p:nvSpPr>
            <p:cNvPr id="8" name="Rectangle: Folded Corner 7">
              <a:extLst>
                <a:ext uri="{FF2B5EF4-FFF2-40B4-BE49-F238E27FC236}">
                  <a16:creationId xmlns:a16="http://schemas.microsoft.com/office/drawing/2014/main" id="{5CB945E3-2767-4126-A03A-4699CD1A5E84}"/>
                </a:ext>
              </a:extLst>
            </p:cNvPr>
            <p:cNvSpPr/>
            <p:nvPr/>
          </p:nvSpPr>
          <p:spPr>
            <a:xfrm>
              <a:off x="3260351" y="2823322"/>
              <a:ext cx="6364940" cy="2061583"/>
            </a:xfrm>
            <a:prstGeom prst="foldedCorne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609E506-4DD0-4F4D-8056-45845A8D18A0}"/>
                </a:ext>
              </a:extLst>
            </p:cNvPr>
            <p:cNvSpPr txBox="1"/>
            <p:nvPr/>
          </p:nvSpPr>
          <p:spPr>
            <a:xfrm>
              <a:off x="3345514" y="2937383"/>
              <a:ext cx="6194611" cy="20615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ea typeface="+mn-lt"/>
                  <a:cs typeface="+mn-lt"/>
                </a:rPr>
                <a:t>A need exists for those who are </a:t>
              </a:r>
              <a:r>
                <a:rPr lang="en-US" sz="2400">
                  <a:solidFill>
                    <a:srgbClr val="FF0000"/>
                  </a:solidFill>
                  <a:ea typeface="+mn-lt"/>
                  <a:cs typeface="+mn-lt"/>
                </a:rPr>
                <a:t>visually impaired</a:t>
              </a:r>
              <a:r>
                <a:rPr lang="en-US" sz="2400">
                  <a:ea typeface="+mn-lt"/>
                  <a:cs typeface="+mn-lt"/>
                </a:rPr>
                <a:t> to be safely guided by others, while respecting </a:t>
              </a:r>
              <a:r>
                <a:rPr lang="en-US" sz="2400">
                  <a:solidFill>
                    <a:srgbClr val="FF0000"/>
                  </a:solidFill>
                  <a:ea typeface="+mn-lt"/>
                  <a:cs typeface="+mn-lt"/>
                </a:rPr>
                <a:t>social distancing</a:t>
              </a:r>
              <a:r>
                <a:rPr lang="en-US" sz="2400">
                  <a:ea typeface="+mn-lt"/>
                  <a:cs typeface="+mn-lt"/>
                </a:rPr>
                <a:t> regulations, using a portable device that is </a:t>
              </a:r>
              <a:r>
                <a:rPr lang="en-US" sz="2400">
                  <a:solidFill>
                    <a:srgbClr val="FF0000"/>
                  </a:solidFill>
                  <a:ea typeface="+mn-lt"/>
                  <a:cs typeface="+mn-lt"/>
                </a:rPr>
                <a:t>comfortable</a:t>
              </a:r>
              <a:r>
                <a:rPr lang="en-US" sz="2400">
                  <a:ea typeface="+mn-lt"/>
                  <a:cs typeface="+mn-lt"/>
                </a:rPr>
                <a:t>, </a:t>
              </a:r>
              <a:r>
                <a:rPr lang="en-US" sz="2400">
                  <a:solidFill>
                    <a:srgbClr val="FF0000"/>
                  </a:solidFill>
                  <a:ea typeface="+mn-lt"/>
                  <a:cs typeface="+mn-lt"/>
                </a:rPr>
                <a:t>collapsible</a:t>
              </a:r>
              <a:r>
                <a:rPr lang="en-US" sz="2400" b="1">
                  <a:ea typeface="+mn-lt"/>
                  <a:cs typeface="+mn-lt"/>
                </a:rPr>
                <a:t>,</a:t>
              </a:r>
              <a:r>
                <a:rPr lang="en-US" sz="2400">
                  <a:ea typeface="+mn-lt"/>
                  <a:cs typeface="+mn-lt"/>
                </a:rPr>
                <a:t> and </a:t>
              </a:r>
              <a:r>
                <a:rPr lang="en-US" sz="2400">
                  <a:solidFill>
                    <a:srgbClr val="FF0000"/>
                  </a:solidFill>
                  <a:ea typeface="+mn-lt"/>
                  <a:cs typeface="+mn-lt"/>
                </a:rPr>
                <a:t>cost effective</a:t>
              </a:r>
              <a:r>
                <a:rPr lang="en-US" sz="2400">
                  <a:ea typeface="+mn-lt"/>
                  <a:cs typeface="+mn-lt"/>
                </a:rPr>
                <a:t> for owners.</a:t>
              </a:r>
              <a:endParaRPr lang="en-US" sz="2400"/>
            </a:p>
            <a:p>
              <a:pPr algn="l"/>
              <a:endParaRPr lang="en-US"/>
            </a:p>
          </p:txBody>
        </p:sp>
      </p:grpSp>
    </p:spTree>
    <p:extLst>
      <p:ext uri="{BB962C8B-B14F-4D97-AF65-F5344CB8AC3E}">
        <p14:creationId xmlns:p14="http://schemas.microsoft.com/office/powerpoint/2010/main" val="125029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0D0B7-B531-4D14-A65C-E1331DDD26B5}"/>
              </a:ext>
            </a:extLst>
          </p:cNvPr>
          <p:cNvSpPr>
            <a:spLocks noGrp="1"/>
          </p:cNvSpPr>
          <p:nvPr>
            <p:ph type="title"/>
          </p:nvPr>
        </p:nvSpPr>
        <p:spPr>
          <a:xfrm>
            <a:off x="1877201" y="795067"/>
            <a:ext cx="3246978" cy="286109"/>
          </a:xfrm>
        </p:spPr>
        <p:txBody>
          <a:bodyPr>
            <a:normAutofit fontScale="90000"/>
          </a:bodyPr>
          <a:lstStyle/>
          <a:p>
            <a:r>
              <a:rPr lang="en-CA"/>
              <a:t>Benchmarking</a:t>
            </a:r>
          </a:p>
        </p:txBody>
      </p:sp>
      <p:graphicFrame>
        <p:nvGraphicFramePr>
          <p:cNvPr id="7" name="Content Placeholder 6">
            <a:extLst>
              <a:ext uri="{FF2B5EF4-FFF2-40B4-BE49-F238E27FC236}">
                <a16:creationId xmlns:a16="http://schemas.microsoft.com/office/drawing/2014/main" id="{351F5F34-B254-4B98-8C92-EE92E4551F1E}"/>
              </a:ext>
            </a:extLst>
          </p:cNvPr>
          <p:cNvGraphicFramePr>
            <a:graphicFrameLocks noGrp="1"/>
          </p:cNvGraphicFramePr>
          <p:nvPr>
            <p:ph idx="1"/>
            <p:extLst>
              <p:ext uri="{D42A27DB-BD31-4B8C-83A1-F6EECF244321}">
                <p14:modId xmlns:p14="http://schemas.microsoft.com/office/powerpoint/2010/main" val="798994655"/>
              </p:ext>
            </p:extLst>
          </p:nvPr>
        </p:nvGraphicFramePr>
        <p:xfrm>
          <a:off x="1140858" y="2420020"/>
          <a:ext cx="10042555" cy="4392930"/>
        </p:xfrm>
        <a:graphic>
          <a:graphicData uri="http://schemas.openxmlformats.org/drawingml/2006/table">
            <a:tbl>
              <a:tblPr firstRow="1" bandRow="1">
                <a:tableStyleId>{9D7B26C5-4107-4FEC-AEDC-1716B250A1EF}</a:tableStyleId>
              </a:tblPr>
              <a:tblGrid>
                <a:gridCol w="3356428">
                  <a:extLst>
                    <a:ext uri="{9D8B030D-6E8A-4147-A177-3AD203B41FA5}">
                      <a16:colId xmlns:a16="http://schemas.microsoft.com/office/drawing/2014/main" val="3406482415"/>
                    </a:ext>
                  </a:extLst>
                </a:gridCol>
                <a:gridCol w="6686127">
                  <a:extLst>
                    <a:ext uri="{9D8B030D-6E8A-4147-A177-3AD203B41FA5}">
                      <a16:colId xmlns:a16="http://schemas.microsoft.com/office/drawing/2014/main" val="3801765151"/>
                    </a:ext>
                  </a:extLst>
                </a:gridCol>
              </a:tblGrid>
              <a:tr h="400050">
                <a:tc>
                  <a:txBody>
                    <a:bodyPr/>
                    <a:lstStyle/>
                    <a:p>
                      <a:pPr algn="ctr" rtl="0" fontAlgn="base"/>
                      <a:r>
                        <a:rPr lang="en-US" sz="1400">
                          <a:effectLst/>
                        </a:rPr>
                        <a:t>Product Name </a:t>
                      </a:r>
                    </a:p>
                  </a:txBody>
                  <a:tcPr anchor="ctr"/>
                </a:tc>
                <a:tc>
                  <a:txBody>
                    <a:bodyPr/>
                    <a:lstStyle/>
                    <a:p>
                      <a:pPr algn="ctr" rtl="0" fontAlgn="base"/>
                      <a:r>
                        <a:rPr lang="en-US" sz="1400">
                          <a:effectLst/>
                        </a:rPr>
                        <a:t>Specs </a:t>
                      </a:r>
                    </a:p>
                  </a:txBody>
                  <a:tcPr anchor="ctr"/>
                </a:tc>
                <a:extLst>
                  <a:ext uri="{0D108BD9-81ED-4DB2-BD59-A6C34878D82A}">
                    <a16:rowId xmlns:a16="http://schemas.microsoft.com/office/drawing/2014/main" val="3613028284"/>
                  </a:ext>
                </a:extLst>
              </a:tr>
              <a:tr h="0">
                <a:tc>
                  <a:txBody>
                    <a:bodyPr/>
                    <a:lstStyle/>
                    <a:p>
                      <a:pPr algn="ctr" rtl="0" fontAlgn="base"/>
                      <a:r>
                        <a:rPr lang="en-US" sz="1400" err="1">
                          <a:effectLst/>
                        </a:rPr>
                        <a:t>WeWALK</a:t>
                      </a:r>
                      <a:r>
                        <a:rPr lang="en-US" sz="1400">
                          <a:effectLst/>
                        </a:rPr>
                        <a:t> Smart Cane </a:t>
                      </a:r>
                    </a:p>
                    <a:p>
                      <a:pPr rtl="0" fontAlgn="base"/>
                      <a:endParaRPr lang="en-US" sz="1400">
                        <a:effectLst/>
                      </a:endParaRPr>
                    </a:p>
                  </a:txBody>
                  <a:tcPr/>
                </a:tc>
                <a:tc>
                  <a:txBody>
                    <a:bodyPr/>
                    <a:lstStyle/>
                    <a:p>
                      <a:pPr rtl="0" fontAlgn="base"/>
                      <a:r>
                        <a:rPr lang="en-US" sz="1400" b="1">
                          <a:effectLst/>
                        </a:rPr>
                        <a:t>Cost: </a:t>
                      </a:r>
                      <a:r>
                        <a:rPr lang="en-US" sz="1400">
                          <a:effectLst/>
                        </a:rPr>
                        <a:t>$599 USD </a:t>
                      </a:r>
                    </a:p>
                    <a:p>
                      <a:pPr rtl="0" fontAlgn="base"/>
                      <a:r>
                        <a:rPr lang="en-US" sz="1400" b="1">
                          <a:effectLst/>
                        </a:rPr>
                        <a:t>Product Weight: </a:t>
                      </a:r>
                      <a:r>
                        <a:rPr lang="en-US" sz="1400">
                          <a:effectLst/>
                        </a:rPr>
                        <a:t>280 gr (without power supply) </a:t>
                      </a:r>
                    </a:p>
                    <a:p>
                      <a:pPr rtl="0" fontAlgn="base"/>
                      <a:r>
                        <a:rPr lang="en-US" sz="1400" b="1">
                          <a:effectLst/>
                        </a:rPr>
                        <a:t>Product dimensions {W x L x H}: </a:t>
                      </a:r>
                      <a:r>
                        <a:rPr lang="en-US" sz="1400">
                          <a:effectLst/>
                        </a:rPr>
                        <a:t>25 mm x 289 mm x 44 mm </a:t>
                      </a:r>
                    </a:p>
                  </a:txBody>
                  <a:tcPr/>
                </a:tc>
                <a:extLst>
                  <a:ext uri="{0D108BD9-81ED-4DB2-BD59-A6C34878D82A}">
                    <a16:rowId xmlns:a16="http://schemas.microsoft.com/office/drawing/2014/main" val="2474543705"/>
                  </a:ext>
                </a:extLst>
              </a:tr>
              <a:tr h="0">
                <a:tc>
                  <a:txBody>
                    <a:bodyPr/>
                    <a:lstStyle/>
                    <a:p>
                      <a:pPr algn="ctr" rtl="0" fontAlgn="base"/>
                      <a:r>
                        <a:rPr lang="en-US" sz="1400">
                          <a:effectLst/>
                        </a:rPr>
                        <a:t>TRAVELEYES Companion Cane </a:t>
                      </a:r>
                    </a:p>
                    <a:p>
                      <a:pPr rtl="0" fontAlgn="base"/>
                      <a:endParaRPr lang="en-US" sz="1400">
                        <a:effectLst/>
                      </a:endParaRPr>
                    </a:p>
                  </a:txBody>
                  <a:tcPr/>
                </a:tc>
                <a:tc>
                  <a:txBody>
                    <a:bodyPr/>
                    <a:lstStyle/>
                    <a:p>
                      <a:pPr rtl="0" fontAlgn="base"/>
                      <a:r>
                        <a:rPr lang="en-US" sz="1400" b="1">
                          <a:effectLst/>
                        </a:rPr>
                        <a:t>Cost: </a:t>
                      </a:r>
                      <a:r>
                        <a:rPr lang="en-US" sz="1400">
                          <a:effectLst/>
                        </a:rPr>
                        <a:t>$108.54 USD </a:t>
                      </a:r>
                    </a:p>
                    <a:p>
                      <a:pPr rtl="0" fontAlgn="base"/>
                      <a:r>
                        <a:rPr lang="en-US" sz="1400" b="1">
                          <a:effectLst/>
                        </a:rPr>
                        <a:t>Product weight: </a:t>
                      </a:r>
                      <a:r>
                        <a:rPr lang="en-US" sz="1400">
                          <a:effectLst/>
                        </a:rPr>
                        <a:t>0.33kg </a:t>
                      </a:r>
                    </a:p>
                    <a:p>
                      <a:pPr rtl="0" fontAlgn="base"/>
                      <a:r>
                        <a:rPr lang="en-US" sz="1400" b="1">
                          <a:effectLst/>
                        </a:rPr>
                        <a:t>Folded dimensions {W x L x H}: </a:t>
                      </a:r>
                      <a:r>
                        <a:rPr lang="en-US" sz="1400">
                          <a:effectLst/>
                        </a:rPr>
                        <a:t>360 x 95 x 62mm </a:t>
                      </a:r>
                    </a:p>
                    <a:p>
                      <a:pPr rtl="0" fontAlgn="base"/>
                      <a:r>
                        <a:rPr lang="en-US" sz="1400" b="1">
                          <a:effectLst/>
                        </a:rPr>
                        <a:t>Length: </a:t>
                      </a:r>
                      <a:r>
                        <a:rPr lang="en-US" sz="1400">
                          <a:effectLst/>
                        </a:rPr>
                        <a:t>1500mm fully extended, 360mm folded </a:t>
                      </a:r>
                    </a:p>
                    <a:p>
                      <a:pPr rtl="0" fontAlgn="base"/>
                      <a:r>
                        <a:rPr lang="en-US" sz="1400" b="1">
                          <a:effectLst/>
                        </a:rPr>
                        <a:t>Material: </a:t>
                      </a:r>
                      <a:r>
                        <a:rPr lang="en-US" sz="1400">
                          <a:effectLst/>
                        </a:rPr>
                        <a:t>Aluminum </a:t>
                      </a:r>
                    </a:p>
                    <a:p>
                      <a:pPr rtl="0" fontAlgn="base"/>
                      <a:r>
                        <a:rPr lang="en-US" sz="1400" b="1">
                          <a:effectLst/>
                        </a:rPr>
                        <a:t>Minimum extension: </a:t>
                      </a:r>
                      <a:r>
                        <a:rPr lang="en-US" sz="1400">
                          <a:effectLst/>
                        </a:rPr>
                        <a:t>700mm </a:t>
                      </a:r>
                    </a:p>
                  </a:txBody>
                  <a:tcPr/>
                </a:tc>
                <a:extLst>
                  <a:ext uri="{0D108BD9-81ED-4DB2-BD59-A6C34878D82A}">
                    <a16:rowId xmlns:a16="http://schemas.microsoft.com/office/drawing/2014/main" val="3025847992"/>
                  </a:ext>
                </a:extLst>
              </a:tr>
              <a:tr h="0">
                <a:tc>
                  <a:txBody>
                    <a:bodyPr/>
                    <a:lstStyle/>
                    <a:p>
                      <a:pPr algn="ctr" rtl="0" fontAlgn="base"/>
                      <a:r>
                        <a:rPr lang="en-US" sz="1400">
                          <a:effectLst/>
                        </a:rPr>
                        <a:t>DEAN AND TYLER </a:t>
                      </a:r>
                    </a:p>
                    <a:p>
                      <a:pPr algn="ctr" rtl="0" fontAlgn="base"/>
                      <a:r>
                        <a:rPr lang="en-US" sz="1400">
                          <a:effectLst/>
                        </a:rPr>
                        <a:t>DT Guide – </a:t>
                      </a:r>
                      <a:r>
                        <a:rPr lang="en-US" sz="1400" err="1">
                          <a:effectLst/>
                        </a:rPr>
                        <a:t>GuidE</a:t>
                      </a:r>
                      <a:r>
                        <a:rPr lang="en-US" sz="1400">
                          <a:effectLst/>
                        </a:rPr>
                        <a:t> Dog Harness Handle </a:t>
                      </a:r>
                    </a:p>
                    <a:p>
                      <a:pPr algn="ctr" rtl="0" fontAlgn="base"/>
                      <a:endParaRPr lang="en-US" sz="1400">
                        <a:effectLst/>
                      </a:endParaRPr>
                    </a:p>
                  </a:txBody>
                  <a:tcPr/>
                </a:tc>
                <a:tc>
                  <a:txBody>
                    <a:bodyPr/>
                    <a:lstStyle/>
                    <a:p>
                      <a:pPr rtl="0" fontAlgn="base"/>
                      <a:r>
                        <a:rPr lang="en-US" sz="1400" b="1">
                          <a:effectLst/>
                        </a:rPr>
                        <a:t>Handle Length: </a:t>
                      </a:r>
                      <a:r>
                        <a:rPr lang="en-US" sz="1400">
                          <a:effectLst/>
                        </a:rPr>
                        <a:t>20 inches </a:t>
                      </a:r>
                    </a:p>
                    <a:p>
                      <a:pPr rtl="0" fontAlgn="base"/>
                      <a:r>
                        <a:rPr lang="en-US" sz="1400" b="1">
                          <a:effectLst/>
                        </a:rPr>
                        <a:t>Cost: </a:t>
                      </a:r>
                      <a:r>
                        <a:rPr lang="en-US" sz="1400">
                          <a:effectLst/>
                        </a:rPr>
                        <a:t>$30.0 (USD) </a:t>
                      </a:r>
                    </a:p>
                    <a:p>
                      <a:pPr rtl="0" fontAlgn="base"/>
                      <a:r>
                        <a:rPr lang="en-US" sz="1400" b="1">
                          <a:effectLst/>
                        </a:rPr>
                        <a:t>Material: </a:t>
                      </a:r>
                      <a:r>
                        <a:rPr lang="en-US" sz="1400">
                          <a:effectLst/>
                        </a:rPr>
                        <a:t>Steel covered in leather (Handle) &amp; Brass plated steel buckles </a:t>
                      </a:r>
                    </a:p>
                  </a:txBody>
                  <a:tcPr/>
                </a:tc>
                <a:extLst>
                  <a:ext uri="{0D108BD9-81ED-4DB2-BD59-A6C34878D82A}">
                    <a16:rowId xmlns:a16="http://schemas.microsoft.com/office/drawing/2014/main" val="714371134"/>
                  </a:ext>
                </a:extLst>
              </a:tr>
              <a:tr h="0">
                <a:tc>
                  <a:txBody>
                    <a:bodyPr/>
                    <a:lstStyle/>
                    <a:p>
                      <a:pPr algn="ctr" rtl="0" fontAlgn="base"/>
                      <a:r>
                        <a:rPr lang="en-US" sz="1400">
                          <a:effectLst/>
                        </a:rPr>
                        <a:t>MORGAN DYNAMIC RESEARCH </a:t>
                      </a:r>
                    </a:p>
                    <a:p>
                      <a:pPr algn="ctr" rtl="0" fontAlgn="base"/>
                      <a:r>
                        <a:rPr lang="en-US" sz="1400">
                          <a:effectLst/>
                        </a:rPr>
                        <a:t>Telescopic Canes </a:t>
                      </a:r>
                    </a:p>
                    <a:p>
                      <a:pPr algn="ctr" rtl="0" fontAlgn="base"/>
                      <a:endParaRPr lang="en-US" sz="1400">
                        <a:effectLst/>
                      </a:endParaRPr>
                    </a:p>
                    <a:p>
                      <a:pPr rtl="0" fontAlgn="base"/>
                      <a:endParaRPr lang="en-US" sz="1400">
                        <a:effectLst/>
                      </a:endParaRPr>
                    </a:p>
                  </a:txBody>
                  <a:tcPr/>
                </a:tc>
                <a:tc>
                  <a:txBody>
                    <a:bodyPr/>
                    <a:lstStyle/>
                    <a:p>
                      <a:pPr rtl="0" fontAlgn="base"/>
                      <a:r>
                        <a:rPr lang="en-US" sz="1400" b="1">
                          <a:effectLst/>
                        </a:rPr>
                        <a:t>Extended Length: </a:t>
                      </a:r>
                      <a:r>
                        <a:rPr lang="en-US" sz="1400">
                          <a:effectLst/>
                        </a:rPr>
                        <a:t>48-inches </a:t>
                      </a:r>
                    </a:p>
                    <a:p>
                      <a:pPr rtl="0" fontAlgn="base"/>
                      <a:r>
                        <a:rPr lang="en-US" sz="1400" b="1">
                          <a:effectLst/>
                        </a:rPr>
                        <a:t>Collapsed Length: </a:t>
                      </a:r>
                      <a:r>
                        <a:rPr lang="en-US" sz="1400">
                          <a:effectLst/>
                        </a:rPr>
                        <a:t>9.5 inches </a:t>
                      </a:r>
                    </a:p>
                    <a:p>
                      <a:pPr rtl="0" fontAlgn="base"/>
                      <a:r>
                        <a:rPr lang="en-US" sz="1400" b="1">
                          <a:effectLst/>
                        </a:rPr>
                        <a:t>Material: </a:t>
                      </a:r>
                      <a:r>
                        <a:rPr lang="en-US" sz="1400">
                          <a:effectLst/>
                        </a:rPr>
                        <a:t>Carbon fiber shaft and Nylon Tip </a:t>
                      </a:r>
                    </a:p>
                    <a:p>
                      <a:pPr rtl="0" fontAlgn="base"/>
                      <a:r>
                        <a:rPr lang="en-US" sz="1400" b="1">
                          <a:effectLst/>
                        </a:rPr>
                        <a:t>Cost: </a:t>
                      </a:r>
                      <a:r>
                        <a:rPr lang="en-US" sz="1400">
                          <a:effectLst/>
                        </a:rPr>
                        <a:t>$95 (USD) </a:t>
                      </a:r>
                    </a:p>
                  </a:txBody>
                  <a:tcPr/>
                </a:tc>
                <a:extLst>
                  <a:ext uri="{0D108BD9-81ED-4DB2-BD59-A6C34878D82A}">
                    <a16:rowId xmlns:a16="http://schemas.microsoft.com/office/drawing/2014/main" val="2726186128"/>
                  </a:ext>
                </a:extLst>
              </a:tr>
            </a:tbl>
          </a:graphicData>
        </a:graphic>
      </p:graphicFrame>
      <p:pic>
        <p:nvPicPr>
          <p:cNvPr id="12" name="Picture 12" descr="Diagram&#10;&#10;Description automatically generated">
            <a:extLst>
              <a:ext uri="{FF2B5EF4-FFF2-40B4-BE49-F238E27FC236}">
                <a16:creationId xmlns:a16="http://schemas.microsoft.com/office/drawing/2014/main" id="{C133DEBB-482A-43BB-A8DF-3218A807959B}"/>
              </a:ext>
            </a:extLst>
          </p:cNvPr>
          <p:cNvPicPr>
            <a:picLocks noChangeAspect="1"/>
          </p:cNvPicPr>
          <p:nvPr/>
        </p:nvPicPr>
        <p:blipFill>
          <a:blip r:embed="rId3"/>
          <a:stretch>
            <a:fillRect/>
          </a:stretch>
        </p:blipFill>
        <p:spPr>
          <a:xfrm>
            <a:off x="6432519" y="393911"/>
            <a:ext cx="3260785" cy="1564852"/>
          </a:xfrm>
          <a:prstGeom prst="rect">
            <a:avLst/>
          </a:prstGeom>
        </p:spPr>
      </p:pic>
      <p:pic>
        <p:nvPicPr>
          <p:cNvPr id="13" name="Picture 13" descr="A picture containing tool&#10;&#10;Description automatically generated">
            <a:extLst>
              <a:ext uri="{FF2B5EF4-FFF2-40B4-BE49-F238E27FC236}">
                <a16:creationId xmlns:a16="http://schemas.microsoft.com/office/drawing/2014/main" id="{20B7033F-84CB-41A4-BBAA-78D639CFF9CD}"/>
              </a:ext>
            </a:extLst>
          </p:cNvPr>
          <p:cNvPicPr>
            <a:picLocks noChangeAspect="1"/>
          </p:cNvPicPr>
          <p:nvPr/>
        </p:nvPicPr>
        <p:blipFill>
          <a:blip r:embed="rId4"/>
          <a:stretch>
            <a:fillRect/>
          </a:stretch>
        </p:blipFill>
        <p:spPr>
          <a:xfrm>
            <a:off x="6432520" y="254615"/>
            <a:ext cx="3260784" cy="1789964"/>
          </a:xfrm>
          <a:prstGeom prst="rect">
            <a:avLst/>
          </a:prstGeom>
        </p:spPr>
      </p:pic>
      <p:pic>
        <p:nvPicPr>
          <p:cNvPr id="14" name="Picture 14" descr="A picture containing bicycle, black&#10;&#10;Description automatically generated">
            <a:extLst>
              <a:ext uri="{FF2B5EF4-FFF2-40B4-BE49-F238E27FC236}">
                <a16:creationId xmlns:a16="http://schemas.microsoft.com/office/drawing/2014/main" id="{DD85FEC2-7562-434C-A99D-D23E6C22737E}"/>
              </a:ext>
            </a:extLst>
          </p:cNvPr>
          <p:cNvPicPr>
            <a:picLocks noChangeAspect="1"/>
          </p:cNvPicPr>
          <p:nvPr/>
        </p:nvPicPr>
        <p:blipFill>
          <a:blip r:embed="rId5"/>
          <a:stretch>
            <a:fillRect/>
          </a:stretch>
        </p:blipFill>
        <p:spPr>
          <a:xfrm>
            <a:off x="6483287" y="126476"/>
            <a:ext cx="3174521" cy="2084341"/>
          </a:xfrm>
          <a:prstGeom prst="rect">
            <a:avLst/>
          </a:prstGeom>
        </p:spPr>
      </p:pic>
      <p:pic>
        <p:nvPicPr>
          <p:cNvPr id="15" name="Picture 15" descr="A picture containing writing implement, stationary, pen, blue&#10;&#10;Description automatically generated">
            <a:extLst>
              <a:ext uri="{FF2B5EF4-FFF2-40B4-BE49-F238E27FC236}">
                <a16:creationId xmlns:a16="http://schemas.microsoft.com/office/drawing/2014/main" id="{D3F51688-5878-43D6-8A45-6F87C3511F91}"/>
              </a:ext>
            </a:extLst>
          </p:cNvPr>
          <p:cNvPicPr>
            <a:picLocks noChangeAspect="1"/>
          </p:cNvPicPr>
          <p:nvPr/>
        </p:nvPicPr>
        <p:blipFill>
          <a:blip r:embed="rId6"/>
          <a:stretch>
            <a:fillRect/>
          </a:stretch>
        </p:blipFill>
        <p:spPr>
          <a:xfrm>
            <a:off x="5784914" y="107630"/>
            <a:ext cx="4569125" cy="2143938"/>
          </a:xfrm>
          <a:prstGeom prst="rect">
            <a:avLst/>
          </a:prstGeom>
        </p:spPr>
      </p:pic>
      <p:sp>
        <p:nvSpPr>
          <p:cNvPr id="3" name="Flowchart: Alternate Process 2">
            <a:extLst>
              <a:ext uri="{FF2B5EF4-FFF2-40B4-BE49-F238E27FC236}">
                <a16:creationId xmlns:a16="http://schemas.microsoft.com/office/drawing/2014/main" id="{A6A433B8-E566-4246-A825-CAAA3FC7F694}"/>
              </a:ext>
            </a:extLst>
          </p:cNvPr>
          <p:cNvSpPr/>
          <p:nvPr/>
        </p:nvSpPr>
        <p:spPr>
          <a:xfrm>
            <a:off x="5543550" y="0"/>
            <a:ext cx="5038725" cy="2352675"/>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2906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F03CD-1F16-4135-B75A-9DBE4F865A6A}"/>
              </a:ext>
            </a:extLst>
          </p:cNvPr>
          <p:cNvSpPr>
            <a:spLocks noGrp="1"/>
          </p:cNvSpPr>
          <p:nvPr>
            <p:ph type="title"/>
          </p:nvPr>
        </p:nvSpPr>
        <p:spPr/>
        <p:txBody>
          <a:bodyPr/>
          <a:lstStyle/>
          <a:p>
            <a:pPr algn="ctr"/>
            <a:r>
              <a:rPr lang="en-CA"/>
              <a:t>Target Specifications</a:t>
            </a:r>
          </a:p>
        </p:txBody>
      </p:sp>
      <p:graphicFrame>
        <p:nvGraphicFramePr>
          <p:cNvPr id="7" name="Content Placeholder 6">
            <a:extLst>
              <a:ext uri="{FF2B5EF4-FFF2-40B4-BE49-F238E27FC236}">
                <a16:creationId xmlns:a16="http://schemas.microsoft.com/office/drawing/2014/main" id="{1726E602-BECE-493E-BBB8-4D471F333B54}"/>
              </a:ext>
            </a:extLst>
          </p:cNvPr>
          <p:cNvGraphicFramePr>
            <a:graphicFrameLocks noGrp="1"/>
          </p:cNvGraphicFramePr>
          <p:nvPr>
            <p:ph idx="1"/>
            <p:extLst>
              <p:ext uri="{D42A27DB-BD31-4B8C-83A1-F6EECF244321}">
                <p14:modId xmlns:p14="http://schemas.microsoft.com/office/powerpoint/2010/main" val="2593499306"/>
              </p:ext>
            </p:extLst>
          </p:nvPr>
        </p:nvGraphicFramePr>
        <p:xfrm>
          <a:off x="1785071" y="2568286"/>
          <a:ext cx="8983807" cy="3141715"/>
        </p:xfrm>
        <a:graphic>
          <a:graphicData uri="http://schemas.openxmlformats.org/drawingml/2006/table">
            <a:tbl>
              <a:tblPr firstRow="1" bandRow="1">
                <a:tableStyleId>{616DA210-FB5B-4158-B5E0-FEB733F419BA}</a:tableStyleId>
              </a:tblPr>
              <a:tblGrid>
                <a:gridCol w="3802207">
                  <a:extLst>
                    <a:ext uri="{9D8B030D-6E8A-4147-A177-3AD203B41FA5}">
                      <a16:colId xmlns:a16="http://schemas.microsoft.com/office/drawing/2014/main" val="3242263997"/>
                    </a:ext>
                  </a:extLst>
                </a:gridCol>
                <a:gridCol w="2257425">
                  <a:extLst>
                    <a:ext uri="{9D8B030D-6E8A-4147-A177-3AD203B41FA5}">
                      <a16:colId xmlns:a16="http://schemas.microsoft.com/office/drawing/2014/main" val="3676879367"/>
                    </a:ext>
                  </a:extLst>
                </a:gridCol>
                <a:gridCol w="2924175">
                  <a:extLst>
                    <a:ext uri="{9D8B030D-6E8A-4147-A177-3AD203B41FA5}">
                      <a16:colId xmlns:a16="http://schemas.microsoft.com/office/drawing/2014/main" val="1371427537"/>
                    </a:ext>
                  </a:extLst>
                </a:gridCol>
              </a:tblGrid>
              <a:tr h="388877">
                <a:tc>
                  <a:txBody>
                    <a:bodyPr/>
                    <a:lstStyle/>
                    <a:p>
                      <a:pPr algn="ctr" rtl="0" fontAlgn="base"/>
                      <a:r>
                        <a:rPr lang="en-US" sz="1400">
                          <a:effectLst/>
                        </a:rPr>
                        <a:t>Metrics Description </a:t>
                      </a:r>
                    </a:p>
                  </a:txBody>
                  <a:tcPr/>
                </a:tc>
                <a:tc>
                  <a:txBody>
                    <a:bodyPr/>
                    <a:lstStyle/>
                    <a:p>
                      <a:pPr algn="ctr" rtl="0" fontAlgn="base"/>
                      <a:r>
                        <a:rPr lang="en-US" sz="1400">
                          <a:effectLst/>
                        </a:rPr>
                        <a:t>Range </a:t>
                      </a:r>
                    </a:p>
                  </a:txBody>
                  <a:tcPr/>
                </a:tc>
                <a:tc>
                  <a:txBody>
                    <a:bodyPr/>
                    <a:lstStyle/>
                    <a:p>
                      <a:pPr algn="ctr" rtl="0" fontAlgn="base"/>
                      <a:r>
                        <a:rPr lang="en-US" sz="1400">
                          <a:effectLst/>
                        </a:rPr>
                        <a:t>Unit </a:t>
                      </a:r>
                    </a:p>
                  </a:txBody>
                  <a:tcPr/>
                </a:tc>
                <a:extLst>
                  <a:ext uri="{0D108BD9-81ED-4DB2-BD59-A6C34878D82A}">
                    <a16:rowId xmlns:a16="http://schemas.microsoft.com/office/drawing/2014/main" val="3530104982"/>
                  </a:ext>
                </a:extLst>
              </a:tr>
              <a:tr h="399110">
                <a:tc>
                  <a:txBody>
                    <a:bodyPr/>
                    <a:lstStyle/>
                    <a:p>
                      <a:pPr algn="ctr" rtl="0" fontAlgn="base"/>
                      <a:r>
                        <a:rPr lang="en-US" sz="1400">
                          <a:effectLst/>
                        </a:rPr>
                        <a:t>Weight of the cane</a:t>
                      </a:r>
                      <a:r>
                        <a:rPr lang="en-US" sz="1000" baseline="30000">
                          <a:effectLst/>
                        </a:rPr>
                        <a:t>1</a:t>
                      </a:r>
                      <a:r>
                        <a:rPr lang="en-US" sz="1000">
                          <a:effectLst/>
                        </a:rPr>
                        <a:t> </a:t>
                      </a:r>
                    </a:p>
                  </a:txBody>
                  <a:tcPr/>
                </a:tc>
                <a:tc>
                  <a:txBody>
                    <a:bodyPr/>
                    <a:lstStyle/>
                    <a:p>
                      <a:pPr algn="ctr" rtl="0" fontAlgn="base"/>
                      <a:r>
                        <a:rPr lang="en-US" sz="1400">
                          <a:effectLst/>
                        </a:rPr>
                        <a:t>3 - 5 </a:t>
                      </a:r>
                    </a:p>
                  </a:txBody>
                  <a:tcPr/>
                </a:tc>
                <a:tc>
                  <a:txBody>
                    <a:bodyPr/>
                    <a:lstStyle/>
                    <a:p>
                      <a:pPr algn="ctr" rtl="0" fontAlgn="base"/>
                      <a:r>
                        <a:rPr lang="en-US" sz="1400">
                          <a:effectLst/>
                        </a:rPr>
                        <a:t>Lbs. </a:t>
                      </a:r>
                    </a:p>
                  </a:txBody>
                  <a:tcPr/>
                </a:tc>
                <a:extLst>
                  <a:ext uri="{0D108BD9-81ED-4DB2-BD59-A6C34878D82A}">
                    <a16:rowId xmlns:a16="http://schemas.microsoft.com/office/drawing/2014/main" val="4059540017"/>
                  </a:ext>
                </a:extLst>
              </a:tr>
              <a:tr h="399110">
                <a:tc>
                  <a:txBody>
                    <a:bodyPr/>
                    <a:lstStyle/>
                    <a:p>
                      <a:pPr algn="ctr" rtl="0" fontAlgn="base"/>
                      <a:r>
                        <a:rPr lang="en-US" sz="1400">
                          <a:effectLst/>
                        </a:rPr>
                        <a:t>Length of the cane (Extended)</a:t>
                      </a:r>
                      <a:r>
                        <a:rPr lang="en-US" sz="1000" baseline="30000">
                          <a:effectLst/>
                        </a:rPr>
                        <a:t>2</a:t>
                      </a:r>
                      <a:r>
                        <a:rPr lang="en-US" sz="1000">
                          <a:effectLst/>
                        </a:rPr>
                        <a:t> </a:t>
                      </a:r>
                    </a:p>
                  </a:txBody>
                  <a:tcPr/>
                </a:tc>
                <a:tc>
                  <a:txBody>
                    <a:bodyPr/>
                    <a:lstStyle/>
                    <a:p>
                      <a:pPr algn="ctr" rtl="0" fontAlgn="base"/>
                      <a:r>
                        <a:rPr lang="en-US" sz="1400">
                          <a:effectLst/>
                        </a:rPr>
                        <a:t>180 - 200 </a:t>
                      </a:r>
                    </a:p>
                  </a:txBody>
                  <a:tcPr/>
                </a:tc>
                <a:tc>
                  <a:txBody>
                    <a:bodyPr/>
                    <a:lstStyle/>
                    <a:p>
                      <a:pPr algn="ctr" rtl="0" fontAlgn="base"/>
                      <a:r>
                        <a:rPr lang="en-US" sz="1400">
                          <a:effectLst/>
                        </a:rPr>
                        <a:t>Cm </a:t>
                      </a:r>
                    </a:p>
                  </a:txBody>
                  <a:tcPr/>
                </a:tc>
                <a:extLst>
                  <a:ext uri="{0D108BD9-81ED-4DB2-BD59-A6C34878D82A}">
                    <a16:rowId xmlns:a16="http://schemas.microsoft.com/office/drawing/2014/main" val="3192691333"/>
                  </a:ext>
                </a:extLst>
              </a:tr>
              <a:tr h="388877">
                <a:tc>
                  <a:txBody>
                    <a:bodyPr/>
                    <a:lstStyle/>
                    <a:p>
                      <a:pPr algn="ctr" rtl="0" fontAlgn="base"/>
                      <a:r>
                        <a:rPr lang="en-US" sz="1400">
                          <a:effectLst/>
                        </a:rPr>
                        <a:t>Length of the cane (Collapsed)</a:t>
                      </a:r>
                      <a:r>
                        <a:rPr lang="en-US" sz="1000" baseline="30000">
                          <a:effectLst/>
                        </a:rPr>
                        <a:t>3</a:t>
                      </a:r>
                      <a:r>
                        <a:rPr lang="en-US" sz="1000">
                          <a:effectLst/>
                        </a:rPr>
                        <a:t> </a:t>
                      </a:r>
                    </a:p>
                  </a:txBody>
                  <a:tcPr/>
                </a:tc>
                <a:tc>
                  <a:txBody>
                    <a:bodyPr/>
                    <a:lstStyle/>
                    <a:p>
                      <a:pPr algn="ctr" rtl="0" fontAlgn="base"/>
                      <a:r>
                        <a:rPr lang="en-US" sz="1400">
                          <a:effectLst/>
                        </a:rPr>
                        <a:t>20 - 25 </a:t>
                      </a:r>
                    </a:p>
                  </a:txBody>
                  <a:tcPr/>
                </a:tc>
                <a:tc>
                  <a:txBody>
                    <a:bodyPr/>
                    <a:lstStyle/>
                    <a:p>
                      <a:pPr algn="ctr" rtl="0" fontAlgn="base"/>
                      <a:r>
                        <a:rPr lang="en-US" sz="1400">
                          <a:effectLst/>
                        </a:rPr>
                        <a:t>Cm </a:t>
                      </a:r>
                    </a:p>
                  </a:txBody>
                  <a:tcPr/>
                </a:tc>
                <a:extLst>
                  <a:ext uri="{0D108BD9-81ED-4DB2-BD59-A6C34878D82A}">
                    <a16:rowId xmlns:a16="http://schemas.microsoft.com/office/drawing/2014/main" val="487286652"/>
                  </a:ext>
                </a:extLst>
              </a:tr>
              <a:tr h="388877">
                <a:tc>
                  <a:txBody>
                    <a:bodyPr/>
                    <a:lstStyle/>
                    <a:p>
                      <a:pPr algn="ctr" rtl="0" fontAlgn="base"/>
                      <a:r>
                        <a:rPr lang="en-US" sz="1400">
                          <a:effectLst/>
                        </a:rPr>
                        <a:t>Area when compact</a:t>
                      </a:r>
                      <a:r>
                        <a:rPr lang="en-US" sz="1000" baseline="30000">
                          <a:effectLst/>
                        </a:rPr>
                        <a:t>4</a:t>
                      </a:r>
                      <a:r>
                        <a:rPr lang="en-US" sz="1000">
                          <a:effectLst/>
                        </a:rPr>
                        <a:t> </a:t>
                      </a:r>
                    </a:p>
                  </a:txBody>
                  <a:tcPr/>
                </a:tc>
                <a:tc>
                  <a:txBody>
                    <a:bodyPr/>
                    <a:lstStyle/>
                    <a:p>
                      <a:pPr algn="ctr" rtl="0" fontAlgn="base"/>
                      <a:r>
                        <a:rPr lang="en-US" sz="1400">
                          <a:effectLst/>
                        </a:rPr>
                        <a:t>60 - 100 </a:t>
                      </a:r>
                    </a:p>
                  </a:txBody>
                  <a:tcPr/>
                </a:tc>
                <a:tc>
                  <a:txBody>
                    <a:bodyPr/>
                    <a:lstStyle/>
                    <a:p>
                      <a:pPr algn="ctr" rtl="0" fontAlgn="base"/>
                      <a:r>
                        <a:rPr lang="en-US" sz="1400">
                          <a:effectLst/>
                        </a:rPr>
                        <a:t>Cm</a:t>
                      </a:r>
                      <a:r>
                        <a:rPr lang="en-US" sz="1000" baseline="30000">
                          <a:effectLst/>
                        </a:rPr>
                        <a:t>2</a:t>
                      </a:r>
                      <a:r>
                        <a:rPr lang="en-US" sz="1000">
                          <a:effectLst/>
                        </a:rPr>
                        <a:t> </a:t>
                      </a:r>
                    </a:p>
                  </a:txBody>
                  <a:tcPr/>
                </a:tc>
                <a:extLst>
                  <a:ext uri="{0D108BD9-81ED-4DB2-BD59-A6C34878D82A}">
                    <a16:rowId xmlns:a16="http://schemas.microsoft.com/office/drawing/2014/main" val="3291175069"/>
                  </a:ext>
                </a:extLst>
              </a:tr>
              <a:tr h="388877">
                <a:tc>
                  <a:txBody>
                    <a:bodyPr/>
                    <a:lstStyle/>
                    <a:p>
                      <a:pPr algn="ctr" rtl="0" fontAlgn="base"/>
                      <a:r>
                        <a:rPr lang="en-US" sz="1400">
                          <a:effectLst/>
                        </a:rPr>
                        <a:t>Handle Length</a:t>
                      </a:r>
                      <a:r>
                        <a:rPr lang="en-US" sz="1000" baseline="30000">
                          <a:effectLst/>
                        </a:rPr>
                        <a:t>5</a:t>
                      </a:r>
                      <a:r>
                        <a:rPr lang="en-US" sz="1000">
                          <a:effectLst/>
                        </a:rPr>
                        <a:t> </a:t>
                      </a:r>
                    </a:p>
                  </a:txBody>
                  <a:tcPr/>
                </a:tc>
                <a:tc>
                  <a:txBody>
                    <a:bodyPr/>
                    <a:lstStyle/>
                    <a:p>
                      <a:pPr algn="ctr" rtl="0" fontAlgn="base"/>
                      <a:r>
                        <a:rPr lang="en-US" sz="1400">
                          <a:effectLst/>
                        </a:rPr>
                        <a:t>10 – 15 </a:t>
                      </a:r>
                    </a:p>
                  </a:txBody>
                  <a:tcPr/>
                </a:tc>
                <a:tc>
                  <a:txBody>
                    <a:bodyPr/>
                    <a:lstStyle/>
                    <a:p>
                      <a:pPr algn="ctr" rtl="0" fontAlgn="base"/>
                      <a:r>
                        <a:rPr lang="en-US" sz="1400">
                          <a:effectLst/>
                        </a:rPr>
                        <a:t>Cm </a:t>
                      </a:r>
                    </a:p>
                  </a:txBody>
                  <a:tcPr/>
                </a:tc>
                <a:extLst>
                  <a:ext uri="{0D108BD9-81ED-4DB2-BD59-A6C34878D82A}">
                    <a16:rowId xmlns:a16="http://schemas.microsoft.com/office/drawing/2014/main" val="1840028242"/>
                  </a:ext>
                </a:extLst>
              </a:tr>
              <a:tr h="399110">
                <a:tc>
                  <a:txBody>
                    <a:bodyPr/>
                    <a:lstStyle/>
                    <a:p>
                      <a:pPr algn="ctr" rtl="0" fontAlgn="base"/>
                      <a:r>
                        <a:rPr lang="en-US" sz="1400">
                          <a:effectLst/>
                        </a:rPr>
                        <a:t>Handle Width</a:t>
                      </a:r>
                      <a:r>
                        <a:rPr lang="en-US" sz="1000" baseline="30000">
                          <a:effectLst/>
                        </a:rPr>
                        <a:t>6</a:t>
                      </a:r>
                      <a:r>
                        <a:rPr lang="en-US" sz="1000">
                          <a:effectLst/>
                        </a:rPr>
                        <a:t> </a:t>
                      </a:r>
                    </a:p>
                  </a:txBody>
                  <a:tcPr/>
                </a:tc>
                <a:tc>
                  <a:txBody>
                    <a:bodyPr/>
                    <a:lstStyle/>
                    <a:p>
                      <a:pPr algn="ctr" rtl="0" fontAlgn="base"/>
                      <a:r>
                        <a:rPr lang="en-US" sz="1400">
                          <a:effectLst/>
                        </a:rPr>
                        <a:t>3 - 4 </a:t>
                      </a:r>
                    </a:p>
                  </a:txBody>
                  <a:tcPr/>
                </a:tc>
                <a:tc>
                  <a:txBody>
                    <a:bodyPr/>
                    <a:lstStyle/>
                    <a:p>
                      <a:pPr algn="ctr" rtl="0" fontAlgn="base"/>
                      <a:r>
                        <a:rPr lang="en-US" sz="1400">
                          <a:effectLst/>
                        </a:rPr>
                        <a:t>Cm </a:t>
                      </a:r>
                    </a:p>
                  </a:txBody>
                  <a:tcPr/>
                </a:tc>
                <a:extLst>
                  <a:ext uri="{0D108BD9-81ED-4DB2-BD59-A6C34878D82A}">
                    <a16:rowId xmlns:a16="http://schemas.microsoft.com/office/drawing/2014/main" val="3699670064"/>
                  </a:ext>
                </a:extLst>
              </a:tr>
              <a:tr h="388877">
                <a:tc>
                  <a:txBody>
                    <a:bodyPr/>
                    <a:lstStyle/>
                    <a:p>
                      <a:pPr algn="ctr" rtl="0" fontAlgn="base"/>
                      <a:r>
                        <a:rPr lang="en-US" sz="1400">
                          <a:effectLst/>
                        </a:rPr>
                        <a:t>Reflectiveness of the material</a:t>
                      </a:r>
                      <a:r>
                        <a:rPr lang="en-US" sz="1000" baseline="30000">
                          <a:effectLst/>
                        </a:rPr>
                        <a:t>7</a:t>
                      </a:r>
                      <a:r>
                        <a:rPr lang="en-US" sz="1000">
                          <a:effectLst/>
                        </a:rPr>
                        <a:t> </a:t>
                      </a:r>
                    </a:p>
                  </a:txBody>
                  <a:tcPr/>
                </a:tc>
                <a:tc>
                  <a:txBody>
                    <a:bodyPr/>
                    <a:lstStyle/>
                    <a:p>
                      <a:pPr algn="ctr" rtl="0" fontAlgn="base"/>
                      <a:r>
                        <a:rPr lang="en-US" sz="1400">
                          <a:effectLst/>
                        </a:rPr>
                        <a:t>80-95 </a:t>
                      </a:r>
                    </a:p>
                  </a:txBody>
                  <a:tcPr/>
                </a:tc>
                <a:tc>
                  <a:txBody>
                    <a:bodyPr/>
                    <a:lstStyle/>
                    <a:p>
                      <a:pPr algn="ctr" rtl="0" fontAlgn="base"/>
                      <a:r>
                        <a:rPr lang="en-US" sz="1400">
                          <a:effectLst/>
                        </a:rPr>
                        <a:t>% </a:t>
                      </a:r>
                    </a:p>
                  </a:txBody>
                  <a:tcPr/>
                </a:tc>
                <a:extLst>
                  <a:ext uri="{0D108BD9-81ED-4DB2-BD59-A6C34878D82A}">
                    <a16:rowId xmlns:a16="http://schemas.microsoft.com/office/drawing/2014/main" val="990576531"/>
                  </a:ext>
                </a:extLst>
              </a:tr>
            </a:tbl>
          </a:graphicData>
        </a:graphic>
      </p:graphicFrame>
    </p:spTree>
    <p:extLst>
      <p:ext uri="{BB962C8B-B14F-4D97-AF65-F5344CB8AC3E}">
        <p14:creationId xmlns:p14="http://schemas.microsoft.com/office/powerpoint/2010/main" val="907636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99DC9-B7BF-47B3-A894-EB37566F6DC2}"/>
              </a:ext>
            </a:extLst>
          </p:cNvPr>
          <p:cNvSpPr>
            <a:spLocks noGrp="1"/>
          </p:cNvSpPr>
          <p:nvPr>
            <p:ph type="title"/>
          </p:nvPr>
        </p:nvSpPr>
        <p:spPr/>
        <p:txBody>
          <a:bodyPr/>
          <a:lstStyle/>
          <a:p>
            <a:pPr algn="ctr"/>
            <a:r>
              <a:rPr lang="en-CA"/>
              <a:t>Project Organization</a:t>
            </a:r>
          </a:p>
        </p:txBody>
      </p:sp>
      <p:pic>
        <p:nvPicPr>
          <p:cNvPr id="9" name="Picture 8">
            <a:extLst>
              <a:ext uri="{FF2B5EF4-FFF2-40B4-BE49-F238E27FC236}">
                <a16:creationId xmlns:a16="http://schemas.microsoft.com/office/drawing/2014/main" id="{60116D7B-2193-4880-A95D-EAD1FE84532E}"/>
              </a:ext>
            </a:extLst>
          </p:cNvPr>
          <p:cNvPicPr>
            <a:picLocks noChangeAspect="1"/>
          </p:cNvPicPr>
          <p:nvPr/>
        </p:nvPicPr>
        <p:blipFill>
          <a:blip r:embed="rId3"/>
          <a:stretch>
            <a:fillRect/>
          </a:stretch>
        </p:blipFill>
        <p:spPr>
          <a:xfrm>
            <a:off x="1621861" y="1688996"/>
            <a:ext cx="9096087" cy="4749284"/>
          </a:xfrm>
          <a:prstGeom prst="rect">
            <a:avLst/>
          </a:prstGeom>
        </p:spPr>
      </p:pic>
    </p:spTree>
    <p:extLst>
      <p:ext uri="{BB962C8B-B14F-4D97-AF65-F5344CB8AC3E}">
        <p14:creationId xmlns:p14="http://schemas.microsoft.com/office/powerpoint/2010/main" val="1516883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CA0DAA1-38D3-B64D-A83F-D9B9ED0C92B7}"/>
              </a:ext>
            </a:extLst>
          </p:cNvPr>
          <p:cNvSpPr/>
          <p:nvPr/>
        </p:nvSpPr>
        <p:spPr>
          <a:xfrm>
            <a:off x="-25632" y="-34008"/>
            <a:ext cx="12217632" cy="6872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Diagram&#10;&#10;Description automatically generated">
            <a:extLst>
              <a:ext uri="{FF2B5EF4-FFF2-40B4-BE49-F238E27FC236}">
                <a16:creationId xmlns:a16="http://schemas.microsoft.com/office/drawing/2014/main" id="{5AFA8A90-BF22-064C-9A06-EAAE09654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258" y="2911"/>
            <a:ext cx="10833482" cy="6852177"/>
          </a:xfrm>
          <a:prstGeom prst="rect">
            <a:avLst/>
          </a:prstGeom>
        </p:spPr>
      </p:pic>
      <p:sp>
        <p:nvSpPr>
          <p:cNvPr id="2" name="Title 1">
            <a:extLst>
              <a:ext uri="{FF2B5EF4-FFF2-40B4-BE49-F238E27FC236}">
                <a16:creationId xmlns:a16="http://schemas.microsoft.com/office/drawing/2014/main" id="{4C55F53F-90FE-0647-88B8-37A06B782EC5}"/>
              </a:ext>
            </a:extLst>
          </p:cNvPr>
          <p:cNvSpPr>
            <a:spLocks noGrp="1"/>
          </p:cNvSpPr>
          <p:nvPr>
            <p:ph type="title"/>
          </p:nvPr>
        </p:nvSpPr>
        <p:spPr>
          <a:xfrm>
            <a:off x="2116834" y="2351771"/>
            <a:ext cx="7958331" cy="1077229"/>
          </a:xfrm>
        </p:spPr>
        <p:txBody>
          <a:bodyPr>
            <a:normAutofit/>
          </a:bodyPr>
          <a:lstStyle/>
          <a:p>
            <a:pPr algn="ctr"/>
            <a:r>
              <a:rPr lang="en-US" sz="6000"/>
              <a:t>Conceptual Design</a:t>
            </a:r>
          </a:p>
        </p:txBody>
      </p:sp>
      <p:sp>
        <p:nvSpPr>
          <p:cNvPr id="6" name="Triangle 5">
            <a:extLst>
              <a:ext uri="{FF2B5EF4-FFF2-40B4-BE49-F238E27FC236}">
                <a16:creationId xmlns:a16="http://schemas.microsoft.com/office/drawing/2014/main" id="{027A9928-3E6F-5545-B24B-251F2419CE67}"/>
              </a:ext>
            </a:extLst>
          </p:cNvPr>
          <p:cNvSpPr/>
          <p:nvPr/>
        </p:nvSpPr>
        <p:spPr>
          <a:xfrm rot="18986193">
            <a:off x="2100851" y="636486"/>
            <a:ext cx="404622" cy="256904"/>
          </a:xfrm>
          <a:prstGeom prst="triangle">
            <a:avLst>
              <a:gd name="adj" fmla="val 48894"/>
            </a:avLst>
          </a:prstGeom>
          <a:solidFill>
            <a:srgbClr val="2D3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A110AF06-6FC0-E148-BD8C-0E7569D25A1D}"/>
              </a:ext>
            </a:extLst>
          </p:cNvPr>
          <p:cNvSpPr/>
          <p:nvPr/>
        </p:nvSpPr>
        <p:spPr>
          <a:xfrm rot="18947310">
            <a:off x="2548065" y="2287438"/>
            <a:ext cx="247712" cy="128666"/>
          </a:xfrm>
          <a:prstGeom prst="triangle">
            <a:avLst/>
          </a:prstGeom>
          <a:solidFill>
            <a:srgbClr val="A9A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ece of paper with writing&#10;&#10;Description automatically generated with medium confidence">
            <a:extLst>
              <a:ext uri="{FF2B5EF4-FFF2-40B4-BE49-F238E27FC236}">
                <a16:creationId xmlns:a16="http://schemas.microsoft.com/office/drawing/2014/main" id="{FAF249D5-C9A9-034E-8D5E-7A66169C8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32" y="0"/>
            <a:ext cx="2789916" cy="3931478"/>
          </a:xfrm>
          <a:prstGeom prst="rect">
            <a:avLst/>
          </a:prstGeom>
        </p:spPr>
      </p:pic>
      <p:pic>
        <p:nvPicPr>
          <p:cNvPr id="10" name="Picture 9" descr="A piece of paper with writing&#10;&#10;Description automatically generated with low confidence">
            <a:extLst>
              <a:ext uri="{FF2B5EF4-FFF2-40B4-BE49-F238E27FC236}">
                <a16:creationId xmlns:a16="http://schemas.microsoft.com/office/drawing/2014/main" id="{E28CFCE8-14AF-B74F-AFB3-226CE3476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4284" y="1"/>
            <a:ext cx="2919768" cy="4006322"/>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A157E3A6-13FF-A64A-9773-EA3D80C2FA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4200" y="19916"/>
            <a:ext cx="4039534" cy="2233808"/>
          </a:xfrm>
          <a:prstGeom prst="rect">
            <a:avLst/>
          </a:prstGeom>
        </p:spPr>
      </p:pic>
      <p:pic>
        <p:nvPicPr>
          <p:cNvPr id="12" name="Picture 11" descr="Graphical user interface, text, application, email&#10;&#10;Description automatically generated">
            <a:extLst>
              <a:ext uri="{FF2B5EF4-FFF2-40B4-BE49-F238E27FC236}">
                <a16:creationId xmlns:a16="http://schemas.microsoft.com/office/drawing/2014/main" id="{735801DD-FC9D-4445-8E3D-8933D673CB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4200" y="2178828"/>
            <a:ext cx="4039534" cy="2016361"/>
          </a:xfrm>
          <a:prstGeom prst="rect">
            <a:avLst/>
          </a:prstGeom>
        </p:spPr>
      </p:pic>
      <p:pic>
        <p:nvPicPr>
          <p:cNvPr id="13" name="Picture 12" descr="Table&#10;&#10;Description automatically generated">
            <a:extLst>
              <a:ext uri="{FF2B5EF4-FFF2-40B4-BE49-F238E27FC236}">
                <a16:creationId xmlns:a16="http://schemas.microsoft.com/office/drawing/2014/main" id="{A3EF82E1-F230-9841-A24E-0AE73B8286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7271" y="4275908"/>
            <a:ext cx="2919767" cy="2382882"/>
          </a:xfrm>
          <a:prstGeom prst="rect">
            <a:avLst/>
          </a:prstGeom>
        </p:spPr>
      </p:pic>
      <p:pic>
        <p:nvPicPr>
          <p:cNvPr id="14" name="Picture 13" descr="Diagram&#10;&#10;Description automatically generated">
            <a:extLst>
              <a:ext uri="{FF2B5EF4-FFF2-40B4-BE49-F238E27FC236}">
                <a16:creationId xmlns:a16="http://schemas.microsoft.com/office/drawing/2014/main" id="{8256BE97-0C12-9240-B986-10C33355BE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32" y="3925292"/>
            <a:ext cx="4467556" cy="1361083"/>
          </a:xfrm>
          <a:prstGeom prst="rect">
            <a:avLst/>
          </a:prstGeom>
        </p:spPr>
      </p:pic>
      <p:pic>
        <p:nvPicPr>
          <p:cNvPr id="15" name="Picture 14" descr="A picture containing text, document, linedrawing, day&#10;&#10;Description automatically generated">
            <a:extLst>
              <a:ext uri="{FF2B5EF4-FFF2-40B4-BE49-F238E27FC236}">
                <a16:creationId xmlns:a16="http://schemas.microsoft.com/office/drawing/2014/main" id="{7E1E1262-9418-FD47-8D8D-FF68113416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1392" y="19916"/>
            <a:ext cx="1704975" cy="1831792"/>
          </a:xfrm>
          <a:prstGeom prst="rect">
            <a:avLst/>
          </a:prstGeom>
        </p:spPr>
      </p:pic>
      <p:pic>
        <p:nvPicPr>
          <p:cNvPr id="16" name="Picture 15" descr="Diagram&#10;&#10;Description automatically generated with medium confidence">
            <a:extLst>
              <a:ext uri="{FF2B5EF4-FFF2-40B4-BE49-F238E27FC236}">
                <a16:creationId xmlns:a16="http://schemas.microsoft.com/office/drawing/2014/main" id="{A9AB009F-E38B-F94A-A51E-CA7AB80E94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4915" y="2150684"/>
            <a:ext cx="2667085" cy="1307897"/>
          </a:xfrm>
          <a:prstGeom prst="rect">
            <a:avLst/>
          </a:prstGeom>
        </p:spPr>
      </p:pic>
      <p:pic>
        <p:nvPicPr>
          <p:cNvPr id="17" name="Picture 16" descr="Diagram, schematic&#10;&#10;Description automatically generated">
            <a:extLst>
              <a:ext uri="{FF2B5EF4-FFF2-40B4-BE49-F238E27FC236}">
                <a16:creationId xmlns:a16="http://schemas.microsoft.com/office/drawing/2014/main" id="{A3A9E417-52B5-C348-99D7-C1635BBDC0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99283" y="3714750"/>
            <a:ext cx="2664808" cy="3143250"/>
          </a:xfrm>
          <a:prstGeom prst="rect">
            <a:avLst/>
          </a:prstGeom>
        </p:spPr>
      </p:pic>
      <p:pic>
        <p:nvPicPr>
          <p:cNvPr id="18" name="Picture 17" descr="Diagram&#10;&#10;Description automatically generated">
            <a:extLst>
              <a:ext uri="{FF2B5EF4-FFF2-40B4-BE49-F238E27FC236}">
                <a16:creationId xmlns:a16="http://schemas.microsoft.com/office/drawing/2014/main" id="{4536E0D2-2DFE-A547-8D5B-ECDAF3CBC27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632" y="5286375"/>
            <a:ext cx="2449330" cy="1571625"/>
          </a:xfrm>
          <a:prstGeom prst="rect">
            <a:avLst/>
          </a:prstGeom>
        </p:spPr>
      </p:pic>
      <p:pic>
        <p:nvPicPr>
          <p:cNvPr id="19" name="Picture 18" descr="Text, letter&#10;&#10;Description automatically generated">
            <a:extLst>
              <a:ext uri="{FF2B5EF4-FFF2-40B4-BE49-F238E27FC236}">
                <a16:creationId xmlns:a16="http://schemas.microsoft.com/office/drawing/2014/main" id="{9970F89A-B7C7-684B-8048-D1044C7FD6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08146" y="5469509"/>
            <a:ext cx="4703097" cy="1270000"/>
          </a:xfrm>
          <a:prstGeom prst="rect">
            <a:avLst/>
          </a:prstGeom>
        </p:spPr>
      </p:pic>
    </p:spTree>
    <p:extLst>
      <p:ext uri="{BB962C8B-B14F-4D97-AF65-F5344CB8AC3E}">
        <p14:creationId xmlns:p14="http://schemas.microsoft.com/office/powerpoint/2010/main" val="327447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xit" presetSubtype="0" fill="hold" grpId="0" nodeType="withEffect">
                                  <p:stCondLst>
                                    <p:cond delay="0"/>
                                  </p:stCondLst>
                                  <p:childTnLst>
                                    <p:animEffect transition="out" filter="fade">
                                      <p:cBhvr>
                                        <p:cTn id="11" dur="1000"/>
                                        <p:tgtEl>
                                          <p:spTgt spid="2"/>
                                        </p:tgtEl>
                                      </p:cBhvr>
                                    </p:animEffect>
                                    <p:anim calcmode="lin" valueType="num">
                                      <p:cBhvr>
                                        <p:cTn id="12" dur="1000"/>
                                        <p:tgtEl>
                                          <p:spTgt spid="2"/>
                                        </p:tgtEl>
                                        <p:attrNameLst>
                                          <p:attrName>ppt_x</p:attrName>
                                        </p:attrNameLst>
                                      </p:cBhvr>
                                      <p:tavLst>
                                        <p:tav tm="0">
                                          <p:val>
                                            <p:strVal val="ppt_x"/>
                                          </p:val>
                                        </p:tav>
                                        <p:tav tm="100000">
                                          <p:val>
                                            <p:strVal val="ppt_x"/>
                                          </p:val>
                                        </p:tav>
                                      </p:tavLst>
                                    </p:anim>
                                    <p:anim calcmode="lin" valueType="num">
                                      <p:cBhvr>
                                        <p:cTn id="13" dur="1000"/>
                                        <p:tgtEl>
                                          <p:spTgt spid="2"/>
                                        </p:tgtEl>
                                        <p:attrNameLst>
                                          <p:attrName>ppt_y</p:attrName>
                                        </p:attrNameLst>
                                      </p:cBhvr>
                                      <p:tavLst>
                                        <p:tav tm="0">
                                          <p:val>
                                            <p:strVal val="ppt_y"/>
                                          </p:val>
                                        </p:tav>
                                        <p:tav tm="100000">
                                          <p:val>
                                            <p:strVal val="ppt_y+.1"/>
                                          </p:val>
                                        </p:tav>
                                      </p:tavLst>
                                    </p:anim>
                                    <p:set>
                                      <p:cBhvr>
                                        <p:cTn id="14" dur="1" fill="hold">
                                          <p:stCondLst>
                                            <p:cond delay="9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22"/>
                                        </p:tgtEl>
                                      </p:cBhvr>
                                    </p:animEffect>
                                    <p:anim calcmode="lin" valueType="num">
                                      <p:cBhvr>
                                        <p:cTn id="19" dur="1000"/>
                                        <p:tgtEl>
                                          <p:spTgt spid="22"/>
                                        </p:tgtEl>
                                        <p:attrNameLst>
                                          <p:attrName>ppt_x</p:attrName>
                                        </p:attrNameLst>
                                      </p:cBhvr>
                                      <p:tavLst>
                                        <p:tav tm="0">
                                          <p:val>
                                            <p:strVal val="ppt_x"/>
                                          </p:val>
                                        </p:tav>
                                        <p:tav tm="100000">
                                          <p:val>
                                            <p:strVal val="ppt_x"/>
                                          </p:val>
                                        </p:tav>
                                      </p:tavLst>
                                    </p:anim>
                                    <p:anim calcmode="lin" valueType="num">
                                      <p:cBhvr>
                                        <p:cTn id="20" dur="1000"/>
                                        <p:tgtEl>
                                          <p:spTgt spid="22"/>
                                        </p:tgtEl>
                                        <p:attrNameLst>
                                          <p:attrName>ppt_y</p:attrName>
                                        </p:attrNameLst>
                                      </p:cBhvr>
                                      <p:tavLst>
                                        <p:tav tm="0">
                                          <p:val>
                                            <p:strVal val="ppt_y"/>
                                          </p:val>
                                        </p:tav>
                                        <p:tav tm="100000">
                                          <p:val>
                                            <p:strVal val="ppt_y+.1"/>
                                          </p:val>
                                        </p:tav>
                                      </p:tavLst>
                                    </p:anim>
                                    <p:set>
                                      <p:cBhvr>
                                        <p:cTn id="21" dur="1" fill="hold">
                                          <p:stCondLst>
                                            <p:cond delay="999"/>
                                          </p:stCondLst>
                                        </p:cTn>
                                        <p:tgtEl>
                                          <p:spTgt spid="22"/>
                                        </p:tgtEl>
                                        <p:attrNameLst>
                                          <p:attrName>style.visibility</p:attrName>
                                        </p:attrNameLst>
                                      </p:cBhvr>
                                      <p:to>
                                        <p:strVal val="hidden"/>
                                      </p:to>
                                    </p:set>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1000"/>
                                        <p:tgtEl>
                                          <p:spTgt spid="16"/>
                                        </p:tgtEl>
                                      </p:cBhvr>
                                    </p:animEffect>
                                    <p:anim calcmode="lin" valueType="num">
                                      <p:cBhvr>
                                        <p:cTn id="70" dur="1000" fill="hold"/>
                                        <p:tgtEl>
                                          <p:spTgt spid="16"/>
                                        </p:tgtEl>
                                        <p:attrNameLst>
                                          <p:attrName>ppt_x</p:attrName>
                                        </p:attrNameLst>
                                      </p:cBhvr>
                                      <p:tavLst>
                                        <p:tav tm="0">
                                          <p:val>
                                            <p:strVal val="#ppt_x"/>
                                          </p:val>
                                        </p:tav>
                                        <p:tav tm="100000">
                                          <p:val>
                                            <p:strVal val="#ppt_x"/>
                                          </p:val>
                                        </p:tav>
                                      </p:tavLst>
                                    </p:anim>
                                    <p:anim calcmode="lin" valueType="num">
                                      <p:cBhvr>
                                        <p:cTn id="71" dur="1000" fill="hold"/>
                                        <p:tgtEl>
                                          <p:spTgt spid="16"/>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1000"/>
                                        <p:tgtEl>
                                          <p:spTgt spid="15"/>
                                        </p:tgtEl>
                                      </p:cBhvr>
                                    </p:animEffect>
                                    <p:anim calcmode="lin" valueType="num">
                                      <p:cBhvr>
                                        <p:cTn id="75" dur="1000" fill="hold"/>
                                        <p:tgtEl>
                                          <p:spTgt spid="15"/>
                                        </p:tgtEl>
                                        <p:attrNameLst>
                                          <p:attrName>ppt_x</p:attrName>
                                        </p:attrNameLst>
                                      </p:cBhvr>
                                      <p:tavLst>
                                        <p:tav tm="0">
                                          <p:val>
                                            <p:strVal val="#ppt_x"/>
                                          </p:val>
                                        </p:tav>
                                        <p:tav tm="100000">
                                          <p:val>
                                            <p:strVal val="#ppt_x"/>
                                          </p:val>
                                        </p:tav>
                                      </p:tavLst>
                                    </p:anim>
                                    <p:anim calcmode="lin" valueType="num">
                                      <p:cBhvr>
                                        <p:cTn id="76" dur="1000" fill="hold"/>
                                        <p:tgtEl>
                                          <p:spTgt spid="15"/>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anim calcmode="lin" valueType="num">
                                      <p:cBhvr>
                                        <p:cTn id="80" dur="1000" fill="hold"/>
                                        <p:tgtEl>
                                          <p:spTgt spid="23"/>
                                        </p:tgtEl>
                                        <p:attrNameLst>
                                          <p:attrName>ppt_x</p:attrName>
                                        </p:attrNameLst>
                                      </p:cBhvr>
                                      <p:tavLst>
                                        <p:tav tm="0">
                                          <p:val>
                                            <p:strVal val="#ppt_x"/>
                                          </p:val>
                                        </p:tav>
                                        <p:tav tm="100000">
                                          <p:val>
                                            <p:strVal val="#ppt_x"/>
                                          </p:val>
                                        </p:tav>
                                      </p:tavLst>
                                    </p:anim>
                                    <p:anim calcmode="lin" valueType="num">
                                      <p:cBhvr>
                                        <p:cTn id="8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3BBF9694-1C61-9C48-A48D-AFB8973ED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9061" y="1"/>
            <a:ext cx="7015856" cy="6857999"/>
          </a:xfrm>
          <a:prstGeom prst="rect">
            <a:avLst/>
          </a:prstGeom>
        </p:spPr>
      </p:pic>
      <p:pic>
        <p:nvPicPr>
          <p:cNvPr id="5" name="Picture 4">
            <a:extLst>
              <a:ext uri="{FF2B5EF4-FFF2-40B4-BE49-F238E27FC236}">
                <a16:creationId xmlns:a16="http://schemas.microsoft.com/office/drawing/2014/main" id="{9408A6D3-0A7C-E54E-8C65-AE023E2BE1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8121" y="0"/>
            <a:ext cx="843879" cy="6858000"/>
          </a:xfrm>
          <a:prstGeom prst="rect">
            <a:avLst/>
          </a:prstGeom>
        </p:spPr>
      </p:pic>
      <p:sp>
        <p:nvSpPr>
          <p:cNvPr id="9" name="TextBox 8">
            <a:extLst>
              <a:ext uri="{FF2B5EF4-FFF2-40B4-BE49-F238E27FC236}">
                <a16:creationId xmlns:a16="http://schemas.microsoft.com/office/drawing/2014/main" id="{4B9D62D6-82A6-A746-A68B-3E9CDBBB02D8}"/>
              </a:ext>
            </a:extLst>
          </p:cNvPr>
          <p:cNvSpPr txBox="1"/>
          <p:nvPr/>
        </p:nvSpPr>
        <p:spPr>
          <a:xfrm>
            <a:off x="1105017" y="2087722"/>
            <a:ext cx="2083761" cy="338554"/>
          </a:xfrm>
          <a:prstGeom prst="rect">
            <a:avLst/>
          </a:prstGeom>
          <a:noFill/>
        </p:spPr>
        <p:txBody>
          <a:bodyPr wrap="square" rtlCol="0">
            <a:spAutoFit/>
          </a:bodyPr>
          <a:lstStyle/>
          <a:p>
            <a:pPr algn="ctr"/>
            <a:r>
              <a:rPr lang="en-CA" sz="1600">
                <a:latin typeface="+mj-lt"/>
                <a:cs typeface="Arial" panose="020B0604020202020204" pitchFamily="34" charset="0"/>
              </a:rPr>
              <a:t>Dual Purposed End</a:t>
            </a:r>
          </a:p>
        </p:txBody>
      </p:sp>
      <p:sp>
        <p:nvSpPr>
          <p:cNvPr id="10" name="TextBox 9">
            <a:extLst>
              <a:ext uri="{FF2B5EF4-FFF2-40B4-BE49-F238E27FC236}">
                <a16:creationId xmlns:a16="http://schemas.microsoft.com/office/drawing/2014/main" id="{B1B4D64D-E645-6A44-B851-D41A45D84F99}"/>
              </a:ext>
            </a:extLst>
          </p:cNvPr>
          <p:cNvSpPr txBox="1"/>
          <p:nvPr/>
        </p:nvSpPr>
        <p:spPr>
          <a:xfrm>
            <a:off x="3810704" y="273639"/>
            <a:ext cx="2806022" cy="584775"/>
          </a:xfrm>
          <a:prstGeom prst="rect">
            <a:avLst/>
          </a:prstGeom>
          <a:noFill/>
        </p:spPr>
        <p:txBody>
          <a:bodyPr wrap="square" rtlCol="0">
            <a:spAutoFit/>
          </a:bodyPr>
          <a:lstStyle/>
          <a:p>
            <a:pPr algn="ctr"/>
            <a:r>
              <a:rPr lang="en-CA" sz="1600">
                <a:latin typeface="+mj-lt"/>
                <a:cs typeface="Arial" panose="020B0604020202020204" pitchFamily="34" charset="0"/>
              </a:rPr>
              <a:t>Spring Pins for Securing Ends + Adjusting Cane Length</a:t>
            </a:r>
          </a:p>
        </p:txBody>
      </p:sp>
      <p:sp>
        <p:nvSpPr>
          <p:cNvPr id="11" name="TextBox 10">
            <a:extLst>
              <a:ext uri="{FF2B5EF4-FFF2-40B4-BE49-F238E27FC236}">
                <a16:creationId xmlns:a16="http://schemas.microsoft.com/office/drawing/2014/main" id="{7ED869E6-B377-DB46-A6BD-1890BAAFD80A}"/>
              </a:ext>
            </a:extLst>
          </p:cNvPr>
          <p:cNvSpPr txBox="1"/>
          <p:nvPr/>
        </p:nvSpPr>
        <p:spPr>
          <a:xfrm>
            <a:off x="8077206" y="903477"/>
            <a:ext cx="1619196" cy="338554"/>
          </a:xfrm>
          <a:prstGeom prst="rect">
            <a:avLst/>
          </a:prstGeom>
          <a:noFill/>
        </p:spPr>
        <p:txBody>
          <a:bodyPr wrap="square" rtlCol="0">
            <a:spAutoFit/>
          </a:bodyPr>
          <a:lstStyle/>
          <a:p>
            <a:pPr algn="ctr"/>
            <a:r>
              <a:rPr lang="en-CA" sz="1600">
                <a:latin typeface="+mj-lt"/>
                <a:cs typeface="Arial" panose="020B0604020202020204" pitchFamily="34" charset="0"/>
              </a:rPr>
              <a:t>Navigational Aid</a:t>
            </a:r>
          </a:p>
        </p:txBody>
      </p:sp>
      <p:sp>
        <p:nvSpPr>
          <p:cNvPr id="12" name="TextBox 11">
            <a:extLst>
              <a:ext uri="{FF2B5EF4-FFF2-40B4-BE49-F238E27FC236}">
                <a16:creationId xmlns:a16="http://schemas.microsoft.com/office/drawing/2014/main" id="{3EF9ACF1-54E3-404F-B888-877CCA2D64B2}"/>
              </a:ext>
            </a:extLst>
          </p:cNvPr>
          <p:cNvSpPr txBox="1"/>
          <p:nvPr/>
        </p:nvSpPr>
        <p:spPr>
          <a:xfrm>
            <a:off x="9375337" y="4488982"/>
            <a:ext cx="1802244" cy="584775"/>
          </a:xfrm>
          <a:prstGeom prst="rect">
            <a:avLst/>
          </a:prstGeom>
          <a:noFill/>
        </p:spPr>
        <p:txBody>
          <a:bodyPr wrap="square" rtlCol="0">
            <a:spAutoFit/>
          </a:bodyPr>
          <a:lstStyle/>
          <a:p>
            <a:pPr algn="ctr"/>
            <a:r>
              <a:rPr lang="en-CA" sz="1600">
                <a:latin typeface="+mj-lt"/>
                <a:cs typeface="Arial" panose="020B0604020202020204" pitchFamily="34" charset="0"/>
              </a:rPr>
              <a:t>Permanent Handle with Strap</a:t>
            </a:r>
          </a:p>
        </p:txBody>
      </p:sp>
      <p:pic>
        <p:nvPicPr>
          <p:cNvPr id="24" name="Picture 23" descr="Diagram&#10;&#10;Description automatically generated">
            <a:extLst>
              <a:ext uri="{FF2B5EF4-FFF2-40B4-BE49-F238E27FC236}">
                <a16:creationId xmlns:a16="http://schemas.microsoft.com/office/drawing/2014/main" id="{B66E1562-5F56-D140-AE9D-7A06CBBF0F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553" y="1615905"/>
            <a:ext cx="5672873" cy="4559053"/>
          </a:xfrm>
          <a:prstGeom prst="rect">
            <a:avLst/>
          </a:prstGeom>
        </p:spPr>
      </p:pic>
      <p:cxnSp>
        <p:nvCxnSpPr>
          <p:cNvPr id="13" name="Straight Arrow Connector 12">
            <a:extLst>
              <a:ext uri="{FF2B5EF4-FFF2-40B4-BE49-F238E27FC236}">
                <a16:creationId xmlns:a16="http://schemas.microsoft.com/office/drawing/2014/main" id="{D5CD9DAB-C7BC-B04A-8FD6-C775C8BBE3D8}"/>
              </a:ext>
            </a:extLst>
          </p:cNvPr>
          <p:cNvCxnSpPr>
            <a:cxnSpLocks/>
          </p:cNvCxnSpPr>
          <p:nvPr/>
        </p:nvCxnSpPr>
        <p:spPr>
          <a:xfrm flipH="1">
            <a:off x="4321076" y="1163782"/>
            <a:ext cx="892639" cy="2004482"/>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5664507-9226-6F49-AAB7-BD17386CD457}"/>
              </a:ext>
            </a:extLst>
          </p:cNvPr>
          <p:cNvCxnSpPr>
            <a:cxnSpLocks/>
            <a:stCxn id="9" idx="2"/>
          </p:cNvCxnSpPr>
          <p:nvPr/>
        </p:nvCxnSpPr>
        <p:spPr>
          <a:xfrm>
            <a:off x="2146898" y="2426276"/>
            <a:ext cx="1540777" cy="392780"/>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25F5F00-F842-4940-8B17-A5C6B8499206}"/>
              </a:ext>
            </a:extLst>
          </p:cNvPr>
          <p:cNvCxnSpPr>
            <a:cxnSpLocks/>
            <a:stCxn id="12" idx="1"/>
          </p:cNvCxnSpPr>
          <p:nvPr/>
        </p:nvCxnSpPr>
        <p:spPr>
          <a:xfrm flipH="1">
            <a:off x="8004912" y="4781370"/>
            <a:ext cx="1370425" cy="458827"/>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6E9BEAB-F582-1E4A-87DB-56E8EE073A53}"/>
              </a:ext>
            </a:extLst>
          </p:cNvPr>
          <p:cNvCxnSpPr>
            <a:cxnSpLocks/>
          </p:cNvCxnSpPr>
          <p:nvPr/>
        </p:nvCxnSpPr>
        <p:spPr>
          <a:xfrm flipH="1">
            <a:off x="8315580" y="1493025"/>
            <a:ext cx="428726" cy="1358276"/>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800C4E9-632A-B74A-8E97-D4870F4CA7DF}"/>
              </a:ext>
            </a:extLst>
          </p:cNvPr>
          <p:cNvCxnSpPr>
            <a:cxnSpLocks/>
          </p:cNvCxnSpPr>
          <p:nvPr/>
        </p:nvCxnSpPr>
        <p:spPr>
          <a:xfrm flipH="1">
            <a:off x="7255826" y="1493025"/>
            <a:ext cx="1488480" cy="1492471"/>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62778F4-D143-CD4C-9B27-87CBE5264282}"/>
              </a:ext>
            </a:extLst>
          </p:cNvPr>
          <p:cNvCxnSpPr>
            <a:cxnSpLocks/>
          </p:cNvCxnSpPr>
          <p:nvPr/>
        </p:nvCxnSpPr>
        <p:spPr>
          <a:xfrm flipH="1">
            <a:off x="6735314" y="1493025"/>
            <a:ext cx="2008992" cy="1552789"/>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83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1000"/>
                                        <p:tgtEl>
                                          <p:spTgt spid="36"/>
                                        </p:tgtEl>
                                      </p:cBhvr>
                                    </p:animEffect>
                                    <p:anim calcmode="lin" valueType="num">
                                      <p:cBhvr>
                                        <p:cTn id="58" dur="1000" fill="hold"/>
                                        <p:tgtEl>
                                          <p:spTgt spid="36"/>
                                        </p:tgtEl>
                                        <p:attrNameLst>
                                          <p:attrName>ppt_x</p:attrName>
                                        </p:attrNameLst>
                                      </p:cBhvr>
                                      <p:tavLst>
                                        <p:tav tm="0">
                                          <p:val>
                                            <p:strVal val="#ppt_x"/>
                                          </p:val>
                                        </p:tav>
                                        <p:tav tm="100000">
                                          <p:val>
                                            <p:strVal val="#ppt_x"/>
                                          </p:val>
                                        </p:tav>
                                      </p:tavLst>
                                    </p:anim>
                                    <p:anim calcmode="lin" valueType="num">
                                      <p:cBhvr>
                                        <p:cTn id="59" dur="1000" fill="hold"/>
                                        <p:tgtEl>
                                          <p:spTgt spid="3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1000"/>
                                        <p:tgtEl>
                                          <p:spTgt spid="24"/>
                                        </p:tgtEl>
                                      </p:cBhvr>
                                    </p:animEffect>
                                    <p:anim calcmode="lin" valueType="num">
                                      <p:cBhvr>
                                        <p:cTn id="63" dur="1000" fill="hold"/>
                                        <p:tgtEl>
                                          <p:spTgt spid="24"/>
                                        </p:tgtEl>
                                        <p:attrNameLst>
                                          <p:attrName>ppt_x</p:attrName>
                                        </p:attrNameLst>
                                      </p:cBhvr>
                                      <p:tavLst>
                                        <p:tav tm="0">
                                          <p:val>
                                            <p:strVal val="#ppt_x"/>
                                          </p:val>
                                        </p:tav>
                                        <p:tav tm="100000">
                                          <p:val>
                                            <p:strVal val="#ppt_x"/>
                                          </p:val>
                                        </p:tav>
                                      </p:tavLst>
                                    </p:anim>
                                    <p:anim calcmode="lin" valueType="num">
                                      <p:cBhvr>
                                        <p:cTn id="6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82E"/>
      </a:dk2>
      <a:lt2>
        <a:srgbClr val="C2F5FC"/>
      </a:lt2>
      <a:accent1>
        <a:srgbClr val="4091F3"/>
      </a:accent1>
      <a:accent2>
        <a:srgbClr val="8BBCF1"/>
      </a:accent2>
      <a:accent3>
        <a:srgbClr val="CB6A6A"/>
      </a:accent3>
      <a:accent4>
        <a:srgbClr val="C567AF"/>
      </a:accent4>
      <a:accent5>
        <a:srgbClr val="A684F9"/>
      </a:accent5>
      <a:accent6>
        <a:srgbClr val="A9ACEE"/>
      </a:accent6>
      <a:hlink>
        <a:srgbClr val="6D9CC5"/>
      </a:hlink>
      <a:folHlink>
        <a:srgbClr val="6D82A0"/>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178B2DAB-5DDE-4060-A857-D2E1CDA925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{776A023D-60DB-834C-8629-239964B995FC}tf16401378</Template>
  <TotalTime>0</TotalTime>
  <Words>3027</Words>
  <Application>Microsoft Office PowerPoint</Application>
  <PresentationFormat>Widescreen</PresentationFormat>
  <Paragraphs>265</Paragraphs>
  <Slides>25</Slides>
  <Notes>22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MS Shell Dlg 2</vt:lpstr>
      <vt:lpstr>Times New Roman</vt:lpstr>
      <vt:lpstr>Wingdings</vt:lpstr>
      <vt:lpstr>Wingdings 3</vt:lpstr>
      <vt:lpstr>Madison</vt:lpstr>
      <vt:lpstr>Guide2GO</vt:lpstr>
      <vt:lpstr>Meet The Team</vt:lpstr>
      <vt:lpstr>Our client + Needs </vt:lpstr>
      <vt:lpstr>Problem Statement</vt:lpstr>
      <vt:lpstr>Benchmarking</vt:lpstr>
      <vt:lpstr>Target Specifications</vt:lpstr>
      <vt:lpstr>Project Organization</vt:lpstr>
      <vt:lpstr>Conceptual Design</vt:lpstr>
      <vt:lpstr>PowerPoint Presentation</vt:lpstr>
      <vt:lpstr>Prototyping </vt:lpstr>
      <vt:lpstr>Prototype 1 Identification</vt:lpstr>
      <vt:lpstr>PowerPoint Presentation</vt:lpstr>
      <vt:lpstr>PowerPoint Presentation</vt:lpstr>
      <vt:lpstr>PowerPoint Presentation</vt:lpstr>
      <vt:lpstr>Prototype 1 Testing Results</vt:lpstr>
      <vt:lpstr>Client Feedback</vt:lpstr>
      <vt:lpstr>PowerPoint Presentation</vt:lpstr>
      <vt:lpstr>PowerPoint Presentation</vt:lpstr>
      <vt:lpstr>Final Product </vt:lpstr>
      <vt:lpstr>Insert Video Here With Voice Over</vt:lpstr>
      <vt:lpstr>Final Product Results</vt:lpstr>
      <vt:lpstr>Economics and Business Model</vt:lpstr>
      <vt:lpstr>PowerPoint Presentation</vt:lpstr>
      <vt:lpstr>Core Assumptions and Projected Earnings</vt:lpstr>
      <vt:lpstr>Lessons Learned &amp;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Meraw</dc:creator>
  <cp:lastModifiedBy>Nathan Meraw</cp:lastModifiedBy>
  <cp:revision>1</cp:revision>
  <dcterms:created xsi:type="dcterms:W3CDTF">2021-11-26T15:13:53Z</dcterms:created>
  <dcterms:modified xsi:type="dcterms:W3CDTF">2021-11-29T15:39:52Z</dcterms:modified>
</cp:coreProperties>
</file>