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8" r:id="rId3"/>
    <p:sldId id="269" r:id="rId4"/>
    <p:sldId id="278" r:id="rId5"/>
    <p:sldId id="270" r:id="rId6"/>
    <p:sldId id="280" r:id="rId7"/>
    <p:sldId id="279" r:id="rId8"/>
    <p:sldId id="281" r:id="rId9"/>
    <p:sldId id="272" r:id="rId10"/>
    <p:sldId id="273" r:id="rId11"/>
    <p:sldId id="274" r:id="rId12"/>
    <p:sldId id="275" r:id="rId13"/>
    <p:sldId id="276" r:id="rId14"/>
    <p:sldId id="277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D93"/>
    <a:srgbClr val="2F1A45"/>
    <a:srgbClr val="F5F5F5"/>
    <a:srgbClr val="3B3734"/>
    <a:srgbClr val="F38A00"/>
    <a:srgbClr val="D1B400"/>
    <a:srgbClr val="ACA39A"/>
    <a:srgbClr val="8F001A"/>
    <a:srgbClr val="049ADB"/>
    <a:srgbClr val="1BA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8635A-4644-42F4-B86E-D33902E4EA6A}" v="58" dt="2023-10-18T14:22:43.828"/>
    <p1510:client id="{A5B0768C-939E-493A-BDCF-726BB72DA5A3}" v="548" dt="2023-10-18T14:56:25.750"/>
    <p1510:client id="{E7463B08-A5B4-495F-942B-7100E1907270}" v="689" dt="2023-10-18T14:56:38.374"/>
    <p1510:client id="{F1F51C52-C13C-47D6-B69F-7E11657FCB3C}" v="103" dt="2023-10-18T14:57:26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1BB15-DE40-F842-8059-510BF077C15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42AD-E810-5C4F-BBB9-F00611DA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BA96726-B0E5-5C4D-84CE-D53510198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COUVERTURE (option 1)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violet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foncé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COVER PAGE (option 1)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grey/dark purple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8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3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9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6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7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9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INTÉRIEURE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ÉBAUCHE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(DOCUMENT NON FINALISÉ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lire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avant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d’utiliser</a:t>
            </a: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</a:t>
            </a:r>
            <a:r>
              <a:rPr lang="en-US" sz="1200" b="1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éléments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gabarit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ne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peuvent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Entête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d’Ottawa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</a:t>
            </a:r>
            <a:b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Pied de page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organisationnel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comprenant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bande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grise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grenat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ainsi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que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logo,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l’exception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Web qui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peut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être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modifiée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en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les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étapes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suivantes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: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dans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le document PowerPoint,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cliquez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l’onglet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View,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puis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Slide Master. Sur le menu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d’affichage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à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gauche),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sélectionnez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troisième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diapositive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et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inscrivez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la nouvelle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adresse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sur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celle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-ci. </a:t>
            </a: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endParaRPr lang="en-US" sz="1200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INSIDE PAGE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DRAFT ONLY (FI</a:t>
            </a:r>
            <a:r>
              <a:rPr lang="en-US" sz="1200" kern="1200" baseline="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LE NOT FINAL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</a:br>
            <a:r>
              <a:rPr lang="en-US" sz="1200" b="1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Read before using template</a:t>
            </a:r>
            <a:endParaRPr lang="en-US" sz="1200" b="1" kern="1200" baseline="0">
              <a:solidFill>
                <a:schemeClr val="tx1"/>
              </a:solidFill>
              <a:latin typeface="Times" pitchFamily="-110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NOTE: The following elements of the template should remain untouched and cannot be modified: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(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Université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d'Ottawa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| University of Ottawa) garnet header</a:t>
            </a:r>
          </a:p>
          <a:p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• Corporate </a:t>
            </a:r>
            <a:r>
              <a:rPr lang="en-US" sz="1200" kern="1200" err="1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uOttawa</a:t>
            </a:r>
            <a:r>
              <a:rPr lang="en-US" sz="1200" kern="1200">
                <a:solidFill>
                  <a:schemeClr val="tx1"/>
                </a:solidFill>
                <a:latin typeface="Times" pitchFamily="-110" charset="0"/>
                <a:ea typeface="ＭＳ Ｐゴシック" charset="0"/>
                <a:cs typeface="ＭＳ Ｐゴシック" charset="0"/>
              </a:rPr>
              <a:t> footer including the grey/garnet stripe and logo, with the exception of the URL which can be customized to a specific URL by following these simple steps: On the PowerPoint View tab, in the Master Views group, select Slide Master. Select the third slide on the left side panel, and type in the desired URL on the slide.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9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1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2" name="Picture 11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0292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0292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1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2" name="Picture 11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2750" y="692696"/>
            <a:ext cx="7774632" cy="864096"/>
          </a:xfrm>
        </p:spPr>
        <p:txBody>
          <a:bodyPr/>
          <a:lstStyle/>
          <a:p>
            <a:endParaRPr lang="en-US" b="1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772400" cy="3753544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7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8" name="Picture 17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4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1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6" name="Picture 5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1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2" name="Picture 11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1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2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3" name="Picture 12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pic>
        <p:nvPicPr>
          <p:cNvPr id="9" name="Picture 8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4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5" name="Picture 14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0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1" name="Picture 10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1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9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0" name="Picture 9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title</a:t>
            </a:r>
            <a:r>
              <a:rPr lang="fr-CA"/>
              <a:t>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04665"/>
            <a:ext cx="5111750" cy="54726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</a:t>
            </a:r>
            <a:r>
              <a:rPr lang="fr-CA" err="1"/>
              <a:t>edit</a:t>
            </a:r>
            <a:r>
              <a:rPr lang="fr-CA"/>
              <a:t> Master </a:t>
            </a:r>
            <a:r>
              <a:rPr lang="fr-CA" err="1"/>
              <a:t>text</a:t>
            </a:r>
            <a:r>
              <a:rPr lang="fr-CA"/>
              <a:t> styles</a:t>
            </a:r>
          </a:p>
          <a:p>
            <a:pPr lvl="1"/>
            <a:r>
              <a:rPr lang="fr-CA"/>
              <a:t>Second </a:t>
            </a:r>
            <a:r>
              <a:rPr lang="fr-CA" err="1"/>
              <a:t>level</a:t>
            </a:r>
            <a:endParaRPr lang="fr-CA"/>
          </a:p>
          <a:p>
            <a:pPr lvl="2"/>
            <a:r>
              <a:rPr lang="fr-CA" err="1"/>
              <a:t>Third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3"/>
            <a:r>
              <a:rPr lang="fr-CA" err="1"/>
              <a:t>Fourth</a:t>
            </a:r>
            <a:r>
              <a:rPr lang="fr-CA"/>
              <a:t> </a:t>
            </a:r>
            <a:r>
              <a:rPr lang="fr-CA" err="1"/>
              <a:t>level</a:t>
            </a:r>
            <a:endParaRPr lang="fr-CA"/>
          </a:p>
          <a:p>
            <a:pPr lvl="4"/>
            <a:r>
              <a:rPr lang="fr-CA" err="1"/>
              <a:t>Fifth</a:t>
            </a:r>
            <a:r>
              <a:rPr lang="fr-CA"/>
              <a:t> </a:t>
            </a:r>
            <a:r>
              <a:rPr lang="fr-CA" err="1"/>
              <a:t>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7"/>
            <a:ext cx="3008313" cy="41044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2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3" name="Picture 12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pic>
        <p:nvPicPr>
          <p:cNvPr id="7" name="Picture 6" descr="to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0" y="5768214"/>
            <a:ext cx="9144000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</a:p>
        </p:txBody>
      </p:sp>
      <p:sp>
        <p:nvSpPr>
          <p:cNvPr id="12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err="1">
                <a:solidFill>
                  <a:srgbClr val="A69C95"/>
                </a:solidFill>
              </a:rPr>
              <a:t>uOttawa.ca</a:t>
            </a:r>
            <a:endParaRPr lang="en-US">
              <a:solidFill>
                <a:srgbClr val="A69C95"/>
              </a:solidFill>
            </a:endParaRPr>
          </a:p>
        </p:txBody>
      </p:sp>
      <p:pic>
        <p:nvPicPr>
          <p:cNvPr id="13" name="Picture 12" descr="uOttawa_HOR_WG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9" y="6650864"/>
            <a:ext cx="9171460" cy="2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</a:t>
            </a:r>
            <a:r>
              <a:rPr lang="fr-CA" err="1"/>
              <a:t>add</a:t>
            </a:r>
            <a:r>
              <a:rPr lang="fr-CA"/>
              <a:t> </a:t>
            </a:r>
            <a:r>
              <a:rPr lang="fr-CA" err="1"/>
              <a:t>title</a:t>
            </a:r>
            <a:r>
              <a:rPr lang="fr-CA"/>
              <a:t> </a:t>
            </a:r>
            <a:r>
              <a:rPr lang="fr-CA" err="1"/>
              <a:t>here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</a:t>
            </a:r>
            <a:r>
              <a:rPr lang="fr-CA" err="1"/>
              <a:t>add</a:t>
            </a:r>
            <a:r>
              <a:rPr lang="fr-CA"/>
              <a:t> content </a:t>
            </a:r>
            <a:r>
              <a:rPr lang="fr-CA" err="1"/>
              <a:t>here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Verdana"/>
          <a:ea typeface="ＭＳ Ｐゴシック" charset="0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763688" y="2852936"/>
            <a:ext cx="7380312" cy="1224136"/>
          </a:xfrm>
          <a:prstGeom prst="rect">
            <a:avLst/>
          </a:prstGeom>
          <a:solidFill>
            <a:srgbClr val="3B373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763688" y="4149080"/>
            <a:ext cx="7380312" cy="321320"/>
          </a:xfrm>
          <a:prstGeom prst="rect">
            <a:avLst/>
          </a:prstGeom>
          <a:solidFill>
            <a:srgbClr val="3B373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872208" y="2852936"/>
            <a:ext cx="71642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Painting Assist : Progress Presentation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1872208" y="3573016"/>
            <a:ext cx="71642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Team B5.4</a:t>
            </a:r>
          </a:p>
        </p:txBody>
      </p: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1872208" y="4149080"/>
            <a:ext cx="71642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Presented by: Archie Given, Alex King, Keenan </a:t>
            </a:r>
            <a:r>
              <a:rPr lang="en-US" sz="1200" err="1">
                <a:solidFill>
                  <a:schemeClr val="bg1"/>
                </a:solidFill>
                <a:latin typeface="Arial"/>
                <a:cs typeface="Arial"/>
              </a:rPr>
              <a:t>Yiptong</a:t>
            </a:r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, Hashim Akram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88352" y="2852936"/>
            <a:ext cx="78511" cy="1224136"/>
          </a:xfrm>
          <a:prstGeom prst="rect">
            <a:avLst/>
          </a:prstGeom>
          <a:solidFill>
            <a:srgbClr val="009D9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88353" y="4149080"/>
            <a:ext cx="78510" cy="321320"/>
          </a:xfrm>
          <a:prstGeom prst="rect">
            <a:avLst/>
          </a:prstGeom>
          <a:solidFill>
            <a:srgbClr val="009D9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3729" y="-1866"/>
            <a:ext cx="9172670" cy="6866730"/>
            <a:chOff x="-13729" y="-1866"/>
            <a:chExt cx="9172670" cy="6866730"/>
          </a:xfrm>
        </p:grpSpPr>
        <p:sp>
          <p:nvSpPr>
            <p:cNvPr id="8" name="Rectangle 7"/>
            <p:cNvSpPr/>
            <p:nvPr/>
          </p:nvSpPr>
          <p:spPr bwMode="auto">
            <a:xfrm>
              <a:off x="-6643" y="5661248"/>
              <a:ext cx="9165584" cy="993677"/>
            </a:xfrm>
            <a:prstGeom prst="rect">
              <a:avLst/>
            </a:prstGeom>
            <a:solidFill>
              <a:srgbClr val="3B373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rPr>
                <a:t> </a:t>
              </a:r>
            </a:p>
          </p:txBody>
        </p:sp>
        <p:pic>
          <p:nvPicPr>
            <p:cNvPr id="16" name="Picture 15" descr="uOttawa_HOR_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  <p:sp>
          <p:nvSpPr>
            <p:cNvPr id="17" name="Footer Placeholder 6"/>
            <p:cNvSpPr txBox="1">
              <a:spLocks noChangeArrowheads="1"/>
            </p:cNvSpPr>
            <p:nvPr/>
          </p:nvSpPr>
          <p:spPr bwMode="auto">
            <a:xfrm>
              <a:off x="179512" y="6152115"/>
              <a:ext cx="453650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A69C95"/>
                  </a:solidFill>
                  <a:latin typeface="Verdana" charset="0"/>
                  <a:ea typeface="ＭＳ Ｐゴシック" charset="0"/>
                  <a:cs typeface="Verdana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/>
              <a:r>
                <a:rPr lang="en-US" err="1">
                  <a:solidFill>
                    <a:schemeClr val="bg1"/>
                  </a:solidFill>
                </a:rPr>
                <a:t>uOttawa.ca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29" y="6650864"/>
              <a:ext cx="9171460" cy="214000"/>
            </a:xfrm>
            <a:prstGeom prst="rect">
              <a:avLst/>
            </a:prstGeom>
          </p:spPr>
        </p:pic>
      </p:grpSp>
      <p:sp>
        <p:nvSpPr>
          <p:cNvPr id="21" name="Footer Placeholder 6"/>
          <p:cNvSpPr txBox="1">
            <a:spLocks noChangeArrowheads="1"/>
          </p:cNvSpPr>
          <p:nvPr/>
        </p:nvSpPr>
        <p:spPr bwMode="auto">
          <a:xfrm>
            <a:off x="179512" y="5753851"/>
            <a:ext cx="64087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450" err="1">
                <a:solidFill>
                  <a:schemeClr val="bg1"/>
                </a:solidFill>
              </a:rPr>
              <a:t>Faculté</a:t>
            </a:r>
            <a:r>
              <a:rPr lang="en-US" sz="1450">
                <a:solidFill>
                  <a:schemeClr val="bg1"/>
                </a:solidFill>
              </a:rPr>
              <a:t> de genie  |  Faculty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87556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Target Specs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10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C540C40-B476-48CF-C949-3C29469A0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053578"/>
              </p:ext>
            </p:extLst>
          </p:nvPr>
        </p:nvGraphicFramePr>
        <p:xfrm>
          <a:off x="395288" y="1700213"/>
          <a:ext cx="8293776" cy="3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444">
                  <a:extLst>
                    <a:ext uri="{9D8B030D-6E8A-4147-A177-3AD203B41FA5}">
                      <a16:colId xmlns:a16="http://schemas.microsoft.com/office/drawing/2014/main" val="1262467630"/>
                    </a:ext>
                  </a:extLst>
                </a:gridCol>
                <a:gridCol w="2073444">
                  <a:extLst>
                    <a:ext uri="{9D8B030D-6E8A-4147-A177-3AD203B41FA5}">
                      <a16:colId xmlns:a16="http://schemas.microsoft.com/office/drawing/2014/main" val="1404948336"/>
                    </a:ext>
                  </a:extLst>
                </a:gridCol>
                <a:gridCol w="2073444">
                  <a:extLst>
                    <a:ext uri="{9D8B030D-6E8A-4147-A177-3AD203B41FA5}">
                      <a16:colId xmlns:a16="http://schemas.microsoft.com/office/drawing/2014/main" val="2348814273"/>
                    </a:ext>
                  </a:extLst>
                </a:gridCol>
                <a:gridCol w="2073444">
                  <a:extLst>
                    <a:ext uri="{9D8B030D-6E8A-4147-A177-3AD203B41FA5}">
                      <a16:colId xmlns:a16="http://schemas.microsoft.com/office/drawing/2014/main" val="3276585666"/>
                    </a:ext>
                  </a:extLst>
                </a:gridCol>
              </a:tblGrid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Need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Unit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Marginal Value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Target Value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886015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Minimum tilt angle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Degrees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35 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45 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1958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Canvas size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Inch x Inch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12 x 12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24 x 24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120334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Canvas weight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Kg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1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3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1142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Canvas rotation speed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Degrees per second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None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None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145519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Maximum paint runoff 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Fluid ounces</a:t>
                      </a:r>
                      <a:endParaRPr lang="en-US" sz="1200" b="0" i="0" err="1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8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93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2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Plan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 design is overbudget </a:t>
            </a:r>
          </a:p>
          <a:p>
            <a:r>
              <a:rPr lang="en-US"/>
              <a:t>Redesign some parts to reduce cost</a:t>
            </a:r>
          </a:p>
          <a:p>
            <a:r>
              <a:rPr lang="en-US"/>
              <a:t>Potentially scale down size to fit into budget</a:t>
            </a:r>
          </a:p>
          <a:p>
            <a:r>
              <a:rPr lang="en-US"/>
              <a:t>Redesign frame to be several 3D printed parts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Prototype 1: electrical system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Prototype 2: physical system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11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82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Prototype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Designed to see functionality of circuit</a:t>
            </a:r>
            <a:endParaRPr lang="en-US"/>
          </a:p>
          <a:p>
            <a:r>
              <a:rPr lang="en-US">
                <a:ea typeface="ＭＳ Ｐゴシック"/>
              </a:rPr>
              <a:t>Required parts for circuit:</a:t>
            </a:r>
          </a:p>
          <a:p>
            <a:pPr lvl="1"/>
            <a:r>
              <a:rPr lang="en-US">
                <a:ea typeface="ＭＳ Ｐゴシック"/>
              </a:rPr>
              <a:t>Arduino</a:t>
            </a:r>
          </a:p>
          <a:p>
            <a:pPr lvl="1"/>
            <a:r>
              <a:rPr lang="en-US">
                <a:ea typeface="ＭＳ Ｐゴシック"/>
              </a:rPr>
              <a:t>Motor Shield </a:t>
            </a:r>
          </a:p>
          <a:p>
            <a:pPr lvl="1"/>
            <a:r>
              <a:rPr lang="en-US">
                <a:ea typeface="ＭＳ Ｐゴシック"/>
              </a:rPr>
              <a:t>2 Motors for each axis</a:t>
            </a:r>
          </a:p>
          <a:p>
            <a:pPr lvl="1"/>
            <a:r>
              <a:rPr lang="en-US">
                <a:ea typeface="ＭＳ Ｐゴシック"/>
              </a:rPr>
              <a:t>Wires</a:t>
            </a:r>
          </a:p>
          <a:p>
            <a:pPr lvl="1"/>
            <a:r>
              <a:rPr lang="en-US">
                <a:ea typeface="ＭＳ Ｐゴシック"/>
              </a:rPr>
              <a:t>Joystick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12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00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Motor attached to canvas</a:t>
            </a:r>
            <a:br>
              <a:rPr lang="en-US">
                <a:ea typeface="ＭＳ Ｐゴシック"/>
              </a:rPr>
            </a:br>
            <a:endParaRPr lang="en-US">
              <a:ea typeface="ＭＳ Ｐゴシック"/>
            </a:endParaRPr>
          </a:p>
          <a:p>
            <a:r>
              <a:rPr lang="en-US">
                <a:ea typeface="ＭＳ Ｐゴシック"/>
              </a:rPr>
              <a:t>Joystick controls each motor</a:t>
            </a:r>
            <a:br>
              <a:rPr lang="en-US">
                <a:ea typeface="ＭＳ Ｐゴシック"/>
              </a:rPr>
            </a:br>
            <a:endParaRPr lang="en-US"/>
          </a:p>
          <a:p>
            <a:r>
              <a:rPr lang="en-US">
                <a:ea typeface="ＭＳ Ｐゴシック"/>
              </a:rPr>
              <a:t>Each axis of joystick </a:t>
            </a:r>
            <a:br>
              <a:rPr lang="en-US">
                <a:ea typeface="ＭＳ Ｐゴシック"/>
              </a:rPr>
            </a:br>
            <a:r>
              <a:rPr lang="en-US">
                <a:ea typeface="ＭＳ Ｐゴシック"/>
              </a:rPr>
              <a:t>corresponds to a different </a:t>
            </a:r>
            <a:br>
              <a:rPr lang="en-US">
                <a:ea typeface="ＭＳ Ｐゴシック"/>
              </a:rPr>
            </a:br>
            <a:r>
              <a:rPr lang="en-US">
                <a:ea typeface="ＭＳ Ｐゴシック"/>
              </a:rPr>
              <a:t>motor of the machine</a:t>
            </a:r>
            <a:br>
              <a:rPr lang="en-US">
                <a:ea typeface="ＭＳ Ｐゴシック"/>
              </a:rPr>
            </a:br>
            <a:endParaRPr lang="en-US">
              <a:ea typeface="ＭＳ Ｐゴシック"/>
            </a:endParaRPr>
          </a:p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13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5" name="Content Placeholder 2" descr="A white rectangular object with black metal rods&#10;&#10;Description automatically generated">
            <a:extLst>
              <a:ext uri="{FF2B5EF4-FFF2-40B4-BE49-F238E27FC236}">
                <a16:creationId xmlns:a16="http://schemas.microsoft.com/office/drawing/2014/main" id="{CDB991F9-F7EA-7269-0444-124851C6E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80520" y="2299368"/>
            <a:ext cx="4179480" cy="22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93573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Circuit Prototype 1</a:t>
            </a:r>
            <a:endParaRPr lang="en-US"/>
          </a:p>
        </p:txBody>
      </p:sp>
      <p:pic>
        <p:nvPicPr>
          <p:cNvPr id="3" name="Content Placeholder 2" descr="A circuit board with wires&#10;&#10;Description automatically generated">
            <a:extLst>
              <a:ext uri="{FF2B5EF4-FFF2-40B4-BE49-F238E27FC236}">
                <a16:creationId xmlns:a16="http://schemas.microsoft.com/office/drawing/2014/main" id="{BAF90F04-1E83-BFA5-97B7-AC7780C15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250" y="1682602"/>
            <a:ext cx="7157357" cy="3496043"/>
          </a:xfr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14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5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025-14F9-A744-1084-8D692C4B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Code for Circuit</a:t>
            </a:r>
            <a:endParaRPr lang="en-US"/>
          </a:p>
        </p:txBody>
      </p:sp>
      <p:pic>
        <p:nvPicPr>
          <p:cNvPr id="4" name="Content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080C351-DFBA-D6BE-B779-046C8E655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984" b="529"/>
          <a:stretch/>
        </p:blipFill>
        <p:spPr>
          <a:xfrm>
            <a:off x="6347042" y="3321766"/>
            <a:ext cx="2536886" cy="1132116"/>
          </a:xfrm>
        </p:spPr>
      </p:pic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52170ED-5963-B360-3DF8-F7DFB61E0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20" y="1611086"/>
            <a:ext cx="2371518" cy="4555671"/>
          </a:xfrm>
          <a:prstGeom prst="rect">
            <a:avLst/>
          </a:prstGeom>
        </p:spPr>
      </p:pic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78B31A72-DA93-DFAB-01A7-BB17E0E33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38" y="1611086"/>
            <a:ext cx="2026210" cy="45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Meet 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Limitations: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Relies on a wheel chair for mobility</a:t>
            </a:r>
          </a:p>
          <a:p>
            <a:r>
              <a:rPr lang="en-US"/>
              <a:t>20% motor function in right hand</a:t>
            </a:r>
          </a:p>
          <a:p>
            <a:r>
              <a:rPr lang="en-US">
                <a:ea typeface="ＭＳ Ｐゴシック"/>
              </a:rPr>
              <a:t>Very little motor function on left hand</a:t>
            </a:r>
          </a:p>
          <a:p>
            <a:r>
              <a:rPr lang="en-US"/>
              <a:t>Enjoys acrylic flow art</a:t>
            </a:r>
          </a:p>
          <a:p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2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67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Clients Ideal Specifications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Would like to work on canvases up to 48”x48”</a:t>
            </a:r>
          </a:p>
          <a:p>
            <a:r>
              <a:rPr lang="en-US"/>
              <a:t>Canvas should tilt to 45</a:t>
            </a:r>
            <a:r>
              <a:rPr lang="en-US" baseline="30000"/>
              <a:t>0</a:t>
            </a:r>
          </a:p>
          <a:p>
            <a:r>
              <a:rPr lang="en-US"/>
              <a:t>Canvas should be able to rotate</a:t>
            </a:r>
          </a:p>
          <a:p>
            <a:r>
              <a:rPr lang="en-US">
                <a:ea typeface="ＭＳ Ｐゴシック"/>
              </a:rPr>
              <a:t>User should be able to use the painting assist with one hand</a:t>
            </a:r>
          </a:p>
          <a:p>
            <a:r>
              <a:rPr lang="en-US"/>
              <a:t>Device should collect runoff paint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3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13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FEFA-1D79-E97D-77C8-3148FB7A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</p:spPr>
        <p:txBody>
          <a:bodyPr wrap="square" anchor="ctr">
            <a:normAutofit/>
          </a:bodyPr>
          <a:lstStyle/>
          <a:p>
            <a:r>
              <a:rPr lang="en-CA"/>
              <a:t>Clients Current Solution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A81711-359B-ADCA-F82E-4AF4B5B70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886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Drawbacks:</a:t>
            </a:r>
          </a:p>
          <a:p>
            <a:r>
              <a:rPr lang="en-US" sz="2000">
                <a:ea typeface="ＭＳ Ｐゴシック"/>
              </a:rPr>
              <a:t>Limited canvas shape/ size</a:t>
            </a:r>
            <a:endParaRPr lang="en-US" sz="2000"/>
          </a:p>
          <a:p>
            <a:r>
              <a:rPr lang="en-US" sz="2000">
                <a:ea typeface="ＭＳ Ｐゴシック"/>
              </a:rPr>
              <a:t>Tilt is limited to 25</a:t>
            </a:r>
            <a:r>
              <a:rPr lang="en-US" sz="2000" baseline="30000">
                <a:ea typeface="ＭＳ Ｐゴシック"/>
              </a:rPr>
              <a:t>0</a:t>
            </a:r>
          </a:p>
          <a:p>
            <a:r>
              <a:rPr lang="en-US" sz="2000">
                <a:ea typeface="ＭＳ Ｐゴシック"/>
              </a:rPr>
              <a:t>Does not rotate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9F38AC3-3183-CACF-DFC2-18AB1E408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4400" y="1528748"/>
            <a:ext cx="3457600" cy="3876703"/>
          </a:xfrm>
        </p:spPr>
      </p:pic>
    </p:spTree>
    <p:extLst>
      <p:ext uri="{BB962C8B-B14F-4D97-AF65-F5344CB8AC3E}">
        <p14:creationId xmlns:p14="http://schemas.microsoft.com/office/powerpoint/2010/main" val="209453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Initial Target Specs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816C284-7250-D902-6EFA-A360452BB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1534"/>
              </p:ext>
            </p:extLst>
          </p:nvPr>
        </p:nvGraphicFramePr>
        <p:xfrm>
          <a:off x="395288" y="1700213"/>
          <a:ext cx="8293776" cy="3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444">
                  <a:extLst>
                    <a:ext uri="{9D8B030D-6E8A-4147-A177-3AD203B41FA5}">
                      <a16:colId xmlns:a16="http://schemas.microsoft.com/office/drawing/2014/main" val="1262467630"/>
                    </a:ext>
                  </a:extLst>
                </a:gridCol>
                <a:gridCol w="2073444">
                  <a:extLst>
                    <a:ext uri="{9D8B030D-6E8A-4147-A177-3AD203B41FA5}">
                      <a16:colId xmlns:a16="http://schemas.microsoft.com/office/drawing/2014/main" val="1404948336"/>
                    </a:ext>
                  </a:extLst>
                </a:gridCol>
                <a:gridCol w="2073444">
                  <a:extLst>
                    <a:ext uri="{9D8B030D-6E8A-4147-A177-3AD203B41FA5}">
                      <a16:colId xmlns:a16="http://schemas.microsoft.com/office/drawing/2014/main" val="2348814273"/>
                    </a:ext>
                  </a:extLst>
                </a:gridCol>
                <a:gridCol w="2073444">
                  <a:extLst>
                    <a:ext uri="{9D8B030D-6E8A-4147-A177-3AD203B41FA5}">
                      <a16:colId xmlns:a16="http://schemas.microsoft.com/office/drawing/2014/main" val="3276585666"/>
                    </a:ext>
                  </a:extLst>
                </a:gridCol>
              </a:tblGrid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Need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Unit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Marginal Value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/>
                        </a:rPr>
                        <a:t>Target Value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886015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Minimum tilt angle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Degrees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35 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45 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61958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Canvas size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Inch x Inch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24 x 24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36 x 48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120334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Canvas weight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Kg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3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6 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1142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Canvas rotation speed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Degrees per second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180 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360 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145519"/>
                  </a:ext>
                </a:extLst>
              </a:tr>
              <a:tr h="56858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Maximum paint runoff </a:t>
                      </a:r>
                      <a:r>
                        <a:rPr lang="en-US" sz="1200" b="1" i="0">
                          <a:effectLst/>
                          <a:latin typeface="Times New Roman"/>
                        </a:rPr>
                        <a:t> </a:t>
                      </a:r>
                      <a:endParaRPr lang="en-US" b="1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Fluid ounces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8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/>
                        </a:rPr>
                        <a:t>12</a:t>
                      </a:r>
                      <a:endParaRPr lang="en-US" b="0" i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93801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5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85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F41030E-8660-151A-AC0F-53D45634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6553200" cy="914400"/>
          </a:xfrm>
        </p:spPr>
        <p:txBody>
          <a:bodyPr/>
          <a:lstStyle/>
          <a:p>
            <a:r>
              <a:rPr lang="en-US"/>
              <a:t>Design 1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85800" y="152400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endParaRPr lang="en-US" sz="2800">
              <a:latin typeface="Verdana"/>
            </a:endParaRPr>
          </a:p>
        </p:txBody>
      </p:sp>
      <p:pic>
        <p:nvPicPr>
          <p:cNvPr id="3" name="Picture 2" descr="A cartoon character standing next to a large rectangular object&#10;&#10;Description automatically generated">
            <a:extLst>
              <a:ext uri="{FF2B5EF4-FFF2-40B4-BE49-F238E27FC236}">
                <a16:creationId xmlns:a16="http://schemas.microsoft.com/office/drawing/2014/main" id="{946847EC-5C4A-4031-EC6A-F3B38DD5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132856"/>
            <a:ext cx="3867150" cy="2778125"/>
          </a:xfrm>
          <a:prstGeom prst="rect">
            <a:avLst/>
          </a:prstGeom>
        </p:spPr>
      </p:pic>
      <p:pic>
        <p:nvPicPr>
          <p:cNvPr id="5" name="Content Placeholder 4" descr="A drawing of a solar panel&#10;&#10;Description automatically generated">
            <a:extLst>
              <a:ext uri="{FF2B5EF4-FFF2-40B4-BE49-F238E27FC236}">
                <a16:creationId xmlns:a16="http://schemas.microsoft.com/office/drawing/2014/main" id="{9E356F2D-3F4F-DA8D-CDFC-4816F56B1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655406"/>
            <a:ext cx="3810000" cy="36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2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7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3B10ABE-78F4-B4CC-86AD-D4C468D07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5834" y="1874825"/>
            <a:ext cx="6291308" cy="34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8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Canvas Interface and Paint Collection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8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E0577-1EE2-61C1-7A11-AEC915D6D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28800"/>
            <a:ext cx="4817367" cy="46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8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Meet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ea typeface="ＭＳ Ｐゴシック"/>
              </a:rPr>
              <a:t>Feedback</a:t>
            </a:r>
          </a:p>
          <a:p>
            <a:r>
              <a:rPr lang="en-US">
                <a:ea typeface="ＭＳ Ｐゴシック"/>
              </a:rPr>
              <a:t>Aim for more functionality on a smaller scale</a:t>
            </a:r>
          </a:p>
          <a:p>
            <a:r>
              <a:rPr lang="en-US">
                <a:ea typeface="ＭＳ Ｐゴシック"/>
              </a:rPr>
              <a:t>Rotation is not necessary but it would be nice to have</a:t>
            </a:r>
          </a:p>
          <a:p>
            <a:r>
              <a:rPr lang="en-US">
                <a:ea typeface="ＭＳ Ｐゴシック"/>
              </a:rPr>
              <a:t>Preferred design 2 for novelty, even if it means making it smaller 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9</a:t>
            </a:fld>
            <a:endParaRPr lang="en-US" sz="1200">
              <a:solidFill>
                <a:srgbClr val="A69C9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589098"/>
      </p:ext>
    </p:extLst>
  </p:cSld>
  <p:clrMapOvr>
    <a:masterClrMapping/>
  </p:clrMapOvr>
</p:sld>
</file>

<file path=ppt/theme/theme1.xml><?xml version="1.0" encoding="utf-8"?>
<a:theme xmlns:a="http://schemas.openxmlformats.org/drawingml/2006/main" name="uOttawa-powerpoint-template">
  <a:themeElements>
    <a:clrScheme name="Gar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uOttawa-powerpoint-template.pot</Template>
  <TotalTime>0</TotalTime>
  <Words>3237</Words>
  <Application>Microsoft Office PowerPoint</Application>
  <PresentationFormat>On-screen Show (4:3)</PresentationFormat>
  <Paragraphs>321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uOttawa-powerpoint-template</vt:lpstr>
      <vt:lpstr>PowerPoint Presentation</vt:lpstr>
      <vt:lpstr>Client Meet 1</vt:lpstr>
      <vt:lpstr>Clients Ideal Specifications</vt:lpstr>
      <vt:lpstr>Clients Current Solution </vt:lpstr>
      <vt:lpstr>Initial Target Specs</vt:lpstr>
      <vt:lpstr>Design 1</vt:lpstr>
      <vt:lpstr>Design 2</vt:lpstr>
      <vt:lpstr>Canvas Interface and Paint Collection</vt:lpstr>
      <vt:lpstr>Client Meet 2</vt:lpstr>
      <vt:lpstr>Revised Target Specs</vt:lpstr>
      <vt:lpstr>Project Plan</vt:lpstr>
      <vt:lpstr>Prototype 1</vt:lpstr>
      <vt:lpstr>How it Works</vt:lpstr>
      <vt:lpstr>Circuit Prototype 1</vt:lpstr>
      <vt:lpstr>Code for Circuit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 Surprenant-Kyte</dc:creator>
  <cp:lastModifiedBy>Archibald Given</cp:lastModifiedBy>
  <cp:revision>3</cp:revision>
  <cp:lastPrinted>2013-11-28T21:12:25Z</cp:lastPrinted>
  <dcterms:created xsi:type="dcterms:W3CDTF">2010-02-26T18:49:55Z</dcterms:created>
  <dcterms:modified xsi:type="dcterms:W3CDTF">2023-11-27T23:43:43Z</dcterms:modified>
</cp:coreProperties>
</file>