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2"/>
  </p:notesMasterIdLst>
  <p:sldIdLst>
    <p:sldId id="266" r:id="rId2"/>
    <p:sldId id="260" r:id="rId3"/>
    <p:sldId id="267" r:id="rId4"/>
    <p:sldId id="258" r:id="rId5"/>
    <p:sldId id="259" r:id="rId6"/>
    <p:sldId id="281" r:id="rId7"/>
    <p:sldId id="261" r:id="rId8"/>
    <p:sldId id="273" r:id="rId9"/>
    <p:sldId id="262" r:id="rId10"/>
    <p:sldId id="263" r:id="rId11"/>
    <p:sldId id="268" r:id="rId12"/>
    <p:sldId id="269" r:id="rId13"/>
    <p:sldId id="270" r:id="rId14"/>
    <p:sldId id="280" r:id="rId15"/>
    <p:sldId id="277" r:id="rId16"/>
    <p:sldId id="282" r:id="rId17"/>
    <p:sldId id="274" r:id="rId18"/>
    <p:sldId id="279" r:id="rId19"/>
    <p:sldId id="278" r:id="rId20"/>
    <p:sldId id="265"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C3315AD-8301-480E-8DDB-5319345C347F}">
          <p14:sldIdLst>
            <p14:sldId id="266"/>
            <p14:sldId id="260"/>
            <p14:sldId id="267"/>
            <p14:sldId id="258"/>
            <p14:sldId id="259"/>
            <p14:sldId id="281"/>
            <p14:sldId id="261"/>
            <p14:sldId id="273"/>
            <p14:sldId id="262"/>
            <p14:sldId id="263"/>
            <p14:sldId id="268"/>
            <p14:sldId id="269"/>
            <p14:sldId id="270"/>
            <p14:sldId id="280"/>
            <p14:sldId id="277"/>
            <p14:sldId id="282"/>
            <p14:sldId id="274"/>
            <p14:sldId id="279"/>
            <p14:sldId id="278"/>
            <p14:sldId id="26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ainab Badawi" initials="ZB" lastIdx="1" clrIdx="0">
    <p:extLst>
      <p:ext uri="{19B8F6BF-5375-455C-9EA6-DF929625EA0E}">
        <p15:presenceInfo xmlns:p15="http://schemas.microsoft.com/office/powerpoint/2012/main" userId="Zainab Badaw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 v="6449" dt="2021-02-08T03:56:21.660"/>
    <p1510:client id="{0EF3E91A-1339-46E2-940F-22B62403D1F3}" v="2715" dt="2021-02-08T03:28:41.860"/>
    <p1510:client id="{13E0C46C-0C21-BE0A-AB77-825A1505E9B8}" v="1" dt="2021-02-07T19:20:19.564"/>
    <p1510:client id="{1ADDC261-58AB-0D1A-1741-C4FE3F04A212}" v="2" dt="2021-02-07T21:23:20.551"/>
    <p1510:client id="{2E36A2DA-2210-3F8B-FDA3-5BB55BE31CF5}" v="432" dt="2021-02-07T21:51:57.433"/>
    <p1510:client id="{305C7FBE-A360-4268-87EB-3D1D9B60B0B1}" v="5902" vWet="5902" dt="2021-02-08T03:55:51.140"/>
    <p1510:client id="{5FA92B9A-35E4-BB78-CE13-D34EF99234D2}" v="47" dt="2021-02-07T21:28:36.307"/>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356EE5-ABEF-4DBB-B842-5C3CEE7C4CA8}"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n-US"/>
        </a:p>
      </dgm:t>
    </dgm:pt>
    <dgm:pt modelId="{0478C5DC-5D61-4771-AF8B-477510C72B52}">
      <dgm:prSet/>
      <dgm:spPr/>
      <dgm:t>
        <a:bodyPr/>
        <a:lstStyle/>
        <a:p>
          <a:pPr>
            <a:defRPr b="1"/>
          </a:pPr>
          <a:r>
            <a:rPr lang="en-CA">
              <a:latin typeface="Times New Roman" panose="02020603050405020304" pitchFamily="18" charset="0"/>
              <a:cs typeface="Times New Roman" panose="02020603050405020304" pitchFamily="18" charset="0"/>
            </a:rPr>
            <a:t>Prototype 1</a:t>
          </a:r>
          <a:endParaRPr lang="en-US">
            <a:latin typeface="Times New Roman" panose="02020603050405020304" pitchFamily="18" charset="0"/>
            <a:cs typeface="Times New Roman" panose="02020603050405020304" pitchFamily="18" charset="0"/>
          </a:endParaRPr>
        </a:p>
      </dgm:t>
    </dgm:pt>
    <dgm:pt modelId="{45A02C2D-86CC-46A4-9CA3-8F6EBD0AE7A7}" type="parTrans" cxnId="{E1612806-F321-48AE-86A0-4094A23E45A7}">
      <dgm:prSet/>
      <dgm:spPr/>
      <dgm:t>
        <a:bodyPr/>
        <a:lstStyle/>
        <a:p>
          <a:endParaRPr lang="en-US"/>
        </a:p>
      </dgm:t>
    </dgm:pt>
    <dgm:pt modelId="{7AA28889-F3D6-42AA-B6AA-FD7DD0103F9C}" type="sibTrans" cxnId="{E1612806-F321-48AE-86A0-4094A23E45A7}">
      <dgm:prSet phldrT="1"/>
      <dgm:spPr/>
      <dgm:t>
        <a:bodyPr/>
        <a:lstStyle/>
        <a:p>
          <a:endParaRPr lang="en-US"/>
        </a:p>
      </dgm:t>
    </dgm:pt>
    <dgm:pt modelId="{07AD1151-EECA-4434-92B6-8A57CDBEEF16}">
      <dgm:prSet/>
      <dgm:spPr/>
      <dgm:t>
        <a:bodyPr/>
        <a:lstStyle/>
        <a:p>
          <a:r>
            <a:rPr lang="en-CA">
              <a:latin typeface="Times New Roman" panose="02020603050405020304" pitchFamily="18" charset="0"/>
              <a:cs typeface="Times New Roman" panose="02020603050405020304" pitchFamily="18" charset="0"/>
            </a:rPr>
            <a:t>Test Button Functionalities </a:t>
          </a:r>
          <a:endParaRPr lang="en-US">
            <a:latin typeface="Times New Roman" panose="02020603050405020304" pitchFamily="18" charset="0"/>
            <a:cs typeface="Times New Roman" panose="02020603050405020304" pitchFamily="18" charset="0"/>
          </a:endParaRPr>
        </a:p>
      </dgm:t>
    </dgm:pt>
    <dgm:pt modelId="{27AA1BBF-5768-4138-86A7-D675147CE0BD}" type="parTrans" cxnId="{E0C468F2-8006-4FF9-AA07-EEF1387B1B8E}">
      <dgm:prSet/>
      <dgm:spPr/>
      <dgm:t>
        <a:bodyPr/>
        <a:lstStyle/>
        <a:p>
          <a:endParaRPr lang="en-US"/>
        </a:p>
      </dgm:t>
    </dgm:pt>
    <dgm:pt modelId="{B777D2BE-4534-4C31-9D2A-3F64166DDE41}" type="sibTrans" cxnId="{E0C468F2-8006-4FF9-AA07-EEF1387B1B8E}">
      <dgm:prSet/>
      <dgm:spPr/>
      <dgm:t>
        <a:bodyPr/>
        <a:lstStyle/>
        <a:p>
          <a:endParaRPr lang="en-US"/>
        </a:p>
      </dgm:t>
    </dgm:pt>
    <dgm:pt modelId="{930F2AF1-217D-4AB3-8499-97D75DD7FBB7}">
      <dgm:prSet/>
      <dgm:spPr/>
      <dgm:t>
        <a:bodyPr/>
        <a:lstStyle/>
        <a:p>
          <a:r>
            <a:rPr lang="en-CA">
              <a:latin typeface="Times New Roman" panose="02020603050405020304" pitchFamily="18" charset="0"/>
              <a:cs typeface="Times New Roman" panose="02020603050405020304" pitchFamily="18" charset="0"/>
            </a:rPr>
            <a:t>Test adding new commands </a:t>
          </a:r>
          <a:endParaRPr lang="en-US">
            <a:latin typeface="Times New Roman" panose="02020603050405020304" pitchFamily="18" charset="0"/>
            <a:cs typeface="Times New Roman" panose="02020603050405020304" pitchFamily="18" charset="0"/>
          </a:endParaRPr>
        </a:p>
      </dgm:t>
    </dgm:pt>
    <dgm:pt modelId="{2EC4E68A-31CA-41E2-8E3D-9D6C4116A5DD}" type="parTrans" cxnId="{BF0961DA-6864-411D-B2F0-B845E188DBDF}">
      <dgm:prSet/>
      <dgm:spPr/>
      <dgm:t>
        <a:bodyPr/>
        <a:lstStyle/>
        <a:p>
          <a:endParaRPr lang="en-US"/>
        </a:p>
      </dgm:t>
    </dgm:pt>
    <dgm:pt modelId="{DC1ED1CF-FD15-447A-80CC-3F66663E147F}" type="sibTrans" cxnId="{BF0961DA-6864-411D-B2F0-B845E188DBDF}">
      <dgm:prSet/>
      <dgm:spPr/>
      <dgm:t>
        <a:bodyPr/>
        <a:lstStyle/>
        <a:p>
          <a:endParaRPr lang="en-US"/>
        </a:p>
      </dgm:t>
    </dgm:pt>
    <dgm:pt modelId="{CFCF6281-48B1-45D4-AE46-B79D0F8D3B8C}">
      <dgm:prSet/>
      <dgm:spPr/>
      <dgm:t>
        <a:bodyPr/>
        <a:lstStyle/>
        <a:p>
          <a:pPr>
            <a:defRPr b="1"/>
          </a:pPr>
          <a:r>
            <a:rPr lang="en-CA">
              <a:latin typeface="Times New Roman" panose="02020603050405020304" pitchFamily="18" charset="0"/>
              <a:cs typeface="Times New Roman" panose="02020603050405020304" pitchFamily="18" charset="0"/>
            </a:rPr>
            <a:t>Prototype 2</a:t>
          </a:r>
          <a:endParaRPr lang="en-US">
            <a:latin typeface="Times New Roman" panose="02020603050405020304" pitchFamily="18" charset="0"/>
            <a:cs typeface="Times New Roman" panose="02020603050405020304" pitchFamily="18" charset="0"/>
          </a:endParaRPr>
        </a:p>
      </dgm:t>
    </dgm:pt>
    <dgm:pt modelId="{29197F28-A05F-4258-B6E9-D014D60BBAAB}" type="parTrans" cxnId="{A634A5F9-3C3A-4E27-AF5B-F1B43D7A5324}">
      <dgm:prSet/>
      <dgm:spPr/>
      <dgm:t>
        <a:bodyPr/>
        <a:lstStyle/>
        <a:p>
          <a:endParaRPr lang="en-US"/>
        </a:p>
      </dgm:t>
    </dgm:pt>
    <dgm:pt modelId="{4179D121-B156-4D61-9D84-6B6881A1E80A}" type="sibTrans" cxnId="{A634A5F9-3C3A-4E27-AF5B-F1B43D7A5324}">
      <dgm:prSet phldrT="2"/>
      <dgm:spPr/>
      <dgm:t>
        <a:bodyPr/>
        <a:lstStyle/>
        <a:p>
          <a:endParaRPr lang="en-US"/>
        </a:p>
      </dgm:t>
    </dgm:pt>
    <dgm:pt modelId="{D832D2B2-4D89-4DCC-988E-2A5ED02D3AA2}">
      <dgm:prSet/>
      <dgm:spPr/>
      <dgm:t>
        <a:bodyPr/>
        <a:lstStyle/>
        <a:p>
          <a:r>
            <a:rPr lang="en-CA">
              <a:latin typeface="Times New Roman" panose="02020603050405020304" pitchFamily="18" charset="0"/>
              <a:cs typeface="Times New Roman" panose="02020603050405020304" pitchFamily="18" charset="0"/>
            </a:rPr>
            <a:t>Build a minimum viable product that meets 70% of clients needs </a:t>
          </a:r>
          <a:endParaRPr lang="en-US">
            <a:latin typeface="Times New Roman" panose="02020603050405020304" pitchFamily="18" charset="0"/>
            <a:cs typeface="Times New Roman" panose="02020603050405020304" pitchFamily="18" charset="0"/>
          </a:endParaRPr>
        </a:p>
      </dgm:t>
    </dgm:pt>
    <dgm:pt modelId="{0786286B-691A-4C55-8EAA-08BCA440CC1C}" type="parTrans" cxnId="{01C04F00-8995-48D0-8092-A8DB057E27DE}">
      <dgm:prSet/>
      <dgm:spPr/>
      <dgm:t>
        <a:bodyPr/>
        <a:lstStyle/>
        <a:p>
          <a:endParaRPr lang="en-US"/>
        </a:p>
      </dgm:t>
    </dgm:pt>
    <dgm:pt modelId="{6C25F08A-B9FD-49FE-8599-593DF62134FB}" type="sibTrans" cxnId="{01C04F00-8995-48D0-8092-A8DB057E27DE}">
      <dgm:prSet/>
      <dgm:spPr/>
      <dgm:t>
        <a:bodyPr/>
        <a:lstStyle/>
        <a:p>
          <a:endParaRPr lang="en-US"/>
        </a:p>
      </dgm:t>
    </dgm:pt>
    <dgm:pt modelId="{40E52D5E-7186-41A7-B3D0-9D0A41284B63}">
      <dgm:prSet/>
      <dgm:spPr/>
      <dgm:t>
        <a:bodyPr/>
        <a:lstStyle/>
        <a:p>
          <a:pPr>
            <a:defRPr b="1"/>
          </a:pPr>
          <a:r>
            <a:rPr lang="en-CA">
              <a:latin typeface="Times New Roman" panose="02020603050405020304" pitchFamily="18" charset="0"/>
              <a:cs typeface="Times New Roman" panose="02020603050405020304" pitchFamily="18" charset="0"/>
            </a:rPr>
            <a:t>Design</a:t>
          </a:r>
          <a:r>
            <a:rPr lang="en-CA"/>
            <a:t> </a:t>
          </a:r>
          <a:r>
            <a:rPr lang="en-CA">
              <a:latin typeface="Times New Roman" panose="02020603050405020304" pitchFamily="18" charset="0"/>
              <a:cs typeface="Times New Roman" panose="02020603050405020304" pitchFamily="18" charset="0"/>
            </a:rPr>
            <a:t>Day</a:t>
          </a:r>
        </a:p>
      </dgm:t>
    </dgm:pt>
    <dgm:pt modelId="{7B6DC143-3895-4738-A23C-0FBB5A983AAA}" type="parTrans" cxnId="{C74F33AA-80F3-4534-80CC-962DCDB5053E}">
      <dgm:prSet/>
      <dgm:spPr/>
      <dgm:t>
        <a:bodyPr/>
        <a:lstStyle/>
        <a:p>
          <a:endParaRPr lang="en-US"/>
        </a:p>
      </dgm:t>
    </dgm:pt>
    <dgm:pt modelId="{D58AD972-0E36-49B1-8B4D-92194AA4B587}" type="sibTrans" cxnId="{C74F33AA-80F3-4534-80CC-962DCDB5053E}">
      <dgm:prSet phldrT="3"/>
      <dgm:spPr/>
      <dgm:t>
        <a:bodyPr/>
        <a:lstStyle/>
        <a:p>
          <a:endParaRPr lang="en-US"/>
        </a:p>
      </dgm:t>
    </dgm:pt>
    <dgm:pt modelId="{E31F2D2C-33C5-43A6-A445-9A7A6D53C6E5}">
      <dgm:prSet/>
      <dgm:spPr/>
      <dgm:t>
        <a:bodyPr/>
        <a:lstStyle/>
        <a:p>
          <a:r>
            <a:rPr lang="en-CA">
              <a:latin typeface="Times New Roman" panose="02020603050405020304" pitchFamily="18" charset="0"/>
              <a:cs typeface="Times New Roman" panose="02020603050405020304" pitchFamily="18" charset="0"/>
            </a:rPr>
            <a:t>Present the final product to the client along with a 3 min pitch to the judges</a:t>
          </a:r>
        </a:p>
      </dgm:t>
    </dgm:pt>
    <dgm:pt modelId="{5024D74A-385F-4BA9-B4B2-3E07FFF1B578}" type="parTrans" cxnId="{3C081B88-DD68-4E6A-808B-6C6718D84BBC}">
      <dgm:prSet/>
      <dgm:spPr/>
      <dgm:t>
        <a:bodyPr/>
        <a:lstStyle/>
        <a:p>
          <a:endParaRPr lang="en-CA"/>
        </a:p>
      </dgm:t>
    </dgm:pt>
    <dgm:pt modelId="{90326846-B737-4C04-A88E-1E77F5780ED8}" type="sibTrans" cxnId="{3C081B88-DD68-4E6A-808B-6C6718D84BBC}">
      <dgm:prSet/>
      <dgm:spPr/>
      <dgm:t>
        <a:bodyPr/>
        <a:lstStyle/>
        <a:p>
          <a:endParaRPr lang="en-CA"/>
        </a:p>
      </dgm:t>
    </dgm:pt>
    <dgm:pt modelId="{530BF18C-3268-47C5-B7D5-CDAC31FCD293}" type="pres">
      <dgm:prSet presAssocID="{A0356EE5-ABEF-4DBB-B842-5C3CEE7C4CA8}" presName="Name0" presStyleCnt="0">
        <dgm:presLayoutVars>
          <dgm:dir/>
          <dgm:animLvl val="lvl"/>
          <dgm:resizeHandles val="exact"/>
        </dgm:presLayoutVars>
      </dgm:prSet>
      <dgm:spPr/>
    </dgm:pt>
    <dgm:pt modelId="{2C45FA1C-2A60-4D0C-A9FE-158CDAD86AC5}" type="pres">
      <dgm:prSet presAssocID="{0478C5DC-5D61-4771-AF8B-477510C72B52}" presName="composite" presStyleCnt="0"/>
      <dgm:spPr/>
    </dgm:pt>
    <dgm:pt modelId="{83B7A7C3-2DA8-4C60-B576-1FC30052747A}" type="pres">
      <dgm:prSet presAssocID="{0478C5DC-5D61-4771-AF8B-477510C72B52}" presName="parTx" presStyleLbl="alignNode1" presStyleIdx="0" presStyleCnt="3">
        <dgm:presLayoutVars>
          <dgm:chMax val="0"/>
          <dgm:chPref val="0"/>
          <dgm:bulletEnabled val="1"/>
        </dgm:presLayoutVars>
      </dgm:prSet>
      <dgm:spPr/>
    </dgm:pt>
    <dgm:pt modelId="{3E009268-51CC-4839-B8EE-762835452E64}" type="pres">
      <dgm:prSet presAssocID="{0478C5DC-5D61-4771-AF8B-477510C72B52}" presName="desTx" presStyleLbl="alignAccFollowNode1" presStyleIdx="0" presStyleCnt="3">
        <dgm:presLayoutVars>
          <dgm:bulletEnabled val="1"/>
        </dgm:presLayoutVars>
      </dgm:prSet>
      <dgm:spPr/>
    </dgm:pt>
    <dgm:pt modelId="{985AAEC0-0DA7-4D15-B1F5-1E12E13977F0}" type="pres">
      <dgm:prSet presAssocID="{7AA28889-F3D6-42AA-B6AA-FD7DD0103F9C}" presName="space" presStyleCnt="0"/>
      <dgm:spPr/>
    </dgm:pt>
    <dgm:pt modelId="{96A5C81F-BCD8-4573-A7AC-9A2BC1AA476B}" type="pres">
      <dgm:prSet presAssocID="{CFCF6281-48B1-45D4-AE46-B79D0F8D3B8C}" presName="composite" presStyleCnt="0"/>
      <dgm:spPr/>
    </dgm:pt>
    <dgm:pt modelId="{39355CB8-25EA-4270-B81B-986B64D8F071}" type="pres">
      <dgm:prSet presAssocID="{CFCF6281-48B1-45D4-AE46-B79D0F8D3B8C}" presName="parTx" presStyleLbl="alignNode1" presStyleIdx="1" presStyleCnt="3">
        <dgm:presLayoutVars>
          <dgm:chMax val="0"/>
          <dgm:chPref val="0"/>
          <dgm:bulletEnabled val="1"/>
        </dgm:presLayoutVars>
      </dgm:prSet>
      <dgm:spPr/>
    </dgm:pt>
    <dgm:pt modelId="{67EBD2E7-BC96-4B41-B5C7-9C43570CFE96}" type="pres">
      <dgm:prSet presAssocID="{CFCF6281-48B1-45D4-AE46-B79D0F8D3B8C}" presName="desTx" presStyleLbl="alignAccFollowNode1" presStyleIdx="1" presStyleCnt="3">
        <dgm:presLayoutVars>
          <dgm:bulletEnabled val="1"/>
        </dgm:presLayoutVars>
      </dgm:prSet>
      <dgm:spPr/>
    </dgm:pt>
    <dgm:pt modelId="{F7890E91-0A19-453E-B600-1E73F9481793}" type="pres">
      <dgm:prSet presAssocID="{4179D121-B156-4D61-9D84-6B6881A1E80A}" presName="space" presStyleCnt="0"/>
      <dgm:spPr/>
    </dgm:pt>
    <dgm:pt modelId="{8788D861-3917-48E2-9E14-EF4BDE541BB0}" type="pres">
      <dgm:prSet presAssocID="{40E52D5E-7186-41A7-B3D0-9D0A41284B63}" presName="composite" presStyleCnt="0"/>
      <dgm:spPr/>
    </dgm:pt>
    <dgm:pt modelId="{91CDF2C9-6F14-4AED-92AF-877B3D7735BB}" type="pres">
      <dgm:prSet presAssocID="{40E52D5E-7186-41A7-B3D0-9D0A41284B63}" presName="parTx" presStyleLbl="alignNode1" presStyleIdx="2" presStyleCnt="3">
        <dgm:presLayoutVars>
          <dgm:chMax val="0"/>
          <dgm:chPref val="0"/>
          <dgm:bulletEnabled val="1"/>
        </dgm:presLayoutVars>
      </dgm:prSet>
      <dgm:spPr/>
    </dgm:pt>
    <dgm:pt modelId="{2FB10FDA-62FC-4059-8184-13174CEB7346}" type="pres">
      <dgm:prSet presAssocID="{40E52D5E-7186-41A7-B3D0-9D0A41284B63}" presName="desTx" presStyleLbl="alignAccFollowNode1" presStyleIdx="2" presStyleCnt="3">
        <dgm:presLayoutVars>
          <dgm:bulletEnabled val="1"/>
        </dgm:presLayoutVars>
      </dgm:prSet>
      <dgm:spPr/>
    </dgm:pt>
  </dgm:ptLst>
  <dgm:cxnLst>
    <dgm:cxn modelId="{01C04F00-8995-48D0-8092-A8DB057E27DE}" srcId="{CFCF6281-48B1-45D4-AE46-B79D0F8D3B8C}" destId="{D832D2B2-4D89-4DCC-988E-2A5ED02D3AA2}" srcOrd="0" destOrd="0" parTransId="{0786286B-691A-4C55-8EAA-08BCA440CC1C}" sibTransId="{6C25F08A-B9FD-49FE-8599-593DF62134FB}"/>
    <dgm:cxn modelId="{E1612806-F321-48AE-86A0-4094A23E45A7}" srcId="{A0356EE5-ABEF-4DBB-B842-5C3CEE7C4CA8}" destId="{0478C5DC-5D61-4771-AF8B-477510C72B52}" srcOrd="0" destOrd="0" parTransId="{45A02C2D-86CC-46A4-9CA3-8F6EBD0AE7A7}" sibTransId="{7AA28889-F3D6-42AA-B6AA-FD7DD0103F9C}"/>
    <dgm:cxn modelId="{FAE91719-966A-475F-BDFF-8158FE4AACE5}" type="presOf" srcId="{07AD1151-EECA-4434-92B6-8A57CDBEEF16}" destId="{3E009268-51CC-4839-B8EE-762835452E64}" srcOrd="0" destOrd="0" presId="urn:microsoft.com/office/officeart/2005/8/layout/hList1"/>
    <dgm:cxn modelId="{7DE3A92C-7AC7-4572-A028-175D89715EBA}" type="presOf" srcId="{930F2AF1-217D-4AB3-8499-97D75DD7FBB7}" destId="{3E009268-51CC-4839-B8EE-762835452E64}" srcOrd="0" destOrd="1" presId="urn:microsoft.com/office/officeart/2005/8/layout/hList1"/>
    <dgm:cxn modelId="{C4163B39-D1CF-42C9-B768-9101717B8E1D}" type="presOf" srcId="{CFCF6281-48B1-45D4-AE46-B79D0F8D3B8C}" destId="{39355CB8-25EA-4270-B81B-986B64D8F071}" srcOrd="0" destOrd="0" presId="urn:microsoft.com/office/officeart/2005/8/layout/hList1"/>
    <dgm:cxn modelId="{2CF4705C-B23A-4D4B-BD7C-70B43F5A6502}" type="presOf" srcId="{E31F2D2C-33C5-43A6-A445-9A7A6D53C6E5}" destId="{2FB10FDA-62FC-4059-8184-13174CEB7346}" srcOrd="0" destOrd="0" presId="urn:microsoft.com/office/officeart/2005/8/layout/hList1"/>
    <dgm:cxn modelId="{3462F44D-748D-4871-B06C-C131D081665F}" type="presOf" srcId="{A0356EE5-ABEF-4DBB-B842-5C3CEE7C4CA8}" destId="{530BF18C-3268-47C5-B7D5-CDAC31FCD293}" srcOrd="0" destOrd="0" presId="urn:microsoft.com/office/officeart/2005/8/layout/hList1"/>
    <dgm:cxn modelId="{3C081B88-DD68-4E6A-808B-6C6718D84BBC}" srcId="{40E52D5E-7186-41A7-B3D0-9D0A41284B63}" destId="{E31F2D2C-33C5-43A6-A445-9A7A6D53C6E5}" srcOrd="0" destOrd="0" parTransId="{5024D74A-385F-4BA9-B4B2-3E07FFF1B578}" sibTransId="{90326846-B737-4C04-A88E-1E77F5780ED8}"/>
    <dgm:cxn modelId="{164F4D9A-D4FD-41B6-9188-F3FE22F01EED}" type="presOf" srcId="{0478C5DC-5D61-4771-AF8B-477510C72B52}" destId="{83B7A7C3-2DA8-4C60-B576-1FC30052747A}" srcOrd="0" destOrd="0" presId="urn:microsoft.com/office/officeart/2005/8/layout/hList1"/>
    <dgm:cxn modelId="{C74F33AA-80F3-4534-80CC-962DCDB5053E}" srcId="{A0356EE5-ABEF-4DBB-B842-5C3CEE7C4CA8}" destId="{40E52D5E-7186-41A7-B3D0-9D0A41284B63}" srcOrd="2" destOrd="0" parTransId="{7B6DC143-3895-4738-A23C-0FBB5A983AAA}" sibTransId="{D58AD972-0E36-49B1-8B4D-92194AA4B587}"/>
    <dgm:cxn modelId="{C9AFCDAC-F49C-44CD-B0D5-9FAC9F0523FA}" type="presOf" srcId="{D832D2B2-4D89-4DCC-988E-2A5ED02D3AA2}" destId="{67EBD2E7-BC96-4B41-B5C7-9C43570CFE96}" srcOrd="0" destOrd="0" presId="urn:microsoft.com/office/officeart/2005/8/layout/hList1"/>
    <dgm:cxn modelId="{B64500C6-1FE3-45D2-A72C-0849C6733539}" type="presOf" srcId="{40E52D5E-7186-41A7-B3D0-9D0A41284B63}" destId="{91CDF2C9-6F14-4AED-92AF-877B3D7735BB}" srcOrd="0" destOrd="0" presId="urn:microsoft.com/office/officeart/2005/8/layout/hList1"/>
    <dgm:cxn modelId="{BF0961DA-6864-411D-B2F0-B845E188DBDF}" srcId="{0478C5DC-5D61-4771-AF8B-477510C72B52}" destId="{930F2AF1-217D-4AB3-8499-97D75DD7FBB7}" srcOrd="1" destOrd="0" parTransId="{2EC4E68A-31CA-41E2-8E3D-9D6C4116A5DD}" sibTransId="{DC1ED1CF-FD15-447A-80CC-3F66663E147F}"/>
    <dgm:cxn modelId="{E0C468F2-8006-4FF9-AA07-EEF1387B1B8E}" srcId="{0478C5DC-5D61-4771-AF8B-477510C72B52}" destId="{07AD1151-EECA-4434-92B6-8A57CDBEEF16}" srcOrd="0" destOrd="0" parTransId="{27AA1BBF-5768-4138-86A7-D675147CE0BD}" sibTransId="{B777D2BE-4534-4C31-9D2A-3F64166DDE41}"/>
    <dgm:cxn modelId="{A634A5F9-3C3A-4E27-AF5B-F1B43D7A5324}" srcId="{A0356EE5-ABEF-4DBB-B842-5C3CEE7C4CA8}" destId="{CFCF6281-48B1-45D4-AE46-B79D0F8D3B8C}" srcOrd="1" destOrd="0" parTransId="{29197F28-A05F-4258-B6E9-D014D60BBAAB}" sibTransId="{4179D121-B156-4D61-9D84-6B6881A1E80A}"/>
    <dgm:cxn modelId="{4C323E8D-E51C-480B-A04C-73FDEAD9D10A}" type="presParOf" srcId="{530BF18C-3268-47C5-B7D5-CDAC31FCD293}" destId="{2C45FA1C-2A60-4D0C-A9FE-158CDAD86AC5}" srcOrd="0" destOrd="0" presId="urn:microsoft.com/office/officeart/2005/8/layout/hList1"/>
    <dgm:cxn modelId="{449BAA1D-B791-4EBE-8CEB-1FC441C0A37E}" type="presParOf" srcId="{2C45FA1C-2A60-4D0C-A9FE-158CDAD86AC5}" destId="{83B7A7C3-2DA8-4C60-B576-1FC30052747A}" srcOrd="0" destOrd="0" presId="urn:microsoft.com/office/officeart/2005/8/layout/hList1"/>
    <dgm:cxn modelId="{199B825F-FC08-4ACE-BD96-2CF0E6FB6CF5}" type="presParOf" srcId="{2C45FA1C-2A60-4D0C-A9FE-158CDAD86AC5}" destId="{3E009268-51CC-4839-B8EE-762835452E64}" srcOrd="1" destOrd="0" presId="urn:microsoft.com/office/officeart/2005/8/layout/hList1"/>
    <dgm:cxn modelId="{246662CD-EFCC-4B19-B06B-7BD469BD132C}" type="presParOf" srcId="{530BF18C-3268-47C5-B7D5-CDAC31FCD293}" destId="{985AAEC0-0DA7-4D15-B1F5-1E12E13977F0}" srcOrd="1" destOrd="0" presId="urn:microsoft.com/office/officeart/2005/8/layout/hList1"/>
    <dgm:cxn modelId="{D0132C4B-EC10-4D48-AAA5-8E509BBE84D8}" type="presParOf" srcId="{530BF18C-3268-47C5-B7D5-CDAC31FCD293}" destId="{96A5C81F-BCD8-4573-A7AC-9A2BC1AA476B}" srcOrd="2" destOrd="0" presId="urn:microsoft.com/office/officeart/2005/8/layout/hList1"/>
    <dgm:cxn modelId="{8907FE7C-6227-4FCE-808C-87B7403D6AFB}" type="presParOf" srcId="{96A5C81F-BCD8-4573-A7AC-9A2BC1AA476B}" destId="{39355CB8-25EA-4270-B81B-986B64D8F071}" srcOrd="0" destOrd="0" presId="urn:microsoft.com/office/officeart/2005/8/layout/hList1"/>
    <dgm:cxn modelId="{AFA0BB13-CFE4-4F48-B094-B26C88DA085E}" type="presParOf" srcId="{96A5C81F-BCD8-4573-A7AC-9A2BC1AA476B}" destId="{67EBD2E7-BC96-4B41-B5C7-9C43570CFE96}" srcOrd="1" destOrd="0" presId="urn:microsoft.com/office/officeart/2005/8/layout/hList1"/>
    <dgm:cxn modelId="{146F9784-CEBC-40A7-9232-2B1DF472FF21}" type="presParOf" srcId="{530BF18C-3268-47C5-B7D5-CDAC31FCD293}" destId="{F7890E91-0A19-453E-B600-1E73F9481793}" srcOrd="3" destOrd="0" presId="urn:microsoft.com/office/officeart/2005/8/layout/hList1"/>
    <dgm:cxn modelId="{65C02EE5-03D2-4B90-B649-FB02022E5FA8}" type="presParOf" srcId="{530BF18C-3268-47C5-B7D5-CDAC31FCD293}" destId="{8788D861-3917-48E2-9E14-EF4BDE541BB0}" srcOrd="4" destOrd="0" presId="urn:microsoft.com/office/officeart/2005/8/layout/hList1"/>
    <dgm:cxn modelId="{8D0B6650-4821-42B8-A53A-7AA257A97A1A}" type="presParOf" srcId="{8788D861-3917-48E2-9E14-EF4BDE541BB0}" destId="{91CDF2C9-6F14-4AED-92AF-877B3D7735BB}" srcOrd="0" destOrd="0" presId="urn:microsoft.com/office/officeart/2005/8/layout/hList1"/>
    <dgm:cxn modelId="{8D107E26-4C71-4A95-9468-FC3461FEABEF}" type="presParOf" srcId="{8788D861-3917-48E2-9E14-EF4BDE541BB0}" destId="{2FB10FDA-62FC-4059-8184-13174CEB7346}"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B7A7C3-2DA8-4C60-B576-1FC30052747A}">
      <dsp:nvSpPr>
        <dsp:cNvPr id="0" name=""/>
        <dsp:cNvSpPr/>
      </dsp:nvSpPr>
      <dsp:spPr>
        <a:xfrm>
          <a:off x="3286" y="171847"/>
          <a:ext cx="3203971" cy="95040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134112" rIns="234696" bIns="134112" numCol="1" spcCol="1270" anchor="ctr" anchorCtr="0">
          <a:noAutofit/>
        </a:bodyPr>
        <a:lstStyle/>
        <a:p>
          <a:pPr marL="0" lvl="0" indent="0" algn="ctr" defTabSz="1466850">
            <a:lnSpc>
              <a:spcPct val="90000"/>
            </a:lnSpc>
            <a:spcBef>
              <a:spcPct val="0"/>
            </a:spcBef>
            <a:spcAft>
              <a:spcPct val="35000"/>
            </a:spcAft>
            <a:buNone/>
            <a:defRPr b="1"/>
          </a:pPr>
          <a:r>
            <a:rPr lang="en-CA" sz="3300" kern="1200">
              <a:latin typeface="Times New Roman" panose="02020603050405020304" pitchFamily="18" charset="0"/>
              <a:cs typeface="Times New Roman" panose="02020603050405020304" pitchFamily="18" charset="0"/>
            </a:rPr>
            <a:t>Prototype 1</a:t>
          </a:r>
          <a:endParaRPr lang="en-US" sz="3300" kern="1200">
            <a:latin typeface="Times New Roman" panose="02020603050405020304" pitchFamily="18" charset="0"/>
            <a:cs typeface="Times New Roman" panose="02020603050405020304" pitchFamily="18" charset="0"/>
          </a:endParaRPr>
        </a:p>
      </dsp:txBody>
      <dsp:txXfrm>
        <a:off x="3286" y="171847"/>
        <a:ext cx="3203971" cy="950400"/>
      </dsp:txXfrm>
    </dsp:sp>
    <dsp:sp modelId="{3E009268-51CC-4839-B8EE-762835452E64}">
      <dsp:nvSpPr>
        <dsp:cNvPr id="0" name=""/>
        <dsp:cNvSpPr/>
      </dsp:nvSpPr>
      <dsp:spPr>
        <a:xfrm>
          <a:off x="3286" y="1122247"/>
          <a:ext cx="3203971" cy="3057243"/>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6022" tIns="176022" rIns="234696" bIns="264033" numCol="1" spcCol="1270" anchor="t" anchorCtr="0">
          <a:noAutofit/>
        </a:bodyPr>
        <a:lstStyle/>
        <a:p>
          <a:pPr marL="285750" lvl="1" indent="-285750" algn="l" defTabSz="1466850">
            <a:lnSpc>
              <a:spcPct val="90000"/>
            </a:lnSpc>
            <a:spcBef>
              <a:spcPct val="0"/>
            </a:spcBef>
            <a:spcAft>
              <a:spcPct val="15000"/>
            </a:spcAft>
            <a:buChar char="•"/>
          </a:pPr>
          <a:r>
            <a:rPr lang="en-CA" sz="3300" kern="1200">
              <a:latin typeface="Times New Roman" panose="02020603050405020304" pitchFamily="18" charset="0"/>
              <a:cs typeface="Times New Roman" panose="02020603050405020304" pitchFamily="18" charset="0"/>
            </a:rPr>
            <a:t>Test Button Functionalities </a:t>
          </a:r>
          <a:endParaRPr lang="en-US" sz="3300" kern="1200">
            <a:latin typeface="Times New Roman" panose="02020603050405020304" pitchFamily="18" charset="0"/>
            <a:cs typeface="Times New Roman" panose="02020603050405020304" pitchFamily="18" charset="0"/>
          </a:endParaRPr>
        </a:p>
        <a:p>
          <a:pPr marL="285750" lvl="1" indent="-285750" algn="l" defTabSz="1466850">
            <a:lnSpc>
              <a:spcPct val="90000"/>
            </a:lnSpc>
            <a:spcBef>
              <a:spcPct val="0"/>
            </a:spcBef>
            <a:spcAft>
              <a:spcPct val="15000"/>
            </a:spcAft>
            <a:buChar char="•"/>
          </a:pPr>
          <a:r>
            <a:rPr lang="en-CA" sz="3300" kern="1200">
              <a:latin typeface="Times New Roman" panose="02020603050405020304" pitchFamily="18" charset="0"/>
              <a:cs typeface="Times New Roman" panose="02020603050405020304" pitchFamily="18" charset="0"/>
            </a:rPr>
            <a:t>Test adding new commands </a:t>
          </a:r>
          <a:endParaRPr lang="en-US" sz="3300" kern="1200">
            <a:latin typeface="Times New Roman" panose="02020603050405020304" pitchFamily="18" charset="0"/>
            <a:cs typeface="Times New Roman" panose="02020603050405020304" pitchFamily="18" charset="0"/>
          </a:endParaRPr>
        </a:p>
      </dsp:txBody>
      <dsp:txXfrm>
        <a:off x="3286" y="1122247"/>
        <a:ext cx="3203971" cy="3057243"/>
      </dsp:txXfrm>
    </dsp:sp>
    <dsp:sp modelId="{39355CB8-25EA-4270-B81B-986B64D8F071}">
      <dsp:nvSpPr>
        <dsp:cNvPr id="0" name=""/>
        <dsp:cNvSpPr/>
      </dsp:nvSpPr>
      <dsp:spPr>
        <a:xfrm>
          <a:off x="3655814" y="171847"/>
          <a:ext cx="3203971" cy="95040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134112" rIns="234696" bIns="134112" numCol="1" spcCol="1270" anchor="ctr" anchorCtr="0">
          <a:noAutofit/>
        </a:bodyPr>
        <a:lstStyle/>
        <a:p>
          <a:pPr marL="0" lvl="0" indent="0" algn="ctr" defTabSz="1466850">
            <a:lnSpc>
              <a:spcPct val="90000"/>
            </a:lnSpc>
            <a:spcBef>
              <a:spcPct val="0"/>
            </a:spcBef>
            <a:spcAft>
              <a:spcPct val="35000"/>
            </a:spcAft>
            <a:buNone/>
            <a:defRPr b="1"/>
          </a:pPr>
          <a:r>
            <a:rPr lang="en-CA" sz="3300" kern="1200">
              <a:latin typeface="Times New Roman" panose="02020603050405020304" pitchFamily="18" charset="0"/>
              <a:cs typeface="Times New Roman" panose="02020603050405020304" pitchFamily="18" charset="0"/>
            </a:rPr>
            <a:t>Prototype 2</a:t>
          </a:r>
          <a:endParaRPr lang="en-US" sz="3300" kern="1200">
            <a:latin typeface="Times New Roman" panose="02020603050405020304" pitchFamily="18" charset="0"/>
            <a:cs typeface="Times New Roman" panose="02020603050405020304" pitchFamily="18" charset="0"/>
          </a:endParaRPr>
        </a:p>
      </dsp:txBody>
      <dsp:txXfrm>
        <a:off x="3655814" y="171847"/>
        <a:ext cx="3203971" cy="950400"/>
      </dsp:txXfrm>
    </dsp:sp>
    <dsp:sp modelId="{67EBD2E7-BC96-4B41-B5C7-9C43570CFE96}">
      <dsp:nvSpPr>
        <dsp:cNvPr id="0" name=""/>
        <dsp:cNvSpPr/>
      </dsp:nvSpPr>
      <dsp:spPr>
        <a:xfrm>
          <a:off x="3655814" y="1122247"/>
          <a:ext cx="3203971" cy="3057243"/>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6022" tIns="176022" rIns="234696" bIns="264033" numCol="1" spcCol="1270" anchor="t" anchorCtr="0">
          <a:noAutofit/>
        </a:bodyPr>
        <a:lstStyle/>
        <a:p>
          <a:pPr marL="285750" lvl="1" indent="-285750" algn="l" defTabSz="1466850">
            <a:lnSpc>
              <a:spcPct val="90000"/>
            </a:lnSpc>
            <a:spcBef>
              <a:spcPct val="0"/>
            </a:spcBef>
            <a:spcAft>
              <a:spcPct val="15000"/>
            </a:spcAft>
            <a:buChar char="•"/>
          </a:pPr>
          <a:r>
            <a:rPr lang="en-CA" sz="3300" kern="1200">
              <a:latin typeface="Times New Roman" panose="02020603050405020304" pitchFamily="18" charset="0"/>
              <a:cs typeface="Times New Roman" panose="02020603050405020304" pitchFamily="18" charset="0"/>
            </a:rPr>
            <a:t>Build a minimum viable product that meets 70% of clients needs </a:t>
          </a:r>
          <a:endParaRPr lang="en-US" sz="3300" kern="1200">
            <a:latin typeface="Times New Roman" panose="02020603050405020304" pitchFamily="18" charset="0"/>
            <a:cs typeface="Times New Roman" panose="02020603050405020304" pitchFamily="18" charset="0"/>
          </a:endParaRPr>
        </a:p>
      </dsp:txBody>
      <dsp:txXfrm>
        <a:off x="3655814" y="1122247"/>
        <a:ext cx="3203971" cy="3057243"/>
      </dsp:txXfrm>
    </dsp:sp>
    <dsp:sp modelId="{91CDF2C9-6F14-4AED-92AF-877B3D7735BB}">
      <dsp:nvSpPr>
        <dsp:cNvPr id="0" name=""/>
        <dsp:cNvSpPr/>
      </dsp:nvSpPr>
      <dsp:spPr>
        <a:xfrm>
          <a:off x="7308342" y="171847"/>
          <a:ext cx="3203971" cy="95040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134112" rIns="234696" bIns="134112" numCol="1" spcCol="1270" anchor="ctr" anchorCtr="0">
          <a:noAutofit/>
        </a:bodyPr>
        <a:lstStyle/>
        <a:p>
          <a:pPr marL="0" lvl="0" indent="0" algn="ctr" defTabSz="1466850">
            <a:lnSpc>
              <a:spcPct val="90000"/>
            </a:lnSpc>
            <a:spcBef>
              <a:spcPct val="0"/>
            </a:spcBef>
            <a:spcAft>
              <a:spcPct val="35000"/>
            </a:spcAft>
            <a:buNone/>
            <a:defRPr b="1"/>
          </a:pPr>
          <a:r>
            <a:rPr lang="en-CA" sz="3300" kern="1200">
              <a:latin typeface="Times New Roman" panose="02020603050405020304" pitchFamily="18" charset="0"/>
              <a:cs typeface="Times New Roman" panose="02020603050405020304" pitchFamily="18" charset="0"/>
            </a:rPr>
            <a:t>Design</a:t>
          </a:r>
          <a:r>
            <a:rPr lang="en-CA" sz="3300" kern="1200"/>
            <a:t> </a:t>
          </a:r>
          <a:r>
            <a:rPr lang="en-CA" sz="3300" kern="1200">
              <a:latin typeface="Times New Roman" panose="02020603050405020304" pitchFamily="18" charset="0"/>
              <a:cs typeface="Times New Roman" panose="02020603050405020304" pitchFamily="18" charset="0"/>
            </a:rPr>
            <a:t>Day</a:t>
          </a:r>
        </a:p>
      </dsp:txBody>
      <dsp:txXfrm>
        <a:off x="7308342" y="171847"/>
        <a:ext cx="3203971" cy="950400"/>
      </dsp:txXfrm>
    </dsp:sp>
    <dsp:sp modelId="{2FB10FDA-62FC-4059-8184-13174CEB7346}">
      <dsp:nvSpPr>
        <dsp:cNvPr id="0" name=""/>
        <dsp:cNvSpPr/>
      </dsp:nvSpPr>
      <dsp:spPr>
        <a:xfrm>
          <a:off x="7308342" y="1122247"/>
          <a:ext cx="3203971" cy="3057243"/>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6022" tIns="176022" rIns="234696" bIns="264033" numCol="1" spcCol="1270" anchor="t" anchorCtr="0">
          <a:noAutofit/>
        </a:bodyPr>
        <a:lstStyle/>
        <a:p>
          <a:pPr marL="285750" lvl="1" indent="-285750" algn="l" defTabSz="1466850">
            <a:lnSpc>
              <a:spcPct val="90000"/>
            </a:lnSpc>
            <a:spcBef>
              <a:spcPct val="0"/>
            </a:spcBef>
            <a:spcAft>
              <a:spcPct val="15000"/>
            </a:spcAft>
            <a:buChar char="•"/>
          </a:pPr>
          <a:r>
            <a:rPr lang="en-CA" sz="3300" kern="1200">
              <a:latin typeface="Times New Roman" panose="02020603050405020304" pitchFamily="18" charset="0"/>
              <a:cs typeface="Times New Roman" panose="02020603050405020304" pitchFamily="18" charset="0"/>
            </a:rPr>
            <a:t>Present the final product to the client along with a 3 min pitch to the judges</a:t>
          </a:r>
        </a:p>
      </dsp:txBody>
      <dsp:txXfrm>
        <a:off x="7308342" y="1122247"/>
        <a:ext cx="3203971" cy="3057243"/>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F2028E-E616-495E-9220-3C424AD704CE}" type="datetimeFigureOut">
              <a:rPr lang="en-CA" smtClean="0"/>
              <a:t>2021-02-07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D5C1B3-5F6A-4BBD-B672-9E9697A92AA4}" type="slidenum">
              <a:rPr lang="en-CA" smtClean="0"/>
              <a:t>‹#›</a:t>
            </a:fld>
            <a:endParaRPr lang="en-CA"/>
          </a:p>
        </p:txBody>
      </p:sp>
    </p:spTree>
    <p:extLst>
      <p:ext uri="{BB962C8B-B14F-4D97-AF65-F5344CB8AC3E}">
        <p14:creationId xmlns:p14="http://schemas.microsoft.com/office/powerpoint/2010/main" val="3278456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Kian </a:t>
            </a:r>
          </a:p>
        </p:txBody>
      </p:sp>
      <p:sp>
        <p:nvSpPr>
          <p:cNvPr id="4" name="Slide Number Placeholder 3"/>
          <p:cNvSpPr>
            <a:spLocks noGrp="1"/>
          </p:cNvSpPr>
          <p:nvPr>
            <p:ph type="sldNum" sz="quarter" idx="5"/>
          </p:nvPr>
        </p:nvSpPr>
        <p:spPr/>
        <p:txBody>
          <a:bodyPr/>
          <a:lstStyle/>
          <a:p>
            <a:fld id="{FBD5C1B3-5F6A-4BBD-B672-9E9697A92AA4}" type="slidenum">
              <a:rPr lang="en-CA" smtClean="0"/>
              <a:t>1</a:t>
            </a:fld>
            <a:endParaRPr lang="en-CA"/>
          </a:p>
        </p:txBody>
      </p:sp>
    </p:spTree>
    <p:extLst>
      <p:ext uri="{BB962C8B-B14F-4D97-AF65-F5344CB8AC3E}">
        <p14:creationId xmlns:p14="http://schemas.microsoft.com/office/powerpoint/2010/main" val="1344262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Tia </a:t>
            </a:r>
          </a:p>
          <a:p>
            <a:r>
              <a:rPr lang="en-CA"/>
              <a:t>In terms of the client feedback, that we received from the 2nd client meeting, </a:t>
            </a:r>
          </a:p>
          <a:p>
            <a:pPr marL="171450" indent="-171450">
              <a:buFont typeface="Arial" panose="020B0604020202020204" pitchFamily="34" charset="0"/>
              <a:buChar char="•"/>
            </a:pPr>
            <a:r>
              <a:rPr lang="en-US" sz="1800" b="0" i="0" u="none" strike="noStrike">
                <a:solidFill>
                  <a:srgbClr val="000000"/>
                </a:solidFill>
                <a:effectLst/>
                <a:latin typeface="Times New Roman" panose="02020603050405020304" pitchFamily="18" charset="0"/>
              </a:rPr>
              <a:t>He mentioned how the speaker holes are too small and expressed his concern that these small speakers tend to have high pitch which can be irritating</a:t>
            </a:r>
          </a:p>
          <a:p>
            <a:pPr marL="171450" indent="-171450">
              <a:buFont typeface="Arial" panose="020B0604020202020204" pitchFamily="34" charset="0"/>
              <a:buChar char="•"/>
            </a:pPr>
            <a:r>
              <a:rPr lang="en-US" sz="1800" b="0" i="0" u="none" strike="noStrike">
                <a:solidFill>
                  <a:srgbClr val="000000"/>
                </a:solidFill>
                <a:effectLst/>
                <a:latin typeface="Times New Roman" panose="02020603050405020304" pitchFamily="18" charset="0"/>
              </a:rPr>
              <a:t>The client also does not see much value in having LED lights as indicators to the button's response</a:t>
            </a:r>
          </a:p>
          <a:p>
            <a:pPr marL="171450" indent="-171450">
              <a:buFont typeface="Arial" panose="020B0604020202020204" pitchFamily="34" charset="0"/>
              <a:buChar char="•"/>
            </a:pPr>
            <a:r>
              <a:rPr lang="en-US" sz="1800" b="0" i="0" u="none" strike="noStrike">
                <a:solidFill>
                  <a:srgbClr val="000000"/>
                </a:solidFill>
                <a:effectLst/>
                <a:latin typeface="Times New Roman" panose="02020603050405020304" pitchFamily="18" charset="0"/>
              </a:rPr>
              <a:t>He thinks that the slider is problematic to the user due to the risk of accidental movements that might occur</a:t>
            </a:r>
          </a:p>
          <a:p>
            <a:pPr marL="171450" indent="-171450">
              <a:buFont typeface="Arial" panose="020B0604020202020204" pitchFamily="34" charset="0"/>
              <a:buChar char="•"/>
            </a:pPr>
            <a:r>
              <a:rPr lang="en-US" sz="1800" b="0" i="0" u="none" strike="noStrike">
                <a:solidFill>
                  <a:srgbClr val="000000"/>
                </a:solidFill>
                <a:effectLst/>
                <a:latin typeface="Times New Roman" panose="02020603050405020304" pitchFamily="18" charset="0"/>
              </a:rPr>
              <a:t>Finally, the client believes that clicking multiple times for a function would be very difficult for many clients. </a:t>
            </a:r>
          </a:p>
          <a:p>
            <a:pPr marL="0" indent="0">
              <a:buFont typeface="Arial" panose="020B0604020202020204" pitchFamily="34" charset="0"/>
              <a:buNone/>
            </a:pPr>
            <a:endParaRPr lang="en-US" sz="1800" b="0" i="0" u="none" strike="noStrike">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BD5C1B3-5F6A-4BBD-B672-9E9697A92AA4}" type="slidenum">
              <a:rPr lang="en-CA" smtClean="0"/>
              <a:t>10</a:t>
            </a:fld>
            <a:endParaRPr lang="en-CA"/>
          </a:p>
        </p:txBody>
      </p:sp>
    </p:spTree>
    <p:extLst>
      <p:ext uri="{BB962C8B-B14F-4D97-AF65-F5344CB8AC3E}">
        <p14:creationId xmlns:p14="http://schemas.microsoft.com/office/powerpoint/2010/main" val="3341980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Kian </a:t>
            </a:r>
          </a:p>
          <a:p>
            <a:r>
              <a:rPr lang="en-CA"/>
              <a:t>Get 5 key dates: when do you have prototype 1 and prototype done. Troubleshooting on these days and system integration in theses days </a:t>
            </a:r>
          </a:p>
        </p:txBody>
      </p:sp>
      <p:sp>
        <p:nvSpPr>
          <p:cNvPr id="4" name="Slide Number Placeholder 3"/>
          <p:cNvSpPr>
            <a:spLocks noGrp="1"/>
          </p:cNvSpPr>
          <p:nvPr>
            <p:ph type="sldNum" sz="quarter" idx="5"/>
          </p:nvPr>
        </p:nvSpPr>
        <p:spPr/>
        <p:txBody>
          <a:bodyPr/>
          <a:lstStyle/>
          <a:p>
            <a:fld id="{FBD5C1B3-5F6A-4BBD-B672-9E9697A92AA4}" type="slidenum">
              <a:rPr lang="en-CA" smtClean="0"/>
              <a:t>11</a:t>
            </a:fld>
            <a:endParaRPr lang="en-CA"/>
          </a:p>
        </p:txBody>
      </p:sp>
    </p:spTree>
    <p:extLst>
      <p:ext uri="{BB962C8B-B14F-4D97-AF65-F5344CB8AC3E}">
        <p14:creationId xmlns:p14="http://schemas.microsoft.com/office/powerpoint/2010/main" val="540059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Our objectives for the first prototype was to test the reactiveness and the force required to select among the options the talk box can perform. And to create a simple method to update the commands sent to the talk box. </a:t>
            </a:r>
          </a:p>
          <a:p>
            <a:r>
              <a:rPr lang="en-CA"/>
              <a:t>The talk box is divided into 2 main components Hardware and Software that are linked using by a Magical Button </a:t>
            </a:r>
          </a:p>
        </p:txBody>
      </p:sp>
      <p:sp>
        <p:nvSpPr>
          <p:cNvPr id="4" name="Slide Number Placeholder 3"/>
          <p:cNvSpPr>
            <a:spLocks noGrp="1"/>
          </p:cNvSpPr>
          <p:nvPr>
            <p:ph type="sldNum" sz="quarter" idx="5"/>
          </p:nvPr>
        </p:nvSpPr>
        <p:spPr/>
        <p:txBody>
          <a:bodyPr/>
          <a:lstStyle/>
          <a:p>
            <a:fld id="{FBD5C1B3-5F6A-4BBD-B672-9E9697A92AA4}" type="slidenum">
              <a:rPr lang="en-CA" smtClean="0"/>
              <a:t>12</a:t>
            </a:fld>
            <a:endParaRPr lang="en-CA"/>
          </a:p>
        </p:txBody>
      </p:sp>
    </p:spTree>
    <p:extLst>
      <p:ext uri="{BB962C8B-B14F-4D97-AF65-F5344CB8AC3E}">
        <p14:creationId xmlns:p14="http://schemas.microsoft.com/office/powerpoint/2010/main" val="4053259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Times New Roman" panose="02020603050405020304" pitchFamily="18" charset="0"/>
              </a:rPr>
              <a:t>To prototype the behavior of the button, we used an Arduino, LCD screen, and a joystick. The Button frame was then redesigned on solid works to meet the feedback given by the client. Finally the button frame was 3d printed. </a:t>
            </a:r>
            <a:endParaRPr lang="en-CA"/>
          </a:p>
        </p:txBody>
      </p:sp>
      <p:sp>
        <p:nvSpPr>
          <p:cNvPr id="4" name="Slide Number Placeholder 3"/>
          <p:cNvSpPr>
            <a:spLocks noGrp="1"/>
          </p:cNvSpPr>
          <p:nvPr>
            <p:ph type="sldNum" sz="quarter" idx="5"/>
          </p:nvPr>
        </p:nvSpPr>
        <p:spPr/>
        <p:txBody>
          <a:bodyPr/>
          <a:lstStyle/>
          <a:p>
            <a:fld id="{FBD5C1B3-5F6A-4BBD-B672-9E9697A92AA4}" type="slidenum">
              <a:rPr lang="en-CA" smtClean="0"/>
              <a:t>13</a:t>
            </a:fld>
            <a:endParaRPr lang="en-CA"/>
          </a:p>
        </p:txBody>
      </p:sp>
    </p:spTree>
    <p:extLst>
      <p:ext uri="{BB962C8B-B14F-4D97-AF65-F5344CB8AC3E}">
        <p14:creationId xmlns:p14="http://schemas.microsoft.com/office/powerpoint/2010/main" val="240389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algn="just" rtl="0">
              <a:spcBef>
                <a:spcPts val="0"/>
              </a:spcBef>
              <a:spcAft>
                <a:spcPts val="0"/>
              </a:spcAft>
            </a:pPr>
            <a:r>
              <a:rPr lang="en-US" sz="1800" b="0" i="0" u="none" strike="noStrike">
                <a:solidFill>
                  <a:srgbClr val="000000"/>
                </a:solidFill>
                <a:effectLst/>
                <a:latin typeface="Times New Roman" panose="02020603050405020304" pitchFamily="18" charset="0"/>
              </a:rPr>
              <a:t>here is how the components are mounted to the a prototyped wheelchair arm </a:t>
            </a:r>
          </a:p>
        </p:txBody>
      </p:sp>
      <p:sp>
        <p:nvSpPr>
          <p:cNvPr id="4" name="Slide Number Placeholder 3"/>
          <p:cNvSpPr>
            <a:spLocks noGrp="1"/>
          </p:cNvSpPr>
          <p:nvPr>
            <p:ph type="sldNum" sz="quarter" idx="5"/>
          </p:nvPr>
        </p:nvSpPr>
        <p:spPr/>
        <p:txBody>
          <a:bodyPr/>
          <a:lstStyle/>
          <a:p>
            <a:fld id="{FBD5C1B3-5F6A-4BBD-B672-9E9697A92AA4}" type="slidenum">
              <a:rPr lang="en-CA" smtClean="0"/>
              <a:t>14</a:t>
            </a:fld>
            <a:endParaRPr lang="en-CA"/>
          </a:p>
        </p:txBody>
      </p:sp>
    </p:spTree>
    <p:extLst>
      <p:ext uri="{BB962C8B-B14F-4D97-AF65-F5344CB8AC3E}">
        <p14:creationId xmlns:p14="http://schemas.microsoft.com/office/powerpoint/2010/main" val="26980143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a:solidFill>
                  <a:srgbClr val="000000"/>
                </a:solidFill>
                <a:effectLst/>
                <a:latin typeface="Times New Roman" panose="02020603050405020304" pitchFamily="18" charset="0"/>
              </a:rPr>
              <a:t>Here is a video that shows how the prototype works! The microcontroller is programmed to only read input when the joystick moves in the horizontal axes. This requires the least amount of wrist movement from the user. Finally the joystick can be pressed downwards to select a command.</a:t>
            </a:r>
            <a:endParaRPr lang="en-CA"/>
          </a:p>
        </p:txBody>
      </p:sp>
      <p:sp>
        <p:nvSpPr>
          <p:cNvPr id="4" name="Slide Number Placeholder 3"/>
          <p:cNvSpPr>
            <a:spLocks noGrp="1"/>
          </p:cNvSpPr>
          <p:nvPr>
            <p:ph type="sldNum" sz="quarter" idx="5"/>
          </p:nvPr>
        </p:nvSpPr>
        <p:spPr/>
        <p:txBody>
          <a:bodyPr/>
          <a:lstStyle/>
          <a:p>
            <a:fld id="{FBD5C1B3-5F6A-4BBD-B672-9E9697A92AA4}" type="slidenum">
              <a:rPr lang="en-CA" smtClean="0"/>
              <a:t>15</a:t>
            </a:fld>
            <a:endParaRPr lang="en-CA"/>
          </a:p>
        </p:txBody>
      </p:sp>
    </p:spTree>
    <p:extLst>
      <p:ext uri="{BB962C8B-B14F-4D97-AF65-F5344CB8AC3E}">
        <p14:creationId xmlns:p14="http://schemas.microsoft.com/office/powerpoint/2010/main" val="1952714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Tia</a:t>
            </a:r>
          </a:p>
          <a:p>
            <a:r>
              <a:rPr lang="en-CA"/>
              <a:t>In terms of the software prototype, we have created a python program that would essentially read the two files of the different categories like home devices and simple phrases. The program is composed of two simple functions, the first would read the files and create a dictionary of all the contents of both files. The second would return a specific sentence in the dictionary based on the number its given. The program as a whole when it’s run as you can see here, it prompt the user to choose between both categories, then it shows the user all the different options within that category then it prompts the user to select a number, then based on that input the program returns the sentence that corresponds to it and then terminates.</a:t>
            </a:r>
          </a:p>
        </p:txBody>
      </p:sp>
      <p:sp>
        <p:nvSpPr>
          <p:cNvPr id="4" name="Slide Number Placeholder 3"/>
          <p:cNvSpPr>
            <a:spLocks noGrp="1"/>
          </p:cNvSpPr>
          <p:nvPr>
            <p:ph type="sldNum" sz="quarter" idx="5"/>
          </p:nvPr>
        </p:nvSpPr>
        <p:spPr/>
        <p:txBody>
          <a:bodyPr/>
          <a:lstStyle/>
          <a:p>
            <a:fld id="{FBD5C1B3-5F6A-4BBD-B672-9E9697A92AA4}" type="slidenum">
              <a:rPr lang="en-CA" smtClean="0"/>
              <a:t>16</a:t>
            </a:fld>
            <a:endParaRPr lang="en-CA"/>
          </a:p>
        </p:txBody>
      </p:sp>
    </p:spTree>
    <p:extLst>
      <p:ext uri="{BB962C8B-B14F-4D97-AF65-F5344CB8AC3E}">
        <p14:creationId xmlns:p14="http://schemas.microsoft.com/office/powerpoint/2010/main" val="404131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BD5C1B3-5F6A-4BBD-B672-9E9697A92AA4}" type="slidenum">
              <a:rPr lang="en-CA" smtClean="0"/>
              <a:t>17</a:t>
            </a:fld>
            <a:endParaRPr lang="en-CA"/>
          </a:p>
        </p:txBody>
      </p:sp>
    </p:spTree>
    <p:extLst>
      <p:ext uri="{BB962C8B-B14F-4D97-AF65-F5344CB8AC3E}">
        <p14:creationId xmlns:p14="http://schemas.microsoft.com/office/powerpoint/2010/main" val="1196144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BD5C1B3-5F6A-4BBD-B672-9E9697A92AA4}" type="slidenum">
              <a:rPr lang="en-CA" smtClean="0"/>
              <a:t>18</a:t>
            </a:fld>
            <a:endParaRPr lang="en-CA"/>
          </a:p>
        </p:txBody>
      </p:sp>
    </p:spTree>
    <p:extLst>
      <p:ext uri="{BB962C8B-B14F-4D97-AF65-F5344CB8AC3E}">
        <p14:creationId xmlns:p14="http://schemas.microsoft.com/office/powerpoint/2010/main" val="8643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BD5C1B3-5F6A-4BBD-B672-9E9697A92AA4}" type="slidenum">
              <a:rPr lang="en-CA" smtClean="0"/>
              <a:t>19</a:t>
            </a:fld>
            <a:endParaRPr lang="en-CA"/>
          </a:p>
        </p:txBody>
      </p:sp>
    </p:spTree>
    <p:extLst>
      <p:ext uri="{BB962C8B-B14F-4D97-AF65-F5344CB8AC3E}">
        <p14:creationId xmlns:p14="http://schemas.microsoft.com/office/powerpoint/2010/main" val="62299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Kian </a:t>
            </a:r>
          </a:p>
          <a:p>
            <a:r>
              <a:rPr lang="en-CA"/>
              <a:t>The goal of our project, Talk Box, is to build an assistive device that is aimed for people with disabilities. The main functionalities of the device include automating day-to-day tasks and also creating a possibility for the user to engage in a conversation. We hope to develop a product that can be easily upgraded and modified in the future, while also have the ability to be customizable from user to user. </a:t>
            </a:r>
          </a:p>
        </p:txBody>
      </p:sp>
      <p:sp>
        <p:nvSpPr>
          <p:cNvPr id="4" name="Slide Number Placeholder 3"/>
          <p:cNvSpPr>
            <a:spLocks noGrp="1"/>
          </p:cNvSpPr>
          <p:nvPr>
            <p:ph type="sldNum" sz="quarter" idx="5"/>
          </p:nvPr>
        </p:nvSpPr>
        <p:spPr/>
        <p:txBody>
          <a:bodyPr/>
          <a:lstStyle/>
          <a:p>
            <a:fld id="{FBD5C1B3-5F6A-4BBD-B672-9E9697A92AA4}" type="slidenum">
              <a:rPr lang="en-CA" smtClean="0"/>
              <a:t>2</a:t>
            </a:fld>
            <a:endParaRPr lang="en-CA"/>
          </a:p>
        </p:txBody>
      </p:sp>
    </p:spTree>
    <p:extLst>
      <p:ext uri="{BB962C8B-B14F-4D97-AF65-F5344CB8AC3E}">
        <p14:creationId xmlns:p14="http://schemas.microsoft.com/office/powerpoint/2010/main" val="913412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BD5C1B3-5F6A-4BBD-B672-9E9697A92AA4}" type="slidenum">
              <a:rPr lang="en-CA" smtClean="0"/>
              <a:t>20</a:t>
            </a:fld>
            <a:endParaRPr lang="en-CA"/>
          </a:p>
        </p:txBody>
      </p:sp>
    </p:spTree>
    <p:extLst>
      <p:ext uri="{BB962C8B-B14F-4D97-AF65-F5344CB8AC3E}">
        <p14:creationId xmlns:p14="http://schemas.microsoft.com/office/powerpoint/2010/main" val="3512530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cs typeface="Calibri"/>
              </a:rPr>
              <a:t>Tia</a:t>
            </a:r>
            <a:endParaRPr lang="en-CA"/>
          </a:p>
          <a:p>
            <a:r>
              <a:rPr lang="en-CA"/>
              <a:t>The customer needs that we obtained from the client meeting included:</a:t>
            </a:r>
            <a:endParaRPr lang="en-CA">
              <a:cs typeface="Calibri"/>
            </a:endParaRPr>
          </a:p>
          <a:p>
            <a:pPr marL="171450" indent="-171450">
              <a:buFont typeface="Arial" panose="020B0604020202020204" pitchFamily="34" charset="0"/>
              <a:buChar char="•"/>
            </a:pPr>
            <a:r>
              <a:rPr lang="en-CA"/>
              <a:t>Creating a device that would aid people with disabilities and that would </a:t>
            </a:r>
            <a:r>
              <a:rPr lang="en-US" sz="1800" b="0" i="0" u="none" strike="noStrike">
                <a:solidFill>
                  <a:srgbClr val="000000"/>
                </a:solidFill>
                <a:effectLst/>
                <a:latin typeface="Times New Roman" panose="02020603050405020304" pitchFamily="18" charset="0"/>
              </a:rPr>
              <a:t>complete simple and customizable daily tasks independently.</a:t>
            </a:r>
          </a:p>
          <a:p>
            <a:pPr marL="171450" indent="-171450">
              <a:buFont typeface="Arial" panose="020B0604020202020204" pitchFamily="34" charset="0"/>
              <a:buChar char="•"/>
            </a:pPr>
            <a:r>
              <a:rPr lang="en-US" sz="1800" b="0" i="0" u="none" strike="noStrike">
                <a:solidFill>
                  <a:srgbClr val="000000"/>
                </a:solidFill>
                <a:effectLst/>
                <a:latin typeface="Times New Roman" panose="02020603050405020304" pitchFamily="18" charset="0"/>
              </a:rPr>
              <a:t>The disabilities among the community a lot of the time limits their motor control, therefore their dexterity is an important factor to keep in mind.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a:solidFill>
                  <a:srgbClr val="000000"/>
                </a:solidFill>
                <a:effectLst/>
                <a:latin typeface="Times New Roman" panose="02020603050405020304" pitchFamily="18" charset="0"/>
              </a:rPr>
              <a:t>Therefore, if for example we were to give the user, a button or a keypad. The buttons must be large, separated from each other, and can be pressed with lowest force required. </a:t>
            </a:r>
          </a:p>
          <a:p>
            <a:pPr marL="171450" indent="-171450">
              <a:buFont typeface="Arial" panose="020B0604020202020204" pitchFamily="34" charset="0"/>
              <a:buChar char="•"/>
            </a:pPr>
            <a:r>
              <a:rPr lang="en-US" sz="1800" b="0" i="0" u="none" strike="noStrike">
                <a:solidFill>
                  <a:srgbClr val="000000"/>
                </a:solidFill>
                <a:effectLst/>
                <a:latin typeface="Times New Roman" panose="02020603050405020304" pitchFamily="18" charset="0"/>
              </a:rPr>
              <a:t>The client also believed that there’s a lot of value in using a voice that would say what the user would like.</a:t>
            </a:r>
          </a:p>
          <a:p>
            <a:pPr marL="171450" indent="-171450">
              <a:buFont typeface="Arial" panose="020B0604020202020204" pitchFamily="34" charset="0"/>
              <a:buChar char="•"/>
            </a:pPr>
            <a:r>
              <a:rPr lang="en-US" sz="1800" b="0" i="0" u="none" strike="noStrike">
                <a:solidFill>
                  <a:srgbClr val="000000"/>
                </a:solidFill>
                <a:effectLst/>
                <a:latin typeface="Times New Roman" panose="02020603050405020304" pitchFamily="18" charset="0"/>
              </a:rPr>
              <a:t>His overall goal is for us to look for a solution for a whole community not a specific person, therefore we need to think of a product that can by modified and extended for specific users. </a:t>
            </a:r>
          </a:p>
        </p:txBody>
      </p:sp>
      <p:sp>
        <p:nvSpPr>
          <p:cNvPr id="4" name="Slide Number Placeholder 3"/>
          <p:cNvSpPr>
            <a:spLocks noGrp="1"/>
          </p:cNvSpPr>
          <p:nvPr>
            <p:ph type="sldNum" sz="quarter" idx="5"/>
          </p:nvPr>
        </p:nvSpPr>
        <p:spPr/>
        <p:txBody>
          <a:bodyPr/>
          <a:lstStyle/>
          <a:p>
            <a:fld id="{FBD5C1B3-5F6A-4BBD-B672-9E9697A92AA4}" type="slidenum">
              <a:rPr lang="en-CA" smtClean="0"/>
              <a:t>3</a:t>
            </a:fld>
            <a:endParaRPr lang="en-CA"/>
          </a:p>
        </p:txBody>
      </p:sp>
    </p:spTree>
    <p:extLst>
      <p:ext uri="{BB962C8B-B14F-4D97-AF65-F5344CB8AC3E}">
        <p14:creationId xmlns:p14="http://schemas.microsoft.com/office/powerpoint/2010/main" val="533492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Zainab</a:t>
            </a:r>
          </a:p>
          <a:p>
            <a:r>
              <a:rPr lang="en-US">
                <a:cs typeface="Calibri"/>
              </a:rPr>
              <a:t>We are not the only ones trying to solve this problem. Some of the products that already exist are the </a:t>
            </a:r>
            <a:r>
              <a:rPr lang="en-US" err="1">
                <a:cs typeface="Calibri"/>
              </a:rPr>
              <a:t>Alblenet</a:t>
            </a:r>
            <a:r>
              <a:rPr lang="en-US">
                <a:cs typeface="Calibri"/>
              </a:rPr>
              <a:t> pillow switch, the adaptive Button, The Tecla app, the Tecla-e, and the hub 360. </a:t>
            </a:r>
          </a:p>
          <a:p>
            <a:r>
              <a:rPr lang="en-US">
                <a:cs typeface="Calibri"/>
              </a:rPr>
              <a:t>After comparing theses products with found that the Ablenet pillow switch and adaptive button have a very low activation force required but the Tecla-e did not. However the Tecla-e is the most modular allowing users to add commands using the + button on the Tecla app. A major drawback of the Tecla technology is their price very high price</a:t>
            </a:r>
          </a:p>
        </p:txBody>
      </p:sp>
      <p:sp>
        <p:nvSpPr>
          <p:cNvPr id="4" name="Slide Number Placeholder 3"/>
          <p:cNvSpPr>
            <a:spLocks noGrp="1"/>
          </p:cNvSpPr>
          <p:nvPr>
            <p:ph type="sldNum" sz="quarter" idx="5"/>
          </p:nvPr>
        </p:nvSpPr>
        <p:spPr/>
        <p:txBody>
          <a:bodyPr/>
          <a:lstStyle/>
          <a:p>
            <a:fld id="{FBD5C1B3-5F6A-4BBD-B672-9E9697A92AA4}" type="slidenum">
              <a:rPr lang="en-CA" smtClean="0"/>
              <a:t>4</a:t>
            </a:fld>
            <a:endParaRPr lang="en-CA"/>
          </a:p>
        </p:txBody>
      </p:sp>
    </p:spTree>
    <p:extLst>
      <p:ext uri="{BB962C8B-B14F-4D97-AF65-F5344CB8AC3E}">
        <p14:creationId xmlns:p14="http://schemas.microsoft.com/office/powerpoint/2010/main" val="2342079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cs typeface="Calibri"/>
              </a:rPr>
              <a:t>Kian</a:t>
            </a:r>
          </a:p>
          <a:p>
            <a:r>
              <a:rPr lang="en-CA">
                <a:cs typeface="Calibri"/>
              </a:rPr>
              <a:t>- Our client had an idea, but there were no specific thresholds that were mentioned with a few exceptions being the cost and being compatible with a wheelchair in terms of power and mounting</a:t>
            </a:r>
          </a:p>
          <a:p>
            <a:pPr marL="0" indent="0">
              <a:buFontTx/>
              <a:buNone/>
            </a:pPr>
            <a:r>
              <a:rPr lang="en-CA">
                <a:cs typeface="Calibri"/>
              </a:rPr>
              <a:t>- The values displayed are our target values for this project, and they were found through benchmarking different products with similar functionalities</a:t>
            </a:r>
          </a:p>
          <a:p>
            <a:pPr marL="0" indent="0">
              <a:buFontTx/>
              <a:buNone/>
            </a:pPr>
            <a:r>
              <a:rPr lang="en-CA">
                <a:cs typeface="Calibri"/>
              </a:rPr>
              <a:t>- The final design will try to cover mostly, if not some, of the target specifications by the end. For the sake of prototyping however, the target values may not be reached due to various project limitations</a:t>
            </a:r>
          </a:p>
        </p:txBody>
      </p:sp>
      <p:sp>
        <p:nvSpPr>
          <p:cNvPr id="4" name="Slide Number Placeholder 3"/>
          <p:cNvSpPr>
            <a:spLocks noGrp="1"/>
          </p:cNvSpPr>
          <p:nvPr>
            <p:ph type="sldNum" sz="quarter" idx="5"/>
          </p:nvPr>
        </p:nvSpPr>
        <p:spPr/>
        <p:txBody>
          <a:bodyPr/>
          <a:lstStyle/>
          <a:p>
            <a:fld id="{FBD5C1B3-5F6A-4BBD-B672-9E9697A92AA4}" type="slidenum">
              <a:rPr lang="en-CA" smtClean="0"/>
              <a:t>5</a:t>
            </a:fld>
            <a:endParaRPr lang="en-CA"/>
          </a:p>
        </p:txBody>
      </p:sp>
    </p:spTree>
    <p:extLst>
      <p:ext uri="{BB962C8B-B14F-4D97-AF65-F5344CB8AC3E}">
        <p14:creationId xmlns:p14="http://schemas.microsoft.com/office/powerpoint/2010/main" val="3325293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Zainab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a:latin typeface="Times New Roman" panose="02020603050405020304" pitchFamily="18" charset="0"/>
                <a:cs typeface="Times New Roman" panose="02020603050405020304" pitchFamily="18" charset="0"/>
              </a:rPr>
              <a:t>The functionalities of the promising solution was divided into achievable and smaller subfunctions. </a:t>
            </a:r>
            <a:r>
              <a:rPr lang="en-CA"/>
              <a:t>At the highest level that client needs something that can allow him to turn on device, . We realize that the system needs to rely on a network such that we can update the device wirelessly and that the promising solution will be divided into electrical communication, user interface, and button design and mount. </a:t>
            </a:r>
          </a:p>
        </p:txBody>
      </p:sp>
      <p:sp>
        <p:nvSpPr>
          <p:cNvPr id="4" name="Slide Number Placeholder 3"/>
          <p:cNvSpPr>
            <a:spLocks noGrp="1"/>
          </p:cNvSpPr>
          <p:nvPr>
            <p:ph type="sldNum" sz="quarter" idx="5"/>
          </p:nvPr>
        </p:nvSpPr>
        <p:spPr/>
        <p:txBody>
          <a:bodyPr/>
          <a:lstStyle/>
          <a:p>
            <a:fld id="{FBD5C1B3-5F6A-4BBD-B672-9E9697A92AA4}" type="slidenum">
              <a:rPr lang="en-CA" smtClean="0"/>
              <a:t>6</a:t>
            </a:fld>
            <a:endParaRPr lang="en-CA"/>
          </a:p>
        </p:txBody>
      </p:sp>
    </p:spTree>
    <p:extLst>
      <p:ext uri="{BB962C8B-B14F-4D97-AF65-F5344CB8AC3E}">
        <p14:creationId xmlns:p14="http://schemas.microsoft.com/office/powerpoint/2010/main" val="3051380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cs typeface="Calibri"/>
              </a:rPr>
              <a:t>Zainab </a:t>
            </a:r>
          </a:p>
          <a:p>
            <a:pPr marL="171450" indent="-171450">
              <a:buFontTx/>
              <a:buChar char="-"/>
            </a:pPr>
            <a:r>
              <a:rPr lang="en-US">
                <a:cs typeface="Calibri"/>
              </a:rPr>
              <a:t>Each team member used the flow chart as a high level understanding of what the solution should do and poured on their creativity into paper to create 3 concept sketches. Some of the very interesting concepts were the flip phone and morse code buttons. All concepts were then brainstormed further using the scamper method. Finally the solutions were refined using the feasibility study and plugged into the decision matrix.</a:t>
            </a:r>
          </a:p>
        </p:txBody>
      </p:sp>
      <p:sp>
        <p:nvSpPr>
          <p:cNvPr id="4" name="Slide Number Placeholder 3"/>
          <p:cNvSpPr>
            <a:spLocks noGrp="1"/>
          </p:cNvSpPr>
          <p:nvPr>
            <p:ph type="sldNum" sz="quarter" idx="5"/>
          </p:nvPr>
        </p:nvSpPr>
        <p:spPr/>
        <p:txBody>
          <a:bodyPr/>
          <a:lstStyle/>
          <a:p>
            <a:fld id="{FBD5C1B3-5F6A-4BBD-B672-9E9697A92AA4}" type="slidenum">
              <a:rPr lang="en-CA" smtClean="0"/>
              <a:t>7</a:t>
            </a:fld>
            <a:endParaRPr lang="en-CA"/>
          </a:p>
        </p:txBody>
      </p:sp>
    </p:spTree>
    <p:extLst>
      <p:ext uri="{BB962C8B-B14F-4D97-AF65-F5344CB8AC3E}">
        <p14:creationId xmlns:p14="http://schemas.microsoft.com/office/powerpoint/2010/main" val="1928049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Tia</a:t>
            </a:r>
          </a:p>
          <a:p>
            <a:r>
              <a:rPr lang="en-CA"/>
              <a:t>In our decision matrix, we evaluated each of our concepts based on the metrics that we have defined from the customer needs and the weight was determined by the value of importance of that specific metric. All of our sub-concepts that we developed from SCAMPER were added to the main concept and evaluated in the matrix. Using all of these variables we choose 4 designs that we believe satisfy all of our customer needs.</a:t>
            </a:r>
          </a:p>
        </p:txBody>
      </p:sp>
      <p:sp>
        <p:nvSpPr>
          <p:cNvPr id="4" name="Slide Number Placeholder 3"/>
          <p:cNvSpPr>
            <a:spLocks noGrp="1"/>
          </p:cNvSpPr>
          <p:nvPr>
            <p:ph type="sldNum" sz="quarter" idx="5"/>
          </p:nvPr>
        </p:nvSpPr>
        <p:spPr/>
        <p:txBody>
          <a:bodyPr/>
          <a:lstStyle/>
          <a:p>
            <a:fld id="{FBD5C1B3-5F6A-4BBD-B672-9E9697A92AA4}" type="slidenum">
              <a:rPr lang="en-CA" smtClean="0"/>
              <a:t>8</a:t>
            </a:fld>
            <a:endParaRPr lang="en-CA"/>
          </a:p>
        </p:txBody>
      </p:sp>
    </p:spTree>
    <p:extLst>
      <p:ext uri="{BB962C8B-B14F-4D97-AF65-F5344CB8AC3E}">
        <p14:creationId xmlns:p14="http://schemas.microsoft.com/office/powerpoint/2010/main" val="4077046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0"/>
              </a:spcBef>
              <a:spcAft>
                <a:spcPts val="0"/>
              </a:spcAft>
            </a:pPr>
            <a:r>
              <a:rPr lang="en-CA"/>
              <a:t>Kian</a:t>
            </a:r>
          </a:p>
          <a:p>
            <a:pPr algn="just" rtl="0">
              <a:spcBef>
                <a:spcPts val="0"/>
              </a:spcBef>
              <a:spcAft>
                <a:spcPts val="0"/>
              </a:spcAft>
            </a:pPr>
            <a:r>
              <a:rPr lang="en-CA"/>
              <a:t>We have decided that using a Raspberry Pi is the most beneficial for our project. The Pi offers USB port for future add-ons such as buttons, storage, or any input/output device that’s applicable. Furthermore, it offers a 3.5 mm port for audio purposes, meaning its easy to interchange speakers in the future without any hassle. The Pi also makes it simple to connect a display to it via HDMI port and this also allows for future upgradability. As for the communication between smart home devices and the Pi, it can be described by using HTTP get which uses TCP/IP as its communication method to talk to other devices.</a:t>
            </a:r>
            <a:endParaRPr lang="en-US" sz="2800" b="0">
              <a:effectLst/>
            </a:endParaRPr>
          </a:p>
          <a:p>
            <a:endParaRPr lang="en-US" sz="1800" b="0" i="0" u="none" strike="noStrike">
              <a:solidFill>
                <a:srgbClr val="000000"/>
              </a:solidFill>
              <a:effectLst/>
              <a:latin typeface="Times New Roman" panose="02020603050405020304" pitchFamily="18" charset="0"/>
            </a:endParaRPr>
          </a:p>
          <a:p>
            <a:r>
              <a:rPr lang="en-US" sz="1800" b="0" i="0" u="none" strike="noStrike">
                <a:solidFill>
                  <a:srgbClr val="000000"/>
                </a:solidFill>
                <a:effectLst/>
                <a:latin typeface="Times New Roman" panose="02020603050405020304" pitchFamily="18" charset="0"/>
              </a:rPr>
              <a:t>Tia</a:t>
            </a:r>
          </a:p>
          <a:p>
            <a:r>
              <a:rPr lang="en-US" sz="1800" b="0" i="0" u="none" strike="noStrike">
                <a:solidFill>
                  <a:srgbClr val="000000"/>
                </a:solidFill>
                <a:effectLst/>
                <a:latin typeface="Times New Roman" panose="02020603050405020304" pitchFamily="18" charset="0"/>
              </a:rPr>
              <a:t>Secondly, we have the user Interface. Our concept included separating the user interface in 4 categories and they are Home Devices, Simple Phrases, Emergency Features and Customization. The home devices section will be able to connect to smart home devices that the user owns for example a smart TV. The simple phrases section will contain a list of phrases the user can sound out through the speaker with the help of the button. The emergency section allows the user to indicate if they need assistance or medical attention. The custom section allows the caregiver to modify to add or remove the list of phrases depending on the user’s daily activities and it also allows the developer to add more functions to the device as a whole.</a:t>
            </a:r>
          </a:p>
          <a:p>
            <a:endParaRPr lang="en-US" sz="1800" b="0" i="0" u="none" strike="noStrike">
              <a:solidFill>
                <a:srgbClr val="000000"/>
              </a:solidFill>
              <a:effectLst/>
              <a:latin typeface="Times New Roman" panose="02020603050405020304" pitchFamily="18" charset="0"/>
            </a:endParaRPr>
          </a:p>
          <a:p>
            <a:r>
              <a:rPr lang="en-US" sz="1800" b="0" i="0" u="none" strike="noStrike">
                <a:solidFill>
                  <a:srgbClr val="000000"/>
                </a:solidFill>
                <a:effectLst/>
                <a:latin typeface="Times New Roman" panose="02020603050405020304" pitchFamily="18" charset="0"/>
              </a:rPr>
              <a:t>Zainab</a:t>
            </a:r>
          </a:p>
          <a:p>
            <a:r>
              <a:rPr lang="en-US" sz="1800" b="0" i="0" u="none" strike="noStrike">
                <a:solidFill>
                  <a:srgbClr val="000000"/>
                </a:solidFill>
                <a:effectLst/>
                <a:latin typeface="Times New Roman" panose="02020603050405020304" pitchFamily="18" charset="0"/>
              </a:rPr>
              <a:t>Thirdly, in terms of our design for the button, we decided to have the button activation surface be a 6 x 8 cm2. The button will use a raspberry pi as its operating system to communicate easier with other devices. Within the button case a speaker grid and a light indicator was designed.</a:t>
            </a:r>
          </a:p>
        </p:txBody>
      </p:sp>
      <p:sp>
        <p:nvSpPr>
          <p:cNvPr id="4" name="Slide Number Placeholder 3"/>
          <p:cNvSpPr>
            <a:spLocks noGrp="1"/>
          </p:cNvSpPr>
          <p:nvPr>
            <p:ph type="sldNum" sz="quarter" idx="5"/>
          </p:nvPr>
        </p:nvSpPr>
        <p:spPr/>
        <p:txBody>
          <a:bodyPr/>
          <a:lstStyle/>
          <a:p>
            <a:fld id="{FBD5C1B3-5F6A-4BBD-B672-9E9697A92AA4}" type="slidenum">
              <a:rPr lang="en-CA" smtClean="0"/>
              <a:t>9</a:t>
            </a:fld>
            <a:endParaRPr lang="en-CA"/>
          </a:p>
        </p:txBody>
      </p:sp>
    </p:spTree>
    <p:extLst>
      <p:ext uri="{BB962C8B-B14F-4D97-AF65-F5344CB8AC3E}">
        <p14:creationId xmlns:p14="http://schemas.microsoft.com/office/powerpoint/2010/main" val="1592166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01E43A-EA1B-4F41-8AFF-5150DBE1664A}" type="datetimeFigureOut">
              <a:rPr lang="en-CA" smtClean="0"/>
              <a:t>2021-02-07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87CB10F-FAF9-40AA-A4DB-2D4353624161}" type="slidenum">
              <a:rPr lang="en-CA" smtClean="0"/>
              <a:t>‹#›</a:t>
            </a:fld>
            <a:endParaRPr lang="en-CA"/>
          </a:p>
        </p:txBody>
      </p:sp>
    </p:spTree>
    <p:extLst>
      <p:ext uri="{BB962C8B-B14F-4D97-AF65-F5344CB8AC3E}">
        <p14:creationId xmlns:p14="http://schemas.microsoft.com/office/powerpoint/2010/main" val="3823539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01E43A-EA1B-4F41-8AFF-5150DBE1664A}" type="datetimeFigureOut">
              <a:rPr lang="en-CA" smtClean="0"/>
              <a:t>2021-02-07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87CB10F-FAF9-40AA-A4DB-2D4353624161}" type="slidenum">
              <a:rPr lang="en-CA" smtClean="0"/>
              <a:t>‹#›</a:t>
            </a:fld>
            <a:endParaRPr lang="en-CA"/>
          </a:p>
        </p:txBody>
      </p:sp>
    </p:spTree>
    <p:extLst>
      <p:ext uri="{BB962C8B-B14F-4D97-AF65-F5344CB8AC3E}">
        <p14:creationId xmlns:p14="http://schemas.microsoft.com/office/powerpoint/2010/main" val="3988316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01E43A-EA1B-4F41-8AFF-5150DBE1664A}" type="datetimeFigureOut">
              <a:rPr lang="en-CA" smtClean="0"/>
              <a:t>2021-02-07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87CB10F-FAF9-40AA-A4DB-2D4353624161}" type="slidenum">
              <a:rPr lang="en-CA" smtClean="0"/>
              <a:t>‹#›</a:t>
            </a:fld>
            <a:endParaRPr lang="en-CA"/>
          </a:p>
        </p:txBody>
      </p:sp>
    </p:spTree>
    <p:extLst>
      <p:ext uri="{BB962C8B-B14F-4D97-AF65-F5344CB8AC3E}">
        <p14:creationId xmlns:p14="http://schemas.microsoft.com/office/powerpoint/2010/main" val="2039760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01E43A-EA1B-4F41-8AFF-5150DBE1664A}" type="datetimeFigureOut">
              <a:rPr lang="en-CA" smtClean="0"/>
              <a:t>2021-02-07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87CB10F-FAF9-40AA-A4DB-2D4353624161}" type="slidenum">
              <a:rPr lang="en-CA" smtClean="0"/>
              <a:t>‹#›</a:t>
            </a:fld>
            <a:endParaRPr lang="en-CA"/>
          </a:p>
        </p:txBody>
      </p:sp>
    </p:spTree>
    <p:extLst>
      <p:ext uri="{BB962C8B-B14F-4D97-AF65-F5344CB8AC3E}">
        <p14:creationId xmlns:p14="http://schemas.microsoft.com/office/powerpoint/2010/main" val="2723529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01E43A-EA1B-4F41-8AFF-5150DBE1664A}" type="datetimeFigureOut">
              <a:rPr lang="en-CA" smtClean="0"/>
              <a:t>2021-02-07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87CB10F-FAF9-40AA-A4DB-2D4353624161}" type="slidenum">
              <a:rPr lang="en-CA" smtClean="0"/>
              <a:t>‹#›</a:t>
            </a:fld>
            <a:endParaRPr lang="en-CA"/>
          </a:p>
        </p:txBody>
      </p:sp>
    </p:spTree>
    <p:extLst>
      <p:ext uri="{BB962C8B-B14F-4D97-AF65-F5344CB8AC3E}">
        <p14:creationId xmlns:p14="http://schemas.microsoft.com/office/powerpoint/2010/main" val="472396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01E43A-EA1B-4F41-8AFF-5150DBE1664A}" type="datetimeFigureOut">
              <a:rPr lang="en-CA" smtClean="0"/>
              <a:t>2021-02-07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87CB10F-FAF9-40AA-A4DB-2D4353624161}" type="slidenum">
              <a:rPr lang="en-CA" smtClean="0"/>
              <a:t>‹#›</a:t>
            </a:fld>
            <a:endParaRPr lang="en-CA"/>
          </a:p>
        </p:txBody>
      </p:sp>
    </p:spTree>
    <p:extLst>
      <p:ext uri="{BB962C8B-B14F-4D97-AF65-F5344CB8AC3E}">
        <p14:creationId xmlns:p14="http://schemas.microsoft.com/office/powerpoint/2010/main" val="956189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01E43A-EA1B-4F41-8AFF-5150DBE1664A}" type="datetimeFigureOut">
              <a:rPr lang="en-CA" smtClean="0"/>
              <a:t>2021-02-07</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D87CB10F-FAF9-40AA-A4DB-2D4353624161}" type="slidenum">
              <a:rPr lang="en-CA" smtClean="0"/>
              <a:t>‹#›</a:t>
            </a:fld>
            <a:endParaRPr lang="en-CA"/>
          </a:p>
        </p:txBody>
      </p:sp>
    </p:spTree>
    <p:extLst>
      <p:ext uri="{BB962C8B-B14F-4D97-AF65-F5344CB8AC3E}">
        <p14:creationId xmlns:p14="http://schemas.microsoft.com/office/powerpoint/2010/main" val="1706233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01E43A-EA1B-4F41-8AFF-5150DBE1664A}" type="datetimeFigureOut">
              <a:rPr lang="en-CA" smtClean="0"/>
              <a:t>2021-02-07</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D87CB10F-FAF9-40AA-A4DB-2D4353624161}" type="slidenum">
              <a:rPr lang="en-CA" smtClean="0"/>
              <a:t>‹#›</a:t>
            </a:fld>
            <a:endParaRPr lang="en-CA"/>
          </a:p>
        </p:txBody>
      </p:sp>
    </p:spTree>
    <p:extLst>
      <p:ext uri="{BB962C8B-B14F-4D97-AF65-F5344CB8AC3E}">
        <p14:creationId xmlns:p14="http://schemas.microsoft.com/office/powerpoint/2010/main" val="2821834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01E43A-EA1B-4F41-8AFF-5150DBE1664A}" type="datetimeFigureOut">
              <a:rPr lang="en-CA" smtClean="0"/>
              <a:t>2021-02-07</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D87CB10F-FAF9-40AA-A4DB-2D4353624161}" type="slidenum">
              <a:rPr lang="en-CA" smtClean="0"/>
              <a:t>‹#›</a:t>
            </a:fld>
            <a:endParaRPr lang="en-CA"/>
          </a:p>
        </p:txBody>
      </p:sp>
    </p:spTree>
    <p:extLst>
      <p:ext uri="{BB962C8B-B14F-4D97-AF65-F5344CB8AC3E}">
        <p14:creationId xmlns:p14="http://schemas.microsoft.com/office/powerpoint/2010/main" val="266763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01E43A-EA1B-4F41-8AFF-5150DBE1664A}" type="datetimeFigureOut">
              <a:rPr lang="en-CA" smtClean="0"/>
              <a:t>2021-02-07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87CB10F-FAF9-40AA-A4DB-2D4353624161}" type="slidenum">
              <a:rPr lang="en-CA" smtClean="0"/>
              <a:t>‹#›</a:t>
            </a:fld>
            <a:endParaRPr lang="en-CA"/>
          </a:p>
        </p:txBody>
      </p:sp>
    </p:spTree>
    <p:extLst>
      <p:ext uri="{BB962C8B-B14F-4D97-AF65-F5344CB8AC3E}">
        <p14:creationId xmlns:p14="http://schemas.microsoft.com/office/powerpoint/2010/main" val="3240331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01E43A-EA1B-4F41-8AFF-5150DBE1664A}" type="datetimeFigureOut">
              <a:rPr lang="en-CA" smtClean="0"/>
              <a:t>2021-02-07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87CB10F-FAF9-40AA-A4DB-2D4353624161}" type="slidenum">
              <a:rPr lang="en-CA" smtClean="0"/>
              <a:t>‹#›</a:t>
            </a:fld>
            <a:endParaRPr lang="en-CA"/>
          </a:p>
        </p:txBody>
      </p:sp>
    </p:spTree>
    <p:extLst>
      <p:ext uri="{BB962C8B-B14F-4D97-AF65-F5344CB8AC3E}">
        <p14:creationId xmlns:p14="http://schemas.microsoft.com/office/powerpoint/2010/main" val="3112711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01E43A-EA1B-4F41-8AFF-5150DBE1664A}" type="datetimeFigureOut">
              <a:rPr lang="en-CA" smtClean="0"/>
              <a:t>2021-02-07</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7CB10F-FAF9-40AA-A4DB-2D4353624161}" type="slidenum">
              <a:rPr lang="en-CA" smtClean="0"/>
              <a:t>‹#›</a:t>
            </a:fld>
            <a:endParaRPr lang="en-CA"/>
          </a:p>
        </p:txBody>
      </p:sp>
    </p:spTree>
    <p:extLst>
      <p:ext uri="{BB962C8B-B14F-4D97-AF65-F5344CB8AC3E}">
        <p14:creationId xmlns:p14="http://schemas.microsoft.com/office/powerpoint/2010/main" val="1872618675"/>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jpe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ABB328-C4B2-4B20-8181-BDBE377AA88F}"/>
              </a:ext>
            </a:extLst>
          </p:cNvPr>
          <p:cNvPicPr>
            <a:picLocks noChangeAspect="1"/>
          </p:cNvPicPr>
          <p:nvPr/>
        </p:nvPicPr>
        <p:blipFill rotWithShape="1">
          <a:blip r:embed="rId3"/>
          <a:srcRect t="6989" b="2649"/>
          <a:stretch/>
        </p:blipFill>
        <p:spPr>
          <a:xfrm>
            <a:off x="-3047" y="10"/>
            <a:ext cx="12191999" cy="6857990"/>
          </a:xfrm>
          <a:prstGeom prst="rect">
            <a:avLst/>
          </a:prstGeom>
        </p:spPr>
      </p:pic>
      <p:sp>
        <p:nvSpPr>
          <p:cNvPr id="2" name="Title 1">
            <a:extLst>
              <a:ext uri="{FF2B5EF4-FFF2-40B4-BE49-F238E27FC236}">
                <a16:creationId xmlns:a16="http://schemas.microsoft.com/office/drawing/2014/main" id="{999785B7-40D1-4587-9543-22756D7EEDC2}"/>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CA" sz="5200">
                <a:solidFill>
                  <a:srgbClr val="FFFFFF"/>
                </a:solidFill>
                <a:latin typeface="Times New Roman" panose="02020603050405020304" pitchFamily="18" charset="0"/>
                <a:cs typeface="Times New Roman" panose="02020603050405020304" pitchFamily="18" charset="0"/>
              </a:rPr>
              <a:t>Talk Box C13</a:t>
            </a:r>
          </a:p>
        </p:txBody>
      </p:sp>
      <p:sp>
        <p:nvSpPr>
          <p:cNvPr id="3" name="Subtitle 2">
            <a:extLst>
              <a:ext uri="{FF2B5EF4-FFF2-40B4-BE49-F238E27FC236}">
                <a16:creationId xmlns:a16="http://schemas.microsoft.com/office/drawing/2014/main" id="{1E280F46-455E-4FE3-A722-698CF9BDD6AE}"/>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CA" sz="2200">
                <a:solidFill>
                  <a:srgbClr val="FFFFFF"/>
                </a:solidFill>
                <a:latin typeface="Times New Roman" panose="02020603050405020304" pitchFamily="18" charset="0"/>
                <a:cs typeface="Times New Roman" panose="02020603050405020304" pitchFamily="18" charset="0"/>
              </a:rPr>
              <a:t>Kian Mozafarian</a:t>
            </a:r>
          </a:p>
          <a:p>
            <a:r>
              <a:rPr lang="en-CA" sz="2200">
                <a:solidFill>
                  <a:srgbClr val="FFFFFF"/>
                </a:solidFill>
                <a:latin typeface="Times New Roman" panose="02020603050405020304" pitchFamily="18" charset="0"/>
                <a:cs typeface="Times New Roman" panose="02020603050405020304" pitchFamily="18" charset="0"/>
              </a:rPr>
              <a:t>Zainab Badawi</a:t>
            </a:r>
          </a:p>
          <a:p>
            <a:r>
              <a:rPr lang="en-CA" sz="2200">
                <a:solidFill>
                  <a:srgbClr val="FFFFFF"/>
                </a:solidFill>
                <a:latin typeface="Times New Roman" panose="02020603050405020304" pitchFamily="18" charset="0"/>
                <a:cs typeface="Times New Roman" panose="02020603050405020304" pitchFamily="18" charset="0"/>
              </a:rPr>
              <a:t>Tia El Masry</a:t>
            </a:r>
          </a:p>
        </p:txBody>
      </p:sp>
    </p:spTree>
    <p:extLst>
      <p:ext uri="{BB962C8B-B14F-4D97-AF65-F5344CB8AC3E}">
        <p14:creationId xmlns:p14="http://schemas.microsoft.com/office/powerpoint/2010/main" val="3329586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A3B70-D0AA-41E1-8B15-FFE2CCBC72AC}"/>
              </a:ext>
            </a:extLst>
          </p:cNvPr>
          <p:cNvSpPr>
            <a:spLocks noGrp="1"/>
          </p:cNvSpPr>
          <p:nvPr>
            <p:ph type="title"/>
          </p:nvPr>
        </p:nvSpPr>
        <p:spPr>
          <a:xfrm>
            <a:off x="801098" y="1396289"/>
            <a:ext cx="5712824" cy="1325563"/>
          </a:xfrm>
        </p:spPr>
        <p:txBody>
          <a:bodyPr vert="horz" lIns="91440" tIns="45720" rIns="91440" bIns="45720" rtlCol="0">
            <a:normAutofit/>
          </a:bodyPr>
          <a:lstStyle/>
          <a:p>
            <a:r>
              <a:rPr lang="en-US">
                <a:latin typeface="Times New Roman" panose="02020603050405020304" pitchFamily="18" charset="0"/>
                <a:cs typeface="Times New Roman" panose="02020603050405020304" pitchFamily="18" charset="0"/>
              </a:rPr>
              <a:t>Client Feedback</a:t>
            </a:r>
          </a:p>
        </p:txBody>
      </p:sp>
      <p:sp>
        <p:nvSpPr>
          <p:cNvPr id="19" name="Content Placeholder 18">
            <a:extLst>
              <a:ext uri="{FF2B5EF4-FFF2-40B4-BE49-F238E27FC236}">
                <a16:creationId xmlns:a16="http://schemas.microsoft.com/office/drawing/2014/main" id="{268954B9-2C82-4097-8849-A8B6E788450D}"/>
              </a:ext>
            </a:extLst>
          </p:cNvPr>
          <p:cNvSpPr>
            <a:spLocks noGrp="1"/>
          </p:cNvSpPr>
          <p:nvPr>
            <p:ph idx="1"/>
          </p:nvPr>
        </p:nvSpPr>
        <p:spPr>
          <a:xfrm>
            <a:off x="805543" y="2871982"/>
            <a:ext cx="4558309" cy="3181684"/>
          </a:xfrm>
        </p:spPr>
        <p:txBody>
          <a:bodyPr anchor="t">
            <a:normAutofit/>
          </a:bodyPr>
          <a:lstStyle/>
          <a:p>
            <a:r>
              <a:rPr lang="en-US" sz="2400">
                <a:latin typeface="Times New Roman" panose="02020603050405020304" pitchFamily="18" charset="0"/>
                <a:cs typeface="Times New Roman" panose="02020603050405020304" pitchFamily="18" charset="0"/>
              </a:rPr>
              <a:t>The Client suggests using a spreadsheet to update commands </a:t>
            </a:r>
          </a:p>
          <a:p>
            <a:r>
              <a:rPr lang="en-US" sz="2400">
                <a:latin typeface="Times New Roman" panose="02020603050405020304" pitchFamily="18" charset="0"/>
                <a:cs typeface="Times New Roman" panose="02020603050405020304" pitchFamily="18" charset="0"/>
              </a:rPr>
              <a:t>The speaker holes are too small </a:t>
            </a:r>
          </a:p>
          <a:p>
            <a:r>
              <a:rPr lang="en-US" sz="2400">
                <a:latin typeface="Times New Roman" panose="02020603050405020304" pitchFamily="18" charset="0"/>
                <a:cs typeface="Times New Roman" panose="02020603050405020304" pitchFamily="18" charset="0"/>
              </a:rPr>
              <a:t>The slider could be problematic </a:t>
            </a:r>
          </a:p>
          <a:p>
            <a:r>
              <a:rPr lang="en-US" sz="2400">
                <a:latin typeface="Times New Roman" panose="02020603050405020304" pitchFamily="18" charset="0"/>
                <a:cs typeface="Times New Roman" panose="02020603050405020304" pitchFamily="18" charset="0"/>
              </a:rPr>
              <a:t>The client does not see much value having LED lights</a:t>
            </a:r>
          </a:p>
          <a:p>
            <a:pPr marL="0" indent="0">
              <a:buNone/>
            </a:pPr>
            <a:endParaRPr lang="en-US" sz="2400">
              <a:latin typeface="Times New Roman" panose="02020603050405020304" pitchFamily="18" charset="0"/>
              <a:cs typeface="Times New Roman" panose="02020603050405020304" pitchFamily="18" charset="0"/>
            </a:endParaRPr>
          </a:p>
          <a:p>
            <a:endParaRPr lang="en-US" sz="1800"/>
          </a:p>
          <a:p>
            <a:endParaRPr lang="en-US" sz="1800"/>
          </a:p>
        </p:txBody>
      </p:sp>
      <p:sp>
        <p:nvSpPr>
          <p:cNvPr id="3079" name="Oval 70">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80" name="Freeform: Shape 72">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7E1D9CB-22B0-4099-80FD-6A028A6A03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99" t="10254" r="11999" b="-10255"/>
          <a:stretch/>
        </p:blipFill>
        <p:spPr bwMode="auto">
          <a:xfrm>
            <a:off x="5969353" y="2815228"/>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extLst>
            <a:ext uri="{909E8E84-426E-40DD-AFC4-6F175D3DCCD1}">
              <a14:hiddenFill xmlns:a14="http://schemas.microsoft.com/office/drawing/2010/main">
                <a:solidFill>
                  <a:srgbClr val="FFFFFF"/>
                </a:solidFill>
              </a14:hiddenFill>
            </a:ext>
          </a:extLst>
        </p:spPr>
      </p:pic>
      <p:pic>
        <p:nvPicPr>
          <p:cNvPr id="4" name="Content Placeholder 4" descr="A picture containing diagram&#10;&#10;Description automatically generated">
            <a:extLst>
              <a:ext uri="{FF2B5EF4-FFF2-40B4-BE49-F238E27FC236}">
                <a16:creationId xmlns:a16="http://schemas.microsoft.com/office/drawing/2014/main" id="{750F6810-8D87-4D75-B644-C093EB410C11}"/>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34912" r="-2" b="-2"/>
          <a:stretch/>
        </p:blipFill>
        <p:spPr>
          <a:xfrm>
            <a:off x="8160603" y="2"/>
            <a:ext cx="4034316" cy="3486455"/>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
        <p:nvSpPr>
          <p:cNvPr id="3081" name="Freeform: Shape 74">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a:extLst>
              <a:ext uri="{FF2B5EF4-FFF2-40B4-BE49-F238E27FC236}">
                <a16:creationId xmlns:a16="http://schemas.microsoft.com/office/drawing/2014/main" id="{699468D3-2A0B-495C-9319-9E36FBB4454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274" r="4427" b="-2"/>
          <a:stretch/>
        </p:blipFill>
        <p:spPr bwMode="auto">
          <a:xfrm>
            <a:off x="9053088" y="4197217"/>
            <a:ext cx="3138912" cy="2660795"/>
          </a:xfrm>
          <a:custGeom>
            <a:avLst/>
            <a:gdLst/>
            <a:ahLst/>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118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4" descr="A picture containing diagram&#10;&#10;Description automatically generated">
            <a:extLst>
              <a:ext uri="{FF2B5EF4-FFF2-40B4-BE49-F238E27FC236}">
                <a16:creationId xmlns:a16="http://schemas.microsoft.com/office/drawing/2014/main" id="{289026D2-1836-4141-9F06-321B513088F4}"/>
              </a:ext>
            </a:extLst>
          </p:cNvPr>
          <p:cNvPicPr>
            <a:picLocks noGrp="1" noChangeAspect="1"/>
          </p:cNvPicPr>
          <p:nvPr>
            <p:ph idx="1"/>
          </p:nvPr>
        </p:nvPicPr>
        <p:blipFill rotWithShape="1">
          <a:blip r:embed="rId3">
            <a:alphaModFix amt="85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35363" t="9091"/>
          <a:stretch/>
        </p:blipFill>
        <p:spPr>
          <a:xfrm>
            <a:off x="-2" y="137215"/>
            <a:ext cx="12192002" cy="6857990"/>
          </a:xfrm>
          <a:prstGeom prst="rect">
            <a:avLst/>
          </a:prstGeom>
        </p:spPr>
      </p:pic>
      <p:sp>
        <p:nvSpPr>
          <p:cNvPr id="2" name="Title 1">
            <a:extLst>
              <a:ext uri="{FF2B5EF4-FFF2-40B4-BE49-F238E27FC236}">
                <a16:creationId xmlns:a16="http://schemas.microsoft.com/office/drawing/2014/main" id="{211AC542-2482-4084-A6E5-F99AD5D41B05}"/>
              </a:ext>
            </a:extLst>
          </p:cNvPr>
          <p:cNvSpPr>
            <a:spLocks noGrp="1"/>
          </p:cNvSpPr>
          <p:nvPr>
            <p:ph type="title"/>
          </p:nvPr>
        </p:nvSpPr>
        <p:spPr>
          <a:xfrm>
            <a:off x="307368" y="362076"/>
            <a:ext cx="4023360" cy="3204134"/>
          </a:xfrm>
        </p:spPr>
        <p:txBody>
          <a:bodyPr vert="horz" lIns="91440" tIns="45720" rIns="91440" bIns="45720" rtlCol="0" anchor="b">
            <a:normAutofit fontScale="90000"/>
          </a:bodyPr>
          <a:lstStyle/>
          <a:p>
            <a:r>
              <a:rPr lang="en-US" sz="4900">
                <a:latin typeface="Times New Roman" panose="02020603050405020304" pitchFamily="18" charset="0"/>
                <a:cs typeface="Times New Roman" panose="02020603050405020304" pitchFamily="18" charset="0"/>
              </a:rPr>
              <a:t>Future Plans:</a:t>
            </a:r>
            <a:br>
              <a:rPr lang="en-US" sz="4900">
                <a:latin typeface="Times New Roman" panose="02020603050405020304" pitchFamily="18" charset="0"/>
                <a:cs typeface="Times New Roman" panose="02020603050405020304" pitchFamily="18" charset="0"/>
              </a:rPr>
            </a:br>
            <a:br>
              <a:rPr lang="en-US" sz="4900">
                <a:latin typeface="Times New Roman" panose="02020603050405020304" pitchFamily="18" charset="0"/>
                <a:cs typeface="Times New Roman" panose="02020603050405020304" pitchFamily="18" charset="0"/>
              </a:rPr>
            </a:br>
            <a:br>
              <a:rPr lang="en-US" sz="4800">
                <a:latin typeface="Times New Roman" panose="02020603050405020304" pitchFamily="18" charset="0"/>
                <a:cs typeface="Times New Roman" panose="02020603050405020304" pitchFamily="18" charset="0"/>
              </a:rPr>
            </a:br>
            <a:br>
              <a:rPr lang="en-US" sz="4800">
                <a:latin typeface="Times New Roman" panose="02020603050405020304" pitchFamily="18" charset="0"/>
                <a:cs typeface="Times New Roman" panose="02020603050405020304" pitchFamily="18" charset="0"/>
              </a:rPr>
            </a:br>
            <a:endParaRPr lang="en-US" sz="480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E779B780-1AC3-4D81-8E0F-DDBF3CC1CAB4}"/>
              </a:ext>
            </a:extLst>
          </p:cNvPr>
          <p:cNvSpPr/>
          <p:nvPr/>
        </p:nvSpPr>
        <p:spPr>
          <a:xfrm>
            <a:off x="875044" y="1584935"/>
            <a:ext cx="2499360" cy="16256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latin typeface="Times New Roman" panose="02020603050405020304" pitchFamily="18" charset="0"/>
                <a:cs typeface="Times New Roman" panose="02020603050405020304" pitchFamily="18" charset="0"/>
              </a:rPr>
              <a:t>Finish Prototype 1 Analysis</a:t>
            </a:r>
          </a:p>
          <a:p>
            <a:pPr algn="ctr"/>
            <a:endParaRPr lang="en-CA">
              <a:latin typeface="Times New Roman" panose="02020603050405020304" pitchFamily="18" charset="0"/>
              <a:cs typeface="Times New Roman" panose="02020603050405020304" pitchFamily="18" charset="0"/>
            </a:endParaRPr>
          </a:p>
          <a:p>
            <a:pPr algn="ctr"/>
            <a:r>
              <a:rPr lang="en-CA">
                <a:latin typeface="Times New Roman" panose="02020603050405020304" pitchFamily="18" charset="0"/>
                <a:cs typeface="Times New Roman" panose="02020603050405020304" pitchFamily="18" charset="0"/>
              </a:rPr>
              <a:t>Done</a:t>
            </a:r>
          </a:p>
        </p:txBody>
      </p:sp>
      <p:sp>
        <p:nvSpPr>
          <p:cNvPr id="5" name="Arrow: Right 4">
            <a:extLst>
              <a:ext uri="{FF2B5EF4-FFF2-40B4-BE49-F238E27FC236}">
                <a16:creationId xmlns:a16="http://schemas.microsoft.com/office/drawing/2014/main" id="{076F3828-0E74-42D4-947E-0A455D05076A}"/>
              </a:ext>
            </a:extLst>
          </p:cNvPr>
          <p:cNvSpPr/>
          <p:nvPr/>
        </p:nvSpPr>
        <p:spPr>
          <a:xfrm>
            <a:off x="3374404" y="2042160"/>
            <a:ext cx="1158240" cy="711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Rounded Corners 9">
            <a:extLst>
              <a:ext uri="{FF2B5EF4-FFF2-40B4-BE49-F238E27FC236}">
                <a16:creationId xmlns:a16="http://schemas.microsoft.com/office/drawing/2014/main" id="{6CD0E6AF-9FBF-4D99-9002-4CF509D73EC4}"/>
              </a:ext>
            </a:extLst>
          </p:cNvPr>
          <p:cNvSpPr/>
          <p:nvPr/>
        </p:nvSpPr>
        <p:spPr>
          <a:xfrm>
            <a:off x="4532644" y="1595095"/>
            <a:ext cx="2499360" cy="16256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latin typeface="Times New Roman" panose="02020603050405020304" pitchFamily="18" charset="0"/>
                <a:cs typeface="Times New Roman" panose="02020603050405020304" pitchFamily="18" charset="0"/>
              </a:rPr>
              <a:t>Further Prototyping in Reference to Prototype 1</a:t>
            </a:r>
          </a:p>
          <a:p>
            <a:pPr algn="ctr"/>
            <a:endParaRPr lang="en-CA">
              <a:latin typeface="Times New Roman" panose="02020603050405020304" pitchFamily="18" charset="0"/>
              <a:cs typeface="Times New Roman" panose="02020603050405020304" pitchFamily="18" charset="0"/>
            </a:endParaRPr>
          </a:p>
          <a:p>
            <a:pPr algn="ctr"/>
            <a:r>
              <a:rPr lang="en-CA">
                <a:latin typeface="Times New Roman" panose="02020603050405020304" pitchFamily="18" charset="0"/>
                <a:cs typeface="Times New Roman" panose="02020603050405020304" pitchFamily="18" charset="0"/>
              </a:rPr>
              <a:t>Feb. 8 – Feb. 18</a:t>
            </a:r>
          </a:p>
        </p:txBody>
      </p:sp>
      <p:sp>
        <p:nvSpPr>
          <p:cNvPr id="11" name="Rectangle: Rounded Corners 10">
            <a:extLst>
              <a:ext uri="{FF2B5EF4-FFF2-40B4-BE49-F238E27FC236}">
                <a16:creationId xmlns:a16="http://schemas.microsoft.com/office/drawing/2014/main" id="{DE4E4310-0ABC-498D-88D6-0E95F32C5A08}"/>
              </a:ext>
            </a:extLst>
          </p:cNvPr>
          <p:cNvSpPr/>
          <p:nvPr/>
        </p:nvSpPr>
        <p:spPr>
          <a:xfrm>
            <a:off x="8190244" y="1584935"/>
            <a:ext cx="2499360" cy="16256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latin typeface="Times New Roman" panose="02020603050405020304" pitchFamily="18" charset="0"/>
                <a:cs typeface="Times New Roman" panose="02020603050405020304" pitchFamily="18" charset="0"/>
              </a:rPr>
              <a:t>Start Software Development and Research API’s</a:t>
            </a:r>
          </a:p>
          <a:p>
            <a:pPr algn="ctr"/>
            <a:endParaRPr lang="en-CA">
              <a:latin typeface="Times New Roman" panose="02020603050405020304" pitchFamily="18" charset="0"/>
              <a:cs typeface="Times New Roman" panose="02020603050405020304" pitchFamily="18" charset="0"/>
            </a:endParaRPr>
          </a:p>
          <a:p>
            <a:pPr algn="ctr"/>
            <a:r>
              <a:rPr lang="en-CA">
                <a:latin typeface="Times New Roman" panose="02020603050405020304" pitchFamily="18" charset="0"/>
                <a:cs typeface="Times New Roman" panose="02020603050405020304" pitchFamily="18" charset="0"/>
              </a:rPr>
              <a:t>Feb. 20 – Feb. 28</a:t>
            </a:r>
          </a:p>
        </p:txBody>
      </p:sp>
      <p:sp>
        <p:nvSpPr>
          <p:cNvPr id="12" name="Arrow: Right 11">
            <a:extLst>
              <a:ext uri="{FF2B5EF4-FFF2-40B4-BE49-F238E27FC236}">
                <a16:creationId xmlns:a16="http://schemas.microsoft.com/office/drawing/2014/main" id="{9467D44D-8F47-4F65-874C-AC061BB86722}"/>
              </a:ext>
            </a:extLst>
          </p:cNvPr>
          <p:cNvSpPr/>
          <p:nvPr/>
        </p:nvSpPr>
        <p:spPr>
          <a:xfrm>
            <a:off x="7032004" y="2052320"/>
            <a:ext cx="1158240" cy="711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Arrow: Right 13">
            <a:extLst>
              <a:ext uri="{FF2B5EF4-FFF2-40B4-BE49-F238E27FC236}">
                <a16:creationId xmlns:a16="http://schemas.microsoft.com/office/drawing/2014/main" id="{E5A33609-16F5-4329-874C-A2D14EC26005}"/>
              </a:ext>
            </a:extLst>
          </p:cNvPr>
          <p:cNvSpPr/>
          <p:nvPr/>
        </p:nvSpPr>
        <p:spPr>
          <a:xfrm rot="5400000">
            <a:off x="8860804" y="3434105"/>
            <a:ext cx="1158240" cy="711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Rounded Corners 15">
            <a:extLst>
              <a:ext uri="{FF2B5EF4-FFF2-40B4-BE49-F238E27FC236}">
                <a16:creationId xmlns:a16="http://schemas.microsoft.com/office/drawing/2014/main" id="{95C08EC7-D67F-40B0-8B3D-6C6BEC660D43}"/>
              </a:ext>
            </a:extLst>
          </p:cNvPr>
          <p:cNvSpPr/>
          <p:nvPr/>
        </p:nvSpPr>
        <p:spPr>
          <a:xfrm>
            <a:off x="8190244" y="4368825"/>
            <a:ext cx="2499360" cy="16256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latin typeface="Times New Roman" panose="02020603050405020304" pitchFamily="18" charset="0"/>
                <a:cs typeface="Times New Roman" panose="02020603050405020304" pitchFamily="18" charset="0"/>
              </a:rPr>
              <a:t>Work and Finalization of Prototype 2</a:t>
            </a:r>
          </a:p>
          <a:p>
            <a:pPr algn="ctr"/>
            <a:endParaRPr lang="en-CA">
              <a:latin typeface="Times New Roman" panose="02020603050405020304" pitchFamily="18" charset="0"/>
              <a:cs typeface="Times New Roman" panose="02020603050405020304" pitchFamily="18" charset="0"/>
            </a:endParaRPr>
          </a:p>
          <a:p>
            <a:pPr algn="ctr"/>
            <a:r>
              <a:rPr lang="en-CA">
                <a:latin typeface="Times New Roman" panose="02020603050405020304" pitchFamily="18" charset="0"/>
                <a:cs typeface="Times New Roman" panose="02020603050405020304" pitchFamily="18" charset="0"/>
              </a:rPr>
              <a:t>March 1 – March 7</a:t>
            </a:r>
          </a:p>
        </p:txBody>
      </p:sp>
      <p:sp>
        <p:nvSpPr>
          <p:cNvPr id="17" name="Arrow: Right 16">
            <a:extLst>
              <a:ext uri="{FF2B5EF4-FFF2-40B4-BE49-F238E27FC236}">
                <a16:creationId xmlns:a16="http://schemas.microsoft.com/office/drawing/2014/main" id="{7E53E304-C69F-4367-B5DC-BEC998A29AF5}"/>
              </a:ext>
            </a:extLst>
          </p:cNvPr>
          <p:cNvSpPr/>
          <p:nvPr/>
        </p:nvSpPr>
        <p:spPr>
          <a:xfrm rot="10800000">
            <a:off x="7032004" y="4826050"/>
            <a:ext cx="1158240" cy="711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Rounded Corners 17">
            <a:extLst>
              <a:ext uri="{FF2B5EF4-FFF2-40B4-BE49-F238E27FC236}">
                <a16:creationId xmlns:a16="http://schemas.microsoft.com/office/drawing/2014/main" id="{8D6F7265-3BC4-4221-B92A-010876335DA0}"/>
              </a:ext>
            </a:extLst>
          </p:cNvPr>
          <p:cNvSpPr/>
          <p:nvPr/>
        </p:nvSpPr>
        <p:spPr>
          <a:xfrm>
            <a:off x="4544088" y="4293909"/>
            <a:ext cx="2499360" cy="16256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latin typeface="Times New Roman" panose="02020603050405020304" pitchFamily="18" charset="0"/>
                <a:cs typeface="Times New Roman" panose="02020603050405020304" pitchFamily="18" charset="0"/>
              </a:rPr>
              <a:t>Debug and Refine the Final Design</a:t>
            </a:r>
          </a:p>
          <a:p>
            <a:pPr algn="ctr"/>
            <a:endParaRPr lang="en-CA">
              <a:latin typeface="Times New Roman" panose="02020603050405020304" pitchFamily="18" charset="0"/>
              <a:cs typeface="Times New Roman" panose="02020603050405020304" pitchFamily="18" charset="0"/>
            </a:endParaRPr>
          </a:p>
          <a:p>
            <a:pPr algn="ctr"/>
            <a:r>
              <a:rPr lang="en-CA">
                <a:latin typeface="Times New Roman" panose="02020603050405020304" pitchFamily="18" charset="0"/>
                <a:cs typeface="Times New Roman" panose="02020603050405020304" pitchFamily="18" charset="0"/>
              </a:rPr>
              <a:t>March 10 – March 20</a:t>
            </a:r>
          </a:p>
        </p:txBody>
      </p:sp>
      <p:sp>
        <p:nvSpPr>
          <p:cNvPr id="19" name="Rectangle: Rounded Corners 18">
            <a:extLst>
              <a:ext uri="{FF2B5EF4-FFF2-40B4-BE49-F238E27FC236}">
                <a16:creationId xmlns:a16="http://schemas.microsoft.com/office/drawing/2014/main" id="{C142D54C-13FA-4255-A6C5-829546A47381}"/>
              </a:ext>
            </a:extLst>
          </p:cNvPr>
          <p:cNvSpPr/>
          <p:nvPr/>
        </p:nvSpPr>
        <p:spPr>
          <a:xfrm>
            <a:off x="875040" y="4293909"/>
            <a:ext cx="2499360" cy="16256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latin typeface="Times New Roman" panose="02020603050405020304" pitchFamily="18" charset="0"/>
                <a:cs typeface="Times New Roman" panose="02020603050405020304" pitchFamily="18" charset="0"/>
              </a:rPr>
              <a:t>Final Design Presentation</a:t>
            </a:r>
          </a:p>
          <a:p>
            <a:pPr algn="ctr"/>
            <a:endParaRPr lang="en-CA">
              <a:latin typeface="Times New Roman" panose="02020603050405020304" pitchFamily="18" charset="0"/>
              <a:cs typeface="Times New Roman" panose="02020603050405020304" pitchFamily="18" charset="0"/>
            </a:endParaRPr>
          </a:p>
          <a:p>
            <a:pPr algn="ctr"/>
            <a:r>
              <a:rPr lang="en-CA">
                <a:latin typeface="Times New Roman" panose="02020603050405020304" pitchFamily="18" charset="0"/>
                <a:cs typeface="Times New Roman" panose="02020603050405020304" pitchFamily="18" charset="0"/>
              </a:rPr>
              <a:t>March 31 – April 8</a:t>
            </a:r>
          </a:p>
        </p:txBody>
      </p:sp>
      <p:sp>
        <p:nvSpPr>
          <p:cNvPr id="20" name="Arrow: Right 19">
            <a:extLst>
              <a:ext uri="{FF2B5EF4-FFF2-40B4-BE49-F238E27FC236}">
                <a16:creationId xmlns:a16="http://schemas.microsoft.com/office/drawing/2014/main" id="{07706940-EA19-460C-9EE7-E00FF8AB39FA}"/>
              </a:ext>
            </a:extLst>
          </p:cNvPr>
          <p:cNvSpPr/>
          <p:nvPr/>
        </p:nvSpPr>
        <p:spPr>
          <a:xfrm rot="10800000">
            <a:off x="3374402" y="4751134"/>
            <a:ext cx="1158240" cy="711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66819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89846DE-C6AE-4AC1-B792-777A0FEFC8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41" t="9091" r="21598" b="1"/>
          <a:stretch/>
        </p:blipFill>
        <p:spPr bwMode="auto">
          <a:xfrm>
            <a:off x="5897105" y="601930"/>
            <a:ext cx="6339500" cy="55082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D3C3859-C821-444A-86AA-2D884E4CD2CB}"/>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4900">
                <a:latin typeface="Times New Roman" panose="02020603050405020304" pitchFamily="18" charset="0"/>
                <a:cs typeface="Times New Roman" panose="02020603050405020304" pitchFamily="18" charset="0"/>
              </a:rPr>
              <a:t>Prototypes</a:t>
            </a:r>
            <a:br>
              <a:rPr lang="en-US" sz="4900">
                <a:latin typeface="Times New Roman" panose="02020603050405020304" pitchFamily="18" charset="0"/>
                <a:cs typeface="Times New Roman" panose="02020603050405020304" pitchFamily="18" charset="0"/>
              </a:rPr>
            </a:br>
            <a:br>
              <a:rPr lang="en-US" sz="700"/>
            </a:br>
            <a:endParaRPr lang="en-US" sz="700"/>
          </a:p>
        </p:txBody>
      </p:sp>
      <p:sp>
        <p:nvSpPr>
          <p:cNvPr id="10" name="Content Placeholder 9">
            <a:extLst>
              <a:ext uri="{FF2B5EF4-FFF2-40B4-BE49-F238E27FC236}">
                <a16:creationId xmlns:a16="http://schemas.microsoft.com/office/drawing/2014/main" id="{CED83560-A40F-41C3-90DF-3590D1E9A600}"/>
              </a:ext>
            </a:extLst>
          </p:cNvPr>
          <p:cNvSpPr>
            <a:spLocks noGrp="1"/>
          </p:cNvSpPr>
          <p:nvPr>
            <p:ph idx="1"/>
          </p:nvPr>
        </p:nvSpPr>
        <p:spPr>
          <a:xfrm>
            <a:off x="371093" y="2718054"/>
            <a:ext cx="4777955" cy="3207258"/>
          </a:xfrm>
        </p:spPr>
        <p:txBody>
          <a:bodyPr vert="horz" lIns="91440" tIns="45720" rIns="91440" bIns="45720" rtlCol="0" anchor="t">
            <a:normAutofit/>
          </a:bodyPr>
          <a:lstStyle/>
          <a:p>
            <a:r>
              <a:rPr lang="en-US" sz="3200">
                <a:latin typeface="Times New Roman" panose="02020603050405020304" pitchFamily="18" charset="0"/>
                <a:cs typeface="Times New Roman" panose="02020603050405020304" pitchFamily="18" charset="0"/>
              </a:rPr>
              <a:t>Hardware</a:t>
            </a:r>
          </a:p>
          <a:p>
            <a:pPr marL="0" indent="0">
              <a:buNone/>
            </a:pP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Software </a:t>
            </a:r>
          </a:p>
          <a:p>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6536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4" descr="A picture containing diagram&#10;&#10;Description automatically generated">
            <a:extLst>
              <a:ext uri="{FF2B5EF4-FFF2-40B4-BE49-F238E27FC236}">
                <a16:creationId xmlns:a16="http://schemas.microsoft.com/office/drawing/2014/main" id="{62B427EF-9755-4AD5-91A2-6B5265F0270E}"/>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25"/>
          <a:stretch/>
        </p:blipFill>
        <p:spPr>
          <a:xfrm>
            <a:off x="20" y="10"/>
            <a:ext cx="12191980" cy="6857990"/>
          </a:xfrm>
          <a:prstGeom prst="rect">
            <a:avLst/>
          </a:prstGeom>
        </p:spPr>
      </p:pic>
      <p:sp>
        <p:nvSpPr>
          <p:cNvPr id="9" name="Title 8">
            <a:extLst>
              <a:ext uri="{FF2B5EF4-FFF2-40B4-BE49-F238E27FC236}">
                <a16:creationId xmlns:a16="http://schemas.microsoft.com/office/drawing/2014/main" id="{4F3EA130-5199-4934-A26D-27CB4474D72C}"/>
              </a:ext>
            </a:extLst>
          </p:cNvPr>
          <p:cNvSpPr>
            <a:spLocks noGrp="1"/>
          </p:cNvSpPr>
          <p:nvPr>
            <p:ph type="title"/>
          </p:nvPr>
        </p:nvSpPr>
        <p:spPr/>
        <p:txBody>
          <a:bodyPr/>
          <a:lstStyle/>
          <a:p>
            <a:r>
              <a:rPr lang="en-CA">
                <a:latin typeface="Times New Roman" panose="02020603050405020304" pitchFamily="18" charset="0"/>
                <a:cs typeface="Times New Roman" panose="02020603050405020304" pitchFamily="18" charset="0"/>
              </a:rPr>
              <a:t>Button Functionality prototype </a:t>
            </a:r>
          </a:p>
        </p:txBody>
      </p:sp>
      <p:pic>
        <p:nvPicPr>
          <p:cNvPr id="4" name="Content Placeholder 3" descr="A picture containing electronics&#10;&#10;Description automatically generated">
            <a:extLst>
              <a:ext uri="{FF2B5EF4-FFF2-40B4-BE49-F238E27FC236}">
                <a16:creationId xmlns:a16="http://schemas.microsoft.com/office/drawing/2014/main" id="{8B6D28A1-5D76-4B9B-9595-A455AA11929B}"/>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rot="5400000">
            <a:off x="4287944" y="2230383"/>
            <a:ext cx="4834326" cy="3626477"/>
          </a:xfrm>
        </p:spPr>
      </p:pic>
      <p:sp>
        <p:nvSpPr>
          <p:cNvPr id="12" name="Content Placeholder 11">
            <a:extLst>
              <a:ext uri="{FF2B5EF4-FFF2-40B4-BE49-F238E27FC236}">
                <a16:creationId xmlns:a16="http://schemas.microsoft.com/office/drawing/2014/main" id="{C6147F4B-EDC6-4E05-9B82-C1D9CA9C50FA}"/>
              </a:ext>
            </a:extLst>
          </p:cNvPr>
          <p:cNvSpPr>
            <a:spLocks noGrp="1"/>
          </p:cNvSpPr>
          <p:nvPr>
            <p:ph sz="quarter" idx="4"/>
          </p:nvPr>
        </p:nvSpPr>
        <p:spPr>
          <a:xfrm>
            <a:off x="839788" y="1782594"/>
            <a:ext cx="3939926" cy="4678190"/>
          </a:xfrm>
        </p:spPr>
        <p:txBody>
          <a:bodyPr/>
          <a:lstStyle/>
          <a:p>
            <a:r>
              <a:rPr lang="en-CA">
                <a:latin typeface="Times New Roman" panose="02020603050405020304" pitchFamily="18" charset="0"/>
                <a:cs typeface="Times New Roman" panose="02020603050405020304" pitchFamily="18" charset="0"/>
              </a:rPr>
              <a:t>The Button behavior was prototyped using an Arduino uno, LCD screen, and a Joystick </a:t>
            </a:r>
          </a:p>
          <a:p>
            <a:r>
              <a:rPr lang="en-CA">
                <a:latin typeface="Times New Roman" panose="02020603050405020304" pitchFamily="18" charset="0"/>
                <a:cs typeface="Times New Roman" panose="02020603050405020304" pitchFamily="18" charset="0"/>
              </a:rPr>
              <a:t>The Button frame was redesigned on SolidWorks</a:t>
            </a:r>
          </a:p>
          <a:p>
            <a:r>
              <a:rPr lang="en-CA">
                <a:latin typeface="Times New Roman" panose="02020603050405020304" pitchFamily="18" charset="0"/>
                <a:cs typeface="Times New Roman" panose="02020603050405020304" pitchFamily="18" charset="0"/>
              </a:rPr>
              <a:t>The Button frame was 3D printed </a:t>
            </a:r>
          </a:p>
          <a:p>
            <a:endParaRPr lang="en-CA"/>
          </a:p>
        </p:txBody>
      </p:sp>
      <p:pic>
        <p:nvPicPr>
          <p:cNvPr id="3074" name="Picture 2">
            <a:extLst>
              <a:ext uri="{FF2B5EF4-FFF2-40B4-BE49-F238E27FC236}">
                <a16:creationId xmlns:a16="http://schemas.microsoft.com/office/drawing/2014/main" id="{78F1DBA3-E6C7-4082-BAC8-B9C7A6368B5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 b="1709"/>
          <a:stretch/>
        </p:blipFill>
        <p:spPr bwMode="auto">
          <a:xfrm>
            <a:off x="8630502" y="1626456"/>
            <a:ext cx="3270637" cy="4834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00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C60E7F-AC48-476F-8841-F88DB88A96FB}"/>
              </a:ext>
            </a:extLst>
          </p:cNvPr>
          <p:cNvPicPr>
            <a:picLocks noChangeAspect="1"/>
          </p:cNvPicPr>
          <p:nvPr/>
        </p:nvPicPr>
        <p:blipFill>
          <a:blip r:embed="rId3"/>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13BA8EB9-1B22-4050-9B19-2B15F6498A33}"/>
              </a:ext>
            </a:extLst>
          </p:cNvPr>
          <p:cNvSpPr>
            <a:spLocks noGrp="1"/>
          </p:cNvSpPr>
          <p:nvPr>
            <p:ph type="title"/>
          </p:nvPr>
        </p:nvSpPr>
        <p:spPr/>
        <p:txBody>
          <a:bodyPr/>
          <a:lstStyle/>
          <a:p>
            <a:r>
              <a:rPr lang="en-CA">
                <a:latin typeface="Times New Roman" panose="02020603050405020304" pitchFamily="18" charset="0"/>
                <a:cs typeface="Times New Roman" panose="02020603050405020304" pitchFamily="18" charset="0"/>
              </a:rPr>
              <a:t>The Prototype mounted on the Wheelchair</a:t>
            </a:r>
          </a:p>
        </p:txBody>
      </p:sp>
      <p:pic>
        <p:nvPicPr>
          <p:cNvPr id="3" name="Picture 2">
            <a:extLst>
              <a:ext uri="{FF2B5EF4-FFF2-40B4-BE49-F238E27FC236}">
                <a16:creationId xmlns:a16="http://schemas.microsoft.com/office/drawing/2014/main" id="{AB4AE13F-209D-4108-A48E-7F69547183C7}"/>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r="26703"/>
          <a:stretch/>
        </p:blipFill>
        <p:spPr bwMode="auto">
          <a:xfrm rot="16200000">
            <a:off x="3713284" y="-224194"/>
            <a:ext cx="4765431" cy="8668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359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1612710470">
            <a:hlinkClick r:id="" action="ppaction://media"/>
            <a:extLst>
              <a:ext uri="{FF2B5EF4-FFF2-40B4-BE49-F238E27FC236}">
                <a16:creationId xmlns:a16="http://schemas.microsoft.com/office/drawing/2014/main" id="{115ECE29-6128-45D8-A55C-B3118E93BA0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46250" y="-26988"/>
            <a:ext cx="8699500" cy="6524626"/>
          </a:xfrm>
        </p:spPr>
      </p:pic>
    </p:spTree>
    <p:extLst>
      <p:ext uri="{BB962C8B-B14F-4D97-AF65-F5344CB8AC3E}">
        <p14:creationId xmlns:p14="http://schemas.microsoft.com/office/powerpoint/2010/main" val="202425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_Python 3.8.5 Shell_ 2021-02-07 18-54-58">
            <a:hlinkClick r:id="" action="ppaction://media"/>
            <a:extLst>
              <a:ext uri="{FF2B5EF4-FFF2-40B4-BE49-F238E27FC236}">
                <a16:creationId xmlns:a16="http://schemas.microsoft.com/office/drawing/2014/main" id="{33FBD0E6-5A73-40F3-858B-8459AE2DB32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051701" y="185854"/>
            <a:ext cx="6088597" cy="6304156"/>
          </a:xfrm>
          <a:prstGeom prst="rect">
            <a:avLst/>
          </a:prstGeom>
        </p:spPr>
      </p:pic>
    </p:spTree>
    <p:extLst>
      <p:ext uri="{BB962C8B-B14F-4D97-AF65-F5344CB8AC3E}">
        <p14:creationId xmlns:p14="http://schemas.microsoft.com/office/powerpoint/2010/main" val="271074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Content Placeholder 4" descr="A picture containing diagram&#10;&#10;Description automatically generated">
            <a:extLst>
              <a:ext uri="{FF2B5EF4-FFF2-40B4-BE49-F238E27FC236}">
                <a16:creationId xmlns:a16="http://schemas.microsoft.com/office/drawing/2014/main" id="{B0941671-6EDC-4CD1-B51A-674DB7AD28E4}"/>
              </a:ext>
            </a:extLst>
          </p:cNvPr>
          <p:cNvPicPr>
            <a:picLocks noChangeAspect="1"/>
          </p:cNvPicPr>
          <p:nvPr/>
        </p:nvPicPr>
        <p:blipFill rotWithShape="1">
          <a:blip r:embed="rId3">
            <a:duotone>
              <a:prstClr val="black"/>
              <a:schemeClr val="tx2">
                <a:tint val="45000"/>
                <a:satMod val="400000"/>
              </a:schemeClr>
            </a:duotone>
            <a:alphaModFix amt="25000"/>
            <a:extLst>
              <a:ext uri="{28A0092B-C50C-407E-A947-70E740481C1C}">
                <a14:useLocalDpi xmlns:a14="http://schemas.microsoft.com/office/drawing/2010/main" val="0"/>
              </a:ext>
            </a:extLst>
          </a:blip>
          <a:srcRect/>
          <a:stretch/>
        </p:blipFill>
        <p:spPr>
          <a:xfrm>
            <a:off x="66928" y="52049"/>
            <a:ext cx="12191980" cy="6857990"/>
          </a:xfrm>
          <a:prstGeom prst="rect">
            <a:avLst/>
          </a:prstGeom>
        </p:spPr>
      </p:pic>
      <p:sp>
        <p:nvSpPr>
          <p:cNvPr id="2" name="Title 1">
            <a:extLst>
              <a:ext uri="{FF2B5EF4-FFF2-40B4-BE49-F238E27FC236}">
                <a16:creationId xmlns:a16="http://schemas.microsoft.com/office/drawing/2014/main" id="{B2FB68A0-F33D-494D-9BEA-01A7A8E92440}"/>
              </a:ext>
            </a:extLst>
          </p:cNvPr>
          <p:cNvSpPr>
            <a:spLocks noGrp="1"/>
          </p:cNvSpPr>
          <p:nvPr>
            <p:ph type="title"/>
          </p:nvPr>
        </p:nvSpPr>
        <p:spPr/>
        <p:txBody>
          <a:bodyPr>
            <a:normAutofit/>
          </a:bodyPr>
          <a:lstStyle/>
          <a:p>
            <a:r>
              <a:rPr lang="en-CA">
                <a:latin typeface="Times New Roman" panose="02020603050405020304" pitchFamily="18" charset="0"/>
                <a:cs typeface="Times New Roman" panose="02020603050405020304" pitchFamily="18" charset="0"/>
              </a:rPr>
              <a:t>Milestones</a:t>
            </a:r>
          </a:p>
        </p:txBody>
      </p:sp>
      <p:graphicFrame>
        <p:nvGraphicFramePr>
          <p:cNvPr id="5" name="Content Placeholder 2">
            <a:extLst>
              <a:ext uri="{FF2B5EF4-FFF2-40B4-BE49-F238E27FC236}">
                <a16:creationId xmlns:a16="http://schemas.microsoft.com/office/drawing/2014/main" id="{BAD52A83-A665-4882-B721-7E612A392428}"/>
              </a:ext>
            </a:extLst>
          </p:cNvPr>
          <p:cNvGraphicFramePr>
            <a:graphicFrameLocks noGrp="1"/>
          </p:cNvGraphicFramePr>
          <p:nvPr>
            <p:ph idx="1"/>
            <p:extLst>
              <p:ext uri="{D42A27DB-BD31-4B8C-83A1-F6EECF244321}">
                <p14:modId xmlns:p14="http://schemas.microsoft.com/office/powerpoint/2010/main" val="411858059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6949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A969C5-910A-4536-9DA1-82861571178E}"/>
              </a:ext>
            </a:extLst>
          </p:cNvPr>
          <p:cNvPicPr>
            <a:picLocks noChangeAspect="1"/>
          </p:cNvPicPr>
          <p:nvPr/>
        </p:nvPicPr>
        <p:blipFill>
          <a:blip r:embed="rId3"/>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33D504A6-FD59-48EC-A6E4-C0034D8E5880}"/>
              </a:ext>
            </a:extLst>
          </p:cNvPr>
          <p:cNvSpPr>
            <a:spLocks noGrp="1"/>
          </p:cNvSpPr>
          <p:nvPr>
            <p:ph type="title"/>
          </p:nvPr>
        </p:nvSpPr>
        <p:spPr/>
        <p:txBody>
          <a:bodyPr/>
          <a:lstStyle/>
          <a:p>
            <a:r>
              <a:rPr lang="en-CA">
                <a:latin typeface="Times New Roman" panose="02020603050405020304" pitchFamily="18" charset="0"/>
                <a:cs typeface="Times New Roman" panose="02020603050405020304" pitchFamily="18" charset="0"/>
              </a:rPr>
              <a:t>BOM </a:t>
            </a:r>
          </a:p>
        </p:txBody>
      </p:sp>
      <p:pic>
        <p:nvPicPr>
          <p:cNvPr id="6" name="Content Placeholder 5">
            <a:extLst>
              <a:ext uri="{FF2B5EF4-FFF2-40B4-BE49-F238E27FC236}">
                <a16:creationId xmlns:a16="http://schemas.microsoft.com/office/drawing/2014/main" id="{C9CCBAFA-106F-47AF-B839-F20A88334DF6}"/>
              </a:ext>
            </a:extLst>
          </p:cNvPr>
          <p:cNvPicPr>
            <a:picLocks noGrp="1" noChangeAspect="1"/>
          </p:cNvPicPr>
          <p:nvPr>
            <p:ph idx="1"/>
          </p:nvPr>
        </p:nvPicPr>
        <p:blipFill>
          <a:blip r:embed="rId4"/>
          <a:stretch>
            <a:fillRect/>
          </a:stretch>
        </p:blipFill>
        <p:spPr>
          <a:xfrm>
            <a:off x="2788206" y="1690688"/>
            <a:ext cx="2788987" cy="4351338"/>
          </a:xfrm>
        </p:spPr>
      </p:pic>
      <p:pic>
        <p:nvPicPr>
          <p:cNvPr id="8" name="Picture 7">
            <a:extLst>
              <a:ext uri="{FF2B5EF4-FFF2-40B4-BE49-F238E27FC236}">
                <a16:creationId xmlns:a16="http://schemas.microsoft.com/office/drawing/2014/main" id="{3241E2D9-88B3-42E3-B9A5-A96CE9D17F68}"/>
              </a:ext>
            </a:extLst>
          </p:cNvPr>
          <p:cNvPicPr>
            <a:picLocks noChangeAspect="1"/>
          </p:cNvPicPr>
          <p:nvPr/>
        </p:nvPicPr>
        <p:blipFill>
          <a:blip r:embed="rId5"/>
          <a:stretch>
            <a:fillRect/>
          </a:stretch>
        </p:blipFill>
        <p:spPr>
          <a:xfrm>
            <a:off x="7684459" y="680719"/>
            <a:ext cx="2400274" cy="5496560"/>
          </a:xfrm>
          <a:prstGeom prst="rect">
            <a:avLst/>
          </a:prstGeom>
        </p:spPr>
      </p:pic>
      <p:sp>
        <p:nvSpPr>
          <p:cNvPr id="9" name="TextBox 8">
            <a:extLst>
              <a:ext uri="{FF2B5EF4-FFF2-40B4-BE49-F238E27FC236}">
                <a16:creationId xmlns:a16="http://schemas.microsoft.com/office/drawing/2014/main" id="{779A42E6-A462-4662-9F46-761214D78360}"/>
              </a:ext>
            </a:extLst>
          </p:cNvPr>
          <p:cNvSpPr txBox="1"/>
          <p:nvPr/>
        </p:nvSpPr>
        <p:spPr>
          <a:xfrm>
            <a:off x="2712720" y="1137720"/>
            <a:ext cx="2864473" cy="461665"/>
          </a:xfrm>
          <a:prstGeom prst="rect">
            <a:avLst/>
          </a:prstGeom>
          <a:noFill/>
        </p:spPr>
        <p:txBody>
          <a:bodyPr wrap="square" rtlCol="0">
            <a:spAutoFit/>
          </a:bodyPr>
          <a:lstStyle/>
          <a:p>
            <a:r>
              <a:rPr lang="en-CA" sz="2400">
                <a:latin typeface="Times New Roman" panose="02020603050405020304" pitchFamily="18" charset="0"/>
                <a:cs typeface="Times New Roman" panose="02020603050405020304" pitchFamily="18" charset="0"/>
              </a:rPr>
              <a:t>Raspberry Pi Build</a:t>
            </a:r>
          </a:p>
        </p:txBody>
      </p:sp>
      <p:sp>
        <p:nvSpPr>
          <p:cNvPr id="10" name="TextBox 9">
            <a:extLst>
              <a:ext uri="{FF2B5EF4-FFF2-40B4-BE49-F238E27FC236}">
                <a16:creationId xmlns:a16="http://schemas.microsoft.com/office/drawing/2014/main" id="{FFA8F8EA-D263-45DC-89AA-8A1CC94B7FAB}"/>
              </a:ext>
            </a:extLst>
          </p:cNvPr>
          <p:cNvSpPr txBox="1"/>
          <p:nvPr/>
        </p:nvSpPr>
        <p:spPr>
          <a:xfrm>
            <a:off x="7655132" y="180459"/>
            <a:ext cx="2531201" cy="461665"/>
          </a:xfrm>
          <a:prstGeom prst="rect">
            <a:avLst/>
          </a:prstGeom>
          <a:noFill/>
        </p:spPr>
        <p:txBody>
          <a:bodyPr wrap="square" rtlCol="0">
            <a:spAutoFit/>
          </a:bodyPr>
          <a:lstStyle/>
          <a:p>
            <a:r>
              <a:rPr lang="en-CA" sz="2400">
                <a:latin typeface="Times New Roman" panose="02020603050405020304" pitchFamily="18" charset="0"/>
                <a:cs typeface="Times New Roman" panose="02020603050405020304" pitchFamily="18" charset="0"/>
              </a:rPr>
              <a:t>Arduino Build</a:t>
            </a:r>
          </a:p>
        </p:txBody>
      </p:sp>
    </p:spTree>
    <p:extLst>
      <p:ext uri="{BB962C8B-B14F-4D97-AF65-F5344CB8AC3E}">
        <p14:creationId xmlns:p14="http://schemas.microsoft.com/office/powerpoint/2010/main" val="2387501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4" descr="A picture containing diagram&#10;&#10;Description automatically generated">
            <a:extLst>
              <a:ext uri="{FF2B5EF4-FFF2-40B4-BE49-F238E27FC236}">
                <a16:creationId xmlns:a16="http://schemas.microsoft.com/office/drawing/2014/main" id="{760DCF71-18B3-4994-A0FC-16FF1E42666A}"/>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5B691AC8-8EE7-4B4A-8BA1-57A93ED3C532}"/>
              </a:ext>
            </a:extLst>
          </p:cNvPr>
          <p:cNvSpPr>
            <a:spLocks noGrp="1"/>
          </p:cNvSpPr>
          <p:nvPr>
            <p:ph type="title"/>
          </p:nvPr>
        </p:nvSpPr>
        <p:spPr/>
        <p:txBody>
          <a:bodyPr/>
          <a:lstStyle/>
          <a:p>
            <a:r>
              <a:rPr lang="en-CA">
                <a:latin typeface="Times New Roman" panose="02020603050405020304" pitchFamily="18" charset="0"/>
                <a:cs typeface="Times New Roman" panose="02020603050405020304" pitchFamily="18" charset="0"/>
              </a:rPr>
              <a:t>Lessons learned </a:t>
            </a:r>
          </a:p>
        </p:txBody>
      </p:sp>
      <p:sp>
        <p:nvSpPr>
          <p:cNvPr id="3" name="Content Placeholder 2">
            <a:extLst>
              <a:ext uri="{FF2B5EF4-FFF2-40B4-BE49-F238E27FC236}">
                <a16:creationId xmlns:a16="http://schemas.microsoft.com/office/drawing/2014/main" id="{FCD5DCEF-56D1-4757-9535-911FBD42D1CB}"/>
              </a:ext>
            </a:extLst>
          </p:cNvPr>
          <p:cNvSpPr>
            <a:spLocks noGrp="1"/>
          </p:cNvSpPr>
          <p:nvPr>
            <p:ph idx="1"/>
          </p:nvPr>
        </p:nvSpPr>
        <p:spPr/>
        <p:txBody>
          <a:bodyPr/>
          <a:lstStyle/>
          <a:p>
            <a:r>
              <a:rPr lang="en-CA">
                <a:latin typeface="Times New Roman" panose="02020603050405020304" pitchFamily="18" charset="0"/>
                <a:cs typeface="Times New Roman" panose="02020603050405020304" pitchFamily="18" charset="0"/>
              </a:rPr>
              <a:t>Raspberry Pi is more appropriate for this project compared to Arduino</a:t>
            </a:r>
          </a:p>
          <a:p>
            <a:r>
              <a:rPr lang="en-CA">
                <a:latin typeface="Times New Roman" panose="02020603050405020304" pitchFamily="18" charset="0"/>
                <a:cs typeface="Times New Roman" panose="02020603050405020304" pitchFamily="18" charset="0"/>
              </a:rPr>
              <a:t>Small Arduino switch buttons are difficult to reduce the force required to activate. </a:t>
            </a:r>
          </a:p>
          <a:p>
            <a:r>
              <a:rPr lang="en-CA">
                <a:latin typeface="Times New Roman" panose="02020603050405020304" pitchFamily="18" charset="0"/>
                <a:cs typeface="Times New Roman" panose="02020603050405020304" pitchFamily="18" charset="0"/>
              </a:rPr>
              <a:t>The GitHub repository for this project should be private.</a:t>
            </a:r>
          </a:p>
          <a:p>
            <a:r>
              <a:rPr lang="en-CA">
                <a:latin typeface="Times New Roman" panose="02020603050405020304" pitchFamily="18" charset="0"/>
                <a:cs typeface="Times New Roman" panose="02020603050405020304" pitchFamily="18" charset="0"/>
              </a:rPr>
              <a:t>Setting up the project design with smart home system is simpler than initially thought to be.</a:t>
            </a:r>
          </a:p>
        </p:txBody>
      </p:sp>
    </p:spTree>
    <p:extLst>
      <p:ext uri="{BB962C8B-B14F-4D97-AF65-F5344CB8AC3E}">
        <p14:creationId xmlns:p14="http://schemas.microsoft.com/office/powerpoint/2010/main" val="3368754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4" descr="A picture containing diagram&#10;&#10;Description automatically generated">
            <a:extLst>
              <a:ext uri="{FF2B5EF4-FFF2-40B4-BE49-F238E27FC236}">
                <a16:creationId xmlns:a16="http://schemas.microsoft.com/office/drawing/2014/main" id="{68DB3324-CB44-4167-AE95-25F41AD809A3}"/>
              </a:ext>
            </a:extLst>
          </p:cNvPr>
          <p:cNvPicPr>
            <a:picLocks noChangeAspect="1"/>
          </p:cNvPicPr>
          <p:nvPr/>
        </p:nvPicPr>
        <p:blipFill rotWithShape="1">
          <a:blip r:embed="rId3">
            <a:alphaModFix amt="60000"/>
            <a:extLst>
              <a:ext uri="{28A0092B-C50C-407E-A947-70E740481C1C}">
                <a14:useLocalDpi xmlns:a14="http://schemas.microsoft.com/office/drawing/2010/main" val="0"/>
              </a:ext>
            </a:extLst>
          </a:blip>
          <a:srcRect t="2271"/>
          <a:stretch/>
        </p:blipFill>
        <p:spPr>
          <a:xfrm>
            <a:off x="180975" y="-10408"/>
            <a:ext cx="11823637" cy="6499784"/>
          </a:xfrm>
          <a:prstGeom prst="rect">
            <a:avLst/>
          </a:prstGeom>
        </p:spPr>
      </p:pic>
      <p:sp>
        <p:nvSpPr>
          <p:cNvPr id="2" name="Title 1">
            <a:extLst>
              <a:ext uri="{FF2B5EF4-FFF2-40B4-BE49-F238E27FC236}">
                <a16:creationId xmlns:a16="http://schemas.microsoft.com/office/drawing/2014/main" id="{D325F2E6-BB99-4D35-BDAE-7BC9277C1E8A}"/>
              </a:ext>
            </a:extLst>
          </p:cNvPr>
          <p:cNvSpPr>
            <a:spLocks noGrp="1"/>
          </p:cNvSpPr>
          <p:nvPr>
            <p:ph type="title"/>
          </p:nvPr>
        </p:nvSpPr>
        <p:spPr>
          <a:xfrm>
            <a:off x="838200" y="525195"/>
            <a:ext cx="10165218" cy="880272"/>
          </a:xfrm>
        </p:spPr>
        <p:txBody>
          <a:bodyPr anchor="b">
            <a:normAutofit/>
          </a:bodyPr>
          <a:lstStyle/>
          <a:p>
            <a:r>
              <a:rPr lang="en-CA">
                <a:solidFill>
                  <a:srgbClr val="FFFFFF"/>
                </a:solidFill>
                <a:latin typeface="Times New Roman" panose="02020603050405020304" pitchFamily="18" charset="0"/>
                <a:cs typeface="Times New Roman" panose="02020603050405020304" pitchFamily="18" charset="0"/>
              </a:rPr>
              <a:t>Introduction</a:t>
            </a:r>
          </a:p>
        </p:txBody>
      </p:sp>
      <p:sp>
        <p:nvSpPr>
          <p:cNvPr id="3" name="Content Placeholder 2">
            <a:extLst>
              <a:ext uri="{FF2B5EF4-FFF2-40B4-BE49-F238E27FC236}">
                <a16:creationId xmlns:a16="http://schemas.microsoft.com/office/drawing/2014/main" id="{DDF55EAC-73B7-4BCF-9B2D-9BFD106F61F2}"/>
              </a:ext>
            </a:extLst>
          </p:cNvPr>
          <p:cNvSpPr>
            <a:spLocks noGrp="1"/>
          </p:cNvSpPr>
          <p:nvPr>
            <p:ph idx="1"/>
          </p:nvPr>
        </p:nvSpPr>
        <p:spPr>
          <a:xfrm>
            <a:off x="838200" y="2061566"/>
            <a:ext cx="10165218" cy="3272434"/>
          </a:xfrm>
        </p:spPr>
        <p:txBody>
          <a:bodyPr vert="horz" lIns="91440" tIns="45720" rIns="91440" bIns="45720" rtlCol="0">
            <a:normAutofit/>
          </a:bodyPr>
          <a:lstStyle/>
          <a:p>
            <a:r>
              <a:rPr lang="en-CA">
                <a:latin typeface="Times New Roman" panose="02020603050405020304" pitchFamily="18" charset="0"/>
                <a:cs typeface="Times New Roman" panose="02020603050405020304" pitchFamily="18" charset="0"/>
              </a:rPr>
              <a:t>Talk Box is an assistive device meant for people with disabilities</a:t>
            </a:r>
          </a:p>
          <a:p>
            <a:r>
              <a:rPr lang="en-CA">
                <a:latin typeface="Times New Roman" panose="02020603050405020304" pitchFamily="18" charset="0"/>
                <a:cs typeface="Times New Roman" panose="02020603050405020304" pitchFamily="18" charset="0"/>
              </a:rPr>
              <a:t>The purpose is to automate the day-to-day tasks i.e. turn TV on/off, turn lights on/off </a:t>
            </a:r>
          </a:p>
          <a:p>
            <a:r>
              <a:rPr lang="en-CA">
                <a:latin typeface="Times New Roman" panose="02020603050405020304" pitchFamily="18" charset="0"/>
                <a:cs typeface="Times New Roman" panose="02020603050405020304" pitchFamily="18" charset="0"/>
              </a:rPr>
              <a:t>Create an environment where the device user has the ability to converse with others with ease </a:t>
            </a:r>
          </a:p>
        </p:txBody>
      </p:sp>
    </p:spTree>
    <p:extLst>
      <p:ext uri="{BB962C8B-B14F-4D97-AF65-F5344CB8AC3E}">
        <p14:creationId xmlns:p14="http://schemas.microsoft.com/office/powerpoint/2010/main" val="3549874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Content Placeholder 4" descr="A picture containing diagram&#10;&#10;Description automatically generated">
            <a:extLst>
              <a:ext uri="{FF2B5EF4-FFF2-40B4-BE49-F238E27FC236}">
                <a16:creationId xmlns:a16="http://schemas.microsoft.com/office/drawing/2014/main" id="{3D2159CE-62FE-4564-8C24-0D94EF40FCD7}"/>
              </a:ext>
            </a:extLst>
          </p:cNvPr>
          <p:cNvPicPr>
            <a:picLocks noGrp="1" noChangeAspect="1"/>
          </p:cNvPicPr>
          <p:nvPr>
            <p:ph idx="1"/>
          </p:nvPr>
        </p:nvPicPr>
        <p:blipFill rotWithShape="1">
          <a:blip r:embed="rId3">
            <a:alphaModFix amt="50000"/>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9F901763-C953-4665-A00E-DBC3A787B7E7}"/>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latin typeface="Times New Roman" panose="02020603050405020304" pitchFamily="18" charset="0"/>
                <a:cs typeface="Times New Roman" panose="02020603050405020304" pitchFamily="18" charset="0"/>
              </a:rPr>
              <a:t>Thank You For Listening </a:t>
            </a:r>
            <a:r>
              <a:rPr lang="en-US" sz="600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a:t>
            </a:r>
            <a:endParaRPr lang="en-US" sz="600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3852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E91F1-E3CA-4F49-B54E-01872B7DCA68}"/>
              </a:ext>
            </a:extLst>
          </p:cNvPr>
          <p:cNvSpPr>
            <a:spLocks noGrp="1"/>
          </p:cNvSpPr>
          <p:nvPr>
            <p:ph type="title"/>
          </p:nvPr>
        </p:nvSpPr>
        <p:spPr>
          <a:xfrm>
            <a:off x="838201" y="345810"/>
            <a:ext cx="5120561" cy="1325563"/>
          </a:xfrm>
        </p:spPr>
        <p:txBody>
          <a:bodyPr>
            <a:normAutofit/>
          </a:bodyPr>
          <a:lstStyle/>
          <a:p>
            <a:r>
              <a:rPr lang="en-CA">
                <a:latin typeface="Times New Roman" panose="02020603050405020304" pitchFamily="18" charset="0"/>
                <a:cs typeface="Times New Roman" panose="02020603050405020304" pitchFamily="18" charset="0"/>
              </a:rPr>
              <a:t>Customer Needs</a:t>
            </a:r>
          </a:p>
        </p:txBody>
      </p:sp>
      <p:sp>
        <p:nvSpPr>
          <p:cNvPr id="1034" name="Content Placeholder 8">
            <a:extLst>
              <a:ext uri="{FF2B5EF4-FFF2-40B4-BE49-F238E27FC236}">
                <a16:creationId xmlns:a16="http://schemas.microsoft.com/office/drawing/2014/main" id="{41ADB07E-948D-4E5B-936C-A4B73B6ECCF0}"/>
              </a:ext>
            </a:extLst>
          </p:cNvPr>
          <p:cNvSpPr>
            <a:spLocks noGrp="1"/>
          </p:cNvSpPr>
          <p:nvPr>
            <p:ph idx="1"/>
          </p:nvPr>
        </p:nvSpPr>
        <p:spPr>
          <a:xfrm>
            <a:off x="838201" y="1825625"/>
            <a:ext cx="5092194" cy="4351338"/>
          </a:xfrm>
        </p:spPr>
        <p:txBody>
          <a:bodyPr>
            <a:normAutofit/>
          </a:bodyPr>
          <a:lstStyle/>
          <a:p>
            <a:r>
              <a:rPr lang="en-US">
                <a:latin typeface="Times New Roman" panose="02020603050405020304" pitchFamily="18" charset="0"/>
                <a:cs typeface="Times New Roman" panose="02020603050405020304" pitchFamily="18" charset="0"/>
              </a:rPr>
              <a:t>Device is mountable to wheelchairs</a:t>
            </a:r>
          </a:p>
          <a:p>
            <a:pPr marL="0" indent="0">
              <a:buNone/>
            </a:pP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Device is used to converse</a:t>
            </a:r>
          </a:p>
          <a:p>
            <a:pPr marL="0" indent="0">
              <a:buNone/>
            </a:pP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Device can interact with smart home devices</a:t>
            </a:r>
          </a:p>
        </p:txBody>
      </p:sp>
      <p:pic>
        <p:nvPicPr>
          <p:cNvPr id="5" name="Content Placeholder 4" descr="A picture containing diagram&#10;&#10;Description automatically generated">
            <a:extLst>
              <a:ext uri="{FF2B5EF4-FFF2-40B4-BE49-F238E27FC236}">
                <a16:creationId xmlns:a16="http://schemas.microsoft.com/office/drawing/2014/main" id="{548BAC52-F40F-49F8-A1CE-31C0CAB5C688}"/>
              </a:ext>
            </a:extLst>
          </p:cNvPr>
          <p:cNvPicPr>
            <a:picLocks noChangeAspect="1"/>
          </p:cNvPicPr>
          <p:nvPr/>
        </p:nvPicPr>
        <p:blipFill rotWithShape="1">
          <a:blip r:embed="rId3">
            <a:extLst>
              <a:ext uri="{28A0092B-C50C-407E-A947-70E740481C1C}">
                <a14:useLocalDpi xmlns:a14="http://schemas.microsoft.com/office/drawing/2010/main" val="0"/>
              </a:ext>
            </a:extLst>
          </a:blip>
          <a:srcRect l="40052" r="1513" b="1"/>
          <a:stretch/>
        </p:blipFill>
        <p:spPr>
          <a:xfrm>
            <a:off x="7945864"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1030" name="Picture 6" descr="Image result for customer needs">
            <a:extLst>
              <a:ext uri="{FF2B5EF4-FFF2-40B4-BE49-F238E27FC236}">
                <a16:creationId xmlns:a16="http://schemas.microsoft.com/office/drawing/2014/main" id="{07EE1E59-F9BF-4D9D-B921-18AF477446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27" t="2364" r="9877" b="-2364"/>
          <a:stretch/>
        </p:blipFill>
        <p:spPr bwMode="auto">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834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4" descr="A picture containing diagram&#10;&#10;Description automatically generated">
            <a:extLst>
              <a:ext uri="{FF2B5EF4-FFF2-40B4-BE49-F238E27FC236}">
                <a16:creationId xmlns:a16="http://schemas.microsoft.com/office/drawing/2014/main" id="{2AE20682-270F-417D-B2D5-A63965757AE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12589" t="9091" r="22767"/>
          <a:stretch/>
        </p:blipFill>
        <p:spPr>
          <a:xfrm>
            <a:off x="0" y="3584"/>
            <a:ext cx="12129143" cy="6857990"/>
          </a:xfrm>
          <a:prstGeom prst="rect">
            <a:avLst/>
          </a:prstGeom>
        </p:spPr>
      </p:pic>
      <p:sp>
        <p:nvSpPr>
          <p:cNvPr id="2" name="Title 1">
            <a:extLst>
              <a:ext uri="{FF2B5EF4-FFF2-40B4-BE49-F238E27FC236}">
                <a16:creationId xmlns:a16="http://schemas.microsoft.com/office/drawing/2014/main" id="{E9FEE067-8E1D-44B8-B38C-A82D388BD4C1}"/>
              </a:ext>
            </a:extLst>
          </p:cNvPr>
          <p:cNvSpPr>
            <a:spLocks noGrp="1"/>
          </p:cNvSpPr>
          <p:nvPr>
            <p:ph type="title"/>
          </p:nvPr>
        </p:nvSpPr>
        <p:spPr/>
        <p:txBody>
          <a:bodyPr anchor="b">
            <a:normAutofit/>
          </a:bodyPr>
          <a:lstStyle/>
          <a:p>
            <a:r>
              <a:rPr lang="en-CA">
                <a:latin typeface="Times New Roman" panose="02020603050405020304" pitchFamily="18" charset="0"/>
                <a:cs typeface="Times New Roman" panose="02020603050405020304" pitchFamily="18" charset="0"/>
              </a:rPr>
              <a:t>Benchmarking</a:t>
            </a:r>
          </a:p>
        </p:txBody>
      </p:sp>
      <p:pic>
        <p:nvPicPr>
          <p:cNvPr id="1026" name="Picture 2">
            <a:extLst>
              <a:ext uri="{FF2B5EF4-FFF2-40B4-BE49-F238E27FC236}">
                <a16:creationId xmlns:a16="http://schemas.microsoft.com/office/drawing/2014/main" id="{7E2AD1E2-A5CC-4939-9D0F-E23DC720B8F9}"/>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tretch>
            <a:fillRect/>
          </a:stretch>
        </p:blipFill>
        <p:spPr bwMode="auto">
          <a:xfrm>
            <a:off x="8673358" y="1955323"/>
            <a:ext cx="2680442" cy="428870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7B540A2-3DE1-496C-9B92-10F24F0A0438}"/>
              </a:ext>
            </a:extLst>
          </p:cNvPr>
          <p:cNvSpPr>
            <a:spLocks noGrp="1"/>
          </p:cNvSpPr>
          <p:nvPr>
            <p:ph sz="half" idx="2"/>
          </p:nvPr>
        </p:nvSpPr>
        <p:spPr>
          <a:xfrm>
            <a:off x="950935" y="1892692"/>
            <a:ext cx="10515600" cy="4351338"/>
          </a:xfrm>
        </p:spPr>
        <p:txBody>
          <a:bodyPr/>
          <a:lstStyle/>
          <a:p>
            <a:r>
              <a:rPr lang="en-CA">
                <a:latin typeface="Times New Roman" panose="02020603050405020304" pitchFamily="18" charset="0"/>
                <a:cs typeface="Times New Roman" panose="02020603050405020304" pitchFamily="18" charset="0"/>
              </a:rPr>
              <a:t>The Ablenet Pillow Switch </a:t>
            </a:r>
          </a:p>
          <a:p>
            <a:r>
              <a:rPr lang="en-CA">
                <a:latin typeface="Times New Roman" panose="02020603050405020304" pitchFamily="18" charset="0"/>
                <a:cs typeface="Times New Roman" panose="02020603050405020304" pitchFamily="18" charset="0"/>
              </a:rPr>
              <a:t>The Adaptive Button</a:t>
            </a:r>
          </a:p>
          <a:p>
            <a:r>
              <a:rPr lang="en-CA">
                <a:latin typeface="Times New Roman" panose="02020603050405020304" pitchFamily="18" charset="0"/>
                <a:cs typeface="Times New Roman" panose="02020603050405020304" pitchFamily="18" charset="0"/>
              </a:rPr>
              <a:t>The Tecla APP and the Tecla-e </a:t>
            </a:r>
          </a:p>
          <a:p>
            <a:r>
              <a:rPr lang="en-CA">
                <a:latin typeface="Times New Roman" panose="02020603050405020304" pitchFamily="18" charset="0"/>
                <a:cs typeface="Times New Roman" panose="02020603050405020304" pitchFamily="18" charset="0"/>
              </a:rPr>
              <a:t>The Hive Active Smart Plugs and Hub 360  </a:t>
            </a:r>
          </a:p>
        </p:txBody>
      </p:sp>
      <p:pic>
        <p:nvPicPr>
          <p:cNvPr id="1028" name="Picture 4">
            <a:extLst>
              <a:ext uri="{FF2B5EF4-FFF2-40B4-BE49-F238E27FC236}">
                <a16:creationId xmlns:a16="http://schemas.microsoft.com/office/drawing/2014/main" id="{EEBC53D0-FAFC-4C0A-AF45-AE04A45E68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5978" y="4926366"/>
            <a:ext cx="1746338" cy="15665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4CFDBEA-03ED-400A-952B-E4678C75BA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6459" y="4053886"/>
            <a:ext cx="3910072" cy="200214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7F32C2A-BE59-4A7D-9601-41BD034E03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3997462"/>
            <a:ext cx="3238697" cy="20585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791B5EA-2005-400A-AF7F-63566746F820}"/>
              </a:ext>
            </a:extLst>
          </p:cNvPr>
          <p:cNvSpPr txBox="1"/>
          <p:nvPr/>
        </p:nvSpPr>
        <p:spPr>
          <a:xfrm>
            <a:off x="10013579" y="4870292"/>
            <a:ext cx="903146" cy="369332"/>
          </a:xfrm>
          <a:prstGeom prst="rect">
            <a:avLst/>
          </a:prstGeom>
          <a:noFill/>
        </p:spPr>
        <p:txBody>
          <a:bodyPr wrap="square" rtlCol="0">
            <a:spAutoFit/>
          </a:bodyPr>
          <a:lstStyle/>
          <a:p>
            <a:r>
              <a:rPr lang="en-CA">
                <a:solidFill>
                  <a:schemeClr val="bg1"/>
                </a:solidFill>
              </a:rPr>
              <a:t>$640</a:t>
            </a:r>
          </a:p>
        </p:txBody>
      </p:sp>
      <p:sp>
        <p:nvSpPr>
          <p:cNvPr id="6" name="TextBox 5">
            <a:extLst>
              <a:ext uri="{FF2B5EF4-FFF2-40B4-BE49-F238E27FC236}">
                <a16:creationId xmlns:a16="http://schemas.microsoft.com/office/drawing/2014/main" id="{0BBD5FDB-F407-42F8-B874-BF7672747C06}"/>
              </a:ext>
            </a:extLst>
          </p:cNvPr>
          <p:cNvSpPr txBox="1"/>
          <p:nvPr/>
        </p:nvSpPr>
        <p:spPr>
          <a:xfrm>
            <a:off x="7640878" y="5596033"/>
            <a:ext cx="858388" cy="369332"/>
          </a:xfrm>
          <a:prstGeom prst="rect">
            <a:avLst/>
          </a:prstGeom>
          <a:noFill/>
        </p:spPr>
        <p:txBody>
          <a:bodyPr wrap="square" rtlCol="0">
            <a:spAutoFit/>
          </a:bodyPr>
          <a:lstStyle/>
          <a:p>
            <a:r>
              <a:rPr lang="en-CA">
                <a:solidFill>
                  <a:schemeClr val="bg1"/>
                </a:solidFill>
              </a:rPr>
              <a:t>$50</a:t>
            </a:r>
          </a:p>
        </p:txBody>
      </p:sp>
      <p:sp>
        <p:nvSpPr>
          <p:cNvPr id="7" name="TextBox 6">
            <a:extLst>
              <a:ext uri="{FF2B5EF4-FFF2-40B4-BE49-F238E27FC236}">
                <a16:creationId xmlns:a16="http://schemas.microsoft.com/office/drawing/2014/main" id="{E05B587C-1115-48AE-B92C-24AC716C8204}"/>
              </a:ext>
            </a:extLst>
          </p:cNvPr>
          <p:cNvSpPr txBox="1"/>
          <p:nvPr/>
        </p:nvSpPr>
        <p:spPr>
          <a:xfrm>
            <a:off x="3093929" y="5574082"/>
            <a:ext cx="719922" cy="369332"/>
          </a:xfrm>
          <a:prstGeom prst="rect">
            <a:avLst/>
          </a:prstGeom>
          <a:noFill/>
        </p:spPr>
        <p:txBody>
          <a:bodyPr wrap="square" rtlCol="0">
            <a:spAutoFit/>
          </a:bodyPr>
          <a:lstStyle/>
          <a:p>
            <a:r>
              <a:rPr lang="en-CA">
                <a:solidFill>
                  <a:schemeClr val="bg1"/>
                </a:solidFill>
              </a:rPr>
              <a:t>$135</a:t>
            </a:r>
          </a:p>
        </p:txBody>
      </p:sp>
    </p:spTree>
    <p:extLst>
      <p:ext uri="{BB962C8B-B14F-4D97-AF65-F5344CB8AC3E}">
        <p14:creationId xmlns:p14="http://schemas.microsoft.com/office/powerpoint/2010/main" val="2891501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Content Placeholder 4" descr="A picture containing diagram&#10;&#10;Description automatically generated">
            <a:extLst>
              <a:ext uri="{FF2B5EF4-FFF2-40B4-BE49-F238E27FC236}">
                <a16:creationId xmlns:a16="http://schemas.microsoft.com/office/drawing/2014/main" id="{ACA3AB0B-0903-40B9-ABD8-BCA3B2B858B1}"/>
              </a:ext>
            </a:extLst>
          </p:cNvPr>
          <p:cNvPicPr>
            <a:picLocks noChangeAspect="1"/>
          </p:cNvPicPr>
          <p:nvPr/>
        </p:nvPicPr>
        <p:blipFill rotWithShape="1">
          <a:blip r:embed="rId3">
            <a:extLst>
              <a:ext uri="{28A0092B-C50C-407E-A947-70E740481C1C}">
                <a14:useLocalDpi xmlns:a14="http://schemas.microsoft.com/office/drawing/2010/main" val="0"/>
              </a:ext>
            </a:extLst>
          </a:blip>
          <a:srcRect t="9091" r="35356"/>
          <a:stretch/>
        </p:blipFill>
        <p:spPr>
          <a:xfrm>
            <a:off x="3522468" y="10"/>
            <a:ext cx="8669532" cy="6857990"/>
          </a:xfrm>
          <a:prstGeom prst="rect">
            <a:avLst/>
          </a:prstGeom>
        </p:spPr>
      </p:pic>
      <p:sp>
        <p:nvSpPr>
          <p:cNvPr id="39" name="Rectangle 38">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4AE3FA-E70D-4CCF-8367-E63A1D6A8CAE}"/>
              </a:ext>
            </a:extLst>
          </p:cNvPr>
          <p:cNvSpPr>
            <a:spLocks noGrp="1"/>
          </p:cNvSpPr>
          <p:nvPr>
            <p:ph type="title"/>
          </p:nvPr>
        </p:nvSpPr>
        <p:spPr>
          <a:xfrm>
            <a:off x="371094" y="1161288"/>
            <a:ext cx="3438144" cy="1125728"/>
          </a:xfrm>
        </p:spPr>
        <p:txBody>
          <a:bodyPr anchor="b">
            <a:noAutofit/>
          </a:bodyPr>
          <a:lstStyle/>
          <a:p>
            <a:r>
              <a:rPr lang="en-CA">
                <a:latin typeface="Times New Roman" panose="02020603050405020304" pitchFamily="18" charset="0"/>
                <a:cs typeface="Times New Roman" panose="02020603050405020304" pitchFamily="18" charset="0"/>
              </a:rPr>
              <a:t>Target Specifications</a:t>
            </a:r>
          </a:p>
        </p:txBody>
      </p:sp>
      <p:sp>
        <p:nvSpPr>
          <p:cNvPr id="41" name="Rectangle 4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3" name="Rectangle 4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5AE1C2D-C1AE-48DF-805D-4DFDFE2B4527}"/>
              </a:ext>
            </a:extLst>
          </p:cNvPr>
          <p:cNvSpPr>
            <a:spLocks noGrp="1"/>
          </p:cNvSpPr>
          <p:nvPr>
            <p:ph idx="1"/>
          </p:nvPr>
        </p:nvSpPr>
        <p:spPr>
          <a:xfrm>
            <a:off x="371094" y="2618232"/>
            <a:ext cx="3438906" cy="3307080"/>
          </a:xfrm>
        </p:spPr>
        <p:txBody>
          <a:bodyPr anchor="t">
            <a:noAutofit/>
          </a:bodyPr>
          <a:lstStyle/>
          <a:p>
            <a:r>
              <a:rPr lang="en-CA" sz="2400">
                <a:latin typeface="Times New Roman" panose="02020603050405020304" pitchFamily="18" charset="0"/>
                <a:cs typeface="Times New Roman" panose="02020603050405020304" pitchFamily="18" charset="0"/>
              </a:rPr>
              <a:t>No detailed requirements were given</a:t>
            </a:r>
          </a:p>
          <a:p>
            <a:r>
              <a:rPr lang="en-CA" sz="2400">
                <a:latin typeface="Times New Roman" panose="02020603050405020304" pitchFamily="18" charset="0"/>
                <a:cs typeface="Times New Roman" panose="02020603050405020304" pitchFamily="18" charset="0"/>
              </a:rPr>
              <a:t>Based on conventional information, the targets were set</a:t>
            </a:r>
          </a:p>
          <a:p>
            <a:r>
              <a:rPr lang="en-CA" sz="2400">
                <a:latin typeface="Times New Roman" panose="02020603050405020304" pitchFamily="18" charset="0"/>
                <a:cs typeface="Times New Roman" panose="02020603050405020304" pitchFamily="18" charset="0"/>
              </a:rPr>
              <a:t>Not all the targets could be met for this prototype</a:t>
            </a:r>
          </a:p>
        </p:txBody>
      </p:sp>
      <p:pic>
        <p:nvPicPr>
          <p:cNvPr id="34" name="Picture 33">
            <a:extLst>
              <a:ext uri="{FF2B5EF4-FFF2-40B4-BE49-F238E27FC236}">
                <a16:creationId xmlns:a16="http://schemas.microsoft.com/office/drawing/2014/main" id="{E15AD42E-DBD2-46E5-9901-D782D6984D78}"/>
              </a:ext>
            </a:extLst>
          </p:cNvPr>
          <p:cNvPicPr>
            <a:picLocks noChangeAspect="1"/>
          </p:cNvPicPr>
          <p:nvPr/>
        </p:nvPicPr>
        <p:blipFill>
          <a:blip r:embed="rId4"/>
          <a:stretch>
            <a:fillRect/>
          </a:stretch>
        </p:blipFill>
        <p:spPr>
          <a:xfrm>
            <a:off x="7331704" y="22061"/>
            <a:ext cx="4818386" cy="6813878"/>
          </a:xfrm>
          <a:prstGeom prst="rect">
            <a:avLst/>
          </a:prstGeom>
        </p:spPr>
      </p:pic>
    </p:spTree>
    <p:extLst>
      <p:ext uri="{BB962C8B-B14F-4D97-AF65-F5344CB8AC3E}">
        <p14:creationId xmlns:p14="http://schemas.microsoft.com/office/powerpoint/2010/main" val="1940734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4" descr="A picture containing diagram&#10;&#10;Description automatically generated">
            <a:extLst>
              <a:ext uri="{FF2B5EF4-FFF2-40B4-BE49-F238E27FC236}">
                <a16:creationId xmlns:a16="http://schemas.microsoft.com/office/drawing/2014/main" id="{5B67D23A-02A1-4FB3-89F9-1F0CD7BAE1A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9091" t="9091"/>
          <a:stretch/>
        </p:blipFill>
        <p:spPr>
          <a:xfrm>
            <a:off x="20" y="10"/>
            <a:ext cx="12191980" cy="6857990"/>
          </a:xfrm>
          <a:prstGeom prst="rect">
            <a:avLst/>
          </a:prstGeom>
        </p:spPr>
      </p:pic>
      <p:sp>
        <p:nvSpPr>
          <p:cNvPr id="5" name="Title 4">
            <a:extLst>
              <a:ext uri="{FF2B5EF4-FFF2-40B4-BE49-F238E27FC236}">
                <a16:creationId xmlns:a16="http://schemas.microsoft.com/office/drawing/2014/main" id="{A904A091-3876-4871-B580-64C7BCEE8B76}"/>
              </a:ext>
            </a:extLst>
          </p:cNvPr>
          <p:cNvSpPr>
            <a:spLocks noGrp="1"/>
          </p:cNvSpPr>
          <p:nvPr>
            <p:ph type="title"/>
          </p:nvPr>
        </p:nvSpPr>
        <p:spPr/>
        <p:txBody>
          <a:bodyPr/>
          <a:lstStyle/>
          <a:p>
            <a:r>
              <a:rPr lang="en-CA">
                <a:latin typeface="Times New Roman" panose="02020603050405020304" pitchFamily="18" charset="0"/>
                <a:cs typeface="Times New Roman" panose="02020603050405020304" pitchFamily="18" charset="0"/>
              </a:rPr>
              <a:t>Flow Diagram </a:t>
            </a:r>
          </a:p>
        </p:txBody>
      </p:sp>
      <p:sp>
        <p:nvSpPr>
          <p:cNvPr id="3" name="Content Placeholder 2">
            <a:extLst>
              <a:ext uri="{FF2B5EF4-FFF2-40B4-BE49-F238E27FC236}">
                <a16:creationId xmlns:a16="http://schemas.microsoft.com/office/drawing/2014/main" id="{D1C304B8-4630-4B5A-B6B7-2B5D029A6787}"/>
              </a:ext>
            </a:extLst>
          </p:cNvPr>
          <p:cNvSpPr>
            <a:spLocks noGrp="1"/>
          </p:cNvSpPr>
          <p:nvPr>
            <p:ph idx="1"/>
          </p:nvPr>
        </p:nvSpPr>
        <p:spPr>
          <a:xfrm>
            <a:off x="838200" y="1825625"/>
            <a:ext cx="4309997" cy="4351338"/>
          </a:xfrm>
        </p:spPr>
        <p:txBody>
          <a:bodyPr>
            <a:normAutofit/>
          </a:bodyPr>
          <a:lstStyle/>
          <a:p>
            <a:r>
              <a:rPr lang="en-CA">
                <a:latin typeface="Times New Roman" panose="02020603050405020304" pitchFamily="18" charset="0"/>
                <a:cs typeface="Times New Roman" panose="02020603050405020304" pitchFamily="18" charset="0"/>
              </a:rPr>
              <a:t>The functionalities of the promising solution was divided into achievable and smaller subfunctions</a:t>
            </a:r>
          </a:p>
          <a:p>
            <a:endParaRPr lang="en-CA">
              <a:latin typeface="Times New Roman" panose="02020603050405020304" pitchFamily="18" charset="0"/>
              <a:cs typeface="Times New Roman" panose="02020603050405020304" pitchFamily="18" charset="0"/>
            </a:endParaRPr>
          </a:p>
          <a:p>
            <a:r>
              <a:rPr lang="en-CA">
                <a:latin typeface="Times New Roman" panose="02020603050405020304" pitchFamily="18" charset="0"/>
                <a:cs typeface="Times New Roman" panose="02020603050405020304" pitchFamily="18" charset="0"/>
              </a:rPr>
              <a:t>A high level understanding of the client needs was achieved. </a:t>
            </a:r>
          </a:p>
        </p:txBody>
      </p:sp>
      <p:pic>
        <p:nvPicPr>
          <p:cNvPr id="2050" name="Picture 2">
            <a:extLst>
              <a:ext uri="{FF2B5EF4-FFF2-40B4-BE49-F238E27FC236}">
                <a16:creationId xmlns:a16="http://schemas.microsoft.com/office/drawing/2014/main" id="{A4A13690-EC1C-45E5-9857-927FD656335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077" b="3"/>
          <a:stretch/>
        </p:blipFill>
        <p:spPr bwMode="auto">
          <a:xfrm>
            <a:off x="5699343" y="365125"/>
            <a:ext cx="6105348" cy="6258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480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4" descr="A picture containing diagram&#10;&#10;Description automatically generated">
            <a:extLst>
              <a:ext uri="{FF2B5EF4-FFF2-40B4-BE49-F238E27FC236}">
                <a16:creationId xmlns:a16="http://schemas.microsoft.com/office/drawing/2014/main" id="{F477857E-DE96-4261-9DCA-9B54218477C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40127" r="-2" b="-2"/>
          <a:stretch/>
        </p:blipFill>
        <p:spPr>
          <a:xfrm>
            <a:off x="48735" y="44395"/>
            <a:ext cx="7252570" cy="6813605"/>
          </a:xfrm>
          <a:prstGeom prst="rect">
            <a:avLst/>
          </a:prstGeom>
        </p:spPr>
      </p:pic>
      <p:sp>
        <p:nvSpPr>
          <p:cNvPr id="2" name="Title 1">
            <a:extLst>
              <a:ext uri="{FF2B5EF4-FFF2-40B4-BE49-F238E27FC236}">
                <a16:creationId xmlns:a16="http://schemas.microsoft.com/office/drawing/2014/main" id="{A1B968C2-D871-4504-81B6-635D0F891E9F}"/>
              </a:ext>
            </a:extLst>
          </p:cNvPr>
          <p:cNvSpPr>
            <a:spLocks noGrp="1"/>
          </p:cNvSpPr>
          <p:nvPr>
            <p:ph type="title"/>
          </p:nvPr>
        </p:nvSpPr>
        <p:spPr>
          <a:xfrm>
            <a:off x="626301" y="415158"/>
            <a:ext cx="10515600" cy="1325563"/>
          </a:xfrm>
        </p:spPr>
        <p:txBody>
          <a:bodyPr vert="horz" lIns="91440" tIns="45720" rIns="91440" bIns="45720" rtlCol="0" anchor="b">
            <a:normAutofit/>
          </a:bodyPr>
          <a:lstStyle/>
          <a:p>
            <a:r>
              <a:rPr lang="en-US">
                <a:latin typeface="Times New Roman" panose="02020603050405020304" pitchFamily="18" charset="0"/>
                <a:cs typeface="Times New Roman" panose="02020603050405020304" pitchFamily="18" charset="0"/>
              </a:rPr>
              <a:t>Concepts</a:t>
            </a:r>
          </a:p>
        </p:txBody>
      </p:sp>
      <p:pic>
        <p:nvPicPr>
          <p:cNvPr id="18" name="Content Placeholder 17">
            <a:extLst>
              <a:ext uri="{FF2B5EF4-FFF2-40B4-BE49-F238E27FC236}">
                <a16:creationId xmlns:a16="http://schemas.microsoft.com/office/drawing/2014/main" id="{998E0484-B98B-49F0-A1A7-0F6C27D9C791}"/>
              </a:ext>
            </a:extLst>
          </p:cNvPr>
          <p:cNvPicPr>
            <a:picLocks noGrp="1" noChangeAspect="1"/>
          </p:cNvPicPr>
          <p:nvPr>
            <p:ph sz="half" idx="1"/>
          </p:nvPr>
        </p:nvPicPr>
        <p:blipFill>
          <a:blip r:embed="rId5"/>
          <a:stretch>
            <a:fillRect/>
          </a:stretch>
        </p:blipFill>
        <p:spPr>
          <a:xfrm>
            <a:off x="8232147" y="1916482"/>
            <a:ext cx="3554470" cy="1929101"/>
          </a:xfrm>
        </p:spPr>
      </p:pic>
      <p:sp>
        <p:nvSpPr>
          <p:cNvPr id="24" name="Content Placeholder 23">
            <a:extLst>
              <a:ext uri="{FF2B5EF4-FFF2-40B4-BE49-F238E27FC236}">
                <a16:creationId xmlns:a16="http://schemas.microsoft.com/office/drawing/2014/main" id="{A47D17D3-14E1-45C6-87D6-65499AEED8DE}"/>
              </a:ext>
            </a:extLst>
          </p:cNvPr>
          <p:cNvSpPr>
            <a:spLocks noGrp="1"/>
          </p:cNvSpPr>
          <p:nvPr>
            <p:ph sz="half" idx="2"/>
          </p:nvPr>
        </p:nvSpPr>
        <p:spPr>
          <a:xfrm>
            <a:off x="626301" y="2011418"/>
            <a:ext cx="4346980" cy="4250704"/>
          </a:xfrm>
        </p:spPr>
        <p:txBody>
          <a:bodyPr/>
          <a:lstStyle/>
          <a:p>
            <a:r>
              <a:rPr lang="en-CA">
                <a:latin typeface="Times New Roman" panose="02020603050405020304" pitchFamily="18" charset="0"/>
                <a:cs typeface="Times New Roman" panose="02020603050405020304" pitchFamily="18" charset="0"/>
              </a:rPr>
              <a:t>Team members proposed sketches</a:t>
            </a:r>
          </a:p>
          <a:p>
            <a:r>
              <a:rPr lang="en-CA">
                <a:latin typeface="Times New Roman" panose="02020603050405020304" pitchFamily="18" charset="0"/>
                <a:cs typeface="Times New Roman" panose="02020603050405020304" pitchFamily="18" charset="0"/>
              </a:rPr>
              <a:t>Solutions divergence using SCAMPER </a:t>
            </a:r>
          </a:p>
          <a:p>
            <a:r>
              <a:rPr lang="en-CA">
                <a:latin typeface="Times New Roman" panose="02020603050405020304" pitchFamily="18" charset="0"/>
                <a:cs typeface="Times New Roman" panose="02020603050405020304" pitchFamily="18" charset="0"/>
              </a:rPr>
              <a:t>Solutions convergence using analysis and feasibility study </a:t>
            </a:r>
          </a:p>
          <a:p>
            <a:endParaRPr lang="en-CA"/>
          </a:p>
        </p:txBody>
      </p:sp>
      <p:pic>
        <p:nvPicPr>
          <p:cNvPr id="7" name="Picture 6">
            <a:extLst>
              <a:ext uri="{FF2B5EF4-FFF2-40B4-BE49-F238E27FC236}">
                <a16:creationId xmlns:a16="http://schemas.microsoft.com/office/drawing/2014/main" id="{8C7B90EB-AEA1-4E18-8BA1-8FC382F9E2DD}"/>
              </a:ext>
            </a:extLst>
          </p:cNvPr>
          <p:cNvPicPr>
            <a:picLocks noChangeAspect="1"/>
          </p:cNvPicPr>
          <p:nvPr/>
        </p:nvPicPr>
        <p:blipFill rotWithShape="1">
          <a:blip r:embed="rId6"/>
          <a:srcRect r="5" b="2623"/>
          <a:stretch/>
        </p:blipFill>
        <p:spPr>
          <a:xfrm>
            <a:off x="5175504" y="538503"/>
            <a:ext cx="2994648" cy="2070530"/>
          </a:xfrm>
          <a:prstGeom prst="rect">
            <a:avLst/>
          </a:prstGeom>
        </p:spPr>
      </p:pic>
      <p:pic>
        <p:nvPicPr>
          <p:cNvPr id="5" name="Picture 4">
            <a:extLst>
              <a:ext uri="{FF2B5EF4-FFF2-40B4-BE49-F238E27FC236}">
                <a16:creationId xmlns:a16="http://schemas.microsoft.com/office/drawing/2014/main" id="{2752ACD1-D873-4099-BA9D-8B16E2EF2ACA}"/>
              </a:ext>
            </a:extLst>
          </p:cNvPr>
          <p:cNvPicPr>
            <a:picLocks noChangeAspect="1"/>
          </p:cNvPicPr>
          <p:nvPr/>
        </p:nvPicPr>
        <p:blipFill rotWithShape="1">
          <a:blip r:embed="rId7"/>
          <a:srcRect l="11398" r="25573" b="-3"/>
          <a:stretch/>
        </p:blipFill>
        <p:spPr>
          <a:xfrm>
            <a:off x="5124695" y="2772268"/>
            <a:ext cx="2994648" cy="3409076"/>
          </a:xfrm>
          <a:prstGeom prst="rect">
            <a:avLst/>
          </a:prstGeom>
        </p:spPr>
      </p:pic>
      <p:pic>
        <p:nvPicPr>
          <p:cNvPr id="10" name="Picture 9">
            <a:extLst>
              <a:ext uri="{FF2B5EF4-FFF2-40B4-BE49-F238E27FC236}">
                <a16:creationId xmlns:a16="http://schemas.microsoft.com/office/drawing/2014/main" id="{A877B3D0-7154-4211-86B8-EA3679D707FD}"/>
              </a:ext>
            </a:extLst>
          </p:cNvPr>
          <p:cNvPicPr>
            <a:picLocks noChangeAspect="1"/>
          </p:cNvPicPr>
          <p:nvPr/>
        </p:nvPicPr>
        <p:blipFill rotWithShape="1">
          <a:blip r:embed="rId8"/>
          <a:srcRect l="11620" r="17307" b="2"/>
          <a:stretch/>
        </p:blipFill>
        <p:spPr>
          <a:xfrm>
            <a:off x="8270757" y="4004797"/>
            <a:ext cx="3515859" cy="2176547"/>
          </a:xfrm>
          <a:prstGeom prst="rect">
            <a:avLst/>
          </a:prstGeom>
        </p:spPr>
      </p:pic>
    </p:spTree>
    <p:extLst>
      <p:ext uri="{BB962C8B-B14F-4D97-AF65-F5344CB8AC3E}">
        <p14:creationId xmlns:p14="http://schemas.microsoft.com/office/powerpoint/2010/main" val="1357202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AE3FA-E70D-4CCF-8367-E63A1D6A8CAE}"/>
              </a:ext>
            </a:extLst>
          </p:cNvPr>
          <p:cNvSpPr>
            <a:spLocks noGrp="1"/>
          </p:cNvSpPr>
          <p:nvPr>
            <p:ph type="title"/>
          </p:nvPr>
        </p:nvSpPr>
        <p:spPr>
          <a:xfrm>
            <a:off x="838200" y="347664"/>
            <a:ext cx="6163624" cy="1306475"/>
          </a:xfrm>
        </p:spPr>
        <p:txBody>
          <a:bodyPr vert="horz" lIns="91440" tIns="45720" rIns="91440" bIns="45720" rtlCol="0" anchor="ctr">
            <a:normAutofit/>
          </a:bodyPr>
          <a:lstStyle/>
          <a:p>
            <a:pPr algn="ctr"/>
            <a:r>
              <a:rPr lang="en-US" kern="1200">
                <a:solidFill>
                  <a:schemeClr val="tx1"/>
                </a:solidFill>
                <a:latin typeface="Times New Roman" panose="02020603050405020304" pitchFamily="18" charset="0"/>
                <a:cs typeface="Times New Roman" panose="02020603050405020304" pitchFamily="18" charset="0"/>
              </a:rPr>
              <a:t>Decision Matrix</a:t>
            </a:r>
          </a:p>
        </p:txBody>
      </p:sp>
      <p:sp>
        <p:nvSpPr>
          <p:cNvPr id="14" name="Rectangle 3">
            <a:extLst>
              <a:ext uri="{FF2B5EF4-FFF2-40B4-BE49-F238E27FC236}">
                <a16:creationId xmlns:a16="http://schemas.microsoft.com/office/drawing/2014/main" id="{8029FCF3-5021-463E-A8E4-A048E00CEBA9}"/>
              </a:ext>
            </a:extLst>
          </p:cNvPr>
          <p:cNvSpPr>
            <a:spLocks noChangeArrowheads="1"/>
          </p:cNvSpPr>
          <p:nvPr/>
        </p:nvSpPr>
        <p:spPr bwMode="auto">
          <a:xfrm>
            <a:off x="-26153232" y="777414"/>
            <a:ext cx="133773466"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br>
              <a:rPr kumimoji="0" lang="en-US" altLang="en-US" b="0" i="0" u="none" strike="noStrike" cap="none" normalizeH="0" baseline="0">
                <a:ln>
                  <a:noFill/>
                </a:ln>
                <a:solidFill>
                  <a:schemeClr val="tx1"/>
                </a:solidFill>
                <a:effectLst/>
                <a:latin typeface="Arial" panose="020B0604020202020204" pitchFamily="34" charset="0"/>
              </a:rPr>
            </a:b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br>
              <a:rPr kumimoji="0" lang="en-US" altLang="en-US" b="0" i="0" u="none" strike="noStrike" cap="none" normalizeH="0" baseline="0">
                <a:ln>
                  <a:noFill/>
                </a:ln>
                <a:solidFill>
                  <a:schemeClr val="tx1"/>
                </a:solidFill>
                <a:effectLst/>
                <a:latin typeface="Arial" panose="020B0604020202020204" pitchFamily="34" charset="0"/>
              </a:rPr>
            </a:br>
            <a:endParaRPr kumimoji="0" lang="en-US" altLang="en-US" b="0" i="0" u="none" strike="noStrike" cap="none" normalizeH="0" baseline="0">
              <a:ln>
                <a:noFill/>
              </a:ln>
              <a:solidFill>
                <a:schemeClr val="tx1"/>
              </a:solidFill>
              <a:effectLst/>
              <a:latin typeface="Arial" panose="020B0604020202020204" pitchFamily="34" charset="0"/>
            </a:endParaRPr>
          </a:p>
        </p:txBody>
      </p:sp>
      <p:sp>
        <p:nvSpPr>
          <p:cNvPr id="18" name="Rectangle 4">
            <a:extLst>
              <a:ext uri="{FF2B5EF4-FFF2-40B4-BE49-F238E27FC236}">
                <a16:creationId xmlns:a16="http://schemas.microsoft.com/office/drawing/2014/main" id="{D07974C3-18AA-435C-AC72-A644724DE260}"/>
              </a:ext>
            </a:extLst>
          </p:cNvPr>
          <p:cNvSpPr>
            <a:spLocks noChangeArrowheads="1"/>
          </p:cNvSpPr>
          <p:nvPr/>
        </p:nvSpPr>
        <p:spPr bwMode="auto">
          <a:xfrm>
            <a:off x="5886450" y="984176"/>
            <a:ext cx="152180976" cy="100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br>
              <a:rPr kumimoji="0" lang="en-US" altLang="en-US" b="0" i="0" u="none" strike="noStrike" cap="none" normalizeH="0" baseline="0">
                <a:ln>
                  <a:noFill/>
                </a:ln>
                <a:solidFill>
                  <a:schemeClr val="tx1"/>
                </a:solidFill>
                <a:effectLst/>
                <a:latin typeface="Arial" panose="020B0604020202020204" pitchFamily="34" charset="0"/>
              </a:rPr>
            </a:b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sp>
        <p:nvSpPr>
          <p:cNvPr id="20" name="Rectangle 5">
            <a:extLst>
              <a:ext uri="{FF2B5EF4-FFF2-40B4-BE49-F238E27FC236}">
                <a16:creationId xmlns:a16="http://schemas.microsoft.com/office/drawing/2014/main" id="{DF56B1A7-0D43-4886-AB9C-579CFDD92494}"/>
              </a:ext>
            </a:extLst>
          </p:cNvPr>
          <p:cNvSpPr>
            <a:spLocks noChangeArrowheads="1"/>
          </p:cNvSpPr>
          <p:nvPr/>
        </p:nvSpPr>
        <p:spPr bwMode="auto">
          <a:xfrm>
            <a:off x="5886450" y="845677"/>
            <a:ext cx="184731"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br>
              <a:rPr kumimoji="0" lang="en-US" altLang="en-US" b="0" i="0" u="none" strike="noStrike" cap="none" normalizeH="0" baseline="0">
                <a:ln>
                  <a:noFill/>
                </a:ln>
                <a:solidFill>
                  <a:schemeClr val="tx1"/>
                </a:solidFill>
                <a:effectLst/>
                <a:latin typeface="Arial" panose="020B0604020202020204" pitchFamily="34" charset="0"/>
              </a:rPr>
            </a:b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br>
              <a:rPr kumimoji="0" lang="en-US" altLang="en-US" b="0" i="0" u="none" strike="noStrike" cap="none" normalizeH="0" baseline="0">
                <a:ln>
                  <a:noFill/>
                </a:ln>
                <a:solidFill>
                  <a:schemeClr val="tx1"/>
                </a:solidFill>
                <a:effectLst/>
                <a:latin typeface="Arial" panose="020B0604020202020204" pitchFamily="34" charset="0"/>
              </a:rPr>
            </a:br>
            <a:endParaRPr kumimoji="0" lang="en-US" altLang="en-US" b="0" i="0" u="none" strike="noStrike" cap="none" normalizeH="0" baseline="0">
              <a:ln>
                <a:noFill/>
              </a:ln>
              <a:solidFill>
                <a:schemeClr val="tx1"/>
              </a:solidFill>
              <a:effectLst/>
              <a:latin typeface="Arial" panose="020B0604020202020204" pitchFamily="34" charset="0"/>
            </a:endParaRPr>
          </a:p>
        </p:txBody>
      </p:sp>
      <p:graphicFrame>
        <p:nvGraphicFramePr>
          <p:cNvPr id="19" name="Table 18">
            <a:extLst>
              <a:ext uri="{FF2B5EF4-FFF2-40B4-BE49-F238E27FC236}">
                <a16:creationId xmlns:a16="http://schemas.microsoft.com/office/drawing/2014/main" id="{DEB5BD5B-2853-43A8-8D78-693F777636DF}"/>
              </a:ext>
            </a:extLst>
          </p:cNvPr>
          <p:cNvGraphicFramePr>
            <a:graphicFrameLocks noGrp="1"/>
          </p:cNvGraphicFramePr>
          <p:nvPr>
            <p:extLst>
              <p:ext uri="{D42A27DB-BD31-4B8C-83A1-F6EECF244321}">
                <p14:modId xmlns:p14="http://schemas.microsoft.com/office/powerpoint/2010/main" val="1132078110"/>
              </p:ext>
            </p:extLst>
          </p:nvPr>
        </p:nvGraphicFramePr>
        <p:xfrm>
          <a:off x="838200" y="1968175"/>
          <a:ext cx="10512552" cy="4204820"/>
        </p:xfrm>
        <a:graphic>
          <a:graphicData uri="http://schemas.openxmlformats.org/drawingml/2006/table">
            <a:tbl>
              <a:tblPr firstRow="1" bandRow="1">
                <a:tableStyleId>{9D7B26C5-4107-4FEC-AEDC-1716B250A1EF}</a:tableStyleId>
              </a:tblPr>
              <a:tblGrid>
                <a:gridCol w="4952478">
                  <a:extLst>
                    <a:ext uri="{9D8B030D-6E8A-4147-A177-3AD203B41FA5}">
                      <a16:colId xmlns:a16="http://schemas.microsoft.com/office/drawing/2014/main" val="268815467"/>
                    </a:ext>
                  </a:extLst>
                </a:gridCol>
                <a:gridCol w="663898">
                  <a:extLst>
                    <a:ext uri="{9D8B030D-6E8A-4147-A177-3AD203B41FA5}">
                      <a16:colId xmlns:a16="http://schemas.microsoft.com/office/drawing/2014/main" val="3020193588"/>
                    </a:ext>
                  </a:extLst>
                </a:gridCol>
                <a:gridCol w="453092">
                  <a:extLst>
                    <a:ext uri="{9D8B030D-6E8A-4147-A177-3AD203B41FA5}">
                      <a16:colId xmlns:a16="http://schemas.microsoft.com/office/drawing/2014/main" val="1054251957"/>
                    </a:ext>
                  </a:extLst>
                </a:gridCol>
                <a:gridCol w="453092">
                  <a:extLst>
                    <a:ext uri="{9D8B030D-6E8A-4147-A177-3AD203B41FA5}">
                      <a16:colId xmlns:a16="http://schemas.microsoft.com/office/drawing/2014/main" val="1331017668"/>
                    </a:ext>
                  </a:extLst>
                </a:gridCol>
                <a:gridCol w="453092">
                  <a:extLst>
                    <a:ext uri="{9D8B030D-6E8A-4147-A177-3AD203B41FA5}">
                      <a16:colId xmlns:a16="http://schemas.microsoft.com/office/drawing/2014/main" val="3400674353"/>
                    </a:ext>
                  </a:extLst>
                </a:gridCol>
                <a:gridCol w="453092">
                  <a:extLst>
                    <a:ext uri="{9D8B030D-6E8A-4147-A177-3AD203B41FA5}">
                      <a16:colId xmlns:a16="http://schemas.microsoft.com/office/drawing/2014/main" val="3132118154"/>
                    </a:ext>
                  </a:extLst>
                </a:gridCol>
                <a:gridCol w="453092">
                  <a:extLst>
                    <a:ext uri="{9D8B030D-6E8A-4147-A177-3AD203B41FA5}">
                      <a16:colId xmlns:a16="http://schemas.microsoft.com/office/drawing/2014/main" val="2578164063"/>
                    </a:ext>
                  </a:extLst>
                </a:gridCol>
                <a:gridCol w="453092">
                  <a:extLst>
                    <a:ext uri="{9D8B030D-6E8A-4147-A177-3AD203B41FA5}">
                      <a16:colId xmlns:a16="http://schemas.microsoft.com/office/drawing/2014/main" val="3917861383"/>
                    </a:ext>
                  </a:extLst>
                </a:gridCol>
                <a:gridCol w="365256">
                  <a:extLst>
                    <a:ext uri="{9D8B030D-6E8A-4147-A177-3AD203B41FA5}">
                      <a16:colId xmlns:a16="http://schemas.microsoft.com/office/drawing/2014/main" val="77861379"/>
                    </a:ext>
                  </a:extLst>
                </a:gridCol>
                <a:gridCol w="453092">
                  <a:extLst>
                    <a:ext uri="{9D8B030D-6E8A-4147-A177-3AD203B41FA5}">
                      <a16:colId xmlns:a16="http://schemas.microsoft.com/office/drawing/2014/main" val="3873549503"/>
                    </a:ext>
                  </a:extLst>
                </a:gridCol>
                <a:gridCol w="453092">
                  <a:extLst>
                    <a:ext uri="{9D8B030D-6E8A-4147-A177-3AD203B41FA5}">
                      <a16:colId xmlns:a16="http://schemas.microsoft.com/office/drawing/2014/main" val="1784507971"/>
                    </a:ext>
                  </a:extLst>
                </a:gridCol>
                <a:gridCol w="453092">
                  <a:extLst>
                    <a:ext uri="{9D8B030D-6E8A-4147-A177-3AD203B41FA5}">
                      <a16:colId xmlns:a16="http://schemas.microsoft.com/office/drawing/2014/main" val="2349056146"/>
                    </a:ext>
                  </a:extLst>
                </a:gridCol>
                <a:gridCol w="453092">
                  <a:extLst>
                    <a:ext uri="{9D8B030D-6E8A-4147-A177-3AD203B41FA5}">
                      <a16:colId xmlns:a16="http://schemas.microsoft.com/office/drawing/2014/main" val="1908103107"/>
                    </a:ext>
                  </a:extLst>
                </a:gridCol>
              </a:tblGrid>
              <a:tr h="210241">
                <a:tc>
                  <a:txBody>
                    <a:bodyPr/>
                    <a:lstStyle/>
                    <a:p>
                      <a:pPr rtl="0" fontAlgn="b">
                        <a:spcBef>
                          <a:spcPts val="0"/>
                        </a:spcBef>
                        <a:spcAft>
                          <a:spcPts val="0"/>
                        </a:spcAft>
                      </a:pPr>
                      <a:r>
                        <a:rPr lang="en-CA" sz="1100" b="0" u="none" strike="noStrike">
                          <a:solidFill>
                            <a:srgbClr val="FFFFFF"/>
                          </a:solidFill>
                          <a:effectLst/>
                        </a:rPr>
                        <a:t>Criteria</a:t>
                      </a:r>
                      <a:endParaRPr lang="en-CA" sz="1100">
                        <a:effectLst/>
                      </a:endParaRPr>
                    </a:p>
                  </a:txBody>
                  <a:tcPr marL="2451" marR="2451" marT="2451" marB="2451" anchor="b"/>
                </a:tc>
                <a:tc>
                  <a:txBody>
                    <a:bodyPr/>
                    <a:lstStyle/>
                    <a:p>
                      <a:pPr algn="ctr" rtl="0" fontAlgn="b">
                        <a:spcBef>
                          <a:spcPts val="0"/>
                        </a:spcBef>
                        <a:spcAft>
                          <a:spcPts val="0"/>
                        </a:spcAft>
                      </a:pPr>
                      <a:r>
                        <a:rPr lang="en-CA" sz="1100" b="0" u="none" strike="noStrike">
                          <a:solidFill>
                            <a:srgbClr val="FFFFFF"/>
                          </a:solidFill>
                          <a:effectLst/>
                        </a:rPr>
                        <a:t>Weight</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Z1</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Z2</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Z3</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Z4</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T1</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T2</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T3</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K1</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K2</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K3</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K4</a:t>
                      </a:r>
                      <a:endParaRPr lang="en-CA" sz="1100">
                        <a:effectLst/>
                      </a:endParaRPr>
                    </a:p>
                  </a:txBody>
                  <a:tcPr marL="2451" marR="2451" marT="2451" marB="2451" anchor="b"/>
                </a:tc>
                <a:extLst>
                  <a:ext uri="{0D108BD9-81ED-4DB2-BD59-A6C34878D82A}">
                    <a16:rowId xmlns:a16="http://schemas.microsoft.com/office/drawing/2014/main" val="2442051"/>
                  </a:ext>
                </a:extLst>
              </a:tr>
              <a:tr h="210241">
                <a:tc>
                  <a:txBody>
                    <a:bodyPr/>
                    <a:lstStyle/>
                    <a:p>
                      <a:pPr rtl="0" fontAlgn="b">
                        <a:spcBef>
                          <a:spcPts val="0"/>
                        </a:spcBef>
                        <a:spcAft>
                          <a:spcPts val="0"/>
                        </a:spcAft>
                      </a:pPr>
                      <a:r>
                        <a:rPr lang="en-CA" sz="1100" b="0" u="none" strike="noStrike">
                          <a:solidFill>
                            <a:srgbClr val="FFFFFF"/>
                          </a:solidFill>
                          <a:effectLst/>
                        </a:rPr>
                        <a:t>Automate simple daily tasks *</a:t>
                      </a:r>
                      <a:endParaRPr lang="en-CA" sz="1100">
                        <a:effectLst/>
                      </a:endParaRPr>
                    </a:p>
                  </a:txBody>
                  <a:tcPr marL="2451" marR="2451" marT="2451" marB="2451" anchor="b"/>
                </a:tc>
                <a:tc>
                  <a:txBody>
                    <a:bodyPr/>
                    <a:lstStyle/>
                    <a:p>
                      <a:pPr algn="ctr" rtl="0" fontAlgn="b">
                        <a:spcBef>
                          <a:spcPts val="0"/>
                        </a:spcBef>
                        <a:spcAft>
                          <a:spcPts val="0"/>
                        </a:spcAft>
                      </a:pPr>
                      <a:r>
                        <a:rPr lang="en-CA" sz="1100" b="0" u="none" strike="noStrike">
                          <a:solidFill>
                            <a:srgbClr val="FFFFFF"/>
                          </a:solidFill>
                          <a:effectLst/>
                        </a:rPr>
                        <a:t>7%</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3</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1</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3</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3</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5</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4</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2</a:t>
                      </a:r>
                      <a:endParaRPr lang="en-CA" sz="1100">
                        <a:effectLst/>
                      </a:endParaRPr>
                    </a:p>
                  </a:txBody>
                  <a:tcPr marL="2451" marR="2451" marT="2451" marB="2451" anchor="b"/>
                </a:tc>
                <a:extLst>
                  <a:ext uri="{0D108BD9-81ED-4DB2-BD59-A6C34878D82A}">
                    <a16:rowId xmlns:a16="http://schemas.microsoft.com/office/drawing/2014/main" val="3390935357"/>
                  </a:ext>
                </a:extLst>
              </a:tr>
              <a:tr h="210241">
                <a:tc>
                  <a:txBody>
                    <a:bodyPr/>
                    <a:lstStyle/>
                    <a:p>
                      <a:pPr rtl="0" fontAlgn="b">
                        <a:spcBef>
                          <a:spcPts val="0"/>
                        </a:spcBef>
                        <a:spcAft>
                          <a:spcPts val="0"/>
                        </a:spcAft>
                      </a:pPr>
                      <a:r>
                        <a:rPr lang="fr-FR" sz="1100" b="0" u="none" strike="noStrike">
                          <a:solidFill>
                            <a:srgbClr val="FFFFFF"/>
                          </a:solidFill>
                          <a:effectLst/>
                        </a:rPr>
                        <a:t>Includes a simple dialogue commandes</a:t>
                      </a:r>
                      <a:endParaRPr lang="fr-FR" sz="1100">
                        <a:effectLst/>
                      </a:endParaRPr>
                    </a:p>
                  </a:txBody>
                  <a:tcPr marL="2451" marR="2451" marT="2451" marB="2451" anchor="b"/>
                </a:tc>
                <a:tc>
                  <a:txBody>
                    <a:bodyPr/>
                    <a:lstStyle/>
                    <a:p>
                      <a:pPr algn="ctr" rtl="0" fontAlgn="b">
                        <a:spcBef>
                          <a:spcPts val="0"/>
                        </a:spcBef>
                        <a:spcAft>
                          <a:spcPts val="0"/>
                        </a:spcAft>
                      </a:pPr>
                      <a:r>
                        <a:rPr lang="en-CA" sz="1100" b="0" u="none" strike="noStrike">
                          <a:solidFill>
                            <a:srgbClr val="FFFFFF"/>
                          </a:solidFill>
                          <a:effectLst/>
                        </a:rPr>
                        <a:t>8%</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3</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2</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3</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2</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4</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4</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extLst>
                  <a:ext uri="{0D108BD9-81ED-4DB2-BD59-A6C34878D82A}">
                    <a16:rowId xmlns:a16="http://schemas.microsoft.com/office/drawing/2014/main" val="2790211436"/>
                  </a:ext>
                </a:extLst>
              </a:tr>
              <a:tr h="210241">
                <a:tc>
                  <a:txBody>
                    <a:bodyPr/>
                    <a:lstStyle/>
                    <a:p>
                      <a:pPr rtl="0" fontAlgn="b">
                        <a:spcBef>
                          <a:spcPts val="0"/>
                        </a:spcBef>
                        <a:spcAft>
                          <a:spcPts val="0"/>
                        </a:spcAft>
                      </a:pPr>
                      <a:r>
                        <a:rPr lang="en-US" sz="1100" b="0" u="none" strike="noStrike">
                          <a:solidFill>
                            <a:srgbClr val="FFFFFF"/>
                          </a:solidFill>
                          <a:effectLst/>
                        </a:rPr>
                        <a:t>Can produce sounds of multiple simple phrases</a:t>
                      </a:r>
                      <a:endParaRPr lang="en-US" sz="1100">
                        <a:effectLst/>
                      </a:endParaRPr>
                    </a:p>
                  </a:txBody>
                  <a:tcPr marL="2451" marR="2451" marT="2451" marB="2451" anchor="b"/>
                </a:tc>
                <a:tc>
                  <a:txBody>
                    <a:bodyPr/>
                    <a:lstStyle/>
                    <a:p>
                      <a:pPr algn="ctr" rtl="0" fontAlgn="b">
                        <a:spcBef>
                          <a:spcPts val="0"/>
                        </a:spcBef>
                        <a:spcAft>
                          <a:spcPts val="0"/>
                        </a:spcAft>
                      </a:pPr>
                      <a:r>
                        <a:rPr lang="en-CA" sz="1100" b="0" u="none" strike="noStrike">
                          <a:solidFill>
                            <a:srgbClr val="FFFFFF"/>
                          </a:solidFill>
                          <a:effectLst/>
                        </a:rPr>
                        <a:t>8%</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3</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2</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4</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3</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3</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extLst>
                  <a:ext uri="{0D108BD9-81ED-4DB2-BD59-A6C34878D82A}">
                    <a16:rowId xmlns:a16="http://schemas.microsoft.com/office/drawing/2014/main" val="3703595154"/>
                  </a:ext>
                </a:extLst>
              </a:tr>
              <a:tr h="210241">
                <a:tc>
                  <a:txBody>
                    <a:bodyPr/>
                    <a:lstStyle/>
                    <a:p>
                      <a:pPr rtl="0" fontAlgn="b">
                        <a:spcBef>
                          <a:spcPts val="0"/>
                        </a:spcBef>
                        <a:spcAft>
                          <a:spcPts val="0"/>
                        </a:spcAft>
                      </a:pPr>
                      <a:r>
                        <a:rPr lang="en-US" sz="1100" b="0" u="none" strike="noStrike">
                          <a:solidFill>
                            <a:srgbClr val="FFFFFF"/>
                          </a:solidFill>
                          <a:effectLst/>
                        </a:rPr>
                        <a:t>Can access home devices e.g. TV, thermostat</a:t>
                      </a:r>
                      <a:endParaRPr lang="en-US" sz="1100">
                        <a:effectLst/>
                      </a:endParaRPr>
                    </a:p>
                  </a:txBody>
                  <a:tcPr marL="2451" marR="2451" marT="2451" marB="2451" anchor="b"/>
                </a:tc>
                <a:tc>
                  <a:txBody>
                    <a:bodyPr/>
                    <a:lstStyle/>
                    <a:p>
                      <a:pPr algn="ctr" rtl="0" fontAlgn="b">
                        <a:spcBef>
                          <a:spcPts val="0"/>
                        </a:spcBef>
                        <a:spcAft>
                          <a:spcPts val="0"/>
                        </a:spcAft>
                      </a:pPr>
                      <a:r>
                        <a:rPr lang="en-CA" sz="1100" b="0" u="none" strike="noStrike">
                          <a:solidFill>
                            <a:srgbClr val="FFFFFF"/>
                          </a:solidFill>
                          <a:effectLst/>
                        </a:rPr>
                        <a:t>5%</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1</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4</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extLst>
                  <a:ext uri="{0D108BD9-81ED-4DB2-BD59-A6C34878D82A}">
                    <a16:rowId xmlns:a16="http://schemas.microsoft.com/office/drawing/2014/main" val="321465025"/>
                  </a:ext>
                </a:extLst>
              </a:tr>
              <a:tr h="210241">
                <a:tc>
                  <a:txBody>
                    <a:bodyPr/>
                    <a:lstStyle/>
                    <a:p>
                      <a:pPr rtl="0" fontAlgn="b">
                        <a:spcBef>
                          <a:spcPts val="0"/>
                        </a:spcBef>
                        <a:spcAft>
                          <a:spcPts val="0"/>
                        </a:spcAft>
                      </a:pPr>
                      <a:r>
                        <a:rPr lang="en-CA" sz="1100" b="0" u="none" strike="noStrike">
                          <a:solidFill>
                            <a:srgbClr val="FFFFFF"/>
                          </a:solidFill>
                          <a:effectLst/>
                        </a:rPr>
                        <a:t>Can connect to Wi-Fi</a:t>
                      </a:r>
                      <a:endParaRPr lang="en-CA" sz="1100">
                        <a:effectLst/>
                      </a:endParaRPr>
                    </a:p>
                  </a:txBody>
                  <a:tcPr marL="2451" marR="2451" marT="2451" marB="2451" anchor="b"/>
                </a:tc>
                <a:tc>
                  <a:txBody>
                    <a:bodyPr/>
                    <a:lstStyle/>
                    <a:p>
                      <a:pPr algn="ctr" rtl="0" fontAlgn="b">
                        <a:spcBef>
                          <a:spcPts val="0"/>
                        </a:spcBef>
                        <a:spcAft>
                          <a:spcPts val="0"/>
                        </a:spcAft>
                      </a:pPr>
                      <a:r>
                        <a:rPr lang="en-CA" sz="1100" b="0" u="none" strike="noStrike">
                          <a:solidFill>
                            <a:srgbClr val="FFFFFF"/>
                          </a:solidFill>
                          <a:effectLst/>
                        </a:rPr>
                        <a:t>5%</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1</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1</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3</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3</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extLst>
                  <a:ext uri="{0D108BD9-81ED-4DB2-BD59-A6C34878D82A}">
                    <a16:rowId xmlns:a16="http://schemas.microsoft.com/office/drawing/2014/main" val="542072618"/>
                  </a:ext>
                </a:extLst>
              </a:tr>
              <a:tr h="210241">
                <a:tc>
                  <a:txBody>
                    <a:bodyPr/>
                    <a:lstStyle/>
                    <a:p>
                      <a:pPr rtl="0" fontAlgn="b">
                        <a:spcBef>
                          <a:spcPts val="0"/>
                        </a:spcBef>
                        <a:spcAft>
                          <a:spcPts val="0"/>
                        </a:spcAft>
                      </a:pPr>
                      <a:r>
                        <a:rPr lang="en-US" sz="1100" b="0" u="none" strike="noStrike">
                          <a:solidFill>
                            <a:srgbClr val="FFFFFF"/>
                          </a:solidFill>
                          <a:effectLst/>
                        </a:rPr>
                        <a:t>Features can be customized by a separate user interface</a:t>
                      </a:r>
                      <a:endParaRPr lang="en-US" sz="1100">
                        <a:effectLst/>
                      </a:endParaRPr>
                    </a:p>
                  </a:txBody>
                  <a:tcPr marL="2451" marR="2451" marT="2451" marB="2451" anchor="b"/>
                </a:tc>
                <a:tc>
                  <a:txBody>
                    <a:bodyPr/>
                    <a:lstStyle/>
                    <a:p>
                      <a:pPr algn="ctr" rtl="0" fontAlgn="b">
                        <a:spcBef>
                          <a:spcPts val="0"/>
                        </a:spcBef>
                        <a:spcAft>
                          <a:spcPts val="0"/>
                        </a:spcAft>
                      </a:pPr>
                      <a:r>
                        <a:rPr lang="en-CA" sz="1100" b="0" u="none" strike="noStrike">
                          <a:solidFill>
                            <a:srgbClr val="FFFFFF"/>
                          </a:solidFill>
                          <a:effectLst/>
                        </a:rPr>
                        <a:t>8%</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3</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3</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3</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3</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1</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5</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2</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1</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2</a:t>
                      </a:r>
                      <a:endParaRPr lang="en-CA" sz="1100">
                        <a:effectLst/>
                      </a:endParaRPr>
                    </a:p>
                  </a:txBody>
                  <a:tcPr marL="2451" marR="2451" marT="2451" marB="2451" anchor="b"/>
                </a:tc>
                <a:extLst>
                  <a:ext uri="{0D108BD9-81ED-4DB2-BD59-A6C34878D82A}">
                    <a16:rowId xmlns:a16="http://schemas.microsoft.com/office/drawing/2014/main" val="155511889"/>
                  </a:ext>
                </a:extLst>
              </a:tr>
              <a:tr h="210241">
                <a:tc>
                  <a:txBody>
                    <a:bodyPr/>
                    <a:lstStyle/>
                    <a:p>
                      <a:pPr rtl="0" fontAlgn="b">
                        <a:spcBef>
                          <a:spcPts val="0"/>
                        </a:spcBef>
                        <a:spcAft>
                          <a:spcPts val="0"/>
                        </a:spcAft>
                      </a:pPr>
                      <a:r>
                        <a:rPr lang="en-US" sz="1100" b="0" u="none" strike="noStrike">
                          <a:solidFill>
                            <a:srgbClr val="FFFFFF"/>
                          </a:solidFill>
                          <a:effectLst/>
                        </a:rPr>
                        <a:t>Includes Images/figures representing words/requests</a:t>
                      </a:r>
                      <a:endParaRPr lang="en-US" sz="1100">
                        <a:effectLst/>
                      </a:endParaRPr>
                    </a:p>
                  </a:txBody>
                  <a:tcPr marL="2451" marR="2451" marT="2451" marB="2451" anchor="b"/>
                </a:tc>
                <a:tc>
                  <a:txBody>
                    <a:bodyPr/>
                    <a:lstStyle/>
                    <a:p>
                      <a:pPr algn="ctr" rtl="0" fontAlgn="b">
                        <a:spcBef>
                          <a:spcPts val="0"/>
                        </a:spcBef>
                        <a:spcAft>
                          <a:spcPts val="0"/>
                        </a:spcAft>
                      </a:pPr>
                      <a:r>
                        <a:rPr lang="en-CA" sz="1100" b="0" u="none" strike="noStrike">
                          <a:solidFill>
                            <a:srgbClr val="FFFFFF"/>
                          </a:solidFill>
                          <a:effectLst/>
                        </a:rPr>
                        <a:t>3%</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4</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2</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4</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5</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4</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extLst>
                  <a:ext uri="{0D108BD9-81ED-4DB2-BD59-A6C34878D82A}">
                    <a16:rowId xmlns:a16="http://schemas.microsoft.com/office/drawing/2014/main" val="1965542404"/>
                  </a:ext>
                </a:extLst>
              </a:tr>
              <a:tr h="210241">
                <a:tc>
                  <a:txBody>
                    <a:bodyPr/>
                    <a:lstStyle/>
                    <a:p>
                      <a:pPr rtl="0" fontAlgn="b">
                        <a:spcBef>
                          <a:spcPts val="0"/>
                        </a:spcBef>
                        <a:spcAft>
                          <a:spcPts val="0"/>
                        </a:spcAft>
                      </a:pPr>
                      <a:r>
                        <a:rPr lang="en-US" sz="1100" b="0" u="none" strike="noStrike">
                          <a:solidFill>
                            <a:srgbClr val="FFFFFF"/>
                          </a:solidFill>
                          <a:effectLst/>
                        </a:rPr>
                        <a:t>Buttons require very low effort to use</a:t>
                      </a:r>
                      <a:endParaRPr lang="en-US" sz="1100">
                        <a:effectLst/>
                      </a:endParaRPr>
                    </a:p>
                  </a:txBody>
                  <a:tcPr marL="2451" marR="2451" marT="2451" marB="2451" anchor="b"/>
                </a:tc>
                <a:tc>
                  <a:txBody>
                    <a:bodyPr/>
                    <a:lstStyle/>
                    <a:p>
                      <a:pPr algn="ctr" rtl="0" fontAlgn="b">
                        <a:spcBef>
                          <a:spcPts val="0"/>
                        </a:spcBef>
                        <a:spcAft>
                          <a:spcPts val="0"/>
                        </a:spcAft>
                      </a:pPr>
                      <a:r>
                        <a:rPr lang="en-CA" sz="1100" b="0" u="none" strike="noStrike">
                          <a:solidFill>
                            <a:srgbClr val="FFFFFF"/>
                          </a:solidFill>
                          <a:effectLst/>
                        </a:rPr>
                        <a:t>8%</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4</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3</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2</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3</a:t>
                      </a:r>
                      <a:endParaRPr lang="en-CA" sz="1100">
                        <a:effectLst/>
                      </a:endParaRPr>
                    </a:p>
                  </a:txBody>
                  <a:tcPr marL="2451" marR="2451" marT="2451" marB="2451" anchor="b"/>
                </a:tc>
                <a:extLst>
                  <a:ext uri="{0D108BD9-81ED-4DB2-BD59-A6C34878D82A}">
                    <a16:rowId xmlns:a16="http://schemas.microsoft.com/office/drawing/2014/main" val="2560439599"/>
                  </a:ext>
                </a:extLst>
              </a:tr>
              <a:tr h="210241">
                <a:tc>
                  <a:txBody>
                    <a:bodyPr/>
                    <a:lstStyle/>
                    <a:p>
                      <a:pPr rtl="0" fontAlgn="b">
                        <a:spcBef>
                          <a:spcPts val="0"/>
                        </a:spcBef>
                        <a:spcAft>
                          <a:spcPts val="0"/>
                        </a:spcAft>
                      </a:pPr>
                      <a:r>
                        <a:rPr lang="en-US" sz="1100" b="0" u="none" strike="noStrike">
                          <a:solidFill>
                            <a:srgbClr val="FFFFFF"/>
                          </a:solidFill>
                          <a:effectLst/>
                        </a:rPr>
                        <a:t>Buttons are large and separated</a:t>
                      </a:r>
                      <a:endParaRPr lang="en-US" sz="1100">
                        <a:effectLst/>
                      </a:endParaRPr>
                    </a:p>
                  </a:txBody>
                  <a:tcPr marL="2451" marR="2451" marT="2451" marB="2451" anchor="b"/>
                </a:tc>
                <a:tc>
                  <a:txBody>
                    <a:bodyPr/>
                    <a:lstStyle/>
                    <a:p>
                      <a:pPr algn="ctr" rtl="0" fontAlgn="b">
                        <a:spcBef>
                          <a:spcPts val="0"/>
                        </a:spcBef>
                        <a:spcAft>
                          <a:spcPts val="0"/>
                        </a:spcAft>
                      </a:pPr>
                      <a:r>
                        <a:rPr lang="en-CA" sz="1100" b="0" u="none" strike="noStrike">
                          <a:solidFill>
                            <a:srgbClr val="FFFFFF"/>
                          </a:solidFill>
                          <a:effectLst/>
                        </a:rPr>
                        <a:t>8%</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4</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3</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3</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1</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3</a:t>
                      </a:r>
                      <a:endParaRPr lang="en-CA" sz="1100">
                        <a:effectLst/>
                      </a:endParaRPr>
                    </a:p>
                  </a:txBody>
                  <a:tcPr marL="2451" marR="2451" marT="2451" marB="2451" anchor="b"/>
                </a:tc>
                <a:extLst>
                  <a:ext uri="{0D108BD9-81ED-4DB2-BD59-A6C34878D82A}">
                    <a16:rowId xmlns:a16="http://schemas.microsoft.com/office/drawing/2014/main" val="2536794378"/>
                  </a:ext>
                </a:extLst>
              </a:tr>
              <a:tr h="210241">
                <a:tc>
                  <a:txBody>
                    <a:bodyPr/>
                    <a:lstStyle/>
                    <a:p>
                      <a:pPr rtl="0" fontAlgn="b">
                        <a:spcBef>
                          <a:spcPts val="0"/>
                        </a:spcBef>
                        <a:spcAft>
                          <a:spcPts val="0"/>
                        </a:spcAft>
                      </a:pPr>
                      <a:r>
                        <a:rPr lang="en-US" sz="1100" b="0" u="none" strike="noStrike">
                          <a:solidFill>
                            <a:srgbClr val="FFFFFF"/>
                          </a:solidFill>
                          <a:effectLst/>
                        </a:rPr>
                        <a:t>Is resilient against physical damage from indoor and outdoor factors</a:t>
                      </a:r>
                      <a:endParaRPr lang="en-US" sz="1100">
                        <a:effectLst/>
                      </a:endParaRPr>
                    </a:p>
                  </a:txBody>
                  <a:tcPr marL="2451" marR="2451" marT="2451" marB="2451" anchor="b"/>
                </a:tc>
                <a:tc>
                  <a:txBody>
                    <a:bodyPr/>
                    <a:lstStyle/>
                    <a:p>
                      <a:pPr algn="ctr" rtl="0" fontAlgn="b">
                        <a:spcBef>
                          <a:spcPts val="0"/>
                        </a:spcBef>
                        <a:spcAft>
                          <a:spcPts val="0"/>
                        </a:spcAft>
                      </a:pPr>
                      <a:r>
                        <a:rPr lang="en-CA" sz="1100" b="0" u="none" strike="noStrike">
                          <a:solidFill>
                            <a:srgbClr val="FFFFFF"/>
                          </a:solidFill>
                          <a:effectLst/>
                        </a:rPr>
                        <a:t>2%</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2</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2</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1</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2</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2</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2</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4</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3</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2</a:t>
                      </a:r>
                      <a:endParaRPr lang="en-CA" sz="1100">
                        <a:effectLst/>
                      </a:endParaRPr>
                    </a:p>
                  </a:txBody>
                  <a:tcPr marL="2451" marR="2451" marT="2451" marB="2451" anchor="b"/>
                </a:tc>
                <a:extLst>
                  <a:ext uri="{0D108BD9-81ED-4DB2-BD59-A6C34878D82A}">
                    <a16:rowId xmlns:a16="http://schemas.microsoft.com/office/drawing/2014/main" val="3278886869"/>
                  </a:ext>
                </a:extLst>
              </a:tr>
              <a:tr h="210241">
                <a:tc>
                  <a:txBody>
                    <a:bodyPr/>
                    <a:lstStyle/>
                    <a:p>
                      <a:pPr rtl="0" fontAlgn="b">
                        <a:spcBef>
                          <a:spcPts val="0"/>
                        </a:spcBef>
                        <a:spcAft>
                          <a:spcPts val="0"/>
                        </a:spcAft>
                      </a:pPr>
                      <a:r>
                        <a:rPr lang="en-CA" sz="1100" b="0" u="none" strike="noStrike">
                          <a:solidFill>
                            <a:srgbClr val="FFFFFF"/>
                          </a:solidFill>
                          <a:effectLst/>
                        </a:rPr>
                        <a:t>Supports different languages</a:t>
                      </a:r>
                      <a:endParaRPr lang="en-CA" sz="1100">
                        <a:effectLst/>
                      </a:endParaRPr>
                    </a:p>
                  </a:txBody>
                  <a:tcPr marL="2451" marR="2451" marT="2451" marB="2451" anchor="b"/>
                </a:tc>
                <a:tc>
                  <a:txBody>
                    <a:bodyPr/>
                    <a:lstStyle/>
                    <a:p>
                      <a:pPr algn="ctr" rtl="0" fontAlgn="b">
                        <a:spcBef>
                          <a:spcPts val="0"/>
                        </a:spcBef>
                        <a:spcAft>
                          <a:spcPts val="0"/>
                        </a:spcAft>
                      </a:pPr>
                      <a:r>
                        <a:rPr lang="en-CA" sz="1100" b="0" u="none" strike="noStrike">
                          <a:solidFill>
                            <a:srgbClr val="FFFFFF"/>
                          </a:solidFill>
                          <a:effectLst/>
                        </a:rPr>
                        <a:t>2%</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1</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1</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1</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1</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1</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2</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extLst>
                  <a:ext uri="{0D108BD9-81ED-4DB2-BD59-A6C34878D82A}">
                    <a16:rowId xmlns:a16="http://schemas.microsoft.com/office/drawing/2014/main" val="1351114970"/>
                  </a:ext>
                </a:extLst>
              </a:tr>
              <a:tr h="210241">
                <a:tc>
                  <a:txBody>
                    <a:bodyPr/>
                    <a:lstStyle/>
                    <a:p>
                      <a:pPr rtl="0" fontAlgn="b">
                        <a:spcBef>
                          <a:spcPts val="0"/>
                        </a:spcBef>
                        <a:spcAft>
                          <a:spcPts val="0"/>
                        </a:spcAft>
                      </a:pPr>
                      <a:r>
                        <a:rPr lang="en-US" sz="1100" b="0" u="none" strike="noStrike">
                          <a:solidFill>
                            <a:srgbClr val="FFFFFF"/>
                          </a:solidFill>
                          <a:effectLst/>
                        </a:rPr>
                        <a:t>Has an emergency contact feature</a:t>
                      </a:r>
                      <a:endParaRPr lang="en-US" sz="1100">
                        <a:effectLst/>
                      </a:endParaRPr>
                    </a:p>
                  </a:txBody>
                  <a:tcPr marL="2451" marR="2451" marT="2451" marB="2451" anchor="b"/>
                </a:tc>
                <a:tc>
                  <a:txBody>
                    <a:bodyPr/>
                    <a:lstStyle/>
                    <a:p>
                      <a:pPr algn="ctr" rtl="0" fontAlgn="b">
                        <a:spcBef>
                          <a:spcPts val="0"/>
                        </a:spcBef>
                        <a:spcAft>
                          <a:spcPts val="0"/>
                        </a:spcAft>
                      </a:pPr>
                      <a:r>
                        <a:rPr lang="en-CA" sz="1100" b="0" u="none" strike="noStrike">
                          <a:solidFill>
                            <a:srgbClr val="FFFFFF"/>
                          </a:solidFill>
                          <a:effectLst/>
                        </a:rPr>
                        <a:t>2%</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1</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4</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3</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extLst>
                  <a:ext uri="{0D108BD9-81ED-4DB2-BD59-A6C34878D82A}">
                    <a16:rowId xmlns:a16="http://schemas.microsoft.com/office/drawing/2014/main" val="318700999"/>
                  </a:ext>
                </a:extLst>
              </a:tr>
              <a:tr h="210241">
                <a:tc>
                  <a:txBody>
                    <a:bodyPr/>
                    <a:lstStyle/>
                    <a:p>
                      <a:pPr rtl="0" fontAlgn="b">
                        <a:spcBef>
                          <a:spcPts val="0"/>
                        </a:spcBef>
                        <a:spcAft>
                          <a:spcPts val="0"/>
                        </a:spcAft>
                      </a:pPr>
                      <a:r>
                        <a:rPr lang="en-US" sz="1100" b="0" u="none" strike="noStrike">
                          <a:solidFill>
                            <a:srgbClr val="FFFFFF"/>
                          </a:solidFill>
                          <a:effectLst/>
                        </a:rPr>
                        <a:t>Is modular and can be upgraded down the line</a:t>
                      </a:r>
                      <a:endParaRPr lang="en-US" sz="1100">
                        <a:effectLst/>
                      </a:endParaRPr>
                    </a:p>
                  </a:txBody>
                  <a:tcPr marL="2451" marR="2451" marT="2451" marB="2451" anchor="b"/>
                </a:tc>
                <a:tc>
                  <a:txBody>
                    <a:bodyPr/>
                    <a:lstStyle/>
                    <a:p>
                      <a:pPr algn="ctr" rtl="0" fontAlgn="b">
                        <a:spcBef>
                          <a:spcPts val="0"/>
                        </a:spcBef>
                        <a:spcAft>
                          <a:spcPts val="0"/>
                        </a:spcAft>
                      </a:pPr>
                      <a:r>
                        <a:rPr lang="en-CA" sz="1100" b="0" u="none" strike="noStrike">
                          <a:solidFill>
                            <a:srgbClr val="FFFFFF"/>
                          </a:solidFill>
                          <a:effectLst/>
                        </a:rPr>
                        <a:t>6%</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3</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2</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2</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4</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4</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4</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3</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4</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1</a:t>
                      </a:r>
                      <a:endParaRPr lang="en-CA" sz="1100">
                        <a:effectLst/>
                      </a:endParaRPr>
                    </a:p>
                  </a:txBody>
                  <a:tcPr marL="2451" marR="2451" marT="2451" marB="2451" anchor="b"/>
                </a:tc>
                <a:extLst>
                  <a:ext uri="{0D108BD9-81ED-4DB2-BD59-A6C34878D82A}">
                    <a16:rowId xmlns:a16="http://schemas.microsoft.com/office/drawing/2014/main" val="4270968316"/>
                  </a:ext>
                </a:extLst>
              </a:tr>
              <a:tr h="210241">
                <a:tc>
                  <a:txBody>
                    <a:bodyPr/>
                    <a:lstStyle/>
                    <a:p>
                      <a:pPr rtl="0" fontAlgn="b">
                        <a:spcBef>
                          <a:spcPts val="0"/>
                        </a:spcBef>
                        <a:spcAft>
                          <a:spcPts val="0"/>
                        </a:spcAft>
                      </a:pPr>
                      <a:r>
                        <a:rPr lang="en-US" sz="1100" b="0" u="none" strike="noStrike">
                          <a:solidFill>
                            <a:srgbClr val="FFFFFF"/>
                          </a:solidFill>
                          <a:effectLst/>
                        </a:rPr>
                        <a:t>Is mountable on a wheelchair</a:t>
                      </a:r>
                      <a:endParaRPr lang="en-US" sz="1100">
                        <a:effectLst/>
                      </a:endParaRPr>
                    </a:p>
                  </a:txBody>
                  <a:tcPr marL="2451" marR="2451" marT="2451" marB="2451" anchor="b"/>
                </a:tc>
                <a:tc>
                  <a:txBody>
                    <a:bodyPr/>
                    <a:lstStyle/>
                    <a:p>
                      <a:pPr algn="ctr" rtl="0" fontAlgn="b">
                        <a:spcBef>
                          <a:spcPts val="0"/>
                        </a:spcBef>
                        <a:spcAft>
                          <a:spcPts val="0"/>
                        </a:spcAft>
                      </a:pPr>
                      <a:r>
                        <a:rPr lang="en-CA" sz="1100" b="0" u="none" strike="noStrike">
                          <a:solidFill>
                            <a:srgbClr val="FFFFFF"/>
                          </a:solidFill>
                          <a:effectLst/>
                        </a:rPr>
                        <a:t>5%</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1</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5</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3</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2</a:t>
                      </a:r>
                      <a:endParaRPr lang="en-CA" sz="1100">
                        <a:effectLst/>
                      </a:endParaRPr>
                    </a:p>
                  </a:txBody>
                  <a:tcPr marL="2451" marR="2451" marT="2451" marB="2451" anchor="b"/>
                </a:tc>
                <a:extLst>
                  <a:ext uri="{0D108BD9-81ED-4DB2-BD59-A6C34878D82A}">
                    <a16:rowId xmlns:a16="http://schemas.microsoft.com/office/drawing/2014/main" val="1968667635"/>
                  </a:ext>
                </a:extLst>
              </a:tr>
              <a:tr h="210241">
                <a:tc>
                  <a:txBody>
                    <a:bodyPr/>
                    <a:lstStyle/>
                    <a:p>
                      <a:pPr rtl="0" fontAlgn="b">
                        <a:spcBef>
                          <a:spcPts val="0"/>
                        </a:spcBef>
                        <a:spcAft>
                          <a:spcPts val="0"/>
                        </a:spcAft>
                      </a:pPr>
                      <a:r>
                        <a:rPr lang="en-US" sz="1100" b="0" u="none" strike="noStrike">
                          <a:solidFill>
                            <a:srgbClr val="FFFFFF"/>
                          </a:solidFill>
                          <a:effectLst/>
                        </a:rPr>
                        <a:t>Can be installed either side of a wheelchair</a:t>
                      </a:r>
                      <a:endParaRPr lang="en-US" sz="1100">
                        <a:effectLst/>
                      </a:endParaRPr>
                    </a:p>
                  </a:txBody>
                  <a:tcPr marL="2451" marR="2451" marT="2451" marB="2451" anchor="b"/>
                </a:tc>
                <a:tc>
                  <a:txBody>
                    <a:bodyPr/>
                    <a:lstStyle/>
                    <a:p>
                      <a:pPr algn="ctr" rtl="0" fontAlgn="b">
                        <a:spcBef>
                          <a:spcPts val="0"/>
                        </a:spcBef>
                        <a:spcAft>
                          <a:spcPts val="0"/>
                        </a:spcAft>
                      </a:pPr>
                      <a:r>
                        <a:rPr lang="en-CA" sz="1100" b="0" u="none" strike="noStrike">
                          <a:solidFill>
                            <a:srgbClr val="FFFFFF"/>
                          </a:solidFill>
                          <a:effectLst/>
                        </a:rPr>
                        <a:t>5%</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3</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1</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3</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2</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2</a:t>
                      </a:r>
                      <a:endParaRPr lang="en-CA" sz="1100">
                        <a:effectLst/>
                      </a:endParaRPr>
                    </a:p>
                  </a:txBody>
                  <a:tcPr marL="2451" marR="2451" marT="2451" marB="2451" anchor="b"/>
                </a:tc>
                <a:extLst>
                  <a:ext uri="{0D108BD9-81ED-4DB2-BD59-A6C34878D82A}">
                    <a16:rowId xmlns:a16="http://schemas.microsoft.com/office/drawing/2014/main" val="2203330188"/>
                  </a:ext>
                </a:extLst>
              </a:tr>
              <a:tr h="210241">
                <a:tc>
                  <a:txBody>
                    <a:bodyPr/>
                    <a:lstStyle/>
                    <a:p>
                      <a:pPr rtl="0" fontAlgn="b">
                        <a:spcBef>
                          <a:spcPts val="0"/>
                        </a:spcBef>
                        <a:spcAft>
                          <a:spcPts val="0"/>
                        </a:spcAft>
                      </a:pPr>
                      <a:r>
                        <a:rPr lang="en-US" sz="1100" b="0" u="none" strike="noStrike">
                          <a:solidFill>
                            <a:srgbClr val="FFFFFF"/>
                          </a:solidFill>
                          <a:effectLst/>
                        </a:rPr>
                        <a:t>Surfaces are smooth and comfortable for the palm of the hand</a:t>
                      </a:r>
                      <a:endParaRPr lang="en-US" sz="1100">
                        <a:effectLst/>
                      </a:endParaRPr>
                    </a:p>
                  </a:txBody>
                  <a:tcPr marL="2451" marR="2451" marT="2451" marB="2451" anchor="b"/>
                </a:tc>
                <a:tc>
                  <a:txBody>
                    <a:bodyPr/>
                    <a:lstStyle/>
                    <a:p>
                      <a:pPr algn="ctr" rtl="0" fontAlgn="b">
                        <a:spcBef>
                          <a:spcPts val="0"/>
                        </a:spcBef>
                        <a:spcAft>
                          <a:spcPts val="0"/>
                        </a:spcAft>
                      </a:pPr>
                      <a:r>
                        <a:rPr lang="en-CA" sz="1100" b="0" u="none" strike="noStrike">
                          <a:solidFill>
                            <a:srgbClr val="FFFFFF"/>
                          </a:solidFill>
                          <a:effectLst/>
                        </a:rPr>
                        <a:t>4%</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3</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1</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3</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5</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2</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3</a:t>
                      </a:r>
                      <a:endParaRPr lang="en-CA" sz="1100">
                        <a:effectLst/>
                      </a:endParaRPr>
                    </a:p>
                  </a:txBody>
                  <a:tcPr marL="2451" marR="2451" marT="2451" marB="2451" anchor="b"/>
                </a:tc>
                <a:extLst>
                  <a:ext uri="{0D108BD9-81ED-4DB2-BD59-A6C34878D82A}">
                    <a16:rowId xmlns:a16="http://schemas.microsoft.com/office/drawing/2014/main" val="2283798663"/>
                  </a:ext>
                </a:extLst>
              </a:tr>
              <a:tr h="210241">
                <a:tc>
                  <a:txBody>
                    <a:bodyPr/>
                    <a:lstStyle/>
                    <a:p>
                      <a:pPr rtl="0" fontAlgn="b">
                        <a:spcBef>
                          <a:spcPts val="0"/>
                        </a:spcBef>
                        <a:spcAft>
                          <a:spcPts val="0"/>
                        </a:spcAft>
                      </a:pPr>
                      <a:r>
                        <a:rPr lang="en-US" sz="1100" b="0" u="none" strike="noStrike">
                          <a:solidFill>
                            <a:srgbClr val="FFFFFF"/>
                          </a:solidFill>
                          <a:effectLst/>
                        </a:rPr>
                        <a:t>Uses wheelchair power to operate</a:t>
                      </a:r>
                      <a:endParaRPr lang="en-US" sz="1100">
                        <a:effectLst/>
                      </a:endParaRPr>
                    </a:p>
                  </a:txBody>
                  <a:tcPr marL="2451" marR="2451" marT="2451" marB="2451" anchor="b"/>
                </a:tc>
                <a:tc>
                  <a:txBody>
                    <a:bodyPr/>
                    <a:lstStyle/>
                    <a:p>
                      <a:pPr algn="ctr" rtl="0" fontAlgn="b">
                        <a:spcBef>
                          <a:spcPts val="0"/>
                        </a:spcBef>
                        <a:spcAft>
                          <a:spcPts val="0"/>
                        </a:spcAft>
                      </a:pPr>
                      <a:r>
                        <a:rPr lang="en-CA" sz="1100" b="0" u="none" strike="noStrike">
                          <a:solidFill>
                            <a:srgbClr val="FFFFFF"/>
                          </a:solidFill>
                          <a:effectLst/>
                        </a:rPr>
                        <a:t>4%</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4</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4</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2</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2</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3</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3</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2</a:t>
                      </a:r>
                      <a:endParaRPr lang="en-CA" sz="1100">
                        <a:effectLst/>
                      </a:endParaRPr>
                    </a:p>
                  </a:txBody>
                  <a:tcPr marL="2451" marR="2451" marT="2451" marB="2451" anchor="b"/>
                </a:tc>
                <a:extLst>
                  <a:ext uri="{0D108BD9-81ED-4DB2-BD59-A6C34878D82A}">
                    <a16:rowId xmlns:a16="http://schemas.microsoft.com/office/drawing/2014/main" val="4240126868"/>
                  </a:ext>
                </a:extLst>
              </a:tr>
              <a:tr h="210241">
                <a:tc>
                  <a:txBody>
                    <a:bodyPr/>
                    <a:lstStyle/>
                    <a:p>
                      <a:pPr rtl="0" fontAlgn="b">
                        <a:spcBef>
                          <a:spcPts val="0"/>
                        </a:spcBef>
                        <a:spcAft>
                          <a:spcPts val="0"/>
                        </a:spcAft>
                      </a:pPr>
                      <a:r>
                        <a:rPr lang="en-CA" sz="1100" b="0" u="none" strike="noStrike">
                          <a:solidFill>
                            <a:srgbClr val="FFFFFF"/>
                          </a:solidFill>
                          <a:effectLst/>
                        </a:rPr>
                        <a:t>Is cost efficient/ inexpensive</a:t>
                      </a:r>
                      <a:endParaRPr lang="en-CA" sz="1100">
                        <a:effectLst/>
                      </a:endParaRPr>
                    </a:p>
                  </a:txBody>
                  <a:tcPr marL="2451" marR="2451" marT="2451" marB="2451" anchor="b"/>
                </a:tc>
                <a:tc>
                  <a:txBody>
                    <a:bodyPr/>
                    <a:lstStyle/>
                    <a:p>
                      <a:pPr algn="ctr" rtl="0" fontAlgn="b">
                        <a:spcBef>
                          <a:spcPts val="0"/>
                        </a:spcBef>
                        <a:spcAft>
                          <a:spcPts val="0"/>
                        </a:spcAft>
                      </a:pPr>
                      <a:r>
                        <a:rPr lang="en-CA" sz="1100" b="0" u="none" strike="noStrike">
                          <a:solidFill>
                            <a:srgbClr val="FFFFFF"/>
                          </a:solidFill>
                          <a:effectLst/>
                        </a:rPr>
                        <a:t>10%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3</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4</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2</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4</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1</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1</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5</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3</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3</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3</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2</a:t>
                      </a:r>
                      <a:endParaRPr lang="en-CA" sz="1100">
                        <a:effectLst/>
                      </a:endParaRPr>
                    </a:p>
                  </a:txBody>
                  <a:tcPr marL="2451" marR="2451" marT="2451" marB="2451" anchor="b"/>
                </a:tc>
                <a:extLst>
                  <a:ext uri="{0D108BD9-81ED-4DB2-BD59-A6C34878D82A}">
                    <a16:rowId xmlns:a16="http://schemas.microsoft.com/office/drawing/2014/main" val="852519156"/>
                  </a:ext>
                </a:extLst>
              </a:tr>
              <a:tr h="210241">
                <a:tc>
                  <a:txBody>
                    <a:bodyPr/>
                    <a:lstStyle/>
                    <a:p>
                      <a:pPr rtl="0" fontAlgn="b">
                        <a:spcBef>
                          <a:spcPts val="0"/>
                        </a:spcBef>
                        <a:spcAft>
                          <a:spcPts val="0"/>
                        </a:spcAft>
                      </a:pPr>
                      <a:r>
                        <a:rPr lang="en-CA" sz="1100" b="0" u="none" strike="noStrike">
                          <a:solidFill>
                            <a:srgbClr val="FFFFFF"/>
                          </a:solidFill>
                          <a:effectLst/>
                        </a:rPr>
                        <a:t>sum</a:t>
                      </a:r>
                      <a:endParaRPr lang="en-CA" sz="1100">
                        <a:effectLst/>
                      </a:endParaRPr>
                    </a:p>
                  </a:txBody>
                  <a:tcPr marL="2451" marR="2451" marT="2451" marB="2451" anchor="b"/>
                </a:tc>
                <a:tc>
                  <a:txBody>
                    <a:bodyPr/>
                    <a:lstStyle/>
                    <a:p>
                      <a:pPr algn="ctr" rtl="0" fontAlgn="b">
                        <a:spcBef>
                          <a:spcPts val="0"/>
                        </a:spcBef>
                        <a:spcAft>
                          <a:spcPts val="0"/>
                        </a:spcAft>
                      </a:pPr>
                      <a:r>
                        <a:rPr lang="en-CA" sz="1100" b="0" u="none" strike="noStrike">
                          <a:solidFill>
                            <a:srgbClr val="FFFFFF"/>
                          </a:solidFill>
                          <a:effectLst/>
                        </a:rPr>
                        <a:t>100%</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1.41</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2.13</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0.58</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1.43</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1.82</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1.83</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2.1</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1.38</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1.65</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1.44</a:t>
                      </a:r>
                      <a:endParaRPr lang="en-CA" sz="1100">
                        <a:effectLst/>
                      </a:endParaRPr>
                    </a:p>
                  </a:txBody>
                  <a:tcPr marL="2451" marR="2451" marT="2451" marB="2451" anchor="b"/>
                </a:tc>
                <a:tc>
                  <a:txBody>
                    <a:bodyPr/>
                    <a:lstStyle/>
                    <a:p>
                      <a:pPr algn="r" rtl="0" fontAlgn="b">
                        <a:spcBef>
                          <a:spcPts val="0"/>
                        </a:spcBef>
                        <a:spcAft>
                          <a:spcPts val="0"/>
                        </a:spcAft>
                      </a:pPr>
                      <a:r>
                        <a:rPr lang="en-CA" sz="1100" b="0" u="none" strike="noStrike">
                          <a:solidFill>
                            <a:srgbClr val="FFFFFF"/>
                          </a:solidFill>
                          <a:effectLst/>
                        </a:rPr>
                        <a:t>1.48</a:t>
                      </a:r>
                      <a:endParaRPr lang="en-CA" sz="1100">
                        <a:effectLst/>
                      </a:endParaRPr>
                    </a:p>
                  </a:txBody>
                  <a:tcPr marL="2451" marR="2451" marT="2451" marB="2451" anchor="b"/>
                </a:tc>
                <a:extLst>
                  <a:ext uri="{0D108BD9-81ED-4DB2-BD59-A6C34878D82A}">
                    <a16:rowId xmlns:a16="http://schemas.microsoft.com/office/drawing/2014/main" val="3464897798"/>
                  </a:ext>
                </a:extLst>
              </a:tr>
            </a:tbl>
          </a:graphicData>
        </a:graphic>
      </p:graphicFrame>
    </p:spTree>
    <p:extLst>
      <p:ext uri="{BB962C8B-B14F-4D97-AF65-F5344CB8AC3E}">
        <p14:creationId xmlns:p14="http://schemas.microsoft.com/office/powerpoint/2010/main" val="1053857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3">
            <a:extLst>
              <a:ext uri="{FF2B5EF4-FFF2-40B4-BE49-F238E27FC236}">
                <a16:creationId xmlns:a16="http://schemas.microsoft.com/office/drawing/2014/main" id="{69A38EBA-6E97-44A4-B4B8-D9FB5D33F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31AA79-F2F7-4F04-A159-993FD7F8DD36}"/>
              </a:ext>
            </a:extLst>
          </p:cNvPr>
          <p:cNvSpPr>
            <a:spLocks noGrp="1"/>
          </p:cNvSpPr>
          <p:nvPr>
            <p:ph type="title"/>
          </p:nvPr>
        </p:nvSpPr>
        <p:spPr>
          <a:xfrm>
            <a:off x="411480" y="991443"/>
            <a:ext cx="4502858" cy="1087819"/>
          </a:xfrm>
        </p:spPr>
        <p:txBody>
          <a:bodyPr vert="horz" lIns="91440" tIns="45720" rIns="91440" bIns="45720" rtlCol="0" anchor="b">
            <a:noAutofit/>
          </a:bodyPr>
          <a:lstStyle/>
          <a:p>
            <a:r>
              <a:rPr lang="en-US">
                <a:latin typeface="Times New Roman" panose="02020603050405020304" pitchFamily="18" charset="0"/>
                <a:cs typeface="Times New Roman" panose="02020603050405020304" pitchFamily="18" charset="0"/>
              </a:rPr>
              <a:t>Decision Matrix Takeaways </a:t>
            </a:r>
          </a:p>
        </p:txBody>
      </p:sp>
      <p:sp>
        <p:nvSpPr>
          <p:cNvPr id="27" name="Rectangle 15">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17">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480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TextBox 8">
            <a:extLst>
              <a:ext uri="{FF2B5EF4-FFF2-40B4-BE49-F238E27FC236}">
                <a16:creationId xmlns:a16="http://schemas.microsoft.com/office/drawing/2014/main" id="{50950DA4-F69D-4D92-A85F-5BE30FAB5888}"/>
              </a:ext>
            </a:extLst>
          </p:cNvPr>
          <p:cNvSpPr txBox="1"/>
          <p:nvPr/>
        </p:nvSpPr>
        <p:spPr>
          <a:xfrm>
            <a:off x="411480" y="2684095"/>
            <a:ext cx="4502858" cy="3492868"/>
          </a:xfrm>
          <a:prstGeom prst="rect">
            <a:avLst/>
          </a:prstGeom>
        </p:spPr>
        <p:txBody>
          <a:bodyPr vert="horz" lIns="91440" tIns="45720" rIns="91440" bIns="45720" rtlCol="0">
            <a:normAutofit/>
          </a:bodyPr>
          <a:lstStyle/>
          <a:p>
            <a:pPr marL="342900" indent="-228600" defTabSz="914400">
              <a:lnSpc>
                <a:spcPct val="90000"/>
              </a:lnSpc>
              <a:spcAft>
                <a:spcPts val="600"/>
              </a:spcAft>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Electrical Communication</a:t>
            </a:r>
          </a:p>
          <a:p>
            <a:pPr marL="342900" indent="-228600" defTabSz="914400">
              <a:lnSpc>
                <a:spcPct val="90000"/>
              </a:lnSpc>
              <a:spcAft>
                <a:spcPts val="600"/>
              </a:spcAft>
              <a:buFont typeface="Arial" panose="020B0604020202020204" pitchFamily="34" charset="0"/>
              <a:buChar char="•"/>
            </a:pPr>
            <a:endParaRPr lang="en-US" sz="2800">
              <a:latin typeface="Times New Roman" panose="02020603050405020304" pitchFamily="18" charset="0"/>
              <a:cs typeface="Times New Roman" panose="02020603050405020304" pitchFamily="18" charset="0"/>
            </a:endParaRPr>
          </a:p>
          <a:p>
            <a:pPr marL="342900" indent="-228600" defTabSz="914400">
              <a:lnSpc>
                <a:spcPct val="90000"/>
              </a:lnSpc>
              <a:spcAft>
                <a:spcPts val="600"/>
              </a:spcAft>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User Interface</a:t>
            </a:r>
          </a:p>
          <a:p>
            <a:pPr marL="342900" indent="-228600" defTabSz="914400">
              <a:lnSpc>
                <a:spcPct val="90000"/>
              </a:lnSpc>
              <a:spcAft>
                <a:spcPts val="600"/>
              </a:spcAft>
              <a:buFont typeface="Arial" panose="020B0604020202020204" pitchFamily="34" charset="0"/>
              <a:buChar char="•"/>
            </a:pPr>
            <a:endParaRPr lang="en-US" sz="2800">
              <a:latin typeface="Times New Roman" panose="02020603050405020304" pitchFamily="18" charset="0"/>
              <a:cs typeface="Times New Roman" panose="02020603050405020304" pitchFamily="18" charset="0"/>
            </a:endParaRPr>
          </a:p>
          <a:p>
            <a:pPr marL="342900" indent="-228600" defTabSz="914400">
              <a:lnSpc>
                <a:spcPct val="90000"/>
              </a:lnSpc>
              <a:spcAft>
                <a:spcPts val="600"/>
              </a:spcAft>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Button Design</a:t>
            </a:r>
          </a:p>
          <a:p>
            <a:pPr marL="342900" indent="-228600" defTabSz="914400">
              <a:lnSpc>
                <a:spcPct val="90000"/>
              </a:lnSpc>
              <a:spcAft>
                <a:spcPts val="600"/>
              </a:spcAft>
              <a:buFont typeface="Arial" panose="020B0604020202020204" pitchFamily="34" charset="0"/>
              <a:buChar char="•"/>
            </a:pPr>
            <a:endParaRPr lang="en-US" sz="2800">
              <a:latin typeface="Times New Roman" panose="02020603050405020304" pitchFamily="18" charset="0"/>
              <a:cs typeface="Times New Roman" panose="02020603050405020304" pitchFamily="18" charset="0"/>
            </a:endParaRPr>
          </a:p>
          <a:p>
            <a:pPr marL="342900" indent="-228600" defTabSz="914400">
              <a:lnSpc>
                <a:spcPct val="90000"/>
              </a:lnSpc>
              <a:spcAft>
                <a:spcPts val="600"/>
              </a:spcAft>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Other Solutions</a:t>
            </a:r>
          </a:p>
        </p:txBody>
      </p:sp>
      <p:pic>
        <p:nvPicPr>
          <p:cNvPr id="4" name="Content Placeholder 4" descr="A picture containing diagram&#10;&#10;Description automatically generated">
            <a:extLst>
              <a:ext uri="{FF2B5EF4-FFF2-40B4-BE49-F238E27FC236}">
                <a16:creationId xmlns:a16="http://schemas.microsoft.com/office/drawing/2014/main" id="{30CAD631-96B5-4BC1-94CC-F800F16DFD5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26633" r="17542"/>
          <a:stretch/>
        </p:blipFill>
        <p:spPr>
          <a:xfrm>
            <a:off x="5385816" y="-2"/>
            <a:ext cx="6806184" cy="6858001"/>
          </a:xfrm>
          <a:prstGeom prst="rect">
            <a:avLst/>
          </a:prstGeom>
        </p:spPr>
      </p:pic>
    </p:spTree>
    <p:extLst>
      <p:ext uri="{BB962C8B-B14F-4D97-AF65-F5344CB8AC3E}">
        <p14:creationId xmlns:p14="http://schemas.microsoft.com/office/powerpoint/2010/main" val="17873314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20</Slides>
  <Notes>20</Notes>
  <HiddenSlides>1</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Talk Box C13</vt:lpstr>
      <vt:lpstr>Introduction</vt:lpstr>
      <vt:lpstr>Customer Needs</vt:lpstr>
      <vt:lpstr>Benchmarking</vt:lpstr>
      <vt:lpstr>Target Specifications</vt:lpstr>
      <vt:lpstr>Flow Diagram </vt:lpstr>
      <vt:lpstr>Concepts</vt:lpstr>
      <vt:lpstr>Decision Matrix</vt:lpstr>
      <vt:lpstr>Decision Matrix Takeaways </vt:lpstr>
      <vt:lpstr>Client Feedback</vt:lpstr>
      <vt:lpstr>Future Plans:    </vt:lpstr>
      <vt:lpstr>Prototypes  </vt:lpstr>
      <vt:lpstr>Button Functionality prototype </vt:lpstr>
      <vt:lpstr>The Prototype mounted on the Wheelchair</vt:lpstr>
      <vt:lpstr>PowerPoint Presentation</vt:lpstr>
      <vt:lpstr>PowerPoint Presentation</vt:lpstr>
      <vt:lpstr>Milestones</vt:lpstr>
      <vt:lpstr>BOM </vt:lpstr>
      <vt:lpstr>Lessons learned </vt:lpstr>
      <vt:lpstr>Thank You For Listening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Talk Box C13</dc:title>
  <dc:creator>Tia</dc:creator>
  <cp:revision>2</cp:revision>
  <dcterms:created xsi:type="dcterms:W3CDTF">2021-02-06T17:26:39Z</dcterms:created>
  <dcterms:modified xsi:type="dcterms:W3CDTF">2021-02-08T04:40:34Z</dcterms:modified>
</cp:coreProperties>
</file>