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Average"/>
      <p:regular r:id="rId14"/>
    </p:embeddedFont>
    <p:embeddedFont>
      <p:font typeface="Oswald"/>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swald-regular.fntdata"/><Relationship Id="rId14" Type="http://schemas.openxmlformats.org/officeDocument/2006/relationships/font" Target="fonts/Average-regular.fntdata"/><Relationship Id="rId16"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034e3a049e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034e3a049e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05b0d46e1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05b0d46e1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034e3a049e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034e3a049e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05b0d46e1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05b0d46e1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05b0d46e1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05b0d46e1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045023401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045023401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5b0d46e1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05b0d46e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drive.google.com/file/d/1GSEWtd9fJiJSAAPbMauS06ZaBNPSRNtZ/view"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841650"/>
            <a:ext cx="78015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CA"/>
              <a:t>Save The Back Seat</a:t>
            </a:r>
            <a:endParaRPr/>
          </a:p>
        </p:txBody>
      </p:sp>
      <p:sp>
        <p:nvSpPr>
          <p:cNvPr id="60" name="Google Shape;60;p13"/>
          <p:cNvSpPr txBox="1"/>
          <p:nvPr>
            <p:ph idx="1" type="subTitle"/>
          </p:nvPr>
        </p:nvSpPr>
        <p:spPr>
          <a:xfrm>
            <a:off x="671250" y="3174874"/>
            <a:ext cx="7878900" cy="1509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CA"/>
              <a:t>Group 14 composed of:</a:t>
            </a:r>
            <a:endParaRPr/>
          </a:p>
          <a:p>
            <a:pPr indent="0" lvl="0" marL="0" rtl="0" algn="ctr">
              <a:spcBef>
                <a:spcPts val="0"/>
              </a:spcBef>
              <a:spcAft>
                <a:spcPts val="0"/>
              </a:spcAft>
              <a:buNone/>
            </a:pPr>
            <a:r>
              <a:rPr lang="en-CA"/>
              <a:t>German Soublette</a:t>
            </a:r>
            <a:endParaRPr/>
          </a:p>
          <a:p>
            <a:pPr indent="0" lvl="0" marL="0" rtl="0" algn="ctr">
              <a:spcBef>
                <a:spcPts val="0"/>
              </a:spcBef>
              <a:spcAft>
                <a:spcPts val="0"/>
              </a:spcAft>
              <a:buNone/>
            </a:pPr>
            <a:r>
              <a:rPr lang="en-CA"/>
              <a:t>William Hickey</a:t>
            </a:r>
            <a:endParaRPr/>
          </a:p>
          <a:p>
            <a:pPr indent="0" lvl="0" marL="0" rtl="0" algn="ctr">
              <a:spcBef>
                <a:spcPts val="0"/>
              </a:spcBef>
              <a:spcAft>
                <a:spcPts val="0"/>
              </a:spcAft>
              <a:buNone/>
            </a:pPr>
            <a:r>
              <a:rPr lang="en-CA"/>
              <a:t>Defne Oguz</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CA"/>
              <a:t>What is Save The Back Seat</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n-CA" sz="2100">
                <a:solidFill>
                  <a:schemeClr val="dk1"/>
                </a:solidFill>
              </a:rPr>
              <a:t>Save The back Seat is a </a:t>
            </a:r>
            <a:r>
              <a:rPr lang="en-CA" sz="2100">
                <a:solidFill>
                  <a:schemeClr val="dk1"/>
                </a:solidFill>
              </a:rPr>
              <a:t>safety</a:t>
            </a:r>
            <a:r>
              <a:rPr lang="en-CA" sz="2100">
                <a:solidFill>
                  <a:schemeClr val="dk1"/>
                </a:solidFill>
              </a:rPr>
              <a:t> device that constantly </a:t>
            </a:r>
            <a:r>
              <a:rPr lang="en-CA" sz="2100">
                <a:solidFill>
                  <a:schemeClr val="dk1"/>
                </a:solidFill>
              </a:rPr>
              <a:t>monitors</a:t>
            </a:r>
            <a:r>
              <a:rPr lang="en-CA" sz="2100">
                <a:solidFill>
                  <a:schemeClr val="dk1"/>
                </a:solidFill>
              </a:rPr>
              <a:t> </a:t>
            </a:r>
            <a:r>
              <a:rPr lang="en-CA" sz="2100">
                <a:solidFill>
                  <a:schemeClr val="dk1"/>
                </a:solidFill>
              </a:rPr>
              <a:t>temperature</a:t>
            </a:r>
            <a:r>
              <a:rPr lang="en-CA" sz="2100">
                <a:solidFill>
                  <a:schemeClr val="dk1"/>
                </a:solidFill>
              </a:rPr>
              <a:t> and the state of motion in a car in order to detect if a person is trapped. This is our teams solution to the problem of people becoming trapped in a hot car, which is lethal in countries with critical temperatures.</a:t>
            </a:r>
            <a:endParaRPr sz="2100">
              <a:solidFill>
                <a:schemeClr val="dk1"/>
              </a:solidFill>
            </a:endParaRPr>
          </a:p>
          <a:p>
            <a:pPr indent="0" lvl="0" marL="0" rtl="0" algn="l">
              <a:lnSpc>
                <a:spcPct val="105000"/>
              </a:lnSpc>
              <a:spcBef>
                <a:spcPts val="1200"/>
              </a:spcBef>
              <a:spcAft>
                <a:spcPts val="0"/>
              </a:spcAft>
              <a:buNone/>
            </a:pPr>
            <a:r>
              <a:rPr lang="en-CA" sz="2100">
                <a:solidFill>
                  <a:schemeClr val="dk1"/>
                </a:solidFill>
              </a:rPr>
              <a:t>Parents have longed for a solution to this issue for many years, and with very few alternatives available on the market (which tend to be very expensive), we seeked to find an affordable and user friendly device that can be installed in virtually any type of vehicle in the market.</a:t>
            </a:r>
            <a:endParaRPr sz="2100">
              <a:solidFill>
                <a:schemeClr val="dk1"/>
              </a:solidFill>
            </a:endParaRPr>
          </a:p>
          <a:p>
            <a:pPr indent="0" lvl="0" marL="0" rtl="0" algn="l">
              <a:lnSpc>
                <a:spcPct val="105000"/>
              </a:lnSpc>
              <a:spcBef>
                <a:spcPts val="1200"/>
              </a:spcBef>
              <a:spcAft>
                <a:spcPts val="1200"/>
              </a:spcAft>
              <a:buNone/>
            </a:pPr>
            <a:r>
              <a:t/>
            </a:r>
            <a:endParaRPr sz="21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CA"/>
              <a:t>Design Drawing</a:t>
            </a:r>
            <a:endParaRPr/>
          </a:p>
        </p:txBody>
      </p:sp>
      <p:pic>
        <p:nvPicPr>
          <p:cNvPr id="72" name="Google Shape;72;p15"/>
          <p:cNvPicPr preferRelativeResize="0"/>
          <p:nvPr/>
        </p:nvPicPr>
        <p:blipFill>
          <a:blip r:embed="rId3">
            <a:alphaModFix/>
          </a:blip>
          <a:stretch>
            <a:fillRect/>
          </a:stretch>
        </p:blipFill>
        <p:spPr>
          <a:xfrm>
            <a:off x="2183925" y="1152475"/>
            <a:ext cx="4301499" cy="3224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CA"/>
              <a:t>Final Prototype</a:t>
            </a:r>
            <a:endParaRPr/>
          </a:p>
        </p:txBody>
      </p:sp>
      <p:pic>
        <p:nvPicPr>
          <p:cNvPr id="78" name="Google Shape;78;p16"/>
          <p:cNvPicPr preferRelativeResize="0"/>
          <p:nvPr/>
        </p:nvPicPr>
        <p:blipFill>
          <a:blip r:embed="rId3">
            <a:alphaModFix/>
          </a:blip>
          <a:stretch>
            <a:fillRect/>
          </a:stretch>
        </p:blipFill>
        <p:spPr>
          <a:xfrm>
            <a:off x="505525" y="1084300"/>
            <a:ext cx="3750050" cy="3676125"/>
          </a:xfrm>
          <a:prstGeom prst="rect">
            <a:avLst/>
          </a:prstGeom>
          <a:noFill/>
          <a:ln>
            <a:noFill/>
          </a:ln>
        </p:spPr>
      </p:pic>
      <p:pic>
        <p:nvPicPr>
          <p:cNvPr id="79" name="Google Shape;79;p16"/>
          <p:cNvPicPr preferRelativeResize="0"/>
          <p:nvPr/>
        </p:nvPicPr>
        <p:blipFill>
          <a:blip r:embed="rId4">
            <a:alphaModFix/>
          </a:blip>
          <a:stretch>
            <a:fillRect/>
          </a:stretch>
        </p:blipFill>
        <p:spPr>
          <a:xfrm>
            <a:off x="4954425" y="1051013"/>
            <a:ext cx="3212774" cy="3742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826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CA"/>
              <a:t>Mounting location</a:t>
            </a:r>
            <a:endParaRPr/>
          </a:p>
        </p:txBody>
      </p:sp>
      <p:pic>
        <p:nvPicPr>
          <p:cNvPr id="85" name="Google Shape;85;p17"/>
          <p:cNvPicPr preferRelativeResize="0"/>
          <p:nvPr/>
        </p:nvPicPr>
        <p:blipFill>
          <a:blip r:embed="rId3">
            <a:alphaModFix/>
          </a:blip>
          <a:stretch>
            <a:fillRect/>
          </a:stretch>
        </p:blipFill>
        <p:spPr>
          <a:xfrm>
            <a:off x="1924550" y="1474100"/>
            <a:ext cx="4624849" cy="2773150"/>
          </a:xfrm>
          <a:prstGeom prst="rect">
            <a:avLst/>
          </a:prstGeom>
          <a:noFill/>
          <a:ln>
            <a:noFill/>
          </a:ln>
        </p:spPr>
      </p:pic>
      <p:sp>
        <p:nvSpPr>
          <p:cNvPr id="86" name="Google Shape;86;p17"/>
          <p:cNvSpPr/>
          <p:nvPr/>
        </p:nvSpPr>
        <p:spPr>
          <a:xfrm>
            <a:off x="4016475" y="1752675"/>
            <a:ext cx="441000" cy="225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7" name="Google Shape;87;p17"/>
          <p:cNvCxnSpPr>
            <a:endCxn id="86" idx="0"/>
          </p:cNvCxnSpPr>
          <p:nvPr/>
        </p:nvCxnSpPr>
        <p:spPr>
          <a:xfrm>
            <a:off x="4080075" y="1242075"/>
            <a:ext cx="156900" cy="510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CA"/>
              <a:t>How Our Product Works</a:t>
            </a:r>
            <a:endParaRPr/>
          </a:p>
        </p:txBody>
      </p:sp>
      <p:sp>
        <p:nvSpPr>
          <p:cNvPr id="93" name="Google Shape;93;p18"/>
          <p:cNvSpPr txBox="1"/>
          <p:nvPr>
            <p:ph idx="1" type="body"/>
          </p:nvPr>
        </p:nvSpPr>
        <p:spPr>
          <a:xfrm>
            <a:off x="240950" y="1152475"/>
            <a:ext cx="8591400" cy="3750000"/>
          </a:xfrm>
          <a:prstGeom prst="rect">
            <a:avLst/>
          </a:prstGeom>
        </p:spPr>
        <p:txBody>
          <a:bodyPr anchorCtr="0" anchor="t" bIns="91425" lIns="91425" spcFirstLastPara="1" rIns="91425" wrap="square" tIns="91425">
            <a:normAutofit/>
          </a:bodyPr>
          <a:lstStyle/>
          <a:p>
            <a:pPr indent="-336550" lvl="0" marL="457200" rtl="0" algn="just">
              <a:spcBef>
                <a:spcPts val="0"/>
              </a:spcBef>
              <a:spcAft>
                <a:spcPts val="0"/>
              </a:spcAft>
              <a:buClr>
                <a:schemeClr val="dk1"/>
              </a:buClr>
              <a:buSzPts val="1700"/>
              <a:buFont typeface="Arial"/>
              <a:buChar char="●"/>
            </a:pPr>
            <a:r>
              <a:rPr lang="en-CA" sz="1700">
                <a:solidFill>
                  <a:schemeClr val="dk1"/>
                </a:solidFill>
                <a:latin typeface="Arial"/>
                <a:ea typeface="Arial"/>
                <a:cs typeface="Arial"/>
                <a:sym typeface="Arial"/>
              </a:rPr>
              <a:t>Temperature &amp; Motion Sensors: the temperature and motion sensor are used in conjunction in order to detect if there is a child left in a hot car unattended.</a:t>
            </a:r>
            <a:endParaRPr sz="1700">
              <a:solidFill>
                <a:schemeClr val="dk1"/>
              </a:solidFill>
              <a:latin typeface="Arial"/>
              <a:ea typeface="Arial"/>
              <a:cs typeface="Arial"/>
              <a:sym typeface="Arial"/>
            </a:endParaRPr>
          </a:p>
          <a:p>
            <a:pPr indent="-336550" lvl="0" marL="457200" rtl="0" algn="just">
              <a:spcBef>
                <a:spcPts val="0"/>
              </a:spcBef>
              <a:spcAft>
                <a:spcPts val="0"/>
              </a:spcAft>
              <a:buClr>
                <a:schemeClr val="dk1"/>
              </a:buClr>
              <a:buSzPts val="1700"/>
              <a:buFont typeface="Arial"/>
              <a:buChar char="●"/>
            </a:pPr>
            <a:r>
              <a:rPr lang="en-CA" sz="1700">
                <a:solidFill>
                  <a:schemeClr val="dk1"/>
                </a:solidFill>
                <a:latin typeface="Arial"/>
                <a:ea typeface="Arial"/>
                <a:cs typeface="Arial"/>
                <a:sym typeface="Arial"/>
              </a:rPr>
              <a:t>How It Works: the Arduino uno is constantly assessing the ambient temperature and state of motion in the car using the TMP36 temperature sensor and HC-SR501. If a threshold temperature of 35℃ and motion is detected, the alarm will sound alerting bystanders of the situation.</a:t>
            </a:r>
            <a:endParaRPr sz="1700">
              <a:solidFill>
                <a:schemeClr val="dk1"/>
              </a:solidFill>
              <a:latin typeface="Arial"/>
              <a:ea typeface="Arial"/>
              <a:cs typeface="Arial"/>
              <a:sym typeface="Arial"/>
            </a:endParaRPr>
          </a:p>
          <a:p>
            <a:pPr indent="-336550" lvl="0" marL="457200" rtl="0" algn="just">
              <a:spcBef>
                <a:spcPts val="0"/>
              </a:spcBef>
              <a:spcAft>
                <a:spcPts val="0"/>
              </a:spcAft>
              <a:buClr>
                <a:schemeClr val="dk1"/>
              </a:buClr>
              <a:buSzPts val="1700"/>
              <a:buFont typeface="Arial"/>
              <a:buChar char="●"/>
            </a:pPr>
            <a:r>
              <a:rPr lang="en-CA" sz="1700">
                <a:solidFill>
                  <a:schemeClr val="dk1"/>
                </a:solidFill>
                <a:latin typeface="Arial"/>
                <a:ea typeface="Arial"/>
                <a:cs typeface="Arial"/>
                <a:sym typeface="Arial"/>
              </a:rPr>
              <a:t>Future Plans For The Alarm System: The next iteration of our product will have smartphone connectivity. By using bluetooth push notifications we would alert the parent/guardian of the situation. This push notification system will also make false alarms less likely as the parent/guardian can disable the alarm if the child is with them.</a:t>
            </a: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CA"/>
              <a:t>Alarm system at work</a:t>
            </a:r>
            <a:endParaRPr/>
          </a:p>
        </p:txBody>
      </p:sp>
      <p:sp>
        <p:nvSpPr>
          <p:cNvPr id="99" name="Google Shape;99;p19"/>
          <p:cNvSpPr txBox="1"/>
          <p:nvPr>
            <p:ph idx="1" type="body"/>
          </p:nvPr>
        </p:nvSpPr>
        <p:spPr>
          <a:xfrm>
            <a:off x="311700" y="1152475"/>
            <a:ext cx="2840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CA">
                <a:solidFill>
                  <a:schemeClr val="dk1"/>
                </a:solidFill>
                <a:latin typeface="Oswald"/>
                <a:ea typeface="Oswald"/>
                <a:cs typeface="Oswald"/>
                <a:sym typeface="Oswald"/>
              </a:rPr>
              <a:t>Note: threshold </a:t>
            </a:r>
            <a:r>
              <a:rPr lang="en-CA">
                <a:solidFill>
                  <a:schemeClr val="dk1"/>
                </a:solidFill>
                <a:latin typeface="Oswald"/>
                <a:ea typeface="Oswald"/>
                <a:cs typeface="Oswald"/>
                <a:sym typeface="Oswald"/>
              </a:rPr>
              <a:t>temperature</a:t>
            </a:r>
            <a:r>
              <a:rPr lang="en-CA">
                <a:solidFill>
                  <a:schemeClr val="dk1"/>
                </a:solidFill>
                <a:latin typeface="Oswald"/>
                <a:ea typeface="Oswald"/>
                <a:cs typeface="Oswald"/>
                <a:sym typeface="Oswald"/>
              </a:rPr>
              <a:t> set to 20℃ for </a:t>
            </a:r>
            <a:r>
              <a:rPr lang="en-CA">
                <a:solidFill>
                  <a:schemeClr val="dk1"/>
                </a:solidFill>
                <a:latin typeface="Oswald"/>
                <a:ea typeface="Oswald"/>
                <a:cs typeface="Oswald"/>
                <a:sym typeface="Oswald"/>
              </a:rPr>
              <a:t>demonstration</a:t>
            </a:r>
            <a:r>
              <a:rPr lang="en-CA">
                <a:solidFill>
                  <a:schemeClr val="dk1"/>
                </a:solidFill>
                <a:latin typeface="Oswald"/>
                <a:ea typeface="Oswald"/>
                <a:cs typeface="Oswald"/>
                <a:sym typeface="Oswald"/>
              </a:rPr>
              <a:t> purposes</a:t>
            </a:r>
            <a:endParaRPr>
              <a:solidFill>
                <a:schemeClr val="dk1"/>
              </a:solidFill>
              <a:latin typeface="Oswald"/>
              <a:ea typeface="Oswald"/>
              <a:cs typeface="Oswald"/>
              <a:sym typeface="Oswald"/>
            </a:endParaRPr>
          </a:p>
        </p:txBody>
      </p:sp>
      <p:pic>
        <p:nvPicPr>
          <p:cNvPr id="100" name="Google Shape;100;p19" title="filtered-F2B799AA-738F-43EE-826C-652C9CFD5CFF.MP4">
            <a:hlinkClick r:id="rId3"/>
          </p:cNvPr>
          <p:cNvPicPr preferRelativeResize="0"/>
          <p:nvPr/>
        </p:nvPicPr>
        <p:blipFill>
          <a:blip r:embed="rId4">
            <a:alphaModFix/>
          </a:blip>
          <a:stretch>
            <a:fillRect/>
          </a:stretch>
        </p:blipFill>
        <p:spPr>
          <a:xfrm>
            <a:off x="3330275" y="11461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CA"/>
              <a:t>Questions</a:t>
            </a:r>
            <a:endParaRPr/>
          </a:p>
        </p:txBody>
      </p:sp>
      <p:sp>
        <p:nvSpPr>
          <p:cNvPr id="106" name="Google Shape;106;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