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Roboto"/>
      <p:regular r:id="rId33"/>
      <p:bold r:id="rId34"/>
      <p:italic r:id="rId35"/>
      <p:boldItalic r:id="rId36"/>
    </p:embeddedFont>
    <p:embeddedFont>
      <p:font typeface="Merriweather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erriweather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Roboto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Roboto-italic.fntdata"/><Relationship Id="rId12" Type="http://schemas.openxmlformats.org/officeDocument/2006/relationships/slide" Target="slides/slide7.xml"/><Relationship Id="rId34" Type="http://schemas.openxmlformats.org/officeDocument/2006/relationships/font" Target="fonts/Roboto-bold.fntdata"/><Relationship Id="rId15" Type="http://schemas.openxmlformats.org/officeDocument/2006/relationships/slide" Target="slides/slide10.xml"/><Relationship Id="rId37" Type="http://schemas.openxmlformats.org/officeDocument/2006/relationships/font" Target="fonts/Merriweather-regular.fntdata"/><Relationship Id="rId14" Type="http://schemas.openxmlformats.org/officeDocument/2006/relationships/slide" Target="slides/slide9.xml"/><Relationship Id="rId36" Type="http://schemas.openxmlformats.org/officeDocument/2006/relationships/font" Target="fonts/Roboto-boldItalic.fntdata"/><Relationship Id="rId17" Type="http://schemas.openxmlformats.org/officeDocument/2006/relationships/slide" Target="slides/slide12.xml"/><Relationship Id="rId39" Type="http://schemas.openxmlformats.org/officeDocument/2006/relationships/font" Target="fonts/Merriweather-italic.fntdata"/><Relationship Id="rId16" Type="http://schemas.openxmlformats.org/officeDocument/2006/relationships/slide" Target="slides/slide11.xml"/><Relationship Id="rId38" Type="http://schemas.openxmlformats.org/officeDocument/2006/relationships/font" Target="fonts/Merriweather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9aefb3a66f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9aefb3a66f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9aefb3a66f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9aefb3a66f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9aefb3a66f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9aefb3a66f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9aefb3a66f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9aefb3a66f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9aefb3a680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9aefb3a680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9aefb3a66f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9aefb3a66f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9aefb3a66f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9aefb3a66f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9aefb3a66f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9aefb3a66f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9aefb3a680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9aefb3a680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9aefb3a66f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9aefb3a66f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9aefb3a680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9aefb3a680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9aefb3a66f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9aefb3a66f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9aefb3a66f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9aefb3a66f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9aefb3a66f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9aefb3a66f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9aefb3a680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9aefb3a680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9aefb3a680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9aefb3a680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9aefb3a66f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9aefb3a66f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9aefb3a66f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9aefb3a66f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9aefb3a680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9aefb3a680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9aefb3a66f_0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9aefb3a66f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9aefb3a68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9aefb3a68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9aefb3a68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9aefb3a68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9aefb3a68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9aefb3a68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9aefb3a68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9aefb3a68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9aefb3a66f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9aefb3a66f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9aefb3a66f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9aefb3a66f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hasCustomPrompt="1" type="title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/>
          <p:nvPr>
            <p:ph idx="1" type="body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rect b="b" l="l" r="r" t="t"/>
            <a:pathLst>
              <a:path extrusionOk="0" h="175975" w="172545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rect b="b" l="l" r="r" t="t"/>
            <a:pathLst>
              <a:path extrusionOk="0" h="175824" w="172676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5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2" type="body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9"/>
          <p:cNvSpPr txBox="1"/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" type="subTitle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8" name="Google Shape;48;p9"/>
          <p:cNvSpPr txBox="1"/>
          <p:nvPr>
            <p:ph idx="2" type="body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0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aradig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18.png"/><Relationship Id="rId5" Type="http://schemas.openxmlformats.org/officeDocument/2006/relationships/image" Target="../media/image21.png"/><Relationship Id="rId6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3.png"/><Relationship Id="rId6" Type="http://schemas.openxmlformats.org/officeDocument/2006/relationships/image" Target="../media/image6.png"/><Relationship Id="rId7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/>
              <a:t>GNG 1103 Final Presentation</a:t>
            </a:r>
            <a:endParaRPr b="1" sz="5000"/>
          </a:p>
        </p:txBody>
      </p:sp>
      <p:sp>
        <p:nvSpPr>
          <p:cNvPr id="65" name="Google Shape;65;p13"/>
          <p:cNvSpPr txBox="1"/>
          <p:nvPr>
            <p:ph idx="1" type="subTitle"/>
          </p:nvPr>
        </p:nvSpPr>
        <p:spPr>
          <a:xfrm>
            <a:off x="311700" y="2362175"/>
            <a:ext cx="47208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Group 2 - Lydia Finn, Ali Allouche, Adrian Begic</a:t>
            </a:r>
            <a:endParaRPr b="1"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/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Audio</a:t>
            </a:r>
            <a:endParaRPr sz="6000"/>
          </a:p>
        </p:txBody>
      </p:sp>
      <p:sp>
        <p:nvSpPr>
          <p:cNvPr id="129" name="Google Shape;129;p22"/>
          <p:cNvSpPr txBox="1"/>
          <p:nvPr>
            <p:ph idx="1" type="subTitle"/>
          </p:nvPr>
        </p:nvSpPr>
        <p:spPr>
          <a:xfrm>
            <a:off x="304800" y="2626725"/>
            <a:ext cx="3704400" cy="217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Key Points We Wanted To Address:</a:t>
            </a:r>
            <a:endParaRPr b="1" sz="22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57822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"/>
              <a:buChar char="●"/>
            </a:pPr>
            <a:r>
              <a:rPr b="1" lang="en" sz="22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Ambience</a:t>
            </a:r>
            <a:endParaRPr b="1" sz="22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57822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"/>
              <a:buChar char="●"/>
            </a:pPr>
            <a:r>
              <a:rPr b="1" lang="en" sz="22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Spatial Audio</a:t>
            </a:r>
            <a:endParaRPr b="1" sz="22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57822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"/>
              <a:buChar char="●"/>
            </a:pPr>
            <a:r>
              <a:rPr b="1" lang="en" sz="22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Action Triggered Audio</a:t>
            </a:r>
            <a:endParaRPr b="1" sz="22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30" name="Google Shape;13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1750" y="838200"/>
            <a:ext cx="2933700" cy="346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075" y="976025"/>
            <a:ext cx="3191450" cy="3191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2" name="Google Shape;142;p24"/>
          <p:cNvCxnSpPr>
            <a:stCxn id="141" idx="3"/>
          </p:cNvCxnSpPr>
          <p:nvPr/>
        </p:nvCxnSpPr>
        <p:spPr>
          <a:xfrm>
            <a:off x="3299525" y="2571750"/>
            <a:ext cx="15585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43" name="Google Shape;14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6750" y="1089671"/>
            <a:ext cx="3774175" cy="2964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0175" y="653853"/>
            <a:ext cx="3835800" cy="38358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9" name="Google Shape;14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00" y="976025"/>
            <a:ext cx="3191450" cy="3191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" name="Google Shape;150;p25"/>
          <p:cNvCxnSpPr/>
          <p:nvPr/>
        </p:nvCxnSpPr>
        <p:spPr>
          <a:xfrm>
            <a:off x="3255950" y="2571750"/>
            <a:ext cx="15585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 txBox="1"/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Visual</a:t>
            </a:r>
            <a:endParaRPr sz="6000"/>
          </a:p>
        </p:txBody>
      </p:sp>
      <p:sp>
        <p:nvSpPr>
          <p:cNvPr id="156" name="Google Shape;156;p26"/>
          <p:cNvSpPr txBox="1"/>
          <p:nvPr>
            <p:ph idx="1" type="subTitle"/>
          </p:nvPr>
        </p:nvSpPr>
        <p:spPr>
          <a:xfrm>
            <a:off x="304800" y="2626725"/>
            <a:ext cx="3704400" cy="208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"/>
              <a:buChar char="●"/>
            </a:pPr>
            <a:r>
              <a:rPr b="1" lang="en" sz="80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Our two environments don’t exactly match</a:t>
            </a:r>
            <a:endParaRPr b="1" sz="80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"/>
              <a:buChar char="○"/>
            </a:pPr>
            <a:r>
              <a:rPr b="1" lang="en" sz="80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Create cohesiveness </a:t>
            </a:r>
            <a:endParaRPr b="1" sz="80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"/>
              <a:buChar char="●"/>
            </a:pPr>
            <a:r>
              <a:rPr b="1" lang="en" sz="80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Blend robot solutions into existing environments </a:t>
            </a:r>
            <a:endParaRPr b="1" sz="80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"/>
              <a:buChar char="●"/>
            </a:pPr>
            <a:r>
              <a:rPr b="1" lang="en" sz="80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Propaganda </a:t>
            </a:r>
            <a:endParaRPr b="1" sz="80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7" name="Google Shape;15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2425" y="1127000"/>
            <a:ext cx="2830025" cy="285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1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500" y="947250"/>
            <a:ext cx="3240150" cy="324015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73" name="Google Shape;173;p29"/>
          <p:cNvCxnSpPr/>
          <p:nvPr/>
        </p:nvCxnSpPr>
        <p:spPr>
          <a:xfrm>
            <a:off x="3605750" y="2571750"/>
            <a:ext cx="15585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74" name="Google Shape;17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2350" y="1232425"/>
            <a:ext cx="3755251" cy="28310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0"/>
          <p:cNvSpPr txBox="1"/>
          <p:nvPr>
            <p:ph type="title"/>
          </p:nvPr>
        </p:nvSpPr>
        <p:spPr>
          <a:xfrm>
            <a:off x="311300" y="500925"/>
            <a:ext cx="3954000" cy="20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/>
              <a:t>Rendering</a:t>
            </a:r>
            <a:endParaRPr sz="5500"/>
          </a:p>
        </p:txBody>
      </p:sp>
      <p:sp>
        <p:nvSpPr>
          <p:cNvPr id="180" name="Google Shape;180;p30"/>
          <p:cNvSpPr txBox="1"/>
          <p:nvPr>
            <p:ph idx="1" type="subTitle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What Tricks Can We Use?</a:t>
            </a:r>
            <a:endParaRPr sz="22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81" name="Google Shape;18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2399" y="832162"/>
            <a:ext cx="4206223" cy="347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Our Problem</a:t>
            </a:r>
            <a:endParaRPr b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2"/>
          <p:cNvSpPr/>
          <p:nvPr/>
        </p:nvSpPr>
        <p:spPr>
          <a:xfrm>
            <a:off x="1802850" y="740400"/>
            <a:ext cx="5538300" cy="36627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3650" y="152400"/>
            <a:ext cx="6476703" cy="48387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5"/>
          <p:cNvSpPr txBox="1"/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Lighting</a:t>
            </a:r>
            <a:endParaRPr sz="6000"/>
          </a:p>
        </p:txBody>
      </p:sp>
      <p:sp>
        <p:nvSpPr>
          <p:cNvPr id="208" name="Google Shape;208;p35"/>
          <p:cNvSpPr txBox="1"/>
          <p:nvPr>
            <p:ph idx="1" type="subTitle"/>
          </p:nvPr>
        </p:nvSpPr>
        <p:spPr>
          <a:xfrm>
            <a:off x="252500" y="2875075"/>
            <a:ext cx="3704400" cy="20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b="1" lang="en" sz="20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Almost dim lighting environment</a:t>
            </a:r>
            <a:endParaRPr sz="20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b="1" lang="en" sz="20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Bright enough to where it is easy to watch but dim and dark enough to showcase mood </a:t>
            </a:r>
            <a:endParaRPr b="1" sz="20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9" name="Google Shape;209;p35"/>
          <p:cNvPicPr preferRelativeResize="0"/>
          <p:nvPr/>
        </p:nvPicPr>
        <p:blipFill rotWithShape="1">
          <a:blip r:embed="rId3">
            <a:alphaModFix/>
          </a:blip>
          <a:srcRect b="0" l="28554" r="18565" t="0"/>
          <a:stretch/>
        </p:blipFill>
        <p:spPr>
          <a:xfrm>
            <a:off x="5471912" y="1047988"/>
            <a:ext cx="2768225" cy="301737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6"/>
          <p:cNvSpPr txBox="1"/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"/>
              <a:buChar char="●"/>
            </a:pPr>
            <a:r>
              <a:rPr b="1" lang="en" sz="2000">
                <a:solidFill>
                  <a:schemeClr val="dk1"/>
                </a:solidFill>
              </a:rPr>
              <a:t>Can use physical assets like lamps</a:t>
            </a:r>
            <a:endParaRPr b="1"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"/>
              <a:buChar char="●"/>
            </a:pPr>
            <a:r>
              <a:rPr b="1" lang="en" sz="2000">
                <a:solidFill>
                  <a:schemeClr val="dk1"/>
                </a:solidFill>
              </a:rPr>
              <a:t>Include lightmaps and reflection probes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15" name="Google Shape;21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2375" y="1822225"/>
            <a:ext cx="5099249" cy="267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7"/>
          <p:cNvSpPr txBox="1"/>
          <p:nvPr>
            <p:ph type="title"/>
          </p:nvPr>
        </p:nvSpPr>
        <p:spPr>
          <a:xfrm>
            <a:off x="311750" y="831175"/>
            <a:ext cx="5334900" cy="243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Work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8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Timeline</a:t>
            </a:r>
            <a:endParaRPr/>
          </a:p>
        </p:txBody>
      </p:sp>
      <p:sp>
        <p:nvSpPr>
          <p:cNvPr id="226" name="Google Shape;226;p38"/>
          <p:cNvSpPr/>
          <p:nvPr/>
        </p:nvSpPr>
        <p:spPr>
          <a:xfrm>
            <a:off x="592300" y="1895175"/>
            <a:ext cx="1581000" cy="106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7" name="Google Shape;227;p38"/>
          <p:cNvSpPr/>
          <p:nvPr/>
        </p:nvSpPr>
        <p:spPr>
          <a:xfrm>
            <a:off x="2728250" y="1895175"/>
            <a:ext cx="1581000" cy="106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8" name="Google Shape;228;p38"/>
          <p:cNvSpPr/>
          <p:nvPr/>
        </p:nvSpPr>
        <p:spPr>
          <a:xfrm>
            <a:off x="4962400" y="1895175"/>
            <a:ext cx="1581000" cy="106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9" name="Google Shape;229;p38"/>
          <p:cNvSpPr/>
          <p:nvPr/>
        </p:nvSpPr>
        <p:spPr>
          <a:xfrm>
            <a:off x="6970700" y="1895175"/>
            <a:ext cx="1581000" cy="106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30" name="Google Shape;230;p38"/>
          <p:cNvCxnSpPr>
            <a:stCxn id="227" idx="3"/>
            <a:endCxn id="228" idx="1"/>
          </p:cNvCxnSpPr>
          <p:nvPr/>
        </p:nvCxnSpPr>
        <p:spPr>
          <a:xfrm>
            <a:off x="4309250" y="2425425"/>
            <a:ext cx="653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1" name="Google Shape;231;p38"/>
          <p:cNvCxnSpPr>
            <a:stCxn id="228" idx="3"/>
            <a:endCxn id="229" idx="1"/>
          </p:cNvCxnSpPr>
          <p:nvPr/>
        </p:nvCxnSpPr>
        <p:spPr>
          <a:xfrm>
            <a:off x="6543400" y="2425425"/>
            <a:ext cx="427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2" name="Google Shape;232;p38"/>
          <p:cNvCxnSpPr>
            <a:stCxn id="226" idx="3"/>
            <a:endCxn id="227" idx="1"/>
          </p:cNvCxnSpPr>
          <p:nvPr/>
        </p:nvCxnSpPr>
        <p:spPr>
          <a:xfrm>
            <a:off x="2173300" y="2425425"/>
            <a:ext cx="5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3" name="Google Shape;233;p38"/>
          <p:cNvSpPr txBox="1"/>
          <p:nvPr/>
        </p:nvSpPr>
        <p:spPr>
          <a:xfrm>
            <a:off x="719950" y="2071925"/>
            <a:ext cx="1325700" cy="7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Fixing Bugs</a:t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Currently Present</a:t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4" name="Google Shape;234;p38"/>
          <p:cNvSpPr txBox="1"/>
          <p:nvPr/>
        </p:nvSpPr>
        <p:spPr>
          <a:xfrm>
            <a:off x="2855925" y="1954100"/>
            <a:ext cx="1325700" cy="7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Adding</a:t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Custom Handmade</a:t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Assets</a:t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5" name="Google Shape;235;p38"/>
          <p:cNvSpPr txBox="1"/>
          <p:nvPr/>
        </p:nvSpPr>
        <p:spPr>
          <a:xfrm>
            <a:off x="5139150" y="2027775"/>
            <a:ext cx="1325700" cy="7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Focus On</a:t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Performance</a:t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Improvement</a:t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6" name="Google Shape;236;p38"/>
          <p:cNvSpPr txBox="1"/>
          <p:nvPr/>
        </p:nvSpPr>
        <p:spPr>
          <a:xfrm>
            <a:off x="7098300" y="2027775"/>
            <a:ext cx="1325700" cy="7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Polish Details</a:t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Throughout</a:t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Experience</a:t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9"/>
          <p:cNvSpPr txBox="1"/>
          <p:nvPr>
            <p:ph idx="1" type="body"/>
          </p:nvPr>
        </p:nvSpPr>
        <p:spPr>
          <a:xfrm>
            <a:off x="1533000" y="1879800"/>
            <a:ext cx="6078000" cy="138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0">
                <a:solidFill>
                  <a:schemeClr val="dk1"/>
                </a:solidFill>
              </a:rPr>
              <a:t>Questions</a:t>
            </a:r>
            <a:endParaRPr b="1" sz="9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Summary Of Project</a:t>
            </a:r>
            <a:endParaRPr b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</a:t>
            </a:r>
            <a:r>
              <a:rPr lang="en"/>
              <a:t>Environment</a:t>
            </a:r>
            <a:endParaRPr/>
          </a:p>
        </p:txBody>
      </p:sp>
      <p:sp>
        <p:nvSpPr>
          <p:cNvPr id="81" name="Google Shape;81;p16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en" sz="2000"/>
              <a:t>Our home screen and starting point</a:t>
            </a:r>
            <a:endParaRPr b="1" sz="20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000"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0307" y="2312850"/>
            <a:ext cx="4675126" cy="2618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" id="83" name="Google Shape;8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100" y="2312850"/>
            <a:ext cx="4034349" cy="258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Main </a:t>
            </a:r>
            <a:r>
              <a:rPr lang="en"/>
              <a:t>Environment</a:t>
            </a:r>
            <a:endParaRPr/>
          </a:p>
        </p:txBody>
      </p:sp>
      <p:sp>
        <p:nvSpPr>
          <p:cNvPr id="89" name="Google Shape;89;p17"/>
          <p:cNvSpPr txBox="1"/>
          <p:nvPr>
            <p:ph idx="1" type="body"/>
          </p:nvPr>
        </p:nvSpPr>
        <p:spPr>
          <a:xfrm>
            <a:off x="4644675" y="1485975"/>
            <a:ext cx="4166400" cy="23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4675" y="117650"/>
            <a:ext cx="4166400" cy="235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4675" y="2672141"/>
            <a:ext cx="4166401" cy="2332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Environmental Additions</a:t>
            </a:r>
            <a:endParaRPr/>
          </a:p>
        </p:txBody>
      </p:sp>
      <p:sp>
        <p:nvSpPr>
          <p:cNvPr id="97" name="Google Shape;97;p18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075" y="2730975"/>
            <a:ext cx="3324650" cy="18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9075" y="500925"/>
            <a:ext cx="2423160" cy="18288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6000"/>
              </a:srgbClr>
            </a:outerShdw>
          </a:effectLst>
        </p:spPr>
      </p:pic>
      <p:pic>
        <p:nvPicPr>
          <p:cNvPr id="100" name="Google Shape;10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4675" y="2691300"/>
            <a:ext cx="4166400" cy="190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 rotWithShape="1">
          <a:blip r:embed="rId6">
            <a:alphaModFix/>
          </a:blip>
          <a:srcRect b="0" l="28554" r="18565" t="0"/>
          <a:stretch/>
        </p:blipFill>
        <p:spPr>
          <a:xfrm>
            <a:off x="7067826" y="401850"/>
            <a:ext cx="1990724" cy="216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Anti-Ai Propaganda</a:t>
            </a:r>
            <a:endParaRPr/>
          </a:p>
        </p:txBody>
      </p:sp>
      <p:sp>
        <p:nvSpPr>
          <p:cNvPr id="107" name="Google Shape;107;p19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4350" y="500925"/>
            <a:ext cx="2386725" cy="241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4675" y="598375"/>
            <a:ext cx="1787725" cy="241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3050" y="2290350"/>
            <a:ext cx="2321200" cy="230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44675" y="2912375"/>
            <a:ext cx="1787725" cy="168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24350" y="2912375"/>
            <a:ext cx="2386725" cy="168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Choices we made &amp; what     we learned</a:t>
            </a:r>
            <a:endParaRPr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Split into a few categories</a:t>
            </a:r>
            <a:endParaRPr/>
          </a:p>
        </p:txBody>
      </p:sp>
      <p:sp>
        <p:nvSpPr>
          <p:cNvPr id="123" name="Google Shape;123;p21"/>
          <p:cNvSpPr txBox="1"/>
          <p:nvPr/>
        </p:nvSpPr>
        <p:spPr>
          <a:xfrm>
            <a:off x="319925" y="1651275"/>
            <a:ext cx="83907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533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erriweather"/>
              <a:buChar char="●"/>
            </a:pPr>
            <a:r>
              <a:rPr lang="en" sz="4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Audio</a:t>
            </a:r>
            <a:endParaRPr sz="48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533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erriweather"/>
              <a:buChar char="●"/>
            </a:pPr>
            <a:r>
              <a:rPr lang="en" sz="4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Visual</a:t>
            </a:r>
            <a:endParaRPr sz="48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533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erriweather"/>
              <a:buChar char="●"/>
            </a:pPr>
            <a:r>
              <a:rPr lang="en" sz="4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Rendering</a:t>
            </a:r>
            <a:endParaRPr sz="48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533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erriweather"/>
              <a:buChar char="●"/>
            </a:pPr>
            <a:r>
              <a:rPr lang="en" sz="4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Lighting</a:t>
            </a:r>
            <a:endParaRPr sz="48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