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AD7B20-A86F-4DF8-B166-C09397C9F245}">
  <a:tblStyle styleId="{CDAD7B20-A86F-4DF8-B166-C09397C9F24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Jeta will do a little intro together with technology, team names,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1b9825a3f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1b9825a3f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1b9825a3f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1b9825a3f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1b9825a3f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1b9825a3f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Our team presented three conceptual ideas  to clients Kim Kilpatrick and Nolan Jenikov. Upon presenting Ultrasonic Arduino design, the client gave us some valuable feedback. Kim expressed the concern of not knowing where to point to be able to effectively disperse the sound waves and said that a trial and error method would be cumbersome. To which, Nolan pointed out that if there could be an implementation of the sensor notifying the user using a high frequency beeping sound as she approaches or is within the automatic button and a low frequency beep as she’s further away. Furthermore, when the IR remote design was presented to the clients, Nolan brought up the concern of placing the external nodes on the automatic buttons and whether the city officials would be undertaking it or whether it would be feasible for us to install it. Additionally, Kim mentioned that although adding an external node on the automatic button would be a quick, temporary solution, it is more prone to vandalism and susceptible to harsher weather conditions. Finally, the AI app + telescopic device garnered positive feedback with minor adjustments and the client found her requirements being fulfilled through the design idea. She also requested that instead of the app taking multiple pictures of the location in question, it would be easier if the app was designed to simply record the movements and objects detected offering a live feedback on the direction to be followed in order to activate the automatic buttons.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1b9825a3f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1b9825a3f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cf6993e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cf6993e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Problem statement: </a:t>
            </a:r>
            <a:r>
              <a:rPr i="1" lang="en" sz="1200">
                <a:solidFill>
                  <a:srgbClr val="1B212C"/>
                </a:solidFill>
                <a:latin typeface="Times New Roman"/>
                <a:ea typeface="Times New Roman"/>
                <a:cs typeface="Times New Roman"/>
                <a:sym typeface="Times New Roman"/>
              </a:rPr>
              <a:t>The client requires a portable device that detects the automatic buttons and performs hands free activation. This device is easy to use, sustainable in low-light settings, harsh weather conditions and cost effective for low vision and blind users.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1b9825a3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1b9825a3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our first client meeting, we gathered the clients needs which include the list here but a few of the main important ones include : Need 1, Need 7, Need 10, Need 12, Need 15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1b9825a3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1b9825a3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1b9825a3f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1b9825a3f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1b9825a3f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1b9825a3f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1b9825a3f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1b9825a3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1b9825a3f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1b9825a3f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lot that went into the </a:t>
            </a:r>
            <a:r>
              <a:rPr lang="en"/>
              <a:t>decision</a:t>
            </a:r>
            <a:r>
              <a:rPr lang="en"/>
              <a:t> making process part of which included each member of the team to come up with 3 concept designs and then based on the target specs we would rank the impact each design would make on the client, 1 being the lowest impact and 5 being the greatest and once we tallied them up the designs with the highest scores were taken into the next step.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1b9825a3f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1b9825a3f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Technical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 this project if our team was to follow through with the arduino design idea, having to program the system to activate a sensor and identify the button then alert the user. The technicality of this design would require writing code in C++. However, the majority of our team does not have experience with coding, so each team member will need to practice and learn the software individually. This same concern applies with the AI app as well, the coding to run the app to scan pictures of the automatic buttons will need to be learned. On the other hand, the telescopic rod can be built by using CAD or solidworks software to design the object then have it 3-D printed.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Economic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cost of the project can indeed be afforded as the arduino kit can be purchased or provided by the university. Any other wires or electrical components can be purchased through amazon for a low budget. Also any 3D printing needed, can be done for free at the University.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Legal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Legally the project is achievable as all software and programs used will be open to us. The project will also be viewed by the project manager to ensure that no illegal activity is being conducted.</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Operational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order for the project to be successful our team will do additional training </a:t>
            </a:r>
            <a:r>
              <a:rPr lang="en" sz="1200">
                <a:solidFill>
                  <a:schemeClr val="dk1"/>
                </a:solidFill>
                <a:latin typeface="Times New Roman"/>
                <a:ea typeface="Times New Roman"/>
                <a:cs typeface="Times New Roman"/>
                <a:sym typeface="Times New Roman"/>
              </a:rPr>
              <a:t>necessary</a:t>
            </a:r>
            <a:r>
              <a:rPr lang="en" sz="1200">
                <a:solidFill>
                  <a:schemeClr val="dk1"/>
                </a:solidFill>
                <a:latin typeface="Times New Roman"/>
                <a:ea typeface="Times New Roman"/>
                <a:cs typeface="Times New Roman"/>
                <a:sym typeface="Times New Roman"/>
              </a:rPr>
              <a:t>.  There are no organizational constraints prohibiting the team from continuing with the project.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Scheduling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project must  be completed and functional in time for design day. For that reason a strict schedule is going to be followed by the team to finish tasks and the number of prototypes required on time.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1.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3610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Accessible Automatic Buttons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October 14th Group  A-7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1</a:t>
            </a:r>
            <a:endParaRPr/>
          </a:p>
        </p:txBody>
      </p:sp>
      <p:sp>
        <p:nvSpPr>
          <p:cNvPr id="202" name="Google Shape;202;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3" name="Google Shape;203;p22"/>
          <p:cNvPicPr preferRelativeResize="0"/>
          <p:nvPr/>
        </p:nvPicPr>
        <p:blipFill>
          <a:blip r:embed="rId3">
            <a:alphaModFix/>
          </a:blip>
          <a:stretch>
            <a:fillRect/>
          </a:stretch>
        </p:blipFill>
        <p:spPr>
          <a:xfrm>
            <a:off x="354425" y="1152475"/>
            <a:ext cx="3832149" cy="3042650"/>
          </a:xfrm>
          <a:prstGeom prst="rect">
            <a:avLst/>
          </a:prstGeom>
          <a:noFill/>
          <a:ln>
            <a:noFill/>
          </a:ln>
        </p:spPr>
      </p:pic>
      <p:pic>
        <p:nvPicPr>
          <p:cNvPr id="204" name="Google Shape;204;p22"/>
          <p:cNvPicPr preferRelativeResize="0"/>
          <p:nvPr/>
        </p:nvPicPr>
        <p:blipFill>
          <a:blip r:embed="rId4">
            <a:alphaModFix/>
          </a:blip>
          <a:stretch>
            <a:fillRect/>
          </a:stretch>
        </p:blipFill>
        <p:spPr>
          <a:xfrm>
            <a:off x="4434350" y="1152475"/>
            <a:ext cx="4374525" cy="304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Microsoft Project Plan Progress</a:t>
            </a:r>
            <a:endParaRPr/>
          </a:p>
        </p:txBody>
      </p:sp>
      <p:sp>
        <p:nvSpPr>
          <p:cNvPr id="210" name="Google Shape;210;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23"/>
          <p:cNvPicPr preferRelativeResize="0"/>
          <p:nvPr/>
        </p:nvPicPr>
        <p:blipFill rotWithShape="1">
          <a:blip r:embed="rId3">
            <a:alphaModFix/>
          </a:blip>
          <a:srcRect b="11177" l="0" r="1107" t="19785"/>
          <a:stretch/>
        </p:blipFill>
        <p:spPr>
          <a:xfrm>
            <a:off x="50475" y="1085100"/>
            <a:ext cx="9043051" cy="3551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Feedback and </a:t>
            </a:r>
            <a:r>
              <a:rPr lang="en"/>
              <a:t>Improvisation</a:t>
            </a:r>
            <a:endParaRPr/>
          </a:p>
        </p:txBody>
      </p:sp>
      <p:sp>
        <p:nvSpPr>
          <p:cNvPr id="217" name="Google Shape;217;p24"/>
          <p:cNvSpPr txBox="1"/>
          <p:nvPr>
            <p:ph idx="1" type="body"/>
          </p:nvPr>
        </p:nvSpPr>
        <p:spPr>
          <a:xfrm>
            <a:off x="484025" y="1483850"/>
            <a:ext cx="8513400" cy="3515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Ultrasonic Arduino Design </a:t>
            </a:r>
            <a:endParaRPr sz="1700"/>
          </a:p>
          <a:p>
            <a:pPr indent="-336550" lvl="1" marL="914400" rtl="0" algn="l">
              <a:spcBef>
                <a:spcPts val="0"/>
              </a:spcBef>
              <a:spcAft>
                <a:spcPts val="0"/>
              </a:spcAft>
              <a:buSzPts val="1700"/>
              <a:buChar char="○"/>
            </a:pPr>
            <a:r>
              <a:rPr lang="en" sz="1700"/>
              <a:t>Cumbersome trial and error  method of dispersing sound waves </a:t>
            </a:r>
            <a:endParaRPr sz="1700"/>
          </a:p>
          <a:p>
            <a:pPr indent="-336550" lvl="1" marL="914400" rtl="0" algn="l">
              <a:spcBef>
                <a:spcPts val="0"/>
              </a:spcBef>
              <a:spcAft>
                <a:spcPts val="0"/>
              </a:spcAft>
              <a:buSzPts val="1700"/>
              <a:buChar char="○"/>
            </a:pPr>
            <a:r>
              <a:rPr lang="en" sz="1700"/>
              <a:t>Implementation of a sensor that makes use of varying frequency to guide the user</a:t>
            </a:r>
            <a:endParaRPr sz="1700"/>
          </a:p>
          <a:p>
            <a:pPr indent="-336550" lvl="0" marL="457200" rtl="0" algn="l">
              <a:spcBef>
                <a:spcPts val="0"/>
              </a:spcBef>
              <a:spcAft>
                <a:spcPts val="0"/>
              </a:spcAft>
              <a:buSzPts val="1700"/>
              <a:buChar char="●"/>
            </a:pPr>
            <a:r>
              <a:rPr lang="en" sz="1700"/>
              <a:t>IR Remote Design</a:t>
            </a:r>
            <a:endParaRPr sz="1700"/>
          </a:p>
          <a:p>
            <a:pPr indent="-336550" lvl="1" marL="914400" rtl="0" algn="l">
              <a:spcBef>
                <a:spcPts val="0"/>
              </a:spcBef>
              <a:spcAft>
                <a:spcPts val="0"/>
              </a:spcAft>
              <a:buSzPts val="1700"/>
              <a:buChar char="○"/>
            </a:pPr>
            <a:r>
              <a:rPr lang="en" sz="1700"/>
              <a:t>Application of external nodes on the automatic buttons and its feasibility issues</a:t>
            </a:r>
            <a:endParaRPr sz="1700"/>
          </a:p>
          <a:p>
            <a:pPr indent="-336550" lvl="1" marL="914400" rtl="0" algn="l">
              <a:spcBef>
                <a:spcPts val="0"/>
              </a:spcBef>
              <a:spcAft>
                <a:spcPts val="0"/>
              </a:spcAft>
              <a:buSzPts val="1700"/>
              <a:buChar char="○"/>
            </a:pPr>
            <a:r>
              <a:rPr lang="en" sz="1700"/>
              <a:t>External nodes are a temporary solution,  prone to vandalism and susceptible to harsh weather conditions</a:t>
            </a:r>
            <a:endParaRPr sz="1700"/>
          </a:p>
          <a:p>
            <a:pPr indent="-336550" lvl="0" marL="457200" rtl="0" algn="l">
              <a:spcBef>
                <a:spcPts val="0"/>
              </a:spcBef>
              <a:spcAft>
                <a:spcPts val="0"/>
              </a:spcAft>
              <a:buSzPts val="1700"/>
              <a:buChar char="●"/>
            </a:pPr>
            <a:r>
              <a:rPr lang="en" sz="1700"/>
              <a:t>AI app + telescopic rod</a:t>
            </a:r>
            <a:endParaRPr sz="1700"/>
          </a:p>
          <a:p>
            <a:pPr indent="-336550" lvl="1" marL="914400" rtl="0" algn="l">
              <a:spcBef>
                <a:spcPts val="0"/>
              </a:spcBef>
              <a:spcAft>
                <a:spcPts val="0"/>
              </a:spcAft>
              <a:buSzPts val="1700"/>
              <a:buChar char="○"/>
            </a:pPr>
            <a:r>
              <a:rPr lang="en" sz="1700"/>
              <a:t>Minor adjustments such as  detection of objects through live video recordings instead of multiple pictures</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Development Plan for Future Prototypes</a:t>
            </a:r>
            <a:endParaRPr/>
          </a:p>
        </p:txBody>
      </p:sp>
      <p:sp>
        <p:nvSpPr>
          <p:cNvPr id="223" name="Google Shape;223;p25"/>
          <p:cNvSpPr txBox="1"/>
          <p:nvPr>
            <p:ph idx="1" type="body"/>
          </p:nvPr>
        </p:nvSpPr>
        <p:spPr>
          <a:xfrm>
            <a:off x="290525" y="1435475"/>
            <a:ext cx="8577900" cy="3386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Incorporating the automation of the telescopic rod</a:t>
            </a:r>
            <a:endParaRPr sz="1700"/>
          </a:p>
          <a:p>
            <a:pPr indent="-336550" lvl="0" marL="457200" rtl="0" algn="l">
              <a:spcBef>
                <a:spcPts val="0"/>
              </a:spcBef>
              <a:spcAft>
                <a:spcPts val="0"/>
              </a:spcAft>
              <a:buSzPts val="1700"/>
              <a:buChar char="●"/>
            </a:pPr>
            <a:r>
              <a:rPr lang="en" sz="1700"/>
              <a:t>Assembling a physical prototype of the AI app + telescopic rod</a:t>
            </a:r>
            <a:endParaRPr sz="1700"/>
          </a:p>
          <a:p>
            <a:pPr indent="-336550" lvl="0" marL="457200" rtl="0" algn="l">
              <a:spcBef>
                <a:spcPts val="0"/>
              </a:spcBef>
              <a:spcAft>
                <a:spcPts val="0"/>
              </a:spcAft>
              <a:buSzPts val="1700"/>
              <a:buChar char="●"/>
            </a:pPr>
            <a:r>
              <a:rPr lang="en" sz="1700"/>
              <a:t>Manipulating the existing Seeing AI apps and writing a code for the purposes of our project</a:t>
            </a:r>
            <a:endParaRPr sz="1700"/>
          </a:p>
          <a:p>
            <a:pPr indent="-336550" lvl="0" marL="457200" rtl="0" algn="l">
              <a:spcBef>
                <a:spcPts val="0"/>
              </a:spcBef>
              <a:spcAft>
                <a:spcPts val="0"/>
              </a:spcAft>
              <a:buSzPts val="1700"/>
              <a:buChar char="●"/>
            </a:pPr>
            <a:r>
              <a:rPr lang="en" sz="1700"/>
              <a:t>Incorporating the use of the endoscopic camera within the AI app</a:t>
            </a:r>
            <a:endParaRPr sz="1700"/>
          </a:p>
        </p:txBody>
      </p:sp>
      <p:pic>
        <p:nvPicPr>
          <p:cNvPr id="224" name="Google Shape;224;p25"/>
          <p:cNvPicPr preferRelativeResize="0"/>
          <p:nvPr/>
        </p:nvPicPr>
        <p:blipFill>
          <a:blip r:embed="rId3">
            <a:alphaModFix/>
          </a:blip>
          <a:stretch>
            <a:fillRect/>
          </a:stretch>
        </p:blipFill>
        <p:spPr>
          <a:xfrm>
            <a:off x="666750" y="3362200"/>
            <a:ext cx="1629275" cy="1534975"/>
          </a:xfrm>
          <a:prstGeom prst="rect">
            <a:avLst/>
          </a:prstGeom>
          <a:noFill/>
          <a:ln>
            <a:noFill/>
          </a:ln>
        </p:spPr>
      </p:pic>
      <p:pic>
        <p:nvPicPr>
          <p:cNvPr id="225" name="Google Shape;225;p25"/>
          <p:cNvPicPr preferRelativeResize="0"/>
          <p:nvPr/>
        </p:nvPicPr>
        <p:blipFill>
          <a:blip r:embed="rId4">
            <a:alphaModFix/>
          </a:blip>
          <a:stretch>
            <a:fillRect/>
          </a:stretch>
        </p:blipFill>
        <p:spPr>
          <a:xfrm>
            <a:off x="3178050" y="3392350"/>
            <a:ext cx="2605550" cy="1474675"/>
          </a:xfrm>
          <a:prstGeom prst="rect">
            <a:avLst/>
          </a:prstGeom>
          <a:noFill/>
          <a:ln>
            <a:noFill/>
          </a:ln>
        </p:spPr>
      </p:pic>
      <p:pic>
        <p:nvPicPr>
          <p:cNvPr id="226" name="Google Shape;226;p25"/>
          <p:cNvPicPr preferRelativeResize="0"/>
          <p:nvPr/>
        </p:nvPicPr>
        <p:blipFill>
          <a:blip r:embed="rId5">
            <a:alphaModFix/>
          </a:blip>
          <a:stretch>
            <a:fillRect/>
          </a:stretch>
        </p:blipFill>
        <p:spPr>
          <a:xfrm>
            <a:off x="6370023" y="3392350"/>
            <a:ext cx="1680425" cy="159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ctrTitle"/>
          </p:nvPr>
        </p:nvSpPr>
        <p:spPr>
          <a:xfrm>
            <a:off x="2862050" y="27245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141" name="Google Shape;141;p14"/>
          <p:cNvSpPr txBox="1"/>
          <p:nvPr>
            <p:ph idx="1" type="subTitle"/>
          </p:nvPr>
        </p:nvSpPr>
        <p:spPr>
          <a:xfrm>
            <a:off x="2679625" y="1932925"/>
            <a:ext cx="6368100" cy="2611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Our client , Kim Kilpatrick from Get Together with Technology was born completely blind</a:t>
            </a:r>
            <a:endParaRPr sz="1800"/>
          </a:p>
          <a:p>
            <a:pPr indent="-342900" lvl="0" marL="457200" rtl="0" algn="l">
              <a:spcBef>
                <a:spcPts val="0"/>
              </a:spcBef>
              <a:spcAft>
                <a:spcPts val="0"/>
              </a:spcAft>
              <a:buSzPts val="1800"/>
              <a:buChar char="●"/>
            </a:pPr>
            <a:r>
              <a:rPr i="1" lang="en" sz="1800">
                <a:latin typeface="Times New Roman"/>
                <a:ea typeface="Times New Roman"/>
                <a:cs typeface="Times New Roman"/>
                <a:sym typeface="Times New Roman"/>
              </a:rPr>
              <a:t>The client requires a portable device that detects the automatic buttons and performs hands free activation. This device is easy to use, sustainable in low-light settings, harsh weather conditions and cost effective for low vision and blind users.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Customer Needs</a:t>
            </a:r>
            <a:endParaRPr/>
          </a:p>
        </p:txBody>
      </p:sp>
      <p:pic>
        <p:nvPicPr>
          <p:cNvPr id="147" name="Google Shape;147;p15"/>
          <p:cNvPicPr preferRelativeResize="0"/>
          <p:nvPr/>
        </p:nvPicPr>
        <p:blipFill>
          <a:blip r:embed="rId3">
            <a:alphaModFix/>
          </a:blip>
          <a:stretch>
            <a:fillRect/>
          </a:stretch>
        </p:blipFill>
        <p:spPr>
          <a:xfrm>
            <a:off x="4383750" y="100925"/>
            <a:ext cx="4527025" cy="494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Benchmarking</a:t>
            </a:r>
            <a:endParaRPr/>
          </a:p>
        </p:txBody>
      </p:sp>
      <p:pic>
        <p:nvPicPr>
          <p:cNvPr id="153" name="Google Shape;153;p16"/>
          <p:cNvPicPr preferRelativeResize="0"/>
          <p:nvPr/>
        </p:nvPicPr>
        <p:blipFill>
          <a:blip r:embed="rId3">
            <a:alphaModFix/>
          </a:blip>
          <a:stretch>
            <a:fillRect/>
          </a:stretch>
        </p:blipFill>
        <p:spPr>
          <a:xfrm>
            <a:off x="4681100" y="1495673"/>
            <a:ext cx="753401" cy="902425"/>
          </a:xfrm>
          <a:prstGeom prst="rect">
            <a:avLst/>
          </a:prstGeom>
          <a:noFill/>
          <a:ln>
            <a:noFill/>
          </a:ln>
        </p:spPr>
      </p:pic>
      <p:pic>
        <p:nvPicPr>
          <p:cNvPr id="154" name="Google Shape;154;p16"/>
          <p:cNvPicPr preferRelativeResize="0"/>
          <p:nvPr/>
        </p:nvPicPr>
        <p:blipFill>
          <a:blip r:embed="rId4">
            <a:alphaModFix/>
          </a:blip>
          <a:stretch>
            <a:fillRect/>
          </a:stretch>
        </p:blipFill>
        <p:spPr>
          <a:xfrm>
            <a:off x="5994075" y="1495275"/>
            <a:ext cx="1039000" cy="1039000"/>
          </a:xfrm>
          <a:prstGeom prst="rect">
            <a:avLst/>
          </a:prstGeom>
          <a:noFill/>
          <a:ln>
            <a:noFill/>
          </a:ln>
        </p:spPr>
      </p:pic>
      <p:pic>
        <p:nvPicPr>
          <p:cNvPr id="155" name="Google Shape;155;p16"/>
          <p:cNvPicPr preferRelativeResize="0"/>
          <p:nvPr/>
        </p:nvPicPr>
        <p:blipFill>
          <a:blip r:embed="rId5">
            <a:alphaModFix/>
          </a:blip>
          <a:stretch>
            <a:fillRect/>
          </a:stretch>
        </p:blipFill>
        <p:spPr>
          <a:xfrm>
            <a:off x="7479275" y="1631450"/>
            <a:ext cx="1039000" cy="766650"/>
          </a:xfrm>
          <a:prstGeom prst="rect">
            <a:avLst/>
          </a:prstGeom>
          <a:noFill/>
          <a:ln>
            <a:noFill/>
          </a:ln>
        </p:spPr>
      </p:pic>
      <p:graphicFrame>
        <p:nvGraphicFramePr>
          <p:cNvPr id="156" name="Google Shape;156;p16"/>
          <p:cNvGraphicFramePr/>
          <p:nvPr/>
        </p:nvGraphicFramePr>
        <p:xfrm>
          <a:off x="311700" y="1096750"/>
          <a:ext cx="3000000" cy="3000000"/>
        </p:xfrm>
        <a:graphic>
          <a:graphicData uri="http://schemas.openxmlformats.org/drawingml/2006/table">
            <a:tbl>
              <a:tblPr>
                <a:noFill/>
                <a:tableStyleId>{CDAD7B20-A86F-4DF8-B166-C09397C9F245}</a:tableStyleId>
              </a:tblPr>
              <a:tblGrid>
                <a:gridCol w="936325"/>
                <a:gridCol w="856075"/>
                <a:gridCol w="869450"/>
                <a:gridCol w="722300"/>
                <a:gridCol w="695550"/>
                <a:gridCol w="1404500"/>
                <a:gridCol w="1471375"/>
                <a:gridCol w="1565000"/>
              </a:tblGrid>
              <a:tr h="1380125">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Metric#</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Needs#</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Metric</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Imp</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Unit</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IOS 14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en" sz="1200">
                          <a:latin typeface="Times New Roman"/>
                          <a:ea typeface="Times New Roman"/>
                          <a:cs typeface="Times New Roman"/>
                          <a:sym typeface="Times New Roman"/>
                        </a:rPr>
                        <a:t>IPhone XR</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Ray Electronic Mobility Aid</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Loc8tor Lite Item Locator</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5,9,14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Vibration strength</a:t>
                      </a:r>
                      <a:endParaRPr b="1" sz="1200" u="sng">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High, Low, Moderate </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moderate</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moderate</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Mass</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kg</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0.194 kg</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0.06</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(.060) + 2x(0.006)</a:t>
                      </a:r>
                      <a:endParaRPr sz="1200">
                        <a:latin typeface="Times New Roman"/>
                        <a:ea typeface="Times New Roman"/>
                        <a:cs typeface="Times New Roman"/>
                        <a:sym typeface="Times New Roman"/>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3,6</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Range</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 </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122</a:t>
                      </a:r>
                      <a:endParaRPr sz="1200">
                        <a:latin typeface="Times New Roman"/>
                        <a:ea typeface="Times New Roman"/>
                        <a:cs typeface="Times New Roman"/>
                        <a:sym typeface="Times New Roman"/>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8,9,14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Sound cue</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dB</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79.3</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65</a:t>
                      </a:r>
                      <a:endParaRPr sz="1200">
                        <a:latin typeface="Times New Roman"/>
                        <a:ea typeface="Times New Roman"/>
                        <a:cs typeface="Times New Roman"/>
                        <a:sym typeface="Times New Roman"/>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Shock absorption</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Benchmarking (cont’d)</a:t>
            </a:r>
            <a:endParaRPr/>
          </a:p>
        </p:txBody>
      </p:sp>
      <p:graphicFrame>
        <p:nvGraphicFramePr>
          <p:cNvPr id="162" name="Google Shape;162;p17"/>
          <p:cNvGraphicFramePr/>
          <p:nvPr/>
        </p:nvGraphicFramePr>
        <p:xfrm>
          <a:off x="488063" y="1215900"/>
          <a:ext cx="3000000" cy="3000000"/>
        </p:xfrm>
        <a:graphic>
          <a:graphicData uri="http://schemas.openxmlformats.org/drawingml/2006/table">
            <a:tbl>
              <a:tblPr>
                <a:noFill/>
                <a:tableStyleId>{CDAD7B20-A86F-4DF8-B166-C09397C9F245}</a:tableStyleId>
              </a:tblPr>
              <a:tblGrid>
                <a:gridCol w="966025"/>
                <a:gridCol w="883225"/>
                <a:gridCol w="1168475"/>
                <a:gridCol w="473775"/>
                <a:gridCol w="717625"/>
                <a:gridCol w="1449050"/>
                <a:gridCol w="1518050"/>
                <a:gridCol w="991650"/>
              </a:tblGrid>
              <a:tr h="602825">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Metric#</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Needs#</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Metric</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Imp</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Unit</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IOS 14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en" sz="1200">
                          <a:latin typeface="Times New Roman"/>
                          <a:ea typeface="Times New Roman"/>
                          <a:cs typeface="Times New Roman"/>
                          <a:sym typeface="Times New Roman"/>
                        </a:rPr>
                        <a:t>IPhone XR</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Ray Electronic Mobility Aid</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Loc8tor Lite Item Locator</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Dimension</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mm</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150.9 x 75.7 x 8.3</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120 x 29 x 19</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(86 x 54 x 6) (32x6)</a:t>
                      </a:r>
                      <a:endParaRPr sz="1200">
                        <a:latin typeface="Times New Roman"/>
                        <a:ea typeface="Times New Roman"/>
                        <a:cs typeface="Times New Roman"/>
                        <a:sym typeface="Times New Roman"/>
                      </a:endParaRPr>
                    </a:p>
                  </a:txBody>
                  <a:tcPr marT="63500" marB="63500" marR="63500" marL="63500">
                    <a:solidFill>
                      <a:srgbClr val="FFFFFF"/>
                    </a:solidFill>
                  </a:tcPr>
                </a:tc>
              </a:tr>
              <a:tr h="3429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15,13</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Intuitive</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Yes or no</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T="63500" marB="63500" marR="63500" marL="63500">
                    <a:solidFill>
                      <a:srgbClr val="FFFFFF"/>
                    </a:solidFill>
                  </a:tcPr>
                </a:tc>
              </a:tr>
              <a:tr h="3429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Cost</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CAD $</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799</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299.5</a:t>
                      </a:r>
                      <a:endParaRPr sz="1200">
                        <a:highlight>
                          <a:srgbClr val="FFFFFF"/>
                        </a:highlight>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113.53</a:t>
                      </a:r>
                      <a:endParaRPr sz="1200">
                        <a:latin typeface="Times New Roman"/>
                        <a:ea typeface="Times New Roman"/>
                        <a:cs typeface="Times New Roman"/>
                        <a:sym typeface="Times New Roman"/>
                      </a:endParaRPr>
                    </a:p>
                  </a:txBody>
                  <a:tcPr marT="63500" marB="63500" marR="63500" marL="63500">
                    <a:solidFill>
                      <a:srgbClr val="FFFFFF"/>
                    </a:solidFill>
                  </a:tcPr>
                </a:tc>
              </a:tr>
              <a:tr h="3429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Protective covering protection</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Low-High</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Low-High</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r>
              <a:tr h="3429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Water resistant</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No</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No</a:t>
                      </a:r>
                      <a:endParaRPr sz="1200">
                        <a:latin typeface="Times New Roman"/>
                        <a:ea typeface="Times New Roman"/>
                        <a:cs typeface="Times New Roman"/>
                        <a:sym typeface="Times New Roman"/>
                      </a:endParaRPr>
                    </a:p>
                  </a:txBody>
                  <a:tcPr marT="63500" marB="63500" marR="63500" marL="63500">
                    <a:solidFill>
                      <a:srgbClr val="FFFFFF"/>
                    </a:solidFill>
                  </a:tcPr>
                </a:tc>
              </a:tr>
              <a:tr h="3429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Capacity</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GB</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128</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r>
              <a:tr h="3566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Brightness</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cd/m^2</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700</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NA</a:t>
                      </a:r>
                      <a:endParaRPr sz="1200">
                        <a:latin typeface="Times New Roman"/>
                        <a:ea typeface="Times New Roman"/>
                        <a:cs typeface="Times New Roman"/>
                        <a:sym typeface="Times New Roman"/>
                      </a:endParaRPr>
                    </a:p>
                  </a:txBody>
                  <a:tcPr marT="63500" marB="63500" marR="63500" marL="63500">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Specifications</a:t>
            </a:r>
            <a:endParaRPr/>
          </a:p>
        </p:txBody>
      </p:sp>
      <p:sp>
        <p:nvSpPr>
          <p:cNvPr id="168" name="Google Shape;168;p18"/>
          <p:cNvSpPr txBox="1"/>
          <p:nvPr>
            <p:ph idx="1" type="body"/>
          </p:nvPr>
        </p:nvSpPr>
        <p:spPr>
          <a:xfrm>
            <a:off x="263125" y="1942450"/>
            <a:ext cx="4669200" cy="14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-Resultant of </a:t>
            </a:r>
            <a:r>
              <a:rPr lang="en"/>
              <a:t>relevant</a:t>
            </a:r>
            <a:r>
              <a:rPr lang="en"/>
              <a:t> benchmarking findings</a:t>
            </a:r>
            <a:endParaRPr/>
          </a:p>
          <a:p>
            <a:pPr indent="0" lvl="0" marL="0" rtl="0" algn="l">
              <a:spcBef>
                <a:spcPts val="1600"/>
              </a:spcBef>
              <a:spcAft>
                <a:spcPts val="0"/>
              </a:spcAft>
              <a:buNone/>
            </a:pPr>
            <a:r>
              <a:rPr lang="en"/>
              <a:t>-Not finalized actual values</a:t>
            </a:r>
            <a:endParaRPr/>
          </a:p>
          <a:p>
            <a:pPr indent="0" lvl="0" marL="0" rtl="0" algn="l">
              <a:spcBef>
                <a:spcPts val="1600"/>
              </a:spcBef>
              <a:spcAft>
                <a:spcPts val="1600"/>
              </a:spcAft>
              <a:buNone/>
            </a:pPr>
            <a:r>
              <a:rPr lang="en"/>
              <a:t>-Actual values derived from prototype 1</a:t>
            </a:r>
            <a:endParaRPr/>
          </a:p>
        </p:txBody>
      </p:sp>
      <p:pic>
        <p:nvPicPr>
          <p:cNvPr id="169" name="Google Shape;169;p18"/>
          <p:cNvPicPr preferRelativeResize="0"/>
          <p:nvPr/>
        </p:nvPicPr>
        <p:blipFill>
          <a:blip r:embed="rId3">
            <a:alphaModFix/>
          </a:blip>
          <a:stretch>
            <a:fillRect/>
          </a:stretch>
        </p:blipFill>
        <p:spPr>
          <a:xfrm>
            <a:off x="4932337" y="0"/>
            <a:ext cx="408602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Concepts</a:t>
            </a:r>
            <a:endParaRPr/>
          </a:p>
        </p:txBody>
      </p:sp>
      <p:sp>
        <p:nvSpPr>
          <p:cNvPr id="175" name="Google Shape;175;p19"/>
          <p:cNvSpPr txBox="1"/>
          <p:nvPr>
            <p:ph idx="1" type="body"/>
          </p:nvPr>
        </p:nvSpPr>
        <p:spPr>
          <a:xfrm>
            <a:off x="311700" y="1152475"/>
            <a:ext cx="2848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rPr>
              <a:t>-Top 3 concepts</a:t>
            </a:r>
            <a:endParaRPr sz="1400">
              <a:solidFill>
                <a:srgbClr val="FFFFFF"/>
              </a:solidFill>
            </a:endParaRPr>
          </a:p>
          <a:p>
            <a:pPr indent="-317500" lvl="0" marL="457200" rtl="0" algn="l">
              <a:spcBef>
                <a:spcPts val="1600"/>
              </a:spcBef>
              <a:spcAft>
                <a:spcPts val="0"/>
              </a:spcAft>
              <a:buClr>
                <a:srgbClr val="FFFFFF"/>
              </a:buClr>
              <a:buSzPts val="1400"/>
              <a:buFont typeface="Times New Roman"/>
              <a:buAutoNum type="arabicPeriod"/>
            </a:pPr>
            <a:r>
              <a:rPr lang="en" sz="1400">
                <a:solidFill>
                  <a:srgbClr val="FFFFFF"/>
                </a:solidFill>
                <a:latin typeface="Times New Roman"/>
                <a:ea typeface="Times New Roman"/>
                <a:cs typeface="Times New Roman"/>
                <a:sym typeface="Times New Roman"/>
              </a:rPr>
              <a:t>Design 1 IR remote</a:t>
            </a:r>
            <a:endParaRPr sz="1400">
              <a:solidFill>
                <a:srgbClr val="FFFFFF"/>
              </a:solidFill>
              <a:latin typeface="Times New Roman"/>
              <a:ea typeface="Times New Roman"/>
              <a:cs typeface="Times New Roman"/>
              <a:sym typeface="Times New Roman"/>
            </a:endParaRPr>
          </a:p>
          <a:p>
            <a:pPr indent="-317500" lvl="0" marL="457200" rtl="0" algn="l">
              <a:spcBef>
                <a:spcPts val="0"/>
              </a:spcBef>
              <a:spcAft>
                <a:spcPts val="0"/>
              </a:spcAft>
              <a:buClr>
                <a:srgbClr val="FFFFFF"/>
              </a:buClr>
              <a:buSzPts val="1400"/>
              <a:buFont typeface="Times New Roman"/>
              <a:buAutoNum type="arabicPeriod"/>
            </a:pPr>
            <a:r>
              <a:rPr lang="en" sz="1400">
                <a:solidFill>
                  <a:srgbClr val="FFFFFF"/>
                </a:solidFill>
                <a:latin typeface="Times New Roman"/>
                <a:ea typeface="Times New Roman"/>
                <a:cs typeface="Times New Roman"/>
                <a:sym typeface="Times New Roman"/>
              </a:rPr>
              <a:t>Design 6 Ultrasonic arduino device</a:t>
            </a:r>
            <a:endParaRPr sz="1400">
              <a:solidFill>
                <a:srgbClr val="FFFFFF"/>
              </a:solidFill>
              <a:latin typeface="Times New Roman"/>
              <a:ea typeface="Times New Roman"/>
              <a:cs typeface="Times New Roman"/>
              <a:sym typeface="Times New Roman"/>
            </a:endParaRPr>
          </a:p>
          <a:p>
            <a:pPr indent="-317500" lvl="0" marL="457200" rtl="0" algn="l">
              <a:spcBef>
                <a:spcPts val="0"/>
              </a:spcBef>
              <a:spcAft>
                <a:spcPts val="0"/>
              </a:spcAft>
              <a:buClr>
                <a:srgbClr val="FFFFFF"/>
              </a:buClr>
              <a:buSzPts val="1400"/>
              <a:buFont typeface="Times New Roman"/>
              <a:buAutoNum type="arabicPeriod"/>
            </a:pPr>
            <a:r>
              <a:rPr lang="en" sz="1400">
                <a:solidFill>
                  <a:srgbClr val="FFFFFF"/>
                </a:solidFill>
                <a:latin typeface="Times New Roman"/>
                <a:ea typeface="Times New Roman"/>
                <a:cs typeface="Times New Roman"/>
                <a:sym typeface="Times New Roman"/>
              </a:rPr>
              <a:t>Design 11 AI app + telescopic rod</a:t>
            </a:r>
            <a:endParaRPr sz="1400">
              <a:solidFill>
                <a:srgbClr val="FFFFFF"/>
              </a:solidFill>
              <a:latin typeface="Times New Roman"/>
              <a:ea typeface="Times New Roman"/>
              <a:cs typeface="Times New Roman"/>
              <a:sym typeface="Times New Roman"/>
            </a:endParaRPr>
          </a:p>
        </p:txBody>
      </p:sp>
      <p:pic>
        <p:nvPicPr>
          <p:cNvPr id="176" name="Google Shape;176;p19"/>
          <p:cNvPicPr preferRelativeResize="0"/>
          <p:nvPr/>
        </p:nvPicPr>
        <p:blipFill>
          <a:blip r:embed="rId3">
            <a:alphaModFix/>
          </a:blip>
          <a:stretch>
            <a:fillRect/>
          </a:stretch>
        </p:blipFill>
        <p:spPr>
          <a:xfrm>
            <a:off x="0" y="3227625"/>
            <a:ext cx="1847850" cy="1857375"/>
          </a:xfrm>
          <a:prstGeom prst="rect">
            <a:avLst/>
          </a:prstGeom>
          <a:noFill/>
          <a:ln>
            <a:noFill/>
          </a:ln>
        </p:spPr>
      </p:pic>
      <p:pic>
        <p:nvPicPr>
          <p:cNvPr descr="Amazon.com: Geekcreit Ultrasonic Module HC-SR04 Distance Measuring Ranging  Transducer Sensor DC 5V 2-450cm: Everything Else" id="177" name="Google Shape;177;p19"/>
          <p:cNvPicPr preferRelativeResize="0"/>
          <p:nvPr/>
        </p:nvPicPr>
        <p:blipFill>
          <a:blip r:embed="rId4">
            <a:alphaModFix/>
          </a:blip>
          <a:stretch>
            <a:fillRect/>
          </a:stretch>
        </p:blipFill>
        <p:spPr>
          <a:xfrm>
            <a:off x="5842950" y="547088"/>
            <a:ext cx="1922600" cy="1922600"/>
          </a:xfrm>
          <a:prstGeom prst="rect">
            <a:avLst/>
          </a:prstGeom>
          <a:noFill/>
          <a:ln>
            <a:noFill/>
          </a:ln>
        </p:spPr>
      </p:pic>
      <p:pic>
        <p:nvPicPr>
          <p:cNvPr descr="iPhone 11 128GB Purple - Apple (CA)" id="178" name="Google Shape;178;p19"/>
          <p:cNvPicPr preferRelativeResize="0"/>
          <p:nvPr/>
        </p:nvPicPr>
        <p:blipFill>
          <a:blip r:embed="rId5">
            <a:alphaModFix/>
          </a:blip>
          <a:stretch>
            <a:fillRect/>
          </a:stretch>
        </p:blipFill>
        <p:spPr>
          <a:xfrm>
            <a:off x="5121430" y="3190175"/>
            <a:ext cx="1607670" cy="1922575"/>
          </a:xfrm>
          <a:prstGeom prst="rect">
            <a:avLst/>
          </a:prstGeom>
          <a:noFill/>
          <a:ln>
            <a:noFill/>
          </a:ln>
        </p:spPr>
      </p:pic>
      <p:pic>
        <p:nvPicPr>
          <p:cNvPr id="179" name="Google Shape;179;p19"/>
          <p:cNvPicPr preferRelativeResize="0"/>
          <p:nvPr/>
        </p:nvPicPr>
        <p:blipFill>
          <a:blip r:embed="rId6">
            <a:alphaModFix/>
          </a:blip>
          <a:stretch>
            <a:fillRect/>
          </a:stretch>
        </p:blipFill>
        <p:spPr>
          <a:xfrm>
            <a:off x="6796775" y="3195012"/>
            <a:ext cx="1922600" cy="1922600"/>
          </a:xfrm>
          <a:prstGeom prst="rect">
            <a:avLst/>
          </a:prstGeom>
          <a:noFill/>
          <a:ln>
            <a:noFill/>
          </a:ln>
        </p:spPr>
      </p:pic>
      <p:pic>
        <p:nvPicPr>
          <p:cNvPr id="180" name="Google Shape;180;p19"/>
          <p:cNvPicPr preferRelativeResize="0"/>
          <p:nvPr/>
        </p:nvPicPr>
        <p:blipFill>
          <a:blip r:embed="rId7">
            <a:alphaModFix/>
          </a:blip>
          <a:stretch>
            <a:fillRect/>
          </a:stretch>
        </p:blipFill>
        <p:spPr>
          <a:xfrm>
            <a:off x="2055950" y="3227625"/>
            <a:ext cx="1787750" cy="1796975"/>
          </a:xfrm>
          <a:prstGeom prst="rect">
            <a:avLst/>
          </a:prstGeom>
          <a:noFill/>
          <a:ln>
            <a:noFill/>
          </a:ln>
        </p:spPr>
      </p:pic>
      <p:sp>
        <p:nvSpPr>
          <p:cNvPr id="181" name="Google Shape;181;p19"/>
          <p:cNvSpPr txBox="1"/>
          <p:nvPr/>
        </p:nvSpPr>
        <p:spPr>
          <a:xfrm>
            <a:off x="1389100" y="2833200"/>
            <a:ext cx="13296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Design 1</a:t>
            </a:r>
            <a:endParaRPr>
              <a:solidFill>
                <a:srgbClr val="FFFFFF"/>
              </a:solidFill>
            </a:endParaRPr>
          </a:p>
        </p:txBody>
      </p:sp>
      <p:sp>
        <p:nvSpPr>
          <p:cNvPr id="182" name="Google Shape;182;p19"/>
          <p:cNvSpPr txBox="1"/>
          <p:nvPr/>
        </p:nvSpPr>
        <p:spPr>
          <a:xfrm>
            <a:off x="6150350" y="2833200"/>
            <a:ext cx="1439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Design 11</a:t>
            </a:r>
            <a:endParaRPr>
              <a:solidFill>
                <a:srgbClr val="FFFFFF"/>
              </a:solidFill>
            </a:endParaRPr>
          </a:p>
        </p:txBody>
      </p:sp>
      <p:sp>
        <p:nvSpPr>
          <p:cNvPr id="183" name="Google Shape;183;p19"/>
          <p:cNvSpPr txBox="1"/>
          <p:nvPr/>
        </p:nvSpPr>
        <p:spPr>
          <a:xfrm>
            <a:off x="6268625" y="113825"/>
            <a:ext cx="27669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Design 6</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1297500" y="393750"/>
            <a:ext cx="24537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Decision Matrix</a:t>
            </a:r>
            <a:endParaRPr/>
          </a:p>
        </p:txBody>
      </p:sp>
      <p:pic>
        <p:nvPicPr>
          <p:cNvPr id="189" name="Google Shape;189;p20"/>
          <p:cNvPicPr preferRelativeResize="0"/>
          <p:nvPr/>
        </p:nvPicPr>
        <p:blipFill>
          <a:blip r:embed="rId3">
            <a:alphaModFix/>
          </a:blip>
          <a:stretch>
            <a:fillRect/>
          </a:stretch>
        </p:blipFill>
        <p:spPr>
          <a:xfrm>
            <a:off x="3608175" y="160038"/>
            <a:ext cx="5320075" cy="4823424"/>
          </a:xfrm>
          <a:prstGeom prst="rect">
            <a:avLst/>
          </a:prstGeom>
          <a:noFill/>
          <a:ln>
            <a:noFill/>
          </a:ln>
        </p:spPr>
      </p:pic>
      <p:pic>
        <p:nvPicPr>
          <p:cNvPr id="190" name="Google Shape;190;p20"/>
          <p:cNvPicPr preferRelativeResize="0"/>
          <p:nvPr/>
        </p:nvPicPr>
        <p:blipFill>
          <a:blip r:embed="rId4">
            <a:alphaModFix/>
          </a:blip>
          <a:stretch>
            <a:fillRect/>
          </a:stretch>
        </p:blipFill>
        <p:spPr>
          <a:xfrm>
            <a:off x="188900" y="1838512"/>
            <a:ext cx="3289825" cy="24879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Feasibility Study</a:t>
            </a:r>
            <a:endParaRPr/>
          </a:p>
        </p:txBody>
      </p:sp>
      <p:sp>
        <p:nvSpPr>
          <p:cNvPr id="196" name="Google Shape;196;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u="sng"/>
              <a:t>Technical</a:t>
            </a:r>
            <a:r>
              <a:rPr lang="en" sz="2000"/>
              <a:t>                                               </a:t>
            </a:r>
            <a:r>
              <a:rPr b="1" lang="en" sz="2000" u="sng"/>
              <a:t>Operational</a:t>
            </a:r>
            <a:endParaRPr b="1" sz="2000" u="sng"/>
          </a:p>
          <a:p>
            <a:pPr indent="-317500" lvl="0" marL="457200" rtl="0" algn="l">
              <a:spcBef>
                <a:spcPts val="1600"/>
              </a:spcBef>
              <a:spcAft>
                <a:spcPts val="0"/>
              </a:spcAft>
              <a:buSzPts val="1400"/>
              <a:buChar char="-"/>
            </a:pPr>
            <a:r>
              <a:rPr lang="en" sz="1400"/>
              <a:t>Programming (C++)                                                      - No organizational constraints prohibiting the </a:t>
            </a:r>
            <a:endParaRPr sz="1400"/>
          </a:p>
          <a:p>
            <a:pPr indent="-317500" lvl="0" marL="457200" rtl="0" algn="l">
              <a:spcBef>
                <a:spcPts val="0"/>
              </a:spcBef>
              <a:spcAft>
                <a:spcPts val="0"/>
              </a:spcAft>
              <a:buSzPts val="1400"/>
              <a:buChar char="-"/>
            </a:pPr>
            <a:r>
              <a:rPr lang="en" sz="1400"/>
              <a:t>CAD/ Solid works                                                            </a:t>
            </a:r>
            <a:endParaRPr sz="1400"/>
          </a:p>
          <a:p>
            <a:pPr indent="0" lvl="0" marL="0" rtl="0" algn="l">
              <a:spcBef>
                <a:spcPts val="1600"/>
              </a:spcBef>
              <a:spcAft>
                <a:spcPts val="0"/>
              </a:spcAft>
              <a:buNone/>
            </a:pPr>
            <a:r>
              <a:rPr b="1" lang="en" sz="2000" u="sng"/>
              <a:t>Economic</a:t>
            </a:r>
            <a:r>
              <a:rPr lang="en" sz="2000"/>
              <a:t>                                              </a:t>
            </a:r>
            <a:r>
              <a:rPr b="1" lang="en" sz="2000" u="sng"/>
              <a:t>Scheduling</a:t>
            </a:r>
            <a:endParaRPr b="1" sz="2000" u="sng"/>
          </a:p>
          <a:p>
            <a:pPr indent="-317500" lvl="0" marL="457200" rtl="0" algn="l">
              <a:spcBef>
                <a:spcPts val="1600"/>
              </a:spcBef>
              <a:spcAft>
                <a:spcPts val="0"/>
              </a:spcAft>
              <a:buSzPts val="1400"/>
              <a:buChar char="-"/>
            </a:pPr>
            <a:r>
              <a:rPr lang="en" sz="1400"/>
              <a:t>Cost of the project is affordable                                      - A strict schedule is followed</a:t>
            </a:r>
            <a:endParaRPr sz="1400"/>
          </a:p>
          <a:p>
            <a:pPr indent="0" lvl="0" marL="0" rtl="0" algn="l">
              <a:spcBef>
                <a:spcPts val="1600"/>
              </a:spcBef>
              <a:spcAft>
                <a:spcPts val="0"/>
              </a:spcAft>
              <a:buNone/>
            </a:pPr>
            <a:r>
              <a:rPr b="1" lang="en" sz="2000" u="sng"/>
              <a:t>Legal</a:t>
            </a:r>
            <a:endParaRPr b="1" sz="2000" u="sng"/>
          </a:p>
          <a:p>
            <a:pPr indent="-317500" lvl="0" marL="457200" rtl="0" algn="l">
              <a:spcBef>
                <a:spcPts val="1600"/>
              </a:spcBef>
              <a:spcAft>
                <a:spcPts val="0"/>
              </a:spcAft>
              <a:buSzPts val="1400"/>
              <a:buChar char="-"/>
            </a:pPr>
            <a:r>
              <a:rPr lang="en" sz="1400"/>
              <a:t>Legally the project is achievable</a:t>
            </a:r>
            <a:endParaRPr sz="1400"/>
          </a:p>
          <a:p>
            <a:pPr indent="0" lvl="0" marL="0" rtl="0" algn="l">
              <a:spcBef>
                <a:spcPts val="1600"/>
              </a:spcBef>
              <a:spcAft>
                <a:spcPts val="0"/>
              </a:spcAft>
              <a:buNone/>
            </a:pPr>
            <a:r>
              <a:t/>
            </a:r>
            <a:endParaRPr b="1" sz="2000" u="sng"/>
          </a:p>
          <a:p>
            <a:pPr indent="0" lvl="0" marL="457200" rtl="0" algn="l">
              <a:spcBef>
                <a:spcPts val="1600"/>
              </a:spcBef>
              <a:spcAft>
                <a:spcPts val="1600"/>
              </a:spcAft>
              <a:buNone/>
            </a:pPr>
            <a:r>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