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1" r:id="rId4"/>
    <p:sldId id="258" r:id="rId5"/>
    <p:sldId id="262" r:id="rId6"/>
    <p:sldId id="264" r:id="rId7"/>
    <p:sldId id="259" r:id="rId8"/>
    <p:sldId id="265" r:id="rId9"/>
    <p:sldId id="266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EFF3A-036C-485E-BEF6-5910E7E0B812}" v="4" dt="2024-03-04T19:07:54"/>
    <p1510:client id="{04199F66-43CD-4FE8-AF26-460AD16CE894}" v="393" dt="2024-03-04T17:07:00.382"/>
    <p1510:client id="{0637EEE6-F78A-403D-98E6-83E31B2153C5}" v="176" dt="2024-03-04T17:08:38.452"/>
    <p1510:client id="{06A2EDAD-9783-4724-B55C-45C4EC3061F8}" v="266" dt="2024-03-04T18:23:11.515"/>
    <p1510:client id="{0F01D5CF-C392-4B24-9DCE-817066780151}" v="86" dt="2024-03-04T14:31:25.859"/>
    <p1510:client id="{1150D4CD-855C-47A1-8BBE-826E7A80A2D9}" v="5" dt="2024-03-04T04:00:34.145"/>
    <p1510:client id="{15EBF112-5F70-4A7A-89F8-A3AE9D1DB630}" v="28" dt="2024-03-04T14:39:29.989"/>
    <p1510:client id="{15F396D6-6049-49BC-9B13-82C1936DBD9C}" v="110" dt="2024-03-04T06:04:07.091"/>
    <p1510:client id="{45BDDC92-E63F-4C8F-A05F-3B36AD3ACFC3}" v="62" dt="2024-03-04T04:19:01.789"/>
    <p1510:client id="{4B9BBDF5-D935-4A5B-936A-2814325C9697}" v="19" dt="2024-03-04T13:59:35.237"/>
    <p1510:client id="{710DE78A-87CB-45AA-A162-C9F53F69151C}" v="89" dt="2024-03-04T00:54:37.921"/>
    <p1510:client id="{81A5F89C-6C74-4047-BCB1-7F0CADE6B856}" v="13" dt="2024-03-04T04:28:20.593"/>
    <p1510:client id="{A80BFAA4-5456-47CF-B88B-FBD42D0ED15B}" v="73" dt="2024-03-04T17:17:43.104"/>
    <p1510:client id="{AACC96AF-1859-42AD-8205-4A230ABFE63D}" v="175" dt="2024-03-04T04:21:24.778"/>
    <p1510:client id="{D0361244-FD6E-42ED-870B-8448BF06447F}" v="3" dt="2024-03-04T04:06:04.318"/>
    <p1510:client id="{D6D217F5-C59F-47D4-AEF9-32750969F3F2}" v="28" dt="2024-03-04T16:22:01.064"/>
    <p1510:client id="{D816F1D0-C304-4FB9-B56C-8B6953633E4A}" v="2" dt="2024-03-04T00:30:23.117"/>
    <p1510:client id="{F94612CF-314B-CA4D-A91D-8C16AC5B07FE}" v="93" dt="2024-03-04T00:51:29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2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8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6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9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4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3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1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5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2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2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hyperlink" Target="https://creativecommons.org/licenses/by/3.0/" TargetMode="External"/><Relationship Id="rId12" Type="http://schemas.openxmlformats.org/officeDocument/2006/relationships/hyperlink" Target="https://www.flickr.com/photos/68800167@N07/625694604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s.commons.georgetown.edu/cctp-820-fall2018/author/tz166/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creativecommons.org/licenses/by-nc/3.0/" TargetMode="External"/><Relationship Id="rId10" Type="http://schemas.openxmlformats.org/officeDocument/2006/relationships/hyperlink" Target="https://technofaq.org/posts/2020/02/6-tips-on-communication-and-teamwork-to-strengthen-team-collaboration/" TargetMode="External"/><Relationship Id="rId4" Type="http://schemas.openxmlformats.org/officeDocument/2006/relationships/hyperlink" Target="https://www.iphonemod.net/measure-distance-google-maps-4-36-feature-preview.html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" name="Rectangle 208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11" name="Top Left">
            <a:extLst>
              <a:ext uri="{FF2B5EF4-FFF2-40B4-BE49-F238E27FC236}">
                <a16:creationId xmlns:a16="http://schemas.microsoft.com/office/drawing/2014/main" id="{F99A87B6-0764-47AD-BF24-B54A16F94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50E14B7-3770-407C-A359-030533E14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F5BFEC0-D7AC-4F30-9697-1A7804BE7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D47A7E9-69C2-466A-8E0A-1E82502C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7B64B2C-0074-40A5-AD7B-10234F367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4EAC4AF-90F7-4D5B-9D52-8B5CC855B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C772208-699E-460A-B31E-D49D3EFE3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99AB563-7EE7-4EB1-A6C7-E885E4774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A4ABF96-0400-4F13-B053-5AB9AB2902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D8772D0-FD61-1CB8-4AFA-BEF9E05B6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541" y="2221652"/>
            <a:ext cx="5174255" cy="2115792"/>
          </a:xfrm>
        </p:spPr>
        <p:txBody>
          <a:bodyPr anchor="b">
            <a:normAutofit/>
          </a:bodyPr>
          <a:lstStyle/>
          <a:p>
            <a:r>
              <a:rPr lang="en-CA" sz="5400"/>
              <a:t>Prototype I</a:t>
            </a:r>
            <a:br>
              <a:rPr lang="en-CA" sz="5400"/>
            </a:br>
            <a:r>
              <a:rPr lang="en-CA" sz="4000"/>
              <a:t>GNG 1503</a:t>
            </a:r>
            <a:endParaRPr lang="en-US" sz="4000">
              <a:cs typeface="Posteram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14C8AA-1700-A810-4C7C-805B2BF3D3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552" y="4677296"/>
            <a:ext cx="4798446" cy="15108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CA" sz="1500" dirty="0" err="1"/>
              <a:t>Presenté</a:t>
            </a:r>
            <a:r>
              <a:rPr lang="en-CA" sz="1500" dirty="0"/>
              <a:t> par : Samia Akil – Fatima Bah – Brandon Brock – Tamiru </a:t>
            </a:r>
            <a:r>
              <a:rPr lang="en-CA" sz="1500" dirty="0" err="1"/>
              <a:t>Bushu</a:t>
            </a:r>
            <a:r>
              <a:rPr lang="en-CA" sz="1500" dirty="0"/>
              <a:t> - Cossi Cedric Osvaldo </a:t>
            </a:r>
            <a:r>
              <a:rPr lang="en-CA" sz="1500" dirty="0" err="1"/>
              <a:t>Djenoukpo</a:t>
            </a:r>
            <a:endParaRPr lang="en-CA" sz="1500" dirty="0"/>
          </a:p>
        </p:txBody>
      </p:sp>
      <p:pic>
        <p:nvPicPr>
          <p:cNvPr id="4" name="Picture 3" descr="Une image contenant intérieur, meubles, Immeuble de bureaux, mur&#10;&#10;Description générée automatiquement">
            <a:extLst>
              <a:ext uri="{FF2B5EF4-FFF2-40B4-BE49-F238E27FC236}">
                <a16:creationId xmlns:a16="http://schemas.microsoft.com/office/drawing/2014/main" id="{DA3BEBBB-65E5-FDAC-913E-944A8735E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535" b="1"/>
          <a:stretch/>
        </p:blipFill>
        <p:spPr>
          <a:xfrm>
            <a:off x="5943711" y="10"/>
            <a:ext cx="6248289" cy="6857990"/>
          </a:xfrm>
          <a:prstGeom prst="rect">
            <a:avLst/>
          </a:prstGeom>
        </p:spPr>
      </p:pic>
      <p:grpSp>
        <p:nvGrpSpPr>
          <p:cNvPr id="213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37192" y="3369564"/>
            <a:ext cx="118872" cy="118872"/>
            <a:chOff x="1175347" y="3733800"/>
            <a:chExt cx="118872" cy="118872"/>
          </a:xfrm>
        </p:grpSpPr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5" name="Bottom Right">
            <a:extLst>
              <a:ext uri="{FF2B5EF4-FFF2-40B4-BE49-F238E27FC236}">
                <a16:creationId xmlns:a16="http://schemas.microsoft.com/office/drawing/2014/main" id="{EE8A2E90-75F0-4F59-AE03-FE737F410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70" name="Graphic 157">
              <a:extLst>
                <a:ext uri="{FF2B5EF4-FFF2-40B4-BE49-F238E27FC236}">
                  <a16:creationId xmlns:a16="http://schemas.microsoft.com/office/drawing/2014/main" id="{291613E8-1172-4437-97E9-F15A2956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CE1404A3-DA0A-451F-80F9-341A400102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D9F30DE-11BA-476B-B25D-CED39DBB6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53755C4-9D54-4D38-856A-7D1D31BC4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2D176F7-5471-4C65-B496-F05544AF3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E3541E62-142A-4078-8B35-723AF8B137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2037584-8C21-4B8F-9EC5-5F978F32ED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318287BF-F368-4F91-A36C-A729B478EF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54A80ED-1507-4424-AE0D-E8B52DAC0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457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3E0ED-461E-0592-FCD5-FF879C0F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>
                <a:cs typeface="Posterama"/>
              </a:rPr>
              <a:t>Conclusion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3CB88-3391-8D57-0291-0931031F6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4459"/>
            <a:ext cx="10515600" cy="43725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>
                <a:latin typeface="AvenirNext LT Pro Medium"/>
              </a:rPr>
              <a:t>Le prototype 1 </a:t>
            </a:r>
            <a:r>
              <a:rPr lang="en-CA" err="1">
                <a:latin typeface="AvenirNext LT Pro Medium"/>
              </a:rPr>
              <a:t>représente</a:t>
            </a:r>
            <a:r>
              <a:rPr lang="en-CA">
                <a:latin typeface="AvenirNext LT Pro Medium"/>
              </a:rPr>
              <a:t> </a:t>
            </a:r>
            <a:r>
              <a:rPr lang="en-CA" err="1">
                <a:latin typeface="AvenirNext LT Pro Medium"/>
              </a:rPr>
              <a:t>une</a:t>
            </a:r>
            <a:r>
              <a:rPr lang="en-CA">
                <a:latin typeface="AvenirNext LT Pro Medium"/>
              </a:rPr>
              <a:t> étape </a:t>
            </a:r>
            <a:r>
              <a:rPr lang="en-CA" err="1">
                <a:latin typeface="AvenirNext LT Pro Medium"/>
              </a:rPr>
              <a:t>cruciale</a:t>
            </a:r>
            <a:r>
              <a:rPr lang="en-CA">
                <a:latin typeface="AvenirNext LT Pro Medium"/>
              </a:rPr>
              <a:t> dans le </a:t>
            </a:r>
            <a:r>
              <a:rPr lang="en-CA" err="1">
                <a:latin typeface="AvenirNext LT Pro Medium"/>
              </a:rPr>
              <a:t>dévelopement</a:t>
            </a:r>
            <a:r>
              <a:rPr lang="en-CA">
                <a:latin typeface="AvenirNext LT Pro Medium"/>
              </a:rPr>
              <a:t> de </a:t>
            </a:r>
            <a:r>
              <a:rPr lang="en-CA" err="1">
                <a:latin typeface="AvenirNext LT Pro Medium"/>
              </a:rPr>
              <a:t>notre</a:t>
            </a:r>
            <a:r>
              <a:rPr lang="en-CA">
                <a:latin typeface="AvenirNext LT Pro Medium"/>
              </a:rPr>
              <a:t> solution sur le plan de la </a:t>
            </a:r>
            <a:r>
              <a:rPr lang="en-CA">
                <a:latin typeface="AvenirNext LT Pro Medium"/>
                <a:ea typeface="+mn-lt"/>
                <a:cs typeface="+mn-lt"/>
              </a:rPr>
              <a:t> </a:t>
            </a:r>
            <a:r>
              <a:rPr lang="en-CA" err="1">
                <a:latin typeface="AvenirNext LT Pro Medium"/>
                <a:ea typeface="+mn-lt"/>
                <a:cs typeface="+mn-lt"/>
              </a:rPr>
              <a:t>géolocalisation</a:t>
            </a:r>
            <a:r>
              <a:rPr lang="en-CA">
                <a:latin typeface="AvenirNext LT Pro Medium"/>
                <a:ea typeface="+mn-lt"/>
                <a:cs typeface="+mn-lt"/>
              </a:rPr>
              <a:t> et de reservation.</a:t>
            </a:r>
            <a:endParaRPr lang="fr-FR">
              <a:latin typeface="Avenir Next LT Pro"/>
            </a:endParaRPr>
          </a:p>
          <a:p>
            <a:pPr marL="0" indent="0">
              <a:buNone/>
            </a:pPr>
            <a:endParaRPr lang="en-CA">
              <a:latin typeface="AvenirNext LT Pro Medium"/>
            </a:endParaRPr>
          </a:p>
          <a:p>
            <a:pPr marL="0" indent="0">
              <a:buNone/>
            </a:pPr>
            <a:endParaRPr lang="en-CA">
              <a:latin typeface="AvenirNext LT Pro Medium"/>
            </a:endParaRPr>
          </a:p>
          <a:p>
            <a:pPr marL="0" indent="0">
              <a:buNone/>
            </a:pPr>
            <a:endParaRPr lang="en-CA">
              <a:latin typeface="AvenirNext LT Pro Medium"/>
            </a:endParaRPr>
          </a:p>
          <a:p>
            <a:pPr marL="0" indent="0">
              <a:buNone/>
            </a:pPr>
            <a:r>
              <a:rPr lang="en-CA">
                <a:latin typeface="AvenirNext LT Pro Medium"/>
              </a:rPr>
              <a:t>Nous </a:t>
            </a:r>
            <a:r>
              <a:rPr lang="en-CA" err="1">
                <a:latin typeface="AvenirNext LT Pro Medium"/>
              </a:rPr>
              <a:t>sommes</a:t>
            </a:r>
            <a:r>
              <a:rPr lang="en-CA">
                <a:latin typeface="AvenirNext LT Pro Medium"/>
              </a:rPr>
              <a:t> </a:t>
            </a:r>
            <a:r>
              <a:rPr lang="en-CA" err="1">
                <a:latin typeface="AvenirNext LT Pro Medium"/>
              </a:rPr>
              <a:t>ouverts</a:t>
            </a:r>
            <a:r>
              <a:rPr lang="en-CA">
                <a:latin typeface="AvenirNext LT Pro Medium"/>
              </a:rPr>
              <a:t> aux questions et aux retours </a:t>
            </a:r>
            <a:r>
              <a:rPr lang="en-CA" err="1">
                <a:latin typeface="AvenirNext LT Pro Medium"/>
              </a:rPr>
              <a:t>d'utilisateurs</a:t>
            </a:r>
            <a:r>
              <a:rPr lang="en-CA">
                <a:latin typeface="AvenirNext LT Pro Medium"/>
              </a:rPr>
              <a:t> pour </a:t>
            </a:r>
            <a:r>
              <a:rPr lang="en-CA" err="1">
                <a:latin typeface="AvenirNext LT Pro Medium"/>
              </a:rPr>
              <a:t>améliorer</a:t>
            </a:r>
            <a:r>
              <a:rPr lang="en-CA">
                <a:latin typeface="AvenirNext LT Pro Medium"/>
              </a:rPr>
              <a:t> </a:t>
            </a:r>
            <a:r>
              <a:rPr lang="en-CA" err="1">
                <a:latin typeface="AvenirNext LT Pro Medium"/>
              </a:rPr>
              <a:t>continuellement</a:t>
            </a:r>
            <a:r>
              <a:rPr lang="en-CA">
                <a:latin typeface="AvenirNext LT Pro Medium"/>
              </a:rPr>
              <a:t> </a:t>
            </a:r>
            <a:r>
              <a:rPr lang="en-CA" err="1">
                <a:latin typeface="AvenirNext LT Pro Medium"/>
              </a:rPr>
              <a:t>notre</a:t>
            </a:r>
            <a:r>
              <a:rPr lang="en-CA">
                <a:latin typeface="AvenirNext LT Pro Medium"/>
              </a:rPr>
              <a:t> prototype!</a:t>
            </a:r>
            <a:endParaRPr lang="fr-FR"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312592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8B33-8DD6-8119-DAAA-A88D4C25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L’Agenda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F9621-26E1-7B50-876A-712CFF0C8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95" y="2234631"/>
            <a:ext cx="10515600" cy="36936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en-US" sz="3200"/>
              <a:t>Presentation </a:t>
            </a:r>
            <a:r>
              <a:rPr lang="en-US" sz="3200" err="1"/>
              <a:t>d’équipe</a:t>
            </a:r>
            <a:r>
              <a:rPr lang="en-US" sz="3200"/>
              <a:t> </a:t>
            </a:r>
          </a:p>
          <a:p>
            <a:pPr>
              <a:buFont typeface="Arial" panose="020B0504020202020204" pitchFamily="34" charset="0"/>
              <a:buChar char="•"/>
            </a:pPr>
            <a:r>
              <a:rPr lang="en-US" sz="3200" err="1"/>
              <a:t>Problèmatique</a:t>
            </a:r>
            <a:endParaRPr lang="en-US" sz="3200"/>
          </a:p>
          <a:p>
            <a:pPr>
              <a:buFont typeface="Arial" panose="020B0504020202020204" pitchFamily="34" charset="0"/>
              <a:buChar char="•"/>
            </a:pPr>
            <a:r>
              <a:rPr lang="en-US" sz="3200"/>
              <a:t>Introduction des 4 sous-</a:t>
            </a:r>
            <a:r>
              <a:rPr lang="en-US" sz="3200" err="1"/>
              <a:t>systèmes</a:t>
            </a:r>
            <a:r>
              <a:rPr lang="en-US" sz="3200"/>
              <a:t>  </a:t>
            </a:r>
            <a:endParaRPr lang="en-US"/>
          </a:p>
          <a:p>
            <a:pPr>
              <a:buFont typeface="Arial" panose="020B0504020202020204" pitchFamily="34" charset="0"/>
              <a:buChar char="•"/>
            </a:pPr>
            <a:r>
              <a:rPr lang="en-US" sz="3200"/>
              <a:t>Notre solution </a:t>
            </a:r>
          </a:p>
          <a:p>
            <a:pPr>
              <a:buFont typeface="Arial" panose="020B05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5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" name="Rectangle 20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FBFC6891-CBA5-427E-98AC-BF56BB033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B774D-BC6D-F67C-EBA5-1C8378B7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4087571"/>
            <a:ext cx="4795282" cy="20319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>
                <a:latin typeface="Rockwell"/>
                <a:ea typeface="Calibri"/>
                <a:cs typeface="Posterama"/>
              </a:rPr>
              <a:t>Introduction du Sous </a:t>
            </a:r>
            <a:r>
              <a:rPr lang="en-US" b="1" err="1">
                <a:latin typeface="Rockwell"/>
                <a:ea typeface="Calibri"/>
                <a:cs typeface="Posterama"/>
              </a:rPr>
              <a:t>système</a:t>
            </a:r>
            <a:r>
              <a:rPr lang="en-US" b="1">
                <a:latin typeface="Rockwell"/>
                <a:ea typeface="Calibri"/>
                <a:cs typeface="Posterama"/>
              </a:rPr>
              <a:t> de </a:t>
            </a:r>
            <a:r>
              <a:rPr lang="en-US" b="1" err="1">
                <a:latin typeface="Rockwell"/>
                <a:ea typeface="Calibri"/>
                <a:cs typeface="Posterama"/>
              </a:rPr>
              <a:t>réservation</a:t>
            </a:r>
            <a:r>
              <a:rPr lang="en-US" b="1">
                <a:latin typeface="Rockwell"/>
                <a:ea typeface="Calibri"/>
                <a:cs typeface="Posterama"/>
              </a:rPr>
              <a:t>:</a:t>
            </a:r>
            <a:endParaRPr lang="en-US" b="1" kern="1200">
              <a:latin typeface="Rockwell"/>
              <a:ea typeface="Calibri"/>
              <a:cs typeface="Posterama"/>
            </a:endParaRPr>
          </a:p>
        </p:txBody>
      </p:sp>
      <p:grpSp>
        <p:nvGrpSpPr>
          <p:cNvPr id="209" name="Bottom Right">
            <a:extLst>
              <a:ext uri="{FF2B5EF4-FFF2-40B4-BE49-F238E27FC236}">
                <a16:creationId xmlns:a16="http://schemas.microsoft.com/office/drawing/2014/main" id="{4CD73DBB-9AC8-4BE7-AA43-995A7495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512DE672-70F7-4637-B2FF-2FA41F0B0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11" name="Graphic 157">
              <a:extLst>
                <a:ext uri="{FF2B5EF4-FFF2-40B4-BE49-F238E27FC236}">
                  <a16:creationId xmlns:a16="http://schemas.microsoft.com/office/drawing/2014/main" id="{DD2F0317-76EA-414D-B393-F8B40F19C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7EDD0BAA-CF8C-4BEE-8C35-300AF2017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35A65F3-B3C8-4CC6-BA1A-035AEA210F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F0B2B25A-CE08-484B-B756-77C69C3BFE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C6F5E584-459A-4F39-9F69-43177D7D66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A96BF44-ED00-4109-9F2F-65716299D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98C01C93-49E2-4D91-BD01-E1E20675B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961950D-1C40-4BA8-9CCE-D8E2C0AB9E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C934D714-BCAF-4495-A9AD-F66AC5794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 descr="A group of people in a room&#10;&#10;Description automatically generated">
            <a:extLst>
              <a:ext uri="{FF2B5EF4-FFF2-40B4-BE49-F238E27FC236}">
                <a16:creationId xmlns:a16="http://schemas.microsoft.com/office/drawing/2014/main" id="{F6774B86-9A10-2819-4E21-D2798AA41B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24" b="12838"/>
          <a:stretch/>
        </p:blipFill>
        <p:spPr>
          <a:xfrm>
            <a:off x="188468" y="10"/>
            <a:ext cx="11812017" cy="3919684"/>
          </a:xfrm>
          <a:prstGeom prst="rect">
            <a:avLst/>
          </a:pr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221" name="Top Left">
            <a:extLst>
              <a:ext uri="{FF2B5EF4-FFF2-40B4-BE49-F238E27FC236}">
                <a16:creationId xmlns:a16="http://schemas.microsoft.com/office/drawing/2014/main" id="{AAFDD3F2-C28D-4186-A9F0-DA324412D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D5302C02-0D50-4BBD-8410-674BE02F9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8C7FBB7-D7DF-46D6-80AF-EA374C31A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806BD1F9-BA15-455A-AC80-3E40C5B6A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5AD4DC37-4D5F-4CFC-B64A-ACA7ED6923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82A0B918-ED2A-45A5-9247-67750B3D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3775DAE7-4E0F-4B22-BDD1-4B3F35357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F80A3A5C-7609-4229-8E65-17AD785E38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7F2BA8A-89ED-5A2C-541D-702BE4103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4088049"/>
            <a:ext cx="4977905" cy="20314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en-US" sz="1800"/>
              <a:t>GovRes</a:t>
            </a:r>
          </a:p>
          <a:p>
            <a:pPr lvl="1">
              <a:buFont typeface="Courier New" panose="020B0504020202020204" pitchFamily="34" charset="0"/>
              <a:buChar char="o"/>
            </a:pPr>
            <a:r>
              <a:rPr lang="en-US" sz="1800"/>
              <a:t> Permet aux employes de consulter la disponibilité des salles</a:t>
            </a:r>
          </a:p>
          <a:p>
            <a:pPr lvl="1">
              <a:buFont typeface="Courier New" panose="020B0504020202020204" pitchFamily="34" charset="0"/>
              <a:buChar char="o"/>
            </a:pPr>
            <a:r>
              <a:rPr lang="en-US" sz="1800"/>
              <a:t>D'effectuer des reservations </a:t>
            </a:r>
          </a:p>
          <a:p>
            <a:pPr lvl="1">
              <a:buFont typeface="Courier New" panose="020B0504020202020204" pitchFamily="34" charset="0"/>
              <a:buChar char="o"/>
            </a:pPr>
            <a:r>
              <a:rPr lang="en-US" sz="1800"/>
              <a:t>De gérer leurs réservations existantes 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0D1885-E20B-109F-5A53-98397E02DE05}"/>
              </a:ext>
            </a:extLst>
          </p:cNvPr>
          <p:cNvSpPr/>
          <p:nvPr/>
        </p:nvSpPr>
        <p:spPr>
          <a:xfrm>
            <a:off x="5492260" y="1549544"/>
            <a:ext cx="1210097" cy="6682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996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2" name="Top left">
            <a:extLst>
              <a:ext uri="{FF2B5EF4-FFF2-40B4-BE49-F238E27FC236}">
                <a16:creationId xmlns:a16="http://schemas.microsoft.com/office/drawing/2014/main" id="{5089F41F-380F-4E05-9A56-4C8F456E8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A95964E-B60E-42AA-AAF3-91A4345B3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C9A41BA-B255-49A5-9A9C-46B951135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5076F12-9630-46F2-ADAF-617D35489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DD2B33-B10F-441B-A5DE-95F578BE7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C0380C-3C12-4AD4-A59D-9F4A5B52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012F9BC-0D26-4714-96A0-BB74332F9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0BDD384-5C35-40DD-81BD-260F7CD7C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9813DFC-2118-4F9F-B162-1DD0A32B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3700EB-A567-E978-C248-E6F927CDA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814412" cy="1664573"/>
          </a:xfrm>
        </p:spPr>
        <p:txBody>
          <a:bodyPr>
            <a:normAutofit/>
          </a:bodyPr>
          <a:lstStyle/>
          <a:p>
            <a:r>
              <a:rPr lang="en-CA">
                <a:cs typeface="Posterama"/>
              </a:rPr>
              <a:t>Sous </a:t>
            </a:r>
            <a:r>
              <a:rPr lang="en-CA" err="1">
                <a:cs typeface="Posterama"/>
              </a:rPr>
              <a:t>systeme</a:t>
            </a:r>
            <a:r>
              <a:rPr lang="en-CA">
                <a:cs typeface="Posterama"/>
              </a:rPr>
              <a:t> 1: De reservation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7F5A1-B63F-E1E4-E674-59B5807FA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293" y="2334318"/>
            <a:ext cx="4814102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sz="1800">
              <a:latin typeface="Bookman Old Style"/>
            </a:endParaRPr>
          </a:p>
          <a:p>
            <a:pPr>
              <a:buFont typeface="Arial" panose="020B0504020202020204" pitchFamily="34" charset="0"/>
              <a:buChar char="•"/>
            </a:pPr>
            <a:r>
              <a:rPr lang="en-US" sz="2200" err="1">
                <a:latin typeface="Segoe UI"/>
                <a:cs typeface="Segoe UI"/>
              </a:rPr>
              <a:t>L'objectif</a:t>
            </a:r>
            <a:r>
              <a:rPr lang="en-US" sz="2200">
                <a:latin typeface="Segoe UI"/>
                <a:cs typeface="Segoe UI"/>
              </a:rPr>
              <a:t> principal de </a:t>
            </a:r>
            <a:r>
              <a:rPr lang="en-US" sz="2200" err="1">
                <a:latin typeface="Segoe UI"/>
                <a:cs typeface="Segoe UI"/>
              </a:rPr>
              <a:t>ce</a:t>
            </a:r>
            <a:r>
              <a:rPr lang="en-US" sz="2200">
                <a:latin typeface="Segoe UI"/>
                <a:cs typeface="Segoe UI"/>
              </a:rPr>
              <a:t> prototype:</a:t>
            </a:r>
            <a:endParaRPr lang="en-US" sz="2200">
              <a:solidFill>
                <a:srgbClr val="000000"/>
              </a:solidFill>
              <a:latin typeface="Segoe UI"/>
              <a:cs typeface="Segoe UI"/>
            </a:endParaRPr>
          </a:p>
          <a:p>
            <a:pPr>
              <a:buFont typeface="Arial" panose="020B0504020202020204" pitchFamily="34" charset="0"/>
              <a:buChar char="•"/>
            </a:pPr>
            <a:endParaRPr lang="en-US" sz="2200">
              <a:latin typeface="Segoe UI"/>
              <a:cs typeface="Segoe UI"/>
            </a:endParaRPr>
          </a:p>
          <a:p>
            <a:pPr lvl="1">
              <a:buFont typeface="Courier New" panose="020B0504020202020204" pitchFamily="34" charset="0"/>
              <a:buChar char="o"/>
            </a:pPr>
            <a:r>
              <a:rPr lang="en-US" sz="2000" err="1">
                <a:latin typeface="Rockwell"/>
                <a:cs typeface="Arial"/>
              </a:rPr>
              <a:t>Permettre</a:t>
            </a:r>
            <a:r>
              <a:rPr lang="en-US" sz="2000">
                <a:latin typeface="Rockwell"/>
                <a:cs typeface="Arial"/>
              </a:rPr>
              <a:t> aux </a:t>
            </a:r>
            <a:r>
              <a:rPr lang="en-US" sz="2000" err="1">
                <a:latin typeface="Rockwell"/>
                <a:cs typeface="Arial"/>
              </a:rPr>
              <a:t>employés</a:t>
            </a:r>
            <a:r>
              <a:rPr lang="en-US" sz="2000">
                <a:latin typeface="Rockwell"/>
                <a:cs typeface="Arial"/>
              </a:rPr>
              <a:t>                </a:t>
            </a:r>
            <a:r>
              <a:rPr lang="en-US" sz="2000" err="1">
                <a:latin typeface="Rockwell"/>
                <a:ea typeface="+mn-lt"/>
                <a:cs typeface="+mn-lt"/>
              </a:rPr>
              <a:t>d'éffectuer</a:t>
            </a:r>
            <a:r>
              <a:rPr lang="en-US" sz="2000">
                <a:latin typeface="Rockwell"/>
                <a:ea typeface="+mn-lt"/>
                <a:cs typeface="+mn-lt"/>
              </a:rPr>
              <a:t> des </a:t>
            </a:r>
            <a:r>
              <a:rPr lang="en-US" sz="2000" err="1">
                <a:latin typeface="Rockwell"/>
                <a:ea typeface="+mn-lt"/>
                <a:cs typeface="+mn-lt"/>
              </a:rPr>
              <a:t>réservations</a:t>
            </a:r>
            <a:r>
              <a:rPr lang="en-US" sz="2000">
                <a:latin typeface="Rockwell"/>
                <a:ea typeface="+mn-lt"/>
                <a:cs typeface="+mn-lt"/>
              </a:rPr>
              <a:t> </a:t>
            </a:r>
            <a:r>
              <a:rPr lang="en-US" sz="2000">
                <a:latin typeface="Rockwell"/>
                <a:cs typeface="Arial"/>
              </a:rPr>
              <a:t> </a:t>
            </a:r>
            <a:endParaRPr lang="en-US" sz="2000">
              <a:solidFill>
                <a:srgbClr val="000000"/>
              </a:solidFill>
              <a:latin typeface="Rockwell"/>
              <a:cs typeface="Segoe UI"/>
            </a:endParaRPr>
          </a:p>
          <a:p>
            <a:pPr marL="0" indent="0">
              <a:buNone/>
            </a:pPr>
            <a:r>
              <a:rPr lang="en-US" sz="2200">
                <a:latin typeface="Arial"/>
                <a:cs typeface="Arial"/>
              </a:rPr>
              <a:t>  </a:t>
            </a:r>
          </a:p>
          <a:p>
            <a:pPr>
              <a:buFont typeface="Arial" panose="020B0504020202020204" pitchFamily="34" charset="0"/>
              <a:buChar char="•"/>
            </a:pPr>
            <a:endParaRPr lang="en-CA" sz="1800">
              <a:latin typeface="Bookman Old Style"/>
            </a:endParaRPr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1D45CEAE-BD65-337B-9873-3EA7030D0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787" y="1925329"/>
            <a:ext cx="6341084" cy="3614739"/>
          </a:xfrm>
          <a:prstGeom prst="rect">
            <a:avLst/>
          </a:prstGeom>
        </p:spPr>
      </p:pic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FF8C87E7-85A6-4119-B524-84AA9C0AA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795C3BD-3FC3-4E1B-AD87-32CDB6EEC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48C556CD-2C4A-474F-9FF7-77BBE788F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5ADB469-31B7-4DEF-BB35-B16F50DBE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B70D859-00C6-4B2A-934C-68F32BA7C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AC0917A-2A49-4846-9772-79EEA1C99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DD6C017-B6D4-4DDE-90B4-DBA925B489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30A4B39-910B-4EB2-997D-208FB20D15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5DCA9C3-2763-4D68-BBAE-82D1DA0E9E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56A41BA-B004-4C26-806A-B2AAA1E285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60C5622-37F7-4A22-A941-BAAFD864F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958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8" name="Top left">
            <a:extLst>
              <a:ext uri="{FF2B5EF4-FFF2-40B4-BE49-F238E27FC236}">
                <a16:creationId xmlns:a16="http://schemas.microsoft.com/office/drawing/2014/main" id="{3DF7CE3A-5BDC-4E10-9388-4C79AC10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7EE8754-F2D6-4612-9200-7AFC134C9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41339C3-F988-4CF6-BDF8-4BA05CB8D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138096-B969-482E-A58F-BD9CB0BBCD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FC54DBC-FFE9-4D1A-A444-F4C7E392D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829F8B6-CF1D-4661-853E-7075100EA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854BC5D-2232-41F5-98C2-3AC5EBFB8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8892BEF-2479-47E3-BB9B-50C3BEEC5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A44A0DB-BE5F-4000-9544-5623F83A1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C826D7-472C-0AE7-1206-27C3B712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653" y="875008"/>
            <a:ext cx="10583117" cy="10687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Sous systeme 1 : De reservation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52241-97F0-B1EE-4D96-31B184E9B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2785" y="2402945"/>
            <a:ext cx="3776415" cy="3726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200000"/>
              </a:lnSpc>
              <a:buFont typeface="Arial" panose="020B0504020202020204" pitchFamily="34" charset="0"/>
              <a:buChar char="•"/>
            </a:pPr>
            <a:r>
              <a:rPr lang="en-US" sz="2200" err="1">
                <a:solidFill>
                  <a:schemeClr val="tx2"/>
                </a:solidFill>
                <a:latin typeface="AvenirNext LT Pro Medium"/>
              </a:rPr>
              <a:t>Fiable</a:t>
            </a:r>
            <a:r>
              <a:rPr lang="en-US" sz="2200">
                <a:solidFill>
                  <a:schemeClr val="tx2"/>
                </a:solidFill>
                <a:latin typeface="AvenirNext LT Pro Medium"/>
              </a:rPr>
              <a:t> </a:t>
            </a:r>
            <a:endParaRPr lang="fr-FR">
              <a:solidFill>
                <a:schemeClr val="tx2"/>
              </a:solidFill>
              <a:latin typeface="AvenirNext LT Pro Medium"/>
            </a:endParaRPr>
          </a:p>
          <a:p>
            <a:pPr marL="342900" indent="-342900">
              <a:lnSpc>
                <a:spcPct val="200000"/>
              </a:lnSpc>
              <a:buFont typeface="Arial" panose="020B0504020202020204" pitchFamily="34" charset="0"/>
              <a:buChar char="•"/>
            </a:pPr>
            <a:r>
              <a:rPr lang="en-US" sz="2200" err="1">
                <a:solidFill>
                  <a:schemeClr val="tx2"/>
                </a:solidFill>
                <a:latin typeface="AvenirNext LT Pro Medium"/>
              </a:rPr>
              <a:t>Efficace</a:t>
            </a:r>
            <a:endParaRPr lang="en-US" sz="2200">
              <a:solidFill>
                <a:schemeClr val="tx2"/>
              </a:solidFill>
              <a:latin typeface="AvenirNext LT Pro Medium"/>
            </a:endParaRPr>
          </a:p>
          <a:p>
            <a:pPr marL="342900" indent="-342900">
              <a:lnSpc>
                <a:spcPct val="200000"/>
              </a:lnSpc>
              <a:buFont typeface="Arial" panose="020B05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  <a:latin typeface="AvenirNext LT Pro Medium"/>
              </a:rPr>
              <a:t>Convivial</a:t>
            </a:r>
          </a:p>
        </p:txBody>
      </p:sp>
      <p:grpSp>
        <p:nvGrpSpPr>
          <p:cNvPr id="108" name="Cross">
            <a:extLst>
              <a:ext uri="{FF2B5EF4-FFF2-40B4-BE49-F238E27FC236}">
                <a16:creationId xmlns:a16="http://schemas.microsoft.com/office/drawing/2014/main" id="{B270D064-4AA8-4476-8B01-32F8176A4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A8100D3-125D-4F8C-83B8-B5898B6F4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A2153A7-5195-4EFC-B16A-D5758F96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478F01E-50DF-34BD-A9FB-FDF9A49D2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4" t="11990" r="24966" b="293"/>
          <a:stretch/>
        </p:blipFill>
        <p:spPr>
          <a:xfrm>
            <a:off x="4567432" y="2129373"/>
            <a:ext cx="6527288" cy="4273288"/>
          </a:xfrm>
          <a:prstGeom prst="rect">
            <a:avLst/>
          </a:prstGeom>
        </p:spPr>
      </p:pic>
      <p:grpSp>
        <p:nvGrpSpPr>
          <p:cNvPr id="112" name="Bottom Right">
            <a:extLst>
              <a:ext uri="{FF2B5EF4-FFF2-40B4-BE49-F238E27FC236}">
                <a16:creationId xmlns:a16="http://schemas.microsoft.com/office/drawing/2014/main" id="{AB6237A3-9D32-467E-AA5A-14D052593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F057400-8420-478E-8A2F-B58D45E0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14" name="Graphic 157">
              <a:extLst>
                <a:ext uri="{FF2B5EF4-FFF2-40B4-BE49-F238E27FC236}">
                  <a16:creationId xmlns:a16="http://schemas.microsoft.com/office/drawing/2014/main" id="{CC012467-B7B8-440A-8DAB-5EFF70FA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0F8C8E4-FB02-4F5D-9DC9-A062442E46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A40D7C3-FA31-4AF6-AD75-E54BF48E96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B128BB2D-104A-4CDF-8D53-D83ACBC85B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A3CCEA3-9A1A-408D-9344-64347FAFA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C8F56CD-A9BE-4A11-90D6-A0C38552E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0152681-AFB0-428A-B6D0-BC183F8C4E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3AD8FD39-79C9-4EA7-A00A-CDA13E009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A2652E6-AEC0-4A6E-9E79-B09605219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47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39" name="Bottom Right">
            <a:extLst>
              <a:ext uri="{FF2B5EF4-FFF2-40B4-BE49-F238E27FC236}">
                <a16:creationId xmlns:a16="http://schemas.microsoft.com/office/drawing/2014/main" id="{5656314A-7360-472A-85B1-0CC7D3C5C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499FD5-DA9A-40DA-93B7-3903B0FB6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41" name="Graphic 157">
              <a:extLst>
                <a:ext uri="{FF2B5EF4-FFF2-40B4-BE49-F238E27FC236}">
                  <a16:creationId xmlns:a16="http://schemas.microsoft.com/office/drawing/2014/main" id="{0A52B7C2-CDEF-4E8C-BEC4-F83F5A7E3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EF0EC5-5A73-49D5-B41D-BE464CB2EC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A78AC46-8358-46F7-8053-BDB805B2A6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D9EBE72-EB96-46AF-9479-A0B4E2F506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778FF3A-B709-48E2-977C-350725CE9D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5CEE22A-EC37-49DA-AFBD-BC5C076958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B48EED8-5833-438B-BDC4-5D529230D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5354540-D1D5-44A1-B33C-E3782C8BE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72143CA-33C4-4A6C-99B9-0EB5F0677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214DA2-8E53-536B-FE92-717B1B54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690" y="724589"/>
            <a:ext cx="3776416" cy="223085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kern="1200">
                <a:latin typeface="+mj-lt"/>
                <a:ea typeface="+mj-ea"/>
                <a:cs typeface="+mj-cs"/>
              </a:rPr>
              <a:t>Sous </a:t>
            </a:r>
            <a:r>
              <a:rPr lang="en-US" sz="3600" kern="1200" err="1">
                <a:latin typeface="+mj-lt"/>
                <a:ea typeface="+mj-ea"/>
                <a:cs typeface="+mj-cs"/>
              </a:rPr>
              <a:t>systeme</a:t>
            </a:r>
            <a:r>
              <a:rPr lang="en-US" sz="3600" kern="1200">
                <a:latin typeface="+mj-lt"/>
                <a:ea typeface="+mj-ea"/>
                <a:cs typeface="+mj-cs"/>
              </a:rPr>
              <a:t> 2 :</a:t>
            </a:r>
            <a:r>
              <a:rPr lang="en-US" sz="3600"/>
              <a:t> </a:t>
            </a:r>
            <a:r>
              <a:rPr lang="en-US" sz="3600" err="1"/>
              <a:t>Géolocalisation</a:t>
            </a:r>
            <a:r>
              <a:rPr lang="en-US" sz="3600" kern="120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81DE7-55C4-D9C4-012C-D2BEA6CC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4081" y="3282304"/>
            <a:ext cx="3776415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504020202020204" pitchFamily="34" charset="0"/>
              <a:buChar char="•"/>
            </a:pPr>
            <a:r>
              <a:rPr lang="en-US" sz="2200">
                <a:solidFill>
                  <a:schemeClr val="tx2"/>
                </a:solidFill>
              </a:rPr>
              <a:t>Développement d' </a:t>
            </a:r>
            <a:r>
              <a:rPr lang="en-US" sz="22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une</a:t>
            </a:r>
            <a:r>
              <a:rPr lang="en-US" sz="22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fonction</a:t>
            </a:r>
            <a:r>
              <a:rPr lang="en-US" sz="22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de navigation </a:t>
            </a:r>
            <a:r>
              <a:rPr lang="en-US" sz="2200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20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3D</a:t>
            </a:r>
            <a:r>
              <a:rPr lang="en-US" sz="2200">
                <a:solidFill>
                  <a:schemeClr val="tx2"/>
                </a:solidFill>
              </a:rPr>
              <a:t>.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Picture 3" descr="A floor plan of a building&#10;&#10;Description automatically generated">
            <a:extLst>
              <a:ext uri="{FF2B5EF4-FFF2-40B4-BE49-F238E27FC236}">
                <a16:creationId xmlns:a16="http://schemas.microsoft.com/office/drawing/2014/main" id="{8EF9C2B3-09C5-6DA2-6D82-C2C28EEA3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29" y="977526"/>
            <a:ext cx="6402214" cy="4897693"/>
          </a:xfrm>
          <a:prstGeom prst="rect">
            <a:avLst/>
          </a:prstGeom>
        </p:spPr>
      </p:pic>
      <p:grpSp>
        <p:nvGrpSpPr>
          <p:cNvPr id="51" name="Top left">
            <a:extLst>
              <a:ext uri="{FF2B5EF4-FFF2-40B4-BE49-F238E27FC236}">
                <a16:creationId xmlns:a16="http://schemas.microsoft.com/office/drawing/2014/main" id="{3530084A-AE46-40C3-AEC2-05AE51DBE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EB1988D-D0C1-4769-952F-AFED38C2C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51D1B66-2529-4A19-8440-105458F15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754BAC8-DD8C-4971-9849-97F66DDEE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1C64B0-B7BA-43EF-8165-A989D1EEC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3A9894D-475B-4629-9643-CEB6BEEF5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E5E81DE-AC91-47A7-BCB7-F0C46AE19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82FC6CF-DCC9-469A-B15F-405E32C5B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1624A4-F120-495F-BCDC-908EAC4C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Cross">
            <a:extLst>
              <a:ext uri="{FF2B5EF4-FFF2-40B4-BE49-F238E27FC236}">
                <a16:creationId xmlns:a16="http://schemas.microsoft.com/office/drawing/2014/main" id="{7486C3FB-E613-42EE-BB94-C836C350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45264" y="149792"/>
            <a:ext cx="118872" cy="118872"/>
            <a:chOff x="1175347" y="3733800"/>
            <a:chExt cx="118872" cy="11887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A4D2DB4-ADC6-454F-88D2-920131F2BB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C9C2CC8-1779-42F6-95C3-C68E02716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138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3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C1CC55-D3B8-A0A3-87F0-AA160808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15" y="2803480"/>
            <a:ext cx="4390807" cy="1664573"/>
          </a:xfrm>
        </p:spPr>
        <p:txBody>
          <a:bodyPr>
            <a:normAutofit/>
          </a:bodyPr>
          <a:lstStyle/>
          <a:p>
            <a:r>
              <a:rPr lang="en-CA">
                <a:cs typeface="Posterama"/>
              </a:rPr>
              <a:t>Sous </a:t>
            </a:r>
            <a:r>
              <a:rPr lang="en-CA" err="1">
                <a:cs typeface="Posterama"/>
              </a:rPr>
              <a:t>systeme</a:t>
            </a:r>
            <a:r>
              <a:rPr lang="en-CA">
                <a:cs typeface="Posterama"/>
              </a:rPr>
              <a:t> 2: </a:t>
            </a:r>
            <a:r>
              <a:rPr lang="en-CA" err="1">
                <a:cs typeface="Posterama"/>
              </a:rPr>
              <a:t>Geolocalisation</a:t>
            </a:r>
            <a:endParaRPr lang="en-CA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8A74-9D8F-22E7-E4F9-430C1C6E2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6" y="2384474"/>
            <a:ext cx="4390524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endParaRPr lang="en-CA" sz="1800"/>
          </a:p>
          <a:p>
            <a:pPr>
              <a:buFont typeface="Arial" panose="020B0504020202020204" pitchFamily="34" charset="0"/>
              <a:buChar char="•"/>
            </a:pPr>
            <a:endParaRPr lang="en-CA" sz="1800"/>
          </a:p>
          <a:p>
            <a:pPr>
              <a:buFont typeface="Arial" panose="020B0504020202020204" pitchFamily="34" charset="0"/>
              <a:buChar char="•"/>
            </a:pPr>
            <a:endParaRPr lang="en-CA" sz="1800">
              <a:latin typeface="Bookman Old Style"/>
            </a:endParaRPr>
          </a:p>
          <a:p>
            <a:pPr>
              <a:buFont typeface="Arial" panose="020B0504020202020204" pitchFamily="34" charset="0"/>
              <a:buChar char="•"/>
            </a:pPr>
            <a:endParaRPr lang="en-CA" sz="1800"/>
          </a:p>
          <a:p>
            <a:pPr>
              <a:buFont typeface="Arial" panose="020B0504020202020204" pitchFamily="34" charset="0"/>
              <a:buChar char="•"/>
            </a:pPr>
            <a:endParaRPr lang="en-CA" sz="1800"/>
          </a:p>
          <a:p>
            <a:pPr>
              <a:buFont typeface="Arial" panose="020B0504020202020204" pitchFamily="34" charset="0"/>
              <a:buChar char="•"/>
            </a:pPr>
            <a:endParaRPr lang="en-CA" sz="1800"/>
          </a:p>
        </p:txBody>
      </p:sp>
      <p:grpSp>
        <p:nvGrpSpPr>
          <p:cNvPr id="23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4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A blue and white floor plan of a ship&#10;&#10;Description automatically generated">
            <a:extLst>
              <a:ext uri="{FF2B5EF4-FFF2-40B4-BE49-F238E27FC236}">
                <a16:creationId xmlns:a16="http://schemas.microsoft.com/office/drawing/2014/main" id="{D312A435-60C9-B1BE-58C0-D5DAB99F6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251" y="15178"/>
            <a:ext cx="6778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05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3855-CC13-3425-63CE-CAE4FA367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504020202020204" pitchFamily="34" charset="0"/>
              <a:buChar char="•"/>
            </a:pPr>
            <a:r>
              <a:rPr lang="en-US">
                <a:latin typeface="Bookman Old Style"/>
              </a:rPr>
              <a:t>Les illustrations </a:t>
            </a:r>
            <a:r>
              <a:rPr lang="en-US" err="1">
                <a:latin typeface="Bookman Old Style"/>
              </a:rPr>
              <a:t>d'une</a:t>
            </a:r>
            <a:r>
              <a:rPr lang="en-US">
                <a:latin typeface="Bookman Old Style"/>
              </a:rPr>
              <a:t> </a:t>
            </a:r>
            <a:r>
              <a:rPr lang="en-US" err="1">
                <a:latin typeface="Bookman Old Style"/>
              </a:rPr>
              <a:t>fonction</a:t>
            </a:r>
            <a:r>
              <a:rPr lang="en-US">
                <a:latin typeface="Bookman Old Style"/>
              </a:rPr>
              <a:t> de navigation</a:t>
            </a:r>
            <a:r>
              <a:rPr lang="en-US"/>
              <a:t> </a:t>
            </a:r>
          </a:p>
          <a:p>
            <a:pPr>
              <a:buFont typeface="Arial" panose="020B0504020202020204" pitchFamily="34" charset="0"/>
              <a:buChar char="•"/>
            </a:pPr>
            <a:endParaRPr lang="en-US" sz="1800"/>
          </a:p>
          <a:p>
            <a:pPr lvl="1">
              <a:buFont typeface="Courier New" panose="020B0504020202020204" pitchFamily="34" charset="0"/>
              <a:buChar char="o"/>
            </a:pPr>
            <a:r>
              <a:rPr lang="en-US" sz="1800" err="1"/>
              <a:t>S'orienter</a:t>
            </a:r>
            <a:r>
              <a:rPr lang="en-US" sz="1800"/>
              <a:t> </a:t>
            </a:r>
          </a:p>
          <a:p>
            <a:pPr lvl="1">
              <a:buFont typeface="Courier New" panose="020B0504020202020204" pitchFamily="34" charset="0"/>
              <a:buChar char="o"/>
            </a:pPr>
            <a:endParaRPr lang="en-US" sz="1800"/>
          </a:p>
          <a:p>
            <a:pPr lvl="1">
              <a:buFont typeface="Courier New" panose="020B0504020202020204" pitchFamily="34" charset="0"/>
              <a:buChar char="o"/>
            </a:pPr>
            <a:r>
              <a:rPr lang="en-US" sz="1800" err="1"/>
              <a:t>Naviguer</a:t>
            </a:r>
            <a:r>
              <a:rPr lang="en-US" sz="1800"/>
              <a:t> </a:t>
            </a:r>
          </a:p>
          <a:p>
            <a:pPr lvl="1">
              <a:buFont typeface="Courier New" panose="020B0504020202020204" pitchFamily="34" charset="0"/>
              <a:buChar char="o"/>
            </a:pPr>
            <a:endParaRPr lang="en-US" sz="1800"/>
          </a:p>
          <a:p>
            <a:pPr lvl="1">
              <a:buFont typeface="Courier New" panose="020B0504020202020204" pitchFamily="34" charset="0"/>
              <a:buChar char="o"/>
            </a:pPr>
            <a:r>
              <a:rPr lang="en-US" sz="1800" err="1"/>
              <a:t>Familiariser</a:t>
            </a:r>
            <a:r>
              <a:rPr lang="en-US" sz="1800"/>
              <a:t> </a:t>
            </a:r>
          </a:p>
        </p:txBody>
      </p:sp>
      <p:grpSp>
        <p:nvGrpSpPr>
          <p:cNvPr id="69" name="Top left">
            <a:extLst>
              <a:ext uri="{FF2B5EF4-FFF2-40B4-BE49-F238E27FC236}">
                <a16:creationId xmlns:a16="http://schemas.microsoft.com/office/drawing/2014/main" id="{018B77F3-19EF-43BE-AA95-9929CF088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838E937-01D3-43B7-8692-491307AAD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3F4D862-7F81-447A-870A-C1E84EF0B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5A4B939-23EE-4F6C-B802-5741F61D5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E00246F-3383-4D02-BF0E-393F9033A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74B0BD-FBF1-4B0E-98C1-3C6625D90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237D294-281E-449D-A31F-FE23A2C9C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082F7F5-1FD9-4206-8F6B-48A5EC70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5EBEE9A-F4B1-4271-96B8-76984411A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7" name="Picture 6" descr="A blueprints of a building&#10;&#10;Description automatically generated">
            <a:extLst>
              <a:ext uri="{FF2B5EF4-FFF2-40B4-BE49-F238E27FC236}">
                <a16:creationId xmlns:a16="http://schemas.microsoft.com/office/drawing/2014/main" id="{4E466F4B-504D-E12F-FD80-B9D80248EC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 r="4" b="1758"/>
          <a:stretch/>
        </p:blipFill>
        <p:spPr>
          <a:xfrm>
            <a:off x="7188594" y="10"/>
            <a:ext cx="5003406" cy="3428990"/>
          </a:xfrm>
          <a:prstGeom prst="rect">
            <a:avLst/>
          </a:prstGeom>
        </p:spPr>
      </p:pic>
      <p:pic>
        <p:nvPicPr>
          <p:cNvPr id="10" name="Picture 9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AE8E5BE5-2E9B-C6C7-8599-E7E27E6E3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3" r="4" b="4"/>
          <a:stretch/>
        </p:blipFill>
        <p:spPr>
          <a:xfrm>
            <a:off x="7188594" y="3429000"/>
            <a:ext cx="5003406" cy="3429000"/>
          </a:xfrm>
          <a:prstGeom prst="rect">
            <a:avLst/>
          </a:prstGeom>
        </p:spPr>
      </p:pic>
      <p:grpSp>
        <p:nvGrpSpPr>
          <p:cNvPr id="79" name="Bottom Right">
            <a:extLst>
              <a:ext uri="{FF2B5EF4-FFF2-40B4-BE49-F238E27FC236}">
                <a16:creationId xmlns:a16="http://schemas.microsoft.com/office/drawing/2014/main" id="{4602417A-49F6-4C14-8B11-5084771A7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80" name="Graphic 157">
              <a:extLst>
                <a:ext uri="{FF2B5EF4-FFF2-40B4-BE49-F238E27FC236}">
                  <a16:creationId xmlns:a16="http://schemas.microsoft.com/office/drawing/2014/main" id="{9803CDD2-AAD9-4EAA-9068-A6D564957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7C90D60-EDE8-407D-A86D-3CEF27FFCC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10CCD602-3FF2-418C-9B4D-B4780431B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9D3269F-9D94-4D85-9E00-1B59A84B7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02203C4A-B4A3-45C0-B0DE-2B914555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EFCC0D32-1739-4A44-BC19-4ECBE16F2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59FE917-2EF7-432F-8922-99FECF0BEE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50DFABA-E0A5-4E63-A04E-7CDB6EC5EE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5CF746F-B5C9-4EFB-A1CF-CFA2A049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02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5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4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7"/>
            <a:chOff x="4114800" y="1423987"/>
            <a:chExt cx="3961542" cy="4007547"/>
          </a:xfrm>
          <a:noFill/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7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D5D9EB0-A8E6-CB20-53DF-BA188074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4435" y="2046517"/>
            <a:ext cx="2747612" cy="8411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800" err="1">
                <a:cs typeface="Posterama"/>
              </a:rPr>
              <a:t>Faciliter</a:t>
            </a:r>
            <a:r>
              <a:rPr lang="en-US" sz="1800">
                <a:cs typeface="Posterama"/>
              </a:rPr>
              <a:t> </a:t>
            </a:r>
            <a:r>
              <a:rPr lang="en-US" sz="1800" err="1">
                <a:cs typeface="Posterama"/>
              </a:rPr>
              <a:t>l'interaction</a:t>
            </a:r>
            <a:r>
              <a:rPr lang="en-US" sz="1800">
                <a:cs typeface="Posterama"/>
              </a:rPr>
              <a:t> entre les </a:t>
            </a:r>
            <a:r>
              <a:rPr lang="en-US" sz="1800" err="1">
                <a:cs typeface="Posterama"/>
              </a:rPr>
              <a:t>membres</a:t>
            </a:r>
            <a:r>
              <a:rPr lang="en-US" sz="1800">
                <a:cs typeface="Posterama"/>
              </a:rPr>
              <a:t> de </a:t>
            </a:r>
            <a:r>
              <a:rPr lang="en-US" sz="1800" err="1">
                <a:cs typeface="Posterama"/>
              </a:rPr>
              <a:t>l'équipe</a:t>
            </a:r>
            <a:r>
              <a:rPr lang="en-US" sz="1800">
                <a:cs typeface="Posterama"/>
              </a:rPr>
              <a:t> </a:t>
            </a:r>
            <a:endParaRPr lang="en-US" sz="1800" kern="120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2CE0350A-53A4-C577-6267-4FF6B0D169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4" t="1980" r="25595" b="-1981"/>
          <a:stretch/>
        </p:blipFill>
        <p:spPr>
          <a:xfrm>
            <a:off x="4339277" y="2718960"/>
            <a:ext cx="3354389" cy="3354389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107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109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7"/>
              <a:chOff x="4114800" y="1423987"/>
              <a:chExt cx="3961542" cy="4007547"/>
            </a:xfrm>
            <a:noFill/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9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B64C16E-895D-8D30-457D-41DB363B2200}"/>
              </a:ext>
            </a:extLst>
          </p:cNvPr>
          <p:cNvSpPr txBox="1"/>
          <p:nvPr/>
        </p:nvSpPr>
        <p:spPr>
          <a:xfrm>
            <a:off x="1959537" y="985260"/>
            <a:ext cx="22577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Interface intuitive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7A5D7D-EBE8-7D94-FC5C-3EB0FF46ABE3}"/>
              </a:ext>
            </a:extLst>
          </p:cNvPr>
          <p:cNvSpPr txBox="1"/>
          <p:nvPr/>
        </p:nvSpPr>
        <p:spPr>
          <a:xfrm>
            <a:off x="595717" y="2239852"/>
            <a:ext cx="20037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Guidage</a:t>
            </a:r>
            <a:r>
              <a:rPr lang="en-US"/>
              <a:t> facile </a:t>
            </a:r>
            <a:r>
              <a:rPr lang="en-US" err="1"/>
              <a:t>vers</a:t>
            </a:r>
            <a:r>
              <a:rPr lang="en-US"/>
              <a:t> les </a:t>
            </a:r>
            <a:r>
              <a:rPr lang="en-US" err="1"/>
              <a:t>chambres</a:t>
            </a:r>
            <a:r>
              <a:rPr lang="en-US"/>
              <a:t> </a:t>
            </a:r>
            <a:r>
              <a:rPr lang="en-US" err="1"/>
              <a:t>réservées</a:t>
            </a:r>
            <a:r>
              <a:rPr lang="en-US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ED711-450A-2857-232B-477BDF578E43}"/>
              </a:ext>
            </a:extLst>
          </p:cNvPr>
          <p:cNvSpPr/>
          <p:nvPr/>
        </p:nvSpPr>
        <p:spPr>
          <a:xfrm>
            <a:off x="6631460" y="741405"/>
            <a:ext cx="1338648" cy="121508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29A037-5EEB-D5A9-E245-1DBD0434DF1D}"/>
              </a:ext>
            </a:extLst>
          </p:cNvPr>
          <p:cNvSpPr/>
          <p:nvPr/>
        </p:nvSpPr>
        <p:spPr>
          <a:xfrm>
            <a:off x="4211594" y="741405"/>
            <a:ext cx="1338648" cy="1215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E0D779-B2B5-8DE4-7887-D5FB00478A61}"/>
              </a:ext>
            </a:extLst>
          </p:cNvPr>
          <p:cNvSpPr/>
          <p:nvPr/>
        </p:nvSpPr>
        <p:spPr>
          <a:xfrm>
            <a:off x="2811162" y="2152134"/>
            <a:ext cx="1338648" cy="121508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8E01E9-4DC6-490E-6C1C-45029ED31288}"/>
              </a:ext>
            </a:extLst>
          </p:cNvPr>
          <p:cNvSpPr/>
          <p:nvPr/>
        </p:nvSpPr>
        <p:spPr>
          <a:xfrm>
            <a:off x="7970107" y="2131540"/>
            <a:ext cx="1338648" cy="1215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A4877D84-C996-EB24-41B9-92772B60F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2812168" y="2151380"/>
            <a:ext cx="1375903" cy="120396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7FF1F96-8919-B4C6-EFDE-92D7E7147F18}"/>
              </a:ext>
            </a:extLst>
          </p:cNvPr>
          <p:cNvSpPr txBox="1"/>
          <p:nvPr/>
        </p:nvSpPr>
        <p:spPr>
          <a:xfrm flipH="1">
            <a:off x="2344738" y="6779260"/>
            <a:ext cx="238125" cy="5334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4"/>
              </a:rPr>
              <a:t>Cette photo</a:t>
            </a:r>
            <a:r>
              <a:rPr lang="en-US"/>
              <a:t> de Auteur inconnu est fournie sous licence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0A8B92B-543F-E6E0-C7A8-54674DFD5FAA}"/>
              </a:ext>
            </a:extLst>
          </p:cNvPr>
          <p:cNvSpPr txBox="1"/>
          <p:nvPr/>
        </p:nvSpPr>
        <p:spPr>
          <a:xfrm>
            <a:off x="507365" y="7346315"/>
            <a:ext cx="194310" cy="13462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6"/>
              </a:rPr>
              <a:t>Cette photo</a:t>
            </a:r>
            <a:r>
              <a:rPr lang="en-US"/>
              <a:t> de Auteur inconnu est fournie sous licence </a:t>
            </a:r>
            <a:r>
              <a:rPr lang="en-US">
                <a:hlinkClick r:id="rId7"/>
              </a:rPr>
              <a:t>CC BY</a:t>
            </a:r>
            <a:r>
              <a:rPr lang="en-US"/>
              <a:t>.</a:t>
            </a:r>
          </a:p>
        </p:txBody>
      </p:sp>
      <p:pic>
        <p:nvPicPr>
          <p:cNvPr id="13" name="Image 12" descr="Une image contenant texte, livre, conception&#10;&#10;Description générée automatiquement">
            <a:extLst>
              <a:ext uri="{FF2B5EF4-FFF2-40B4-BE49-F238E27FC236}">
                <a16:creationId xmlns:a16="http://schemas.microsoft.com/office/drawing/2014/main" id="{0F50B365-0206-56D9-E6F2-56B10CBA22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216400" y="740449"/>
            <a:ext cx="1341120" cy="1181021"/>
          </a:xfrm>
          <a:prstGeom prst="rect">
            <a:avLst/>
          </a:prstGeom>
        </p:spPr>
      </p:pic>
      <p:pic>
        <p:nvPicPr>
          <p:cNvPr id="16" name="Image 15" descr="Une image contenant habits, personne, Visage humain, garçon&#10;&#10;Description générée automatiquement">
            <a:extLst>
              <a:ext uri="{FF2B5EF4-FFF2-40B4-BE49-F238E27FC236}">
                <a16:creationId xmlns:a16="http://schemas.microsoft.com/office/drawing/2014/main" id="{AA8F9916-0B94-0B5D-41B7-F994A32138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7975600" y="2137191"/>
            <a:ext cx="1341120" cy="12221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3089EF-5EC8-0ECE-D32B-A500527ECDA3}"/>
              </a:ext>
            </a:extLst>
          </p:cNvPr>
          <p:cNvSpPr txBox="1"/>
          <p:nvPr/>
        </p:nvSpPr>
        <p:spPr>
          <a:xfrm>
            <a:off x="8179499" y="781017"/>
            <a:ext cx="36742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Creation d'un </a:t>
            </a:r>
            <a:r>
              <a:rPr lang="en-US" err="1"/>
              <a:t>environnement</a:t>
            </a:r>
            <a:r>
              <a:rPr lang="en-US"/>
              <a:t> parfait pour </a:t>
            </a:r>
            <a:r>
              <a:rPr lang="en-US" err="1"/>
              <a:t>votre</a:t>
            </a:r>
            <a:r>
              <a:rPr lang="en-US"/>
              <a:t> </a:t>
            </a:r>
            <a:r>
              <a:rPr lang="en-US" err="1"/>
              <a:t>entreprise</a:t>
            </a:r>
            <a:r>
              <a:rPr lang="en-US"/>
              <a:t> </a:t>
            </a:r>
          </a:p>
        </p:txBody>
      </p:sp>
      <p:pic>
        <p:nvPicPr>
          <p:cNvPr id="19" name="Image 18" descr="Une image contenant intérieur, ordinateur, meubles, table&#10;&#10;Description générée automatiquement">
            <a:extLst>
              <a:ext uri="{FF2B5EF4-FFF2-40B4-BE49-F238E27FC236}">
                <a16:creationId xmlns:a16="http://schemas.microsoft.com/office/drawing/2014/main" id="{1EC9C8C2-9785-725E-2BBA-3EF1245784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595110" y="744220"/>
            <a:ext cx="1450340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80253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1B2830"/>
      </a:dk2>
      <a:lt2>
        <a:srgbClr val="F1F3F0"/>
      </a:lt2>
      <a:accent1>
        <a:srgbClr val="A629E7"/>
      </a:accent1>
      <a:accent2>
        <a:srgbClr val="592FD9"/>
      </a:accent2>
      <a:accent3>
        <a:srgbClr val="294AE7"/>
      </a:accent3>
      <a:accent4>
        <a:srgbClr val="1787D5"/>
      </a:accent4>
      <a:accent5>
        <a:srgbClr val="22BFBE"/>
      </a:accent5>
      <a:accent6>
        <a:srgbClr val="16C67B"/>
      </a:accent6>
      <a:hlink>
        <a:srgbClr val="3897A9"/>
      </a:hlink>
      <a:folHlink>
        <a:srgbClr val="7F7F7F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Grand écran</PresentationFormat>
  <Slides>10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ExploreVTI</vt:lpstr>
      <vt:lpstr>Prototype I GNG 1503</vt:lpstr>
      <vt:lpstr>L’Agenda</vt:lpstr>
      <vt:lpstr>Introduction du Sous système de réservation:</vt:lpstr>
      <vt:lpstr>Sous systeme 1: De reservation</vt:lpstr>
      <vt:lpstr>Sous systeme 1 : De reservation </vt:lpstr>
      <vt:lpstr>Sous systeme 2 : Géolocalisation </vt:lpstr>
      <vt:lpstr>Sous systeme 2: Geolocalisation</vt:lpstr>
      <vt:lpstr>Présentation PowerPoint</vt:lpstr>
      <vt:lpstr>Faciliter l'interaction entre les membres de l'équipe 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Brock</dc:creator>
  <cp:revision>8</cp:revision>
  <dcterms:created xsi:type="dcterms:W3CDTF">2024-03-01T03:45:48Z</dcterms:created>
  <dcterms:modified xsi:type="dcterms:W3CDTF">2024-03-04T21:24:08Z</dcterms:modified>
</cp:coreProperties>
</file>