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9" r:id="rId2"/>
    <p:sldMasterId id="2147483683" r:id="rId3"/>
    <p:sldMasterId id="2147483690" r:id="rId4"/>
    <p:sldMasterId id="2147483694" r:id="rId5"/>
    <p:sldMasterId id="2147483701" r:id="rId6"/>
    <p:sldMasterId id="2147483705" r:id="rId7"/>
  </p:sldMasterIdLst>
  <p:notesMasterIdLst>
    <p:notesMasterId r:id="rId2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71" r:id="rId15"/>
    <p:sldId id="264" r:id="rId16"/>
    <p:sldId id="265" r:id="rId17"/>
    <p:sldId id="269" r:id="rId18"/>
    <p:sldId id="270" r:id="rId19"/>
    <p:sldId id="268" r:id="rId20"/>
    <p:sldId id="272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4220"/>
    <a:srgbClr val="39B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1FF4A-E409-4C0E-81A2-41DB19677BBE}" v="6" dt="2022-02-13T14:15:52.395"/>
    <p1510:client id="{2B524654-D949-8069-F9FE-C5A02254CCA6}" v="13" dt="2022-02-13T14:10:53.713"/>
    <p1510:client id="{68B2348A-9EF6-A31A-B301-9179026BAF4F}" v="220" dt="2022-02-12T22:40:16.082"/>
    <p1510:client id="{A8C0EF68-D087-4555-B60C-32E82044A3EA}" v="705" dt="2022-02-13T16:13:22.243"/>
    <p1510:client id="{C81B2673-C1DC-F0BB-B742-9EDC448035D1}" v="293" dt="2022-02-13T06:29:58.900"/>
    <p1510:client id="{D0AFC03B-9EBC-66DC-D636-0E9E46F925B0}" v="48" dt="2022-02-13T03:18:30.882"/>
    <p1510:client id="{EA84F55C-BE3C-0631-B5CE-99FA6ACBF0A3}" v="87" dt="2022-02-13T00:30:07.317"/>
    <p1510:client id="{EE3C8217-8440-4ED6-89C3-CCA027A1DD0A}" v="450" dt="2022-02-13T15:07:51.618"/>
    <p1510:client id="{FB620758-9089-A955-2BBB-B7C81307C74C}" v="21" dt="2022-02-13T14:36:53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660"/>
  </p:normalViewPr>
  <p:slideViewPr>
    <p:cSldViewPr snapToGrid="0">
      <p:cViewPr varScale="1">
        <p:scale>
          <a:sx n="60" d="100"/>
          <a:sy n="60" d="100"/>
        </p:scale>
        <p:origin x="7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2B001-8469-4C97-847C-AA9C1277B9E7}" type="datetimeFigureOut">
              <a:rPr lang="en-CA" smtClean="0"/>
              <a:t>2022-04-01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1700C-13DA-4B63-BBE6-C059D46381A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90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1700C-13DA-4B63-BBE6-C059D46381A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584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62231"/>
          </a:xfrm>
          <a:prstGeom prst="rect">
            <a:avLst/>
          </a:prstGeom>
          <a:noFill/>
        </p:spPr>
      </p:pic>
      <p:sp>
        <p:nvSpPr>
          <p:cNvPr id="3" name="文本框 37"/>
          <p:cNvSpPr txBox="1"/>
          <p:nvPr/>
        </p:nvSpPr>
        <p:spPr>
          <a:xfrm>
            <a:off x="4176121" y="324568"/>
            <a:ext cx="3623458" cy="416923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defTabSz="1285286"/>
            <a:r>
              <a:rPr lang="en-US" altLang="zh-CN" sz="1866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to add relevant title text</a:t>
            </a:r>
            <a:endParaRPr lang="zh-CN" altLang="en-US" sz="1866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8"/>
          <p:cNvSpPr txBox="1"/>
          <p:nvPr/>
        </p:nvSpPr>
        <p:spPr>
          <a:xfrm>
            <a:off x="4807986" y="674047"/>
            <a:ext cx="2716736" cy="345237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defTabSz="1285286"/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3832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62231"/>
          </a:xfrm>
          <a:prstGeom prst="rect">
            <a:avLst/>
          </a:prstGeom>
          <a:noFill/>
        </p:spPr>
      </p:pic>
      <p:sp>
        <p:nvSpPr>
          <p:cNvPr id="3" name="文本框 37"/>
          <p:cNvSpPr txBox="1"/>
          <p:nvPr/>
        </p:nvSpPr>
        <p:spPr>
          <a:xfrm>
            <a:off x="4176121" y="324568"/>
            <a:ext cx="3623458" cy="416923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defTabSz="1285286"/>
            <a:r>
              <a:rPr lang="en-US" altLang="zh-CN" sz="1866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to add relevant title text</a:t>
            </a:r>
            <a:endParaRPr lang="zh-CN" altLang="en-US" sz="1866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8"/>
          <p:cNvSpPr txBox="1"/>
          <p:nvPr/>
        </p:nvSpPr>
        <p:spPr>
          <a:xfrm>
            <a:off x="4807985" y="674047"/>
            <a:ext cx="2295467" cy="345237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defTabSz="1285286"/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84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62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5982467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668" y="6667532"/>
            <a:ext cx="2399850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33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C:\Users\Administrator\Desktop\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9883" cy="6862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2963734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740108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0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64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2022/4/1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5181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39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2022/4/1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84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56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62231"/>
          </a:xfrm>
          <a:prstGeom prst="rect">
            <a:avLst/>
          </a:prstGeom>
          <a:noFill/>
        </p:spPr>
      </p:pic>
      <p:sp>
        <p:nvSpPr>
          <p:cNvPr id="3" name="文本框 37"/>
          <p:cNvSpPr txBox="1"/>
          <p:nvPr/>
        </p:nvSpPr>
        <p:spPr>
          <a:xfrm>
            <a:off x="4176121" y="324568"/>
            <a:ext cx="3623458" cy="416923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defTabSz="1285286"/>
            <a:r>
              <a:rPr lang="en-US" altLang="zh-CN" sz="1866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to add relevant title text</a:t>
            </a:r>
            <a:endParaRPr lang="zh-CN" altLang="en-US" sz="1866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8"/>
          <p:cNvSpPr txBox="1"/>
          <p:nvPr/>
        </p:nvSpPr>
        <p:spPr>
          <a:xfrm>
            <a:off x="4807985" y="674047"/>
            <a:ext cx="2295467" cy="345237"/>
          </a:xfrm>
          <a:prstGeom prst="rect">
            <a:avLst/>
          </a:prstGeom>
          <a:noFill/>
        </p:spPr>
        <p:txBody>
          <a:bodyPr wrap="none" lIns="128539" tIns="64269" rIns="128539" bIns="64269" rtlCol="0">
            <a:spAutoFit/>
          </a:bodyPr>
          <a:lstStyle/>
          <a:p>
            <a:pPr defTabSz="1285286"/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0354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62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27473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62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8200151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668" y="6667532"/>
            <a:ext cx="2399850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33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C:\Users\Administrator\Desktop\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9883" cy="6862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753843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496545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4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24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2022/4/1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060125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39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2022/4/1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579904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88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377F8-2D09-437F-870F-90DEA41A4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04B324-96AA-4310-80A6-7466E8008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00C96-BB66-4C03-B998-1D76E789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0112E-A1D8-4BEA-A438-A64994F7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6E240-C6DF-4772-A792-FB629D3C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143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E1D6-AE29-4B3A-AC1E-060AF776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B17C3-F90B-448A-8340-B3945573B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EBA40-6D56-49D6-B8BA-1B7A3455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9CE9C-E94C-4EEE-9A9B-715B9953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38172-8285-428E-AFDB-98CA6B03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3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668" y="6667532"/>
            <a:ext cx="2399850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33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33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C:\Users\Administrator\Desktop\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89883" cy="6862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03882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1BD9-1C24-4999-AFAD-548983BC6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20908-5D7F-4F22-921C-EC9105ABA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4A9F7-6B4E-4E40-9C8C-32AFCBBB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AA87D-BB7B-44FA-A6EC-EF4B1509E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1906A-4577-4D8A-BA34-FE4093D0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92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A5D6-ABE2-4905-84FB-E8D96104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7D36-C65D-44F7-9B9B-C1D4E5660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4FCA1-92EB-405C-9ED4-E14F9A0DC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0B26F-FFCC-41C5-AF15-478B625D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0AE41-84CF-4D39-B320-A1A84C41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8518A-4B86-4B70-B532-30E5837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05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3A673-0C19-441F-957B-C0BE618C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BE8B0-61E1-443D-8276-4FBC15A69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625CD-AE73-4796-9F09-F39D9A92C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1B2BA-62DE-4535-89B4-21D68630E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729BA-5B47-4DF8-80AF-224363178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EDC81-74DB-4CD1-BD8A-31C4325BE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09CA68-8749-46D3-A759-D5473D51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1D300-6B38-4669-87E8-F76C819A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6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EC93-9B76-4065-A77A-1D8DC07A3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7A2A1-741A-49F0-B135-CA365B28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2186D-907E-404E-95EE-538965E2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9173B-F126-4CFF-9BF6-3E33E0B4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51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3E762-7150-4899-A7EB-DE5003232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1C67B-8DD7-4807-9BD3-36385EBE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6EAD6-6CD5-4471-91CC-2802C0C5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46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BE13-6BE7-4C09-9EEA-A0EAF3BA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DEC9-AC67-47BA-A364-832E1029B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BCBE6-598A-4E35-B7C2-EE5DBBFA8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73D3F-1B63-479E-8A82-D4E7E089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A1FEE-710C-499E-B962-1C914D6D6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861C1-F833-4ABE-A5EB-2F2F5203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98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5847-ED62-4F95-ABF4-944A9F53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AE12E-6C05-4FFA-9BBD-5E7F389F4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CF7E9-C192-458B-9039-3EAB38A34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03EAE-1D4E-462C-B321-61E337DF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6C770-E62E-485F-9BC1-AA6FCE5C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3411D-7230-469E-B59D-6252208FF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28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44EB-E1D0-4E65-8AA4-DB41FC17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79104C-CB45-4ABD-B801-1FD4E80BE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974C9-B4BC-4F8E-9881-A55FC921F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55058-80AD-4AC0-A51B-D17DC99D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433D1-7953-44C6-B4C8-5E1E6218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14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FBCEE-FCA4-4712-BE5F-17F246349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4AC2A-2D09-4FE9-BBD6-8DFD7720C9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49D05-46D9-49C5-8B36-353DDC4A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D5002-3651-42CC-BC62-6AAB81B3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FE82E-BEA5-4766-B43B-FB3605673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00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24643"/>
      </p:ext>
    </p:extLst>
  </p:cSld>
  <p:clrMapOvr>
    <a:masterClrMapping/>
  </p:clrMapOvr>
  <p:transition spd="med" advClick="0" advTm="0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135135"/>
      </p:ext>
    </p:extLst>
  </p:cSld>
  <p:clrMapOvr>
    <a:masterClrMapping/>
  </p:clrMapOvr>
  <p:transition spd="med" advClick="0" advTm="0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7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2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2022/4/1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0409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274639"/>
            <a:ext cx="802639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2022/4/1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1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8099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45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90" y="365781"/>
            <a:ext cx="10515223" cy="1324635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90" y="1825891"/>
            <a:ext cx="10515223" cy="4351728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7"/>
            <a:ext cx="2742448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8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8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ransition spd="med" advClick="0" advTm="0">
    <p:push dir="r"/>
  </p:transition>
  <p:txStyles>
    <p:titleStyle>
      <a:lvl1pPr algn="l" defTabSz="866813" rtl="0" eaLnBrk="1" latinLnBrk="0" hangingPunct="1">
        <a:lnSpc>
          <a:spcPct val="90000"/>
        </a:lnSpc>
        <a:spcBef>
          <a:spcPct val="0"/>
        </a:spcBef>
        <a:buNone/>
        <a:defRPr sz="41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03" indent="-216703" algn="l" defTabSz="86681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5011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66" kern="1200">
          <a:solidFill>
            <a:schemeClr val="tx1"/>
          </a:solidFill>
          <a:latin typeface="+mn-lt"/>
          <a:ea typeface="+mn-ea"/>
          <a:cs typeface="+mn-cs"/>
        </a:defRPr>
      </a:lvl2pPr>
      <a:lvl3pPr marL="1083517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3pPr>
      <a:lvl4pPr marL="1516923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95033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383737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817143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25055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83956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33407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6681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33627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16703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0044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33846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46725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0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90" y="365781"/>
            <a:ext cx="10515223" cy="1324635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90" y="1825891"/>
            <a:ext cx="10515223" cy="4351728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7"/>
            <a:ext cx="2742448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8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4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ransition spd="med" advClick="0" advTm="0">
    <p:push dir="r"/>
  </p:transition>
  <p:txStyles>
    <p:titleStyle>
      <a:lvl1pPr algn="l" defTabSz="866813" rtl="0" eaLnBrk="1" latinLnBrk="0" hangingPunct="1">
        <a:lnSpc>
          <a:spcPct val="90000"/>
        </a:lnSpc>
        <a:spcBef>
          <a:spcPct val="0"/>
        </a:spcBef>
        <a:buNone/>
        <a:defRPr sz="41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03" indent="-216703" algn="l" defTabSz="86681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5011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66" kern="1200">
          <a:solidFill>
            <a:schemeClr val="tx1"/>
          </a:solidFill>
          <a:latin typeface="+mn-lt"/>
          <a:ea typeface="+mn-ea"/>
          <a:cs typeface="+mn-cs"/>
        </a:defRPr>
      </a:lvl2pPr>
      <a:lvl3pPr marL="1083517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3pPr>
      <a:lvl4pPr marL="1516923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95033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383737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817143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25055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83956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33407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6681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33627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16703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0044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33846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46725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72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90" y="365781"/>
            <a:ext cx="10515223" cy="1324635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90" y="1825891"/>
            <a:ext cx="10515223" cy="4351728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7"/>
            <a:ext cx="2742448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8" cy="364274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4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ransition spd="med" advClick="0" advTm="0">
    <p:push dir="r"/>
  </p:transition>
  <p:txStyles>
    <p:titleStyle>
      <a:lvl1pPr algn="l" defTabSz="866813" rtl="0" eaLnBrk="1" latinLnBrk="0" hangingPunct="1">
        <a:lnSpc>
          <a:spcPct val="90000"/>
        </a:lnSpc>
        <a:spcBef>
          <a:spcPct val="0"/>
        </a:spcBef>
        <a:buNone/>
        <a:defRPr sz="41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03" indent="-216703" algn="l" defTabSz="86681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1pPr>
      <a:lvl2pPr marL="65011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66" kern="1200">
          <a:solidFill>
            <a:schemeClr val="tx1"/>
          </a:solidFill>
          <a:latin typeface="+mn-lt"/>
          <a:ea typeface="+mn-ea"/>
          <a:cs typeface="+mn-cs"/>
        </a:defRPr>
      </a:lvl2pPr>
      <a:lvl3pPr marL="1083517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3pPr>
      <a:lvl4pPr marL="1516923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95033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383737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817143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250550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683956" indent="-216703" algn="l" defTabSz="866813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33407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6681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33627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16703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00440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033846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467253" algn="l" defTabSz="866813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49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7DF82-AA74-4E3C-A859-C297D0756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DE403-39A8-4074-8EA4-833D1723D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D9E42-5648-4D81-BB55-A936885BC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41C45-10EB-41A7-921F-528C72E2A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2D9DA-5F85-49CA-BD56-398B6CE86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ransition spd="med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030B0B-332F-4A16-893D-8C6E115CC794}"/>
              </a:ext>
            </a:extLst>
          </p:cNvPr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EF0268D-01FA-4D22-B4CF-3D925ABEBF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1" b="25393"/>
          <a:stretch/>
        </p:blipFill>
        <p:spPr>
          <a:xfrm>
            <a:off x="2895598" y="942832"/>
            <a:ext cx="6400799" cy="34874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A518CE-F9B7-4D6A-AE23-FE0F890FF9BB}"/>
              </a:ext>
            </a:extLst>
          </p:cNvPr>
          <p:cNvSpPr txBox="1"/>
          <p:nvPr/>
        </p:nvSpPr>
        <p:spPr>
          <a:xfrm>
            <a:off x="3047080" y="5043991"/>
            <a:ext cx="609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64220"/>
                </a:solidFill>
                <a:latin typeface="Microsoft YaHei (Body)"/>
                <a:cs typeface="Calibri Light"/>
              </a:rPr>
              <a:t>Group C 1.1 </a:t>
            </a:r>
          </a:p>
          <a:p>
            <a:pPr algn="ctr"/>
            <a:r>
              <a:rPr lang="en-US" sz="3600">
                <a:solidFill>
                  <a:srgbClr val="064220"/>
                </a:solidFill>
                <a:latin typeface="Microsoft YaHei (Body)"/>
                <a:cs typeface="Calibri Light"/>
              </a:rPr>
              <a:t>Human Powered Lights</a:t>
            </a:r>
            <a:endParaRPr lang="en-CA" sz="3600">
              <a:solidFill>
                <a:srgbClr val="064220"/>
              </a:solidFill>
              <a:latin typeface="Microsoft YaHei (Body)"/>
            </a:endParaRPr>
          </a:p>
        </p:txBody>
      </p:sp>
      <p:pic>
        <p:nvPicPr>
          <p:cNvPr id="11" name="Picture 4" descr="How to Care for Succulents - Tips for Growing Succulents Indoors">
            <a:extLst>
              <a:ext uri="{FF2B5EF4-FFF2-40B4-BE49-F238E27FC236}">
                <a16:creationId xmlns:a16="http://schemas.microsoft.com/office/drawing/2014/main" id="{8FC02CD2-159D-4103-A9C7-ADF3CAEA7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r="5601"/>
          <a:stretch/>
        </p:blipFill>
        <p:spPr bwMode="auto">
          <a:xfrm rot="5400000">
            <a:off x="-1906329" y="1906329"/>
            <a:ext cx="6858000" cy="304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ow to Care for Succulents - Tips for Growing Succulents Indoors">
            <a:extLst>
              <a:ext uri="{FF2B5EF4-FFF2-40B4-BE49-F238E27FC236}">
                <a16:creationId xmlns:a16="http://schemas.microsoft.com/office/drawing/2014/main" id="{CF8A4AF5-B4EE-4F41-A03B-6B277CBE3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r="5601"/>
          <a:stretch/>
        </p:blipFill>
        <p:spPr bwMode="auto">
          <a:xfrm rot="16200000">
            <a:off x="7239458" y="1905458"/>
            <a:ext cx="6858000" cy="304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4987-5273-4F27-B42A-36D88DD2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did the Client Think?</a:t>
            </a:r>
            <a:endParaRPr lang="en-US"/>
          </a:p>
        </p:txBody>
      </p:sp>
      <p:pic>
        <p:nvPicPr>
          <p:cNvPr id="4" name="Picture 4" descr="A picture containing text, electronics, computer, cellphone&#10;&#10;Description automatically generated">
            <a:extLst>
              <a:ext uri="{FF2B5EF4-FFF2-40B4-BE49-F238E27FC236}">
                <a16:creationId xmlns:a16="http://schemas.microsoft.com/office/drawing/2014/main" id="{3FF24184-52AC-41A2-A932-97F517450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27" y="4270742"/>
            <a:ext cx="1432932" cy="1813933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16E532DF-5797-4BB6-8DB0-D52CC1C921A4}"/>
              </a:ext>
            </a:extLst>
          </p:cNvPr>
          <p:cNvSpPr>
            <a:spLocks/>
          </p:cNvSpPr>
          <p:nvPr/>
        </p:nvSpPr>
        <p:spPr bwMode="auto">
          <a:xfrm>
            <a:off x="2180770" y="2733169"/>
            <a:ext cx="4181011" cy="1538763"/>
          </a:xfrm>
          <a:custGeom>
            <a:avLst/>
            <a:gdLst>
              <a:gd name="T0" fmla="*/ 216 w 7286"/>
              <a:gd name="T1" fmla="*/ 1382 h 2663"/>
              <a:gd name="T2" fmla="*/ 2168 w 7286"/>
              <a:gd name="T3" fmla="*/ 0 h 2663"/>
              <a:gd name="T4" fmla="*/ 4038 w 7286"/>
              <a:gd name="T5" fmla="*/ 1184 h 2663"/>
              <a:gd name="T6" fmla="*/ 4038 w 7286"/>
              <a:gd name="T7" fmla="*/ 1184 h 2663"/>
              <a:gd name="T8" fmla="*/ 4040 w 7286"/>
              <a:gd name="T9" fmla="*/ 1189 h 2663"/>
              <a:gd name="T10" fmla="*/ 4041 w 7286"/>
              <a:gd name="T11" fmla="*/ 1191 h 2663"/>
              <a:gd name="T12" fmla="*/ 4041 w 7286"/>
              <a:gd name="T13" fmla="*/ 1191 h 2663"/>
              <a:gd name="T14" fmla="*/ 5413 w 7286"/>
              <a:gd name="T15" fmla="*/ 2090 h 2663"/>
              <a:gd name="T16" fmla="*/ 6787 w 7286"/>
              <a:gd name="T17" fmla="*/ 1186 h 2663"/>
              <a:gd name="T18" fmla="*/ 7286 w 7286"/>
              <a:gd name="T19" fmla="*/ 1475 h 2663"/>
              <a:gd name="T20" fmla="*/ 5413 w 7286"/>
              <a:gd name="T21" fmla="*/ 2663 h 2663"/>
              <a:gd name="T22" fmla="*/ 3543 w 7286"/>
              <a:gd name="T23" fmla="*/ 1479 h 2663"/>
              <a:gd name="T24" fmla="*/ 3542 w 7286"/>
              <a:gd name="T25" fmla="*/ 1479 h 2663"/>
              <a:gd name="T26" fmla="*/ 3540 w 7286"/>
              <a:gd name="T27" fmla="*/ 1474 h 2663"/>
              <a:gd name="T28" fmla="*/ 3539 w 7286"/>
              <a:gd name="T29" fmla="*/ 1472 h 2663"/>
              <a:gd name="T30" fmla="*/ 3539 w 7286"/>
              <a:gd name="T31" fmla="*/ 1472 h 2663"/>
              <a:gd name="T32" fmla="*/ 2168 w 7286"/>
              <a:gd name="T33" fmla="*/ 573 h 2663"/>
              <a:gd name="T34" fmla="*/ 750 w 7286"/>
              <a:gd name="T35" fmla="*/ 1590 h 2663"/>
              <a:gd name="T36" fmla="*/ 883 w 7286"/>
              <a:gd name="T37" fmla="*/ 1642 h 2663"/>
              <a:gd name="T38" fmla="*/ 882 w 7286"/>
              <a:gd name="T39" fmla="*/ 1727 h 2663"/>
              <a:gd name="T40" fmla="*/ 255 w 7286"/>
              <a:gd name="T41" fmla="*/ 2165 h 2663"/>
              <a:gd name="T42" fmla="*/ 181 w 7286"/>
              <a:gd name="T43" fmla="*/ 2136 h 2663"/>
              <a:gd name="T44" fmla="*/ 10 w 7286"/>
              <a:gd name="T45" fmla="*/ 1387 h 2663"/>
              <a:gd name="T46" fmla="*/ 71 w 7286"/>
              <a:gd name="T47" fmla="*/ 1326 h 2663"/>
              <a:gd name="T48" fmla="*/ 216 w 7286"/>
              <a:gd name="T49" fmla="*/ 1382 h 2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286" h="2663">
                <a:moveTo>
                  <a:pt x="216" y="1382"/>
                </a:moveTo>
                <a:cubicBezTo>
                  <a:pt x="499" y="577"/>
                  <a:pt x="1266" y="0"/>
                  <a:pt x="2168" y="0"/>
                </a:cubicBezTo>
                <a:cubicBezTo>
                  <a:pt x="2993" y="0"/>
                  <a:pt x="3706" y="484"/>
                  <a:pt x="4038" y="1184"/>
                </a:cubicBezTo>
                <a:lnTo>
                  <a:pt x="4038" y="1184"/>
                </a:lnTo>
                <a:lnTo>
                  <a:pt x="4040" y="1189"/>
                </a:lnTo>
                <a:lnTo>
                  <a:pt x="4041" y="1191"/>
                </a:lnTo>
                <a:lnTo>
                  <a:pt x="4041" y="1191"/>
                </a:lnTo>
                <a:cubicBezTo>
                  <a:pt x="4272" y="1720"/>
                  <a:pt x="4799" y="2090"/>
                  <a:pt x="5413" y="2090"/>
                </a:cubicBezTo>
                <a:cubicBezTo>
                  <a:pt x="6029" y="2090"/>
                  <a:pt x="6558" y="1718"/>
                  <a:pt x="6787" y="1186"/>
                </a:cubicBezTo>
                <a:lnTo>
                  <a:pt x="7286" y="1475"/>
                </a:lnTo>
                <a:cubicBezTo>
                  <a:pt x="6955" y="2177"/>
                  <a:pt x="6241" y="2663"/>
                  <a:pt x="5413" y="2663"/>
                </a:cubicBezTo>
                <a:cubicBezTo>
                  <a:pt x="4587" y="2663"/>
                  <a:pt x="3874" y="2179"/>
                  <a:pt x="3543" y="1479"/>
                </a:cubicBezTo>
                <a:lnTo>
                  <a:pt x="3542" y="1479"/>
                </a:lnTo>
                <a:lnTo>
                  <a:pt x="3540" y="1474"/>
                </a:lnTo>
                <a:lnTo>
                  <a:pt x="3539" y="1472"/>
                </a:lnTo>
                <a:lnTo>
                  <a:pt x="3539" y="1472"/>
                </a:lnTo>
                <a:cubicBezTo>
                  <a:pt x="3309" y="943"/>
                  <a:pt x="2781" y="573"/>
                  <a:pt x="2168" y="573"/>
                </a:cubicBezTo>
                <a:cubicBezTo>
                  <a:pt x="1509" y="573"/>
                  <a:pt x="950" y="999"/>
                  <a:pt x="750" y="1590"/>
                </a:cubicBezTo>
                <a:lnTo>
                  <a:pt x="883" y="1642"/>
                </a:lnTo>
                <a:cubicBezTo>
                  <a:pt x="922" y="1657"/>
                  <a:pt x="914" y="1704"/>
                  <a:pt x="882" y="1727"/>
                </a:cubicBezTo>
                <a:lnTo>
                  <a:pt x="255" y="2165"/>
                </a:lnTo>
                <a:cubicBezTo>
                  <a:pt x="229" y="2183"/>
                  <a:pt x="188" y="2166"/>
                  <a:pt x="181" y="2136"/>
                </a:cubicBezTo>
                <a:lnTo>
                  <a:pt x="10" y="1387"/>
                </a:lnTo>
                <a:cubicBezTo>
                  <a:pt x="0" y="1342"/>
                  <a:pt x="33" y="1311"/>
                  <a:pt x="71" y="1326"/>
                </a:cubicBezTo>
                <a:lnTo>
                  <a:pt x="216" y="13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68586" tIns="34293" rIns="68586" bIns="3429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7C8802D-4221-4349-8DC3-E55301E9BB5D}"/>
              </a:ext>
            </a:extLst>
          </p:cNvPr>
          <p:cNvSpPr>
            <a:spLocks/>
          </p:cNvSpPr>
          <p:nvPr/>
        </p:nvSpPr>
        <p:spPr bwMode="auto">
          <a:xfrm>
            <a:off x="6074789" y="2733170"/>
            <a:ext cx="4181011" cy="1537572"/>
          </a:xfrm>
          <a:custGeom>
            <a:avLst/>
            <a:gdLst>
              <a:gd name="T0" fmla="*/ 1873 w 7286"/>
              <a:gd name="T1" fmla="*/ 0 h 2661"/>
              <a:gd name="T2" fmla="*/ 3743 w 7286"/>
              <a:gd name="T3" fmla="*/ 1183 h 2661"/>
              <a:gd name="T4" fmla="*/ 3743 w 7286"/>
              <a:gd name="T5" fmla="*/ 1182 h 2661"/>
              <a:gd name="T6" fmla="*/ 5118 w 7286"/>
              <a:gd name="T7" fmla="*/ 2088 h 2661"/>
              <a:gd name="T8" fmla="*/ 6536 w 7286"/>
              <a:gd name="T9" fmla="*/ 1071 h 2661"/>
              <a:gd name="T10" fmla="*/ 6403 w 7286"/>
              <a:gd name="T11" fmla="*/ 1020 h 2661"/>
              <a:gd name="T12" fmla="*/ 6404 w 7286"/>
              <a:gd name="T13" fmla="*/ 935 h 2661"/>
              <a:gd name="T14" fmla="*/ 7031 w 7286"/>
              <a:gd name="T15" fmla="*/ 496 h 2661"/>
              <a:gd name="T16" fmla="*/ 7105 w 7286"/>
              <a:gd name="T17" fmla="*/ 525 h 2661"/>
              <a:gd name="T18" fmla="*/ 7276 w 7286"/>
              <a:gd name="T19" fmla="*/ 1274 h 2661"/>
              <a:gd name="T20" fmla="*/ 7215 w 7286"/>
              <a:gd name="T21" fmla="*/ 1336 h 2661"/>
              <a:gd name="T22" fmla="*/ 7070 w 7286"/>
              <a:gd name="T23" fmla="*/ 1279 h 2661"/>
              <a:gd name="T24" fmla="*/ 5118 w 7286"/>
              <a:gd name="T25" fmla="*/ 2661 h 2661"/>
              <a:gd name="T26" fmla="*/ 3248 w 7286"/>
              <a:gd name="T27" fmla="*/ 1479 h 2661"/>
              <a:gd name="T28" fmla="*/ 3248 w 7286"/>
              <a:gd name="T29" fmla="*/ 1479 h 2661"/>
              <a:gd name="T30" fmla="*/ 1873 w 7286"/>
              <a:gd name="T31" fmla="*/ 573 h 2661"/>
              <a:gd name="T32" fmla="*/ 499 w 7286"/>
              <a:gd name="T33" fmla="*/ 1477 h 2661"/>
              <a:gd name="T34" fmla="*/ 0 w 7286"/>
              <a:gd name="T35" fmla="*/ 1189 h 2661"/>
              <a:gd name="T36" fmla="*/ 1873 w 7286"/>
              <a:gd name="T37" fmla="*/ 0 h 2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86" h="2661">
                <a:moveTo>
                  <a:pt x="1873" y="0"/>
                </a:moveTo>
                <a:cubicBezTo>
                  <a:pt x="2698" y="0"/>
                  <a:pt x="3411" y="484"/>
                  <a:pt x="3743" y="1183"/>
                </a:cubicBezTo>
                <a:lnTo>
                  <a:pt x="3743" y="1182"/>
                </a:lnTo>
                <a:cubicBezTo>
                  <a:pt x="3972" y="1715"/>
                  <a:pt x="4502" y="2088"/>
                  <a:pt x="5118" y="2088"/>
                </a:cubicBezTo>
                <a:cubicBezTo>
                  <a:pt x="5777" y="2088"/>
                  <a:pt x="6336" y="1663"/>
                  <a:pt x="6536" y="1071"/>
                </a:cubicBezTo>
                <a:lnTo>
                  <a:pt x="6403" y="1020"/>
                </a:lnTo>
                <a:cubicBezTo>
                  <a:pt x="6363" y="1004"/>
                  <a:pt x="6372" y="957"/>
                  <a:pt x="6404" y="935"/>
                </a:cubicBezTo>
                <a:lnTo>
                  <a:pt x="7031" y="496"/>
                </a:lnTo>
                <a:cubicBezTo>
                  <a:pt x="7056" y="479"/>
                  <a:pt x="7098" y="495"/>
                  <a:pt x="7105" y="525"/>
                </a:cubicBezTo>
                <a:lnTo>
                  <a:pt x="7276" y="1274"/>
                </a:lnTo>
                <a:cubicBezTo>
                  <a:pt x="7286" y="1319"/>
                  <a:pt x="7253" y="1350"/>
                  <a:pt x="7215" y="1336"/>
                </a:cubicBezTo>
                <a:lnTo>
                  <a:pt x="7070" y="1279"/>
                </a:lnTo>
                <a:cubicBezTo>
                  <a:pt x="6787" y="2084"/>
                  <a:pt x="6020" y="2661"/>
                  <a:pt x="5118" y="2661"/>
                </a:cubicBezTo>
                <a:cubicBezTo>
                  <a:pt x="4293" y="2661"/>
                  <a:pt x="3581" y="2178"/>
                  <a:pt x="3248" y="1479"/>
                </a:cubicBezTo>
                <a:lnTo>
                  <a:pt x="3248" y="1479"/>
                </a:lnTo>
                <a:cubicBezTo>
                  <a:pt x="3019" y="946"/>
                  <a:pt x="2490" y="573"/>
                  <a:pt x="1873" y="573"/>
                </a:cubicBezTo>
                <a:cubicBezTo>
                  <a:pt x="1258" y="573"/>
                  <a:pt x="729" y="945"/>
                  <a:pt x="499" y="1477"/>
                </a:cubicBezTo>
                <a:lnTo>
                  <a:pt x="0" y="1189"/>
                </a:lnTo>
                <a:cubicBezTo>
                  <a:pt x="331" y="486"/>
                  <a:pt x="1045" y="0"/>
                  <a:pt x="18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6" tIns="34293" rIns="68586" bIns="34293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3EA10-3B6D-41FF-A15C-A5D92733A7D6}"/>
              </a:ext>
            </a:extLst>
          </p:cNvPr>
          <p:cNvSpPr txBox="1"/>
          <p:nvPr/>
        </p:nvSpPr>
        <p:spPr>
          <a:xfrm>
            <a:off x="1941342" y="4423246"/>
            <a:ext cx="442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Storage System Feedback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B6A026-6731-4C9C-9871-791A50A6E8F1}"/>
              </a:ext>
            </a:extLst>
          </p:cNvPr>
          <p:cNvSpPr txBox="1"/>
          <p:nvPr/>
        </p:nvSpPr>
        <p:spPr>
          <a:xfrm>
            <a:off x="6938530" y="2040672"/>
            <a:ext cx="245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Bike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8400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12">
            <a:extLst>
              <a:ext uri="{FF2B5EF4-FFF2-40B4-BE49-F238E27FC236}">
                <a16:creationId xmlns:a16="http://schemas.microsoft.com/office/drawing/2014/main" id="{B06C5BE1-9F7B-4BFC-9571-08027C56095C}"/>
              </a:ext>
            </a:extLst>
          </p:cNvPr>
          <p:cNvCxnSpPr/>
          <p:nvPr/>
        </p:nvCxnSpPr>
        <p:spPr>
          <a:xfrm>
            <a:off x="858129" y="2746039"/>
            <a:ext cx="0" cy="6713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13">
            <a:extLst>
              <a:ext uri="{FF2B5EF4-FFF2-40B4-BE49-F238E27FC236}">
                <a16:creationId xmlns:a16="http://schemas.microsoft.com/office/drawing/2014/main" id="{DEC4363A-ED9B-41B8-82ED-C54B66F86AEB}"/>
              </a:ext>
            </a:extLst>
          </p:cNvPr>
          <p:cNvCxnSpPr/>
          <p:nvPr/>
        </p:nvCxnSpPr>
        <p:spPr>
          <a:xfrm>
            <a:off x="858129" y="3430550"/>
            <a:ext cx="393753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14">
            <a:extLst>
              <a:ext uri="{FF2B5EF4-FFF2-40B4-BE49-F238E27FC236}">
                <a16:creationId xmlns:a16="http://schemas.microsoft.com/office/drawing/2014/main" id="{0A128B34-72DA-4939-A70F-4D01C01ABA8A}"/>
              </a:ext>
            </a:extLst>
          </p:cNvPr>
          <p:cNvCxnSpPr/>
          <p:nvPr/>
        </p:nvCxnSpPr>
        <p:spPr>
          <a:xfrm>
            <a:off x="3645897" y="3430550"/>
            <a:ext cx="239246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">
            <a:extLst>
              <a:ext uri="{FF2B5EF4-FFF2-40B4-BE49-F238E27FC236}">
                <a16:creationId xmlns:a16="http://schemas.microsoft.com/office/drawing/2014/main" id="{DC3DD74E-444E-442B-AAD4-0D70CA8A4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442" y="2573086"/>
            <a:ext cx="4851741" cy="65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Proof of Concept, Learning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Small DC Motor + Rectifier Diode + LED</a:t>
            </a:r>
          </a:p>
        </p:txBody>
      </p:sp>
      <p:cxnSp>
        <p:nvCxnSpPr>
          <p:cNvPr id="58" name="直接连接符 16">
            <a:extLst>
              <a:ext uri="{FF2B5EF4-FFF2-40B4-BE49-F238E27FC236}">
                <a16:creationId xmlns:a16="http://schemas.microsoft.com/office/drawing/2014/main" id="{A11E8BDB-4308-4427-BC7C-B38FE0732FB1}"/>
              </a:ext>
            </a:extLst>
          </p:cNvPr>
          <p:cNvCxnSpPr/>
          <p:nvPr/>
        </p:nvCxnSpPr>
        <p:spPr>
          <a:xfrm>
            <a:off x="3722933" y="3429000"/>
            <a:ext cx="0" cy="6905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28">
            <a:extLst>
              <a:ext uri="{FF2B5EF4-FFF2-40B4-BE49-F238E27FC236}">
                <a16:creationId xmlns:a16="http://schemas.microsoft.com/office/drawing/2014/main" id="{FF5E3386-6E1F-45FD-8A47-8F61CB908218}"/>
              </a:ext>
            </a:extLst>
          </p:cNvPr>
          <p:cNvCxnSpPr/>
          <p:nvPr/>
        </p:nvCxnSpPr>
        <p:spPr>
          <a:xfrm>
            <a:off x="5305194" y="3430550"/>
            <a:ext cx="239022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30">
            <a:extLst>
              <a:ext uri="{FF2B5EF4-FFF2-40B4-BE49-F238E27FC236}">
                <a16:creationId xmlns:a16="http://schemas.microsoft.com/office/drawing/2014/main" id="{34F95475-BF48-4BF4-8C37-C0730F1891EC}"/>
              </a:ext>
            </a:extLst>
          </p:cNvPr>
          <p:cNvCxnSpPr/>
          <p:nvPr/>
        </p:nvCxnSpPr>
        <p:spPr>
          <a:xfrm>
            <a:off x="6997469" y="3430550"/>
            <a:ext cx="41246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31">
            <a:extLst>
              <a:ext uri="{FF2B5EF4-FFF2-40B4-BE49-F238E27FC236}">
                <a16:creationId xmlns:a16="http://schemas.microsoft.com/office/drawing/2014/main" id="{F05BB7FF-3E91-42F2-B8B2-6F1BEFFC7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9342" y="3528804"/>
            <a:ext cx="4411390" cy="118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Milestones, Integration, Learning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Bike + Trainer + DC Motor + Electronics</a:t>
            </a:r>
          </a:p>
          <a:p>
            <a:pPr marL="171450" indent="-171450" algn="ctr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zh-CN" sz="1200" b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2" name="组合 34">
            <a:extLst>
              <a:ext uri="{FF2B5EF4-FFF2-40B4-BE49-F238E27FC236}">
                <a16:creationId xmlns:a16="http://schemas.microsoft.com/office/drawing/2014/main" id="{47D7BB4C-82FD-4E4E-98F9-F23D0564ADB4}"/>
              </a:ext>
            </a:extLst>
          </p:cNvPr>
          <p:cNvGrpSpPr/>
          <p:nvPr/>
        </p:nvGrpSpPr>
        <p:grpSpPr>
          <a:xfrm>
            <a:off x="431817" y="1902792"/>
            <a:ext cx="917075" cy="870285"/>
            <a:chOff x="1187624" y="1857800"/>
            <a:chExt cx="649288" cy="644219"/>
          </a:xfrm>
        </p:grpSpPr>
        <p:sp>
          <p:nvSpPr>
            <p:cNvPr id="63" name="椭圆 35">
              <a:extLst>
                <a:ext uri="{FF2B5EF4-FFF2-40B4-BE49-F238E27FC236}">
                  <a16:creationId xmlns:a16="http://schemas.microsoft.com/office/drawing/2014/main" id="{847C5EF2-19D2-4D2D-A8B1-AD4BF49A8166}"/>
                </a:ext>
              </a:extLst>
            </p:cNvPr>
            <p:cNvSpPr/>
            <p:nvPr/>
          </p:nvSpPr>
          <p:spPr>
            <a:xfrm>
              <a:off x="1187624" y="1857800"/>
              <a:ext cx="649288" cy="6442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5">
              <a:extLst>
                <a:ext uri="{FF2B5EF4-FFF2-40B4-BE49-F238E27FC236}">
                  <a16:creationId xmlns:a16="http://schemas.microsoft.com/office/drawing/2014/main" id="{E90A8EE3-5008-4CC7-A080-3342B3CC1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1923678"/>
              <a:ext cx="648072" cy="46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5" rIns="91431" bIns="4571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5" name="组合 40">
            <a:extLst>
              <a:ext uri="{FF2B5EF4-FFF2-40B4-BE49-F238E27FC236}">
                <a16:creationId xmlns:a16="http://schemas.microsoft.com/office/drawing/2014/main" id="{1BF7D2B2-ED1C-46EB-9C58-11E528161C6A}"/>
              </a:ext>
            </a:extLst>
          </p:cNvPr>
          <p:cNvGrpSpPr/>
          <p:nvPr/>
        </p:nvGrpSpPr>
        <p:grpSpPr>
          <a:xfrm>
            <a:off x="3264396" y="4065190"/>
            <a:ext cx="917074" cy="872414"/>
            <a:chOff x="2914601" y="3438123"/>
            <a:chExt cx="649287" cy="645795"/>
          </a:xfrm>
        </p:grpSpPr>
        <p:sp>
          <p:nvSpPr>
            <p:cNvPr id="66" name="椭圆 41">
              <a:extLst>
                <a:ext uri="{FF2B5EF4-FFF2-40B4-BE49-F238E27FC236}">
                  <a16:creationId xmlns:a16="http://schemas.microsoft.com/office/drawing/2014/main" id="{D5320D58-C850-4FC6-B755-075E7BE16376}"/>
                </a:ext>
              </a:extLst>
            </p:cNvPr>
            <p:cNvSpPr/>
            <p:nvPr/>
          </p:nvSpPr>
          <p:spPr>
            <a:xfrm>
              <a:off x="2914601" y="3438123"/>
              <a:ext cx="649287" cy="645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5">
              <a:extLst>
                <a:ext uri="{FF2B5EF4-FFF2-40B4-BE49-F238E27FC236}">
                  <a16:creationId xmlns:a16="http://schemas.microsoft.com/office/drawing/2014/main" id="{213F314D-F0D0-404F-9377-10697F1AB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601" y="3508445"/>
              <a:ext cx="648072" cy="46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5" rIns="91431" bIns="4571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68" name="TextBox 148">
            <a:extLst>
              <a:ext uri="{FF2B5EF4-FFF2-40B4-BE49-F238E27FC236}">
                <a16:creationId xmlns:a16="http://schemas.microsoft.com/office/drawing/2014/main" id="{FC98FB97-6EF4-448D-82AD-9AEEE808131D}"/>
              </a:ext>
            </a:extLst>
          </p:cNvPr>
          <p:cNvSpPr txBox="1"/>
          <p:nvPr/>
        </p:nvSpPr>
        <p:spPr>
          <a:xfrm>
            <a:off x="4320936" y="298210"/>
            <a:ext cx="3630493" cy="748088"/>
          </a:xfrm>
          <a:prstGeom prst="rect">
            <a:avLst/>
          </a:prstGeom>
          <a:noFill/>
        </p:spPr>
        <p:txBody>
          <a:bodyPr wrap="square" lIns="65023" tIns="32511" rIns="65023" bIns="32511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000" dirty="0">
                <a:solidFill>
                  <a:schemeClr val="accent1"/>
                </a:solidFill>
                <a:latin typeface="Abadi Extra Light" panose="020B0204020104020204" pitchFamily="34" charset="0"/>
                <a:ea typeface="+mn-ea"/>
                <a:cs typeface="+mn-ea"/>
                <a:sym typeface="+mn-lt"/>
              </a:rPr>
              <a:t>Our Prototypes </a:t>
            </a:r>
            <a:endParaRPr lang="zh-CN" altLang="en-US" sz="4000" dirty="0">
              <a:solidFill>
                <a:schemeClr val="accent1"/>
              </a:solidFill>
              <a:latin typeface="Abadi Extra Light" panose="020B020402010402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69" name="直接连接符 27">
            <a:extLst>
              <a:ext uri="{FF2B5EF4-FFF2-40B4-BE49-F238E27FC236}">
                <a16:creationId xmlns:a16="http://schemas.microsoft.com/office/drawing/2014/main" id="{2A31811E-CF5B-43B0-9AE0-A18ADDB7A03A}"/>
              </a:ext>
            </a:extLst>
          </p:cNvPr>
          <p:cNvCxnSpPr/>
          <p:nvPr/>
        </p:nvCxnSpPr>
        <p:spPr>
          <a:xfrm>
            <a:off x="6415038" y="2654494"/>
            <a:ext cx="0" cy="7685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37">
            <a:extLst>
              <a:ext uri="{FF2B5EF4-FFF2-40B4-BE49-F238E27FC236}">
                <a16:creationId xmlns:a16="http://schemas.microsoft.com/office/drawing/2014/main" id="{B0205A46-C78D-4DCE-9746-0341191BADC1}"/>
              </a:ext>
            </a:extLst>
          </p:cNvPr>
          <p:cNvGrpSpPr/>
          <p:nvPr/>
        </p:nvGrpSpPr>
        <p:grpSpPr>
          <a:xfrm>
            <a:off x="5955379" y="1830627"/>
            <a:ext cx="919317" cy="870285"/>
            <a:chOff x="4570588" y="1857800"/>
            <a:chExt cx="650875" cy="644219"/>
          </a:xfrm>
        </p:grpSpPr>
        <p:sp>
          <p:nvSpPr>
            <p:cNvPr id="71" name="椭圆 38">
              <a:extLst>
                <a:ext uri="{FF2B5EF4-FFF2-40B4-BE49-F238E27FC236}">
                  <a16:creationId xmlns:a16="http://schemas.microsoft.com/office/drawing/2014/main" id="{603A64E0-7C66-4B78-BC4E-AE81389E4131}"/>
                </a:ext>
              </a:extLst>
            </p:cNvPr>
            <p:cNvSpPr/>
            <p:nvPr/>
          </p:nvSpPr>
          <p:spPr>
            <a:xfrm>
              <a:off x="4570588" y="1857800"/>
              <a:ext cx="650875" cy="6442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5">
              <a:extLst>
                <a:ext uri="{FF2B5EF4-FFF2-40B4-BE49-F238E27FC236}">
                  <a16:creationId xmlns:a16="http://schemas.microsoft.com/office/drawing/2014/main" id="{E3144152-0D29-424A-82FC-D74053A747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1923678"/>
              <a:ext cx="648072" cy="46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5" rIns="91431" bIns="4571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32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94" name="文本框 32">
            <a:extLst>
              <a:ext uri="{FF2B5EF4-FFF2-40B4-BE49-F238E27FC236}">
                <a16:creationId xmlns:a16="http://schemas.microsoft.com/office/drawing/2014/main" id="{3D5D9A2A-7A7A-4327-A7CA-D1C8A32B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082" y="2525964"/>
            <a:ext cx="3630491" cy="95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Integration, Milestones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Components from Prototype 2 + PCB + 3D Printed Housing</a:t>
            </a:r>
          </a:p>
        </p:txBody>
      </p:sp>
    </p:spTree>
    <p:extLst>
      <p:ext uri="{BB962C8B-B14F-4D97-AF65-F5344CB8AC3E}">
        <p14:creationId xmlns:p14="http://schemas.microsoft.com/office/powerpoint/2010/main" val="4180638420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/>
      <p:bldP spid="68" grpId="0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644016639">
            <a:hlinkClick r:id="" action="ppaction://media"/>
            <a:extLst>
              <a:ext uri="{FF2B5EF4-FFF2-40B4-BE49-F238E27FC236}">
                <a16:creationId xmlns:a16="http://schemas.microsoft.com/office/drawing/2014/main" id="{CBFEDAE5-28CB-4FCE-8A57-DDF5289D38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36001" y="1271994"/>
            <a:ext cx="9119997" cy="5129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6C8224A-C78D-4B8F-AB20-D0345668A904}"/>
              </a:ext>
            </a:extLst>
          </p:cNvPr>
          <p:cNvSpPr txBox="1">
            <a:spLocks/>
          </p:cNvSpPr>
          <p:nvPr/>
        </p:nvSpPr>
        <p:spPr>
          <a:xfrm>
            <a:off x="3825577" y="0"/>
            <a:ext cx="4540844" cy="1325562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>
            <a:lvl1pPr algn="l" defTabSz="8668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>
                <a:solidFill>
                  <a:schemeClr val="accent3"/>
                </a:solidFill>
                <a:latin typeface="Abadi Extra Light"/>
              </a:rPr>
              <a:t>What have we done?</a:t>
            </a:r>
          </a:p>
        </p:txBody>
      </p:sp>
    </p:spTree>
    <p:extLst>
      <p:ext uri="{BB962C8B-B14F-4D97-AF65-F5344CB8AC3E}">
        <p14:creationId xmlns:p14="http://schemas.microsoft.com/office/powerpoint/2010/main" val="2099931468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E61B2B8D-7409-4244-B94B-CC3B506688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471488"/>
            <a:ext cx="10515600" cy="13255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Abadi Extra Light"/>
              </a:rPr>
              <a:t>What are our plans for our next Client Meeting ?</a:t>
            </a:r>
          </a:p>
        </p:txBody>
      </p:sp>
      <p:pic>
        <p:nvPicPr>
          <p:cNvPr id="16" name="Picture 16" descr="Icon&#10;&#10;Description automatically generated">
            <a:extLst>
              <a:ext uri="{FF2B5EF4-FFF2-40B4-BE49-F238E27FC236}">
                <a16:creationId xmlns:a16="http://schemas.microsoft.com/office/drawing/2014/main" id="{10D58F02-7C23-4E97-9A30-FB80B04D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0" y="1637491"/>
            <a:ext cx="1743075" cy="1800225"/>
          </a:xfrm>
          <a:prstGeom prst="rect">
            <a:avLst/>
          </a:prstGeom>
        </p:spPr>
      </p:pic>
      <p:pic>
        <p:nvPicPr>
          <p:cNvPr id="17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34B7AFF3-E3DC-458B-875D-3DAAA82F3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16" y="3603595"/>
            <a:ext cx="2228850" cy="2181225"/>
          </a:xfrm>
          <a:prstGeom prst="rect">
            <a:avLst/>
          </a:prstGeom>
        </p:spPr>
      </p:pic>
      <p:pic>
        <p:nvPicPr>
          <p:cNvPr id="18" name="Picture 18" descr="A picture containing circle&#10;&#10;Description automatically generated">
            <a:extLst>
              <a:ext uri="{FF2B5EF4-FFF2-40B4-BE49-F238E27FC236}">
                <a16:creationId xmlns:a16="http://schemas.microsoft.com/office/drawing/2014/main" id="{CDDA5E70-704B-4268-810A-3DF4C6B3C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409" y="3608896"/>
            <a:ext cx="1628775" cy="2343150"/>
          </a:xfrm>
          <a:prstGeom prst="rect">
            <a:avLst/>
          </a:prstGeom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6A7A6CCF-820A-4E1E-83AC-35EC6948E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527" y="3652029"/>
            <a:ext cx="1676400" cy="2343150"/>
          </a:xfrm>
          <a:prstGeom prst="rect">
            <a:avLst/>
          </a:prstGeom>
        </p:spPr>
      </p:pic>
      <p:pic>
        <p:nvPicPr>
          <p:cNvPr id="24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28EBFAD1-5FC0-4E6A-B0B9-CCDDEE271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2872" y="3608896"/>
            <a:ext cx="1857375" cy="2343150"/>
          </a:xfrm>
          <a:prstGeom prst="rect">
            <a:avLst/>
          </a:prstGeom>
        </p:spPr>
      </p:pic>
      <p:pic>
        <p:nvPicPr>
          <p:cNvPr id="25" name="Picture 25">
            <a:extLst>
              <a:ext uri="{FF2B5EF4-FFF2-40B4-BE49-F238E27FC236}">
                <a16:creationId xmlns:a16="http://schemas.microsoft.com/office/drawing/2014/main" id="{EC3041F9-63CE-4900-920D-13677AF96A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2986" y="3608897"/>
            <a:ext cx="19335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4836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281EB-84D6-44DC-9C7A-137F90CFB13D}"/>
              </a:ext>
            </a:extLst>
          </p:cNvPr>
          <p:cNvSpPr txBox="1"/>
          <p:nvPr/>
        </p:nvSpPr>
        <p:spPr>
          <a:xfrm>
            <a:off x="152399" y="566383"/>
            <a:ext cx="11887200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[1]</a:t>
            </a:r>
            <a:r>
              <a:rPr lang="en-CA" sz="1100" dirty="0">
                <a:effectLst/>
                <a:latin typeface="+mn-lt"/>
              </a:rPr>
              <a:t> </a:t>
            </a:r>
            <a:r>
              <a:rPr lang="en-CA" sz="1100" dirty="0">
                <a:solidFill>
                  <a:srgbClr val="064220"/>
                </a:solidFill>
                <a:effectLst/>
                <a:latin typeface="+mn-lt"/>
              </a:rPr>
              <a:t>“Sustainable Energy Unit - icon PNG sustainability icon - free transparent PNG clipart images download. clipartmax.com,” </a:t>
            </a:r>
            <a:r>
              <a:rPr lang="en-CA" sz="1100" i="1" dirty="0">
                <a:solidFill>
                  <a:srgbClr val="064220"/>
                </a:solidFill>
                <a:effectLst/>
                <a:latin typeface="+mn-lt"/>
              </a:rPr>
              <a:t>ClipartMax.com</a:t>
            </a:r>
            <a:r>
              <a:rPr lang="en-CA" sz="1100" dirty="0">
                <a:solidFill>
                  <a:srgbClr val="064220"/>
                </a:solidFill>
                <a:effectLst/>
                <a:latin typeface="+mn-lt"/>
              </a:rPr>
              <a:t>. [Online]. Available: https://www.clipartmax.com/middle/m2H7G6Z5K9G6m2K9_sustainable-energy-unit-icon-png-sustainability-icon/. [Accessed: 13-Feb-2022]. </a:t>
            </a:r>
            <a:endParaRPr lang="en-US" sz="1100" dirty="0">
              <a:solidFill>
                <a:srgbClr val="064220"/>
              </a:solidFill>
              <a:latin typeface="+mn-lt"/>
              <a:ea typeface="宋体"/>
              <a:cs typeface="Calibri"/>
            </a:endParaRP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[2]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100" b="0" i="0" dirty="0">
                <a:solidFill>
                  <a:srgbClr val="064220"/>
                </a:solidFill>
                <a:effectLst/>
                <a:latin typeface="+mn-lt"/>
              </a:rPr>
              <a:t>“Amazon.com: Customer reviews: Makeup mirror 50100W Pedal Generator DC Output 135V Dual USB Fast Charge Output Hand Crank Generator, Fitness Electric Trainer Spinning Bike.” https://www.amazon.com/Generator-Fitness-Electric-Trainer-Spinning/product-reviews/B08YXTLSL4/ref=cm_cr_dp_d_show_all_btm?ie=UTF8&amp;reviewerType=all_reviews (accessed Jan. 23, 2022).</a:t>
            </a:r>
            <a:endParaRPr lang="en-US" sz="1100" dirty="0">
              <a:solidFill>
                <a:srgbClr val="064220"/>
              </a:solidFill>
              <a:latin typeface="+mn-lt"/>
              <a:ea typeface="宋体"/>
              <a:cs typeface="Calibri"/>
            </a:endParaRP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[3] “TEC1-12730 Thermoelectric Cooler Peltier 360W 462Wmax : Amazon.ca: Electronics.” https://www.amazon.ca/TEC1-12730-Thermoelectric-Cooler-Peltier-462Wmax/dp/B01LYN0A94/ref=sr_1_22_sspa?crid=2Y08LKR9CGZ1Z&amp;keywords=thermoelectric+power+generator&amp;qid=1642540806&amp;sprefix=thermoele%2Caps%2C79&amp;sr=8-22- (accessed Jan. 23, 2022).</a:t>
            </a: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[4] “20W 3V-15V High Power Hand Crank Generator Portable Generator Hand Crank Charger Generator Emergency USB Survival Power Generator for Outdoor Camping Survival Activities : Amazon.ca: Patio, Lawn &amp; Garden.” https://www.amazon.ca/Generator-Portable-Emergency-Survival-Activities/dp/B07X5S2J1B/ref=sr_1_11?crid=1AT3OPBOAGK1Y&amp;keywords=human+powered+generator&amp;qid=1642539320&amp;sprefix=human+power%2Caps%2C79&amp;sr=8-11 (accessed Jan. 23, 2022).</a:t>
            </a: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[5] “Amazon.com: K-Tor power box IMPROVED! 20 watt pedal generator : Musical Instruments.” https://www.amazon.com/K-Tor-power-IMPROVED-pedal-generator/dp/B07VF9J6JV/ref=sr_1_2?crid=ABTSWNZV1KP1&amp;keywords=human+power+generator&amp;qid=1642541094&amp;sprefix=human+power+%2Caps%2C80&amp;sr=8-2 (accessed Jan. 23, 2022).</a:t>
            </a: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[6] R. Z. Arndt, “Pedal Power! How to Build a Bike Generator,” Popular Mechanics, Mar. 25, 2014. https://www.popularmechanics.com/technology/how-to/gadgets/pedal-power-how-to-build-a-bike-generator-16627209 (accessed Jan. 23, 2022).</a:t>
            </a: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[7] “</a:t>
            </a:r>
            <a:r>
              <a:rPr lang="en-US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Iniu</a:t>
            </a:r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 Portable Charger, USB C slimmest triple 3A high-speed 10000mah Phone Power Bank, Flashlight external battery pack compatible with </a:t>
            </a:r>
            <a:r>
              <a:rPr lang="en-US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iphone</a:t>
            </a:r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 13 12 11 x Samsung S20 Google LG iPad, </a:t>
            </a:r>
            <a:r>
              <a:rPr lang="en-US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etc</a:t>
            </a:r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 [2022 version],” Amazon.ca: Electronics. [Online]. Available: https://www.amazon.ca/INIU-Portable-External-Powerbank-Compatible/dp/B07G34JZG2/ref=sr_1_20?crid=3HZR56RUFCRHU&amp;amp;keywords=power%2Bbank%2B5v%2B3a&amp;amp;qid=1644157117&amp;amp;sprefix=power%2Bbank%2B5v%2B%2Caps%2C129&amp;amp;sr=8-20&amp;amp;th=1. [Accessed: 13-Feb-2022]. </a:t>
            </a: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[8] “2016 liv rove 2 – specs, comparisons, reviews – 99 spokes,” – Specs, Comparisons, Reviews – 99 Spokes. [Online]. Available: https://99spokes.com/en-CA/bikes/liv/2016/rove-2. [Accessed: 13-Feb-2022]. </a:t>
            </a: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[9] </a:t>
            </a:r>
            <a:r>
              <a:rPr lang="fr-FR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“CXWXC bike trainer, support magnétique pour vélo d'intérieur portable avec technologie de réduction des bruits : Amazon.ca: Sports et plein air,” CXWXC Bike Trainer, Support magnétique pour vélo d'intérieur portable avec technologie de réduction des bruits : Amazon.ca: Sports et Plein air. [Online]. </a:t>
            </a:r>
            <a:r>
              <a:rPr lang="fr-FR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Available</a:t>
            </a:r>
            <a:r>
              <a:rPr lang="fr-FR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: https://www.amazon.ca/-/fr/magn%C3%A9tique-dint%C3%A9rieur-portable-technologie-r%C3%A9duction/dp/B087CKRV2R/ref=sr_1_5?__mk_fr_CA=%C3%85M%C3%85%C5%BD%C3%95%C3%91&amp;amp;crid=XIWE9TB85KQT&amp;amp;keywords=cxc%2Bbike%2Btrainer&amp;amp;qid=1643748023&amp;amp;sprefix=cxwxc%2Bbike%2Btrainer%2Caps%2C99&amp;amp;sr=8-5&amp;amp;th=1. [</a:t>
            </a:r>
            <a:r>
              <a:rPr lang="fr-FR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Accessed</a:t>
            </a:r>
            <a:r>
              <a:rPr lang="fr-FR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: 13-Feb-2022]. </a:t>
            </a:r>
            <a:endParaRPr lang="en-US" sz="1100" dirty="0">
              <a:solidFill>
                <a:srgbClr val="064220"/>
              </a:solidFill>
              <a:latin typeface="+mn-lt"/>
              <a:ea typeface="宋体"/>
              <a:cs typeface="Calibri"/>
            </a:endParaRP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[10] “</a:t>
            </a:r>
            <a:r>
              <a:rPr lang="en-US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Tonpvou</a:t>
            </a:r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 10W led plant grow </a:t>
            </a:r>
            <a:r>
              <a:rPr lang="en-US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light,with</a:t>
            </a:r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 adjustable </a:t>
            </a:r>
            <a:r>
              <a:rPr lang="en-US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rope,full</a:t>
            </a:r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 spectrum plant light for indoor plants veg and Flower Grow Lamp with </a:t>
            </a:r>
            <a:r>
              <a:rPr lang="en-US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Ir</a:t>
            </a:r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 &amp;amp; UV Red Blue </a:t>
            </a:r>
            <a:r>
              <a:rPr lang="en-US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led,Micro</a:t>
            </a:r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 </a:t>
            </a:r>
            <a:r>
              <a:rPr lang="en-US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Greens,clones,succulents,seedling</a:t>
            </a:r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(10W),” Amazon.ca: Patio, Lawn &amp;amp; Garden. [Online]. Available: https://www.amazon.ca/Tonpvou-Adjustable-Spectrum-Succulents-Seedling/dp/B07RT8WKMT/ref=sr_1_9?crid=B0POV8HP2ZHE&amp;amp;keywords=grow%2Blights%2B10w&amp;amp;qid=1644104773&amp;amp;sprefix=grow%2Blights%2B10%2Bw%2Caps%2C91&amp;amp;sr=8-9. [Accessed: 13-Feb-2022]. </a:t>
            </a: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[11]“In your business flyers - decision making Clipart (#1414157) - </a:t>
            </a:r>
            <a:r>
              <a:rPr lang="en-US" sz="1100" dirty="0" err="1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pinclipart</a:t>
            </a:r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,” PinClipart.com. [Online]. Available: https://www.pinclipart.com/pindetail/booTbh_in-your-business-flyers-decision-making-clipart/. [Accessed: 13-Feb-2022]. </a:t>
            </a: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[12] “Bicycle Generator Project,” Clean Energy Research and Education. [Online]. Available: https://in.nau.edu/clean-energy-research/bicycle-generator-project/. [Accessed: 13-Feb-2022]. </a:t>
            </a:r>
          </a:p>
          <a:p>
            <a:r>
              <a:rPr lang="en-US" sz="1100" dirty="0">
                <a:solidFill>
                  <a:srgbClr val="064220"/>
                </a:solidFill>
                <a:latin typeface="+mn-lt"/>
                <a:ea typeface="宋体"/>
                <a:cs typeface="Calibri"/>
              </a:rPr>
              <a:t>[13] “Bike powered electricity generators are not sustainable,” LOW. [Online]. Available: https://www.lowtechmagazine.com/2011/05/bike-powered-electricity-generators.html. [Accessed: 13-Feb-2022]. </a:t>
            </a:r>
          </a:p>
          <a:p>
            <a:endParaRPr lang="en-US" sz="1100" dirty="0">
              <a:solidFill>
                <a:srgbClr val="064220"/>
              </a:solidFill>
              <a:latin typeface="+mn-lt"/>
              <a:ea typeface="宋体"/>
              <a:cs typeface="Calibri"/>
            </a:endParaRPr>
          </a:p>
          <a:p>
            <a:endParaRPr lang="en-US" sz="1200" dirty="0">
              <a:solidFill>
                <a:srgbClr val="064220"/>
              </a:solidFill>
              <a:latin typeface="Microsoft YaHei"/>
              <a:ea typeface="宋体"/>
              <a:cs typeface="Calibri"/>
            </a:endParaRPr>
          </a:p>
          <a:p>
            <a:endParaRPr lang="en-US" dirty="0">
              <a:latin typeface="Microsoft YaHei"/>
              <a:ea typeface="宋体"/>
              <a:cs typeface="Calibri"/>
            </a:endParaRPr>
          </a:p>
          <a:p>
            <a:endParaRPr lang="en-US" sz="1800" dirty="0">
              <a:latin typeface="+mn-lt"/>
              <a:ea typeface="宋体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89CB21-653A-466C-A6B4-CCD1F5283278}"/>
              </a:ext>
            </a:extLst>
          </p:cNvPr>
          <p:cNvSpPr txBox="1">
            <a:spLocks/>
          </p:cNvSpPr>
          <p:nvPr/>
        </p:nvSpPr>
        <p:spPr>
          <a:xfrm>
            <a:off x="152399" y="0"/>
            <a:ext cx="10515223" cy="1324635"/>
          </a:xfrm>
          <a:prstGeom prst="rect">
            <a:avLst/>
          </a:prstGeom>
        </p:spPr>
        <p:txBody>
          <a:bodyPr/>
          <a:lstStyle>
            <a:lvl1pPr algn="l" defTabSz="8668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64220"/>
                </a:solidFill>
                <a:cs typeface="Calibri Light"/>
              </a:rPr>
              <a:t>References</a:t>
            </a:r>
            <a:endParaRPr lang="en-US" dirty="0">
              <a:solidFill>
                <a:srgbClr val="0642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48308"/>
      </p:ext>
    </p:extLst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A364-0B71-4843-AE34-0CB9C3C9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Who is our Client and what is Our Project?</a:t>
            </a:r>
            <a:endParaRPr lang="en-US" dirty="0"/>
          </a:p>
        </p:txBody>
      </p:sp>
      <p:sp>
        <p:nvSpPr>
          <p:cNvPr id="11" name="任意多边形 35">
            <a:extLst>
              <a:ext uri="{FF2B5EF4-FFF2-40B4-BE49-F238E27FC236}">
                <a16:creationId xmlns:a16="http://schemas.microsoft.com/office/drawing/2014/main" id="{B5CC7CF5-749F-4757-82FC-558E0D1AA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486" y="3206516"/>
            <a:ext cx="1934483" cy="2945630"/>
          </a:xfrm>
          <a:custGeom>
            <a:avLst/>
            <a:gdLst>
              <a:gd name="T0" fmla="*/ 901473 w 1352638"/>
              <a:gd name="T1" fmla="*/ 16 h 1747217"/>
              <a:gd name="T2" fmla="*/ 974192 w 1352638"/>
              <a:gd name="T3" fmla="*/ 31619 h 1747217"/>
              <a:gd name="T4" fmla="*/ 1352550 w 1352638"/>
              <a:gd name="T5" fmla="*/ 423231 h 1747217"/>
              <a:gd name="T6" fmla="*/ 948292 w 1352638"/>
              <a:gd name="T7" fmla="*/ 813428 h 1747217"/>
              <a:gd name="T8" fmla="*/ 945734 w 1352638"/>
              <a:gd name="T9" fmla="*/ 959852 h 1747217"/>
              <a:gd name="T10" fmla="*/ 1312064 w 1352638"/>
              <a:gd name="T11" fmla="*/ 1339012 h 1747217"/>
              <a:gd name="T12" fmla="*/ 920260 w 1352638"/>
              <a:gd name="T13" fmla="*/ 1717186 h 1747217"/>
              <a:gd name="T14" fmla="*/ 773764 w 1352638"/>
              <a:gd name="T15" fmla="*/ 1714631 h 1747217"/>
              <a:gd name="T16" fmla="*/ 29077 w 1352638"/>
              <a:gd name="T17" fmla="*/ 943861 h 1747217"/>
              <a:gd name="T18" fmla="*/ 15 w 1352638"/>
              <a:gd name="T19" fmla="*/ 870119 h 1747217"/>
              <a:gd name="T20" fmla="*/ 31634 w 1352638"/>
              <a:gd name="T21" fmla="*/ 797436 h 1747217"/>
              <a:gd name="T22" fmla="*/ 827695 w 1352638"/>
              <a:gd name="T23" fmla="*/ 29064 h 1747217"/>
              <a:gd name="T24" fmla="*/ 901473 w 1352638"/>
              <a:gd name="T25" fmla="*/ 16 h 17472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7"/>
              <a:gd name="T41" fmla="*/ 1352638 w 1352638"/>
              <a:gd name="T42" fmla="*/ 1747217 h 17472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7">
                <a:moveTo>
                  <a:pt x="901532" y="16"/>
                </a:moveTo>
                <a:cubicBezTo>
                  <a:pt x="928044" y="479"/>
                  <a:pt x="954380" y="11056"/>
                  <a:pt x="974255" y="31637"/>
                </a:cubicBezTo>
                <a:lnTo>
                  <a:pt x="1352638" y="423465"/>
                </a:lnTo>
                <a:lnTo>
                  <a:pt x="948354" y="813878"/>
                </a:lnTo>
                <a:cubicBezTo>
                  <a:pt x="907190" y="853629"/>
                  <a:pt x="906046" y="919221"/>
                  <a:pt x="945796" y="960384"/>
                </a:cubicBezTo>
                <a:lnTo>
                  <a:pt x="1312149" y="1339753"/>
                </a:lnTo>
                <a:lnTo>
                  <a:pt x="920320" y="1718137"/>
                </a:lnTo>
                <a:cubicBezTo>
                  <a:pt x="879157" y="1757888"/>
                  <a:pt x="813565" y="1756743"/>
                  <a:pt x="773814" y="1715580"/>
                </a:cubicBezTo>
                <a:lnTo>
                  <a:pt x="29079" y="944384"/>
                </a:lnTo>
                <a:cubicBezTo>
                  <a:pt x="9203" y="923802"/>
                  <a:pt x="-448" y="897114"/>
                  <a:pt x="15" y="870601"/>
                </a:cubicBezTo>
                <a:cubicBezTo>
                  <a:pt x="478" y="844089"/>
                  <a:pt x="11055" y="817753"/>
                  <a:pt x="31636" y="797878"/>
                </a:cubicBezTo>
                <a:lnTo>
                  <a:pt x="827749" y="29080"/>
                </a:lnTo>
                <a:cubicBezTo>
                  <a:pt x="848331" y="9205"/>
                  <a:pt x="875020" y="-446"/>
                  <a:pt x="901532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62000" tIns="0" rIns="0" bIns="0" anchor="ctr"/>
          <a:lstStyle/>
          <a:p>
            <a:pPr>
              <a:defRPr/>
            </a:pPr>
            <a:r>
              <a:rPr lang="en-CA" altLang="zh-CN" sz="15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Mobility</a:t>
            </a:r>
          </a:p>
          <a:p>
            <a:pPr>
              <a:defRPr/>
            </a:pPr>
            <a:r>
              <a:rPr lang="en-CA" altLang="zh-CN" sz="15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Limited</a:t>
            </a:r>
            <a:endParaRPr lang="zh-CN" altLang="en-US" sz="15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任意多边形 36">
            <a:extLst>
              <a:ext uri="{FF2B5EF4-FFF2-40B4-BE49-F238E27FC236}">
                <a16:creationId xmlns:a16="http://schemas.microsoft.com/office/drawing/2014/main" id="{2548DDC4-611C-4934-847D-040BCECBA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579" y="1690688"/>
            <a:ext cx="2502112" cy="2268134"/>
          </a:xfrm>
          <a:custGeom>
            <a:avLst/>
            <a:gdLst>
              <a:gd name="T0" fmla="*/ 861672 w 1747878"/>
              <a:gd name="T1" fmla="*/ 0 h 1344614"/>
              <a:gd name="T2" fmla="*/ 934935 w 1747878"/>
              <a:gd name="T3" fmla="*/ 30347 h 1344614"/>
              <a:gd name="T4" fmla="*/ 1717492 w 1747878"/>
              <a:gd name="T5" fmla="*/ 812921 h 1344614"/>
              <a:gd name="T6" fmla="*/ 1717492 w 1747878"/>
              <a:gd name="T7" fmla="*/ 959449 h 1344614"/>
              <a:gd name="T8" fmla="*/ 1332337 w 1747878"/>
              <a:gd name="T9" fmla="*/ 1344613 h 1344614"/>
              <a:gd name="T10" fmla="*/ 934936 w 1747878"/>
              <a:gd name="T11" fmla="*/ 947204 h 1344614"/>
              <a:gd name="T12" fmla="*/ 788411 w 1747878"/>
              <a:gd name="T13" fmla="*/ 947204 h 1344614"/>
              <a:gd name="T14" fmla="*/ 415502 w 1747878"/>
              <a:gd name="T15" fmla="*/ 1320121 h 1344614"/>
              <a:gd name="T16" fmla="*/ 30346 w 1747878"/>
              <a:gd name="T17" fmla="*/ 934956 h 1344614"/>
              <a:gd name="T18" fmla="*/ 30346 w 1747878"/>
              <a:gd name="T19" fmla="*/ 788428 h 1344614"/>
              <a:gd name="T20" fmla="*/ 788410 w 1747878"/>
              <a:gd name="T21" fmla="*/ 30347 h 1344614"/>
              <a:gd name="T22" fmla="*/ 861672 w 1747878"/>
              <a:gd name="T23" fmla="*/ 0 h 13446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47878"/>
              <a:gd name="T37" fmla="*/ 0 h 1344614"/>
              <a:gd name="T38" fmla="*/ 1747878 w 1747878"/>
              <a:gd name="T39" fmla="*/ 1344614 h 13446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47878" h="1344614">
                <a:moveTo>
                  <a:pt x="861692" y="0"/>
                </a:moveTo>
                <a:cubicBezTo>
                  <a:pt x="888209" y="0"/>
                  <a:pt x="914725" y="10116"/>
                  <a:pt x="934956" y="30347"/>
                </a:cubicBezTo>
                <a:lnTo>
                  <a:pt x="1717531" y="812922"/>
                </a:lnTo>
                <a:cubicBezTo>
                  <a:pt x="1757994" y="853385"/>
                  <a:pt x="1757994" y="918988"/>
                  <a:pt x="1717531" y="959450"/>
                </a:cubicBezTo>
                <a:lnTo>
                  <a:pt x="1332367" y="1344614"/>
                </a:lnTo>
                <a:lnTo>
                  <a:pt x="934957" y="947205"/>
                </a:lnTo>
                <a:cubicBezTo>
                  <a:pt x="894494" y="906741"/>
                  <a:pt x="828892" y="906742"/>
                  <a:pt x="788429" y="947205"/>
                </a:cubicBezTo>
                <a:lnTo>
                  <a:pt x="415512" y="1320122"/>
                </a:lnTo>
                <a:lnTo>
                  <a:pt x="30347" y="934957"/>
                </a:lnTo>
                <a:cubicBezTo>
                  <a:pt x="-10116" y="894494"/>
                  <a:pt x="-10116" y="828891"/>
                  <a:pt x="30347" y="788429"/>
                </a:cubicBezTo>
                <a:lnTo>
                  <a:pt x="788428" y="30347"/>
                </a:lnTo>
                <a:cubicBezTo>
                  <a:pt x="808660" y="10115"/>
                  <a:pt x="835176" y="0"/>
                  <a:pt x="8616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162000" anchor="ctr"/>
          <a:lstStyle/>
          <a:p>
            <a:pPr algn="ctr">
              <a:defRPr/>
            </a:pPr>
            <a:r>
              <a:rPr lang="en-CA" altLang="zh-CN" sz="15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Environmentalist </a:t>
            </a:r>
            <a:endParaRPr lang="zh-CN" altLang="en-US" sz="15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任意多边形 37">
            <a:extLst>
              <a:ext uri="{FF2B5EF4-FFF2-40B4-BE49-F238E27FC236}">
                <a16:creationId xmlns:a16="http://schemas.microsoft.com/office/drawing/2014/main" id="{82D2BA25-71BE-42FA-BC5F-F9DAAE84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544" y="1731023"/>
            <a:ext cx="2006057" cy="2948308"/>
          </a:xfrm>
          <a:custGeom>
            <a:avLst/>
            <a:gdLst>
              <a:gd name="T0" fmla="*/ 506068 w 1352638"/>
              <a:gd name="T1" fmla="*/ 15 h 1747216"/>
              <a:gd name="T2" fmla="*/ 578786 w 1352638"/>
              <a:gd name="T3" fmla="*/ 31647 h 1747216"/>
              <a:gd name="T4" fmla="*/ 1323474 w 1352638"/>
              <a:gd name="T5" fmla="*/ 803119 h 1747216"/>
              <a:gd name="T6" fmla="*/ 1352535 w 1352638"/>
              <a:gd name="T7" fmla="*/ 876927 h 1747216"/>
              <a:gd name="T8" fmla="*/ 1320917 w 1352638"/>
              <a:gd name="T9" fmla="*/ 949676 h 1747216"/>
              <a:gd name="T10" fmla="*/ 524855 w 1352638"/>
              <a:gd name="T11" fmla="*/ 1718748 h 1747216"/>
              <a:gd name="T12" fmla="*/ 378358 w 1352638"/>
              <a:gd name="T13" fmla="*/ 1716190 h 1747216"/>
              <a:gd name="T14" fmla="*/ 0 w 1352638"/>
              <a:gd name="T15" fmla="*/ 1324223 h 1747216"/>
              <a:gd name="T16" fmla="*/ 404259 w 1352638"/>
              <a:gd name="T17" fmla="*/ 933670 h 1747216"/>
              <a:gd name="T18" fmla="*/ 406816 w 1352638"/>
              <a:gd name="T19" fmla="*/ 787113 h 1747216"/>
              <a:gd name="T20" fmla="*/ 40487 w 1352638"/>
              <a:gd name="T21" fmla="*/ 407608 h 1747216"/>
              <a:gd name="T22" fmla="*/ 432290 w 1352638"/>
              <a:gd name="T23" fmla="*/ 29089 h 1747216"/>
              <a:gd name="T24" fmla="*/ 506068 w 1352638"/>
              <a:gd name="T25" fmla="*/ 15 h 17472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52638"/>
              <a:gd name="T40" fmla="*/ 0 h 1747216"/>
              <a:gd name="T41" fmla="*/ 1352638 w 1352638"/>
              <a:gd name="T42" fmla="*/ 1747216 h 17472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52638" h="1747216">
                <a:moveTo>
                  <a:pt x="506101" y="15"/>
                </a:moveTo>
                <a:cubicBezTo>
                  <a:pt x="532613" y="478"/>
                  <a:pt x="558949" y="11055"/>
                  <a:pt x="578824" y="31636"/>
                </a:cubicBezTo>
                <a:lnTo>
                  <a:pt x="1323560" y="802833"/>
                </a:lnTo>
                <a:cubicBezTo>
                  <a:pt x="1343435" y="823414"/>
                  <a:pt x="1353086" y="850103"/>
                  <a:pt x="1352623" y="876615"/>
                </a:cubicBezTo>
                <a:cubicBezTo>
                  <a:pt x="1352161" y="903128"/>
                  <a:pt x="1341584" y="929463"/>
                  <a:pt x="1321003" y="949338"/>
                </a:cubicBezTo>
                <a:lnTo>
                  <a:pt x="524889" y="1718136"/>
                </a:lnTo>
                <a:cubicBezTo>
                  <a:pt x="483726" y="1757887"/>
                  <a:pt x="418134" y="1756742"/>
                  <a:pt x="378383" y="1715579"/>
                </a:cubicBezTo>
                <a:lnTo>
                  <a:pt x="0" y="1323752"/>
                </a:lnTo>
                <a:lnTo>
                  <a:pt x="404285" y="933338"/>
                </a:lnTo>
                <a:cubicBezTo>
                  <a:pt x="445448" y="893587"/>
                  <a:pt x="446593" y="827995"/>
                  <a:pt x="406842" y="786833"/>
                </a:cubicBezTo>
                <a:lnTo>
                  <a:pt x="40490" y="407463"/>
                </a:lnTo>
                <a:lnTo>
                  <a:pt x="432318" y="29079"/>
                </a:lnTo>
                <a:cubicBezTo>
                  <a:pt x="452900" y="9204"/>
                  <a:pt x="479589" y="-448"/>
                  <a:pt x="506101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162000" bIns="0" anchor="ctr"/>
          <a:lstStyle/>
          <a:p>
            <a:pPr algn="r">
              <a:defRPr/>
            </a:pPr>
            <a:r>
              <a:rPr lang="en-CA" altLang="zh-CN" sz="15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Innovator</a:t>
            </a:r>
            <a:endParaRPr lang="zh-CN" altLang="en-US" sz="15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任意多边形 38">
            <a:extLst>
              <a:ext uri="{FF2B5EF4-FFF2-40B4-BE49-F238E27FC236}">
                <a16:creationId xmlns:a16="http://schemas.microsoft.com/office/drawing/2014/main" id="{D4069CB4-E396-4A47-BED4-0DA3617F5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635" y="3911801"/>
            <a:ext cx="2502112" cy="2281525"/>
          </a:xfrm>
          <a:custGeom>
            <a:avLst/>
            <a:gdLst>
              <a:gd name="T0" fmla="*/ 423615 w 1747216"/>
              <a:gd name="T1" fmla="*/ 0 h 1352638"/>
              <a:gd name="T2" fmla="*/ 814167 w 1747216"/>
              <a:gd name="T3" fmla="*/ 404259 h 1352638"/>
              <a:gd name="T4" fmla="*/ 960725 w 1747216"/>
              <a:gd name="T5" fmla="*/ 406816 h 1352638"/>
              <a:gd name="T6" fmla="*/ 1340229 w 1747216"/>
              <a:gd name="T7" fmla="*/ 40487 h 1352638"/>
              <a:gd name="T8" fmla="*/ 1718748 w 1747216"/>
              <a:gd name="T9" fmla="*/ 432290 h 1352638"/>
              <a:gd name="T10" fmla="*/ 1716190 w 1747216"/>
              <a:gd name="T11" fmla="*/ 578786 h 1352638"/>
              <a:gd name="T12" fmla="*/ 944719 w 1747216"/>
              <a:gd name="T13" fmla="*/ 1323474 h 1352638"/>
              <a:gd name="T14" fmla="*/ 870910 w 1747216"/>
              <a:gd name="T15" fmla="*/ 1352535 h 1352638"/>
              <a:gd name="T16" fmla="*/ 798161 w 1747216"/>
              <a:gd name="T17" fmla="*/ 1320917 h 1352638"/>
              <a:gd name="T18" fmla="*/ 29089 w 1747216"/>
              <a:gd name="T19" fmla="*/ 524855 h 1352638"/>
              <a:gd name="T20" fmla="*/ 31647 w 1747216"/>
              <a:gd name="T21" fmla="*/ 378358 h 13526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47216"/>
              <a:gd name="T34" fmla="*/ 0 h 1352638"/>
              <a:gd name="T35" fmla="*/ 1747216 w 1747216"/>
              <a:gd name="T36" fmla="*/ 1352638 h 13526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47216" h="1352638">
                <a:moveTo>
                  <a:pt x="423464" y="0"/>
                </a:moveTo>
                <a:lnTo>
                  <a:pt x="813877" y="404285"/>
                </a:lnTo>
                <a:cubicBezTo>
                  <a:pt x="853628" y="445448"/>
                  <a:pt x="919220" y="446592"/>
                  <a:pt x="960383" y="406842"/>
                </a:cubicBezTo>
                <a:lnTo>
                  <a:pt x="1339752" y="40490"/>
                </a:lnTo>
                <a:lnTo>
                  <a:pt x="1718136" y="432318"/>
                </a:lnTo>
                <a:cubicBezTo>
                  <a:pt x="1757887" y="473481"/>
                  <a:pt x="1756742" y="539074"/>
                  <a:pt x="1715579" y="578824"/>
                </a:cubicBezTo>
                <a:lnTo>
                  <a:pt x="944383" y="1323560"/>
                </a:lnTo>
                <a:cubicBezTo>
                  <a:pt x="923801" y="1343435"/>
                  <a:pt x="897113" y="1353086"/>
                  <a:pt x="870600" y="1352623"/>
                </a:cubicBezTo>
                <a:cubicBezTo>
                  <a:pt x="844088" y="1352161"/>
                  <a:pt x="817752" y="1341584"/>
                  <a:pt x="797877" y="1321003"/>
                </a:cubicBezTo>
                <a:lnTo>
                  <a:pt x="29079" y="524889"/>
                </a:lnTo>
                <a:cubicBezTo>
                  <a:pt x="-10671" y="483726"/>
                  <a:pt x="-9526" y="418134"/>
                  <a:pt x="31636" y="378383"/>
                </a:cubicBezTo>
                <a:lnTo>
                  <a:pt x="4234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162000" rIns="0" bIns="0" anchor="ctr"/>
          <a:lstStyle/>
          <a:p>
            <a:pPr algn="ctr">
              <a:defRPr/>
            </a:pPr>
            <a:r>
              <a:rPr lang="en-CA" altLang="zh-CN" sz="15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Beginner </a:t>
            </a:r>
          </a:p>
          <a:p>
            <a:pPr algn="ctr">
              <a:defRPr/>
            </a:pPr>
            <a:r>
              <a:rPr lang="en-CA" altLang="zh-CN" sz="15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Gardner</a:t>
            </a:r>
            <a:endParaRPr lang="zh-CN" altLang="en-US" sz="15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0F983643-1744-4CDB-BA74-64686AD5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748" y="1739099"/>
            <a:ext cx="35490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CA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client is an environmentalist who is looking for a sustainable way to power grow lights for plants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7">
            <a:extLst>
              <a:ext uri="{FF2B5EF4-FFF2-40B4-BE49-F238E27FC236}">
                <a16:creationId xmlns:a16="http://schemas.microsoft.com/office/drawing/2014/main" id="{9D4FB8A6-7A8B-4ECB-B401-D6C1DD549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747" y="2920212"/>
            <a:ext cx="35490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CA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But did not want to use solar panels or other traditional methods due to high environmental cost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7">
            <a:extLst>
              <a:ext uri="{FF2B5EF4-FFF2-40B4-BE49-F238E27FC236}">
                <a16:creationId xmlns:a16="http://schemas.microsoft.com/office/drawing/2014/main" id="{A9394B3A-61C6-4F50-AA03-ED59CB741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747" y="4101325"/>
            <a:ext cx="354908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CA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decided to make a human powered light system suitable for a beginner gardener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17">
            <a:extLst>
              <a:ext uri="{FF2B5EF4-FFF2-40B4-BE49-F238E27FC236}">
                <a16:creationId xmlns:a16="http://schemas.microsoft.com/office/drawing/2014/main" id="{19E816B4-7E26-405F-943E-0D3B02264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747" y="5282439"/>
            <a:ext cx="35490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CA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That was also accessible to mobility limited individuals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317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E84B-B5B0-452F-B9E4-827E941D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73" y="365780"/>
            <a:ext cx="10515223" cy="1324635"/>
          </a:xfrm>
        </p:spPr>
        <p:txBody>
          <a:bodyPr/>
          <a:lstStyle/>
          <a:p>
            <a:r>
              <a:rPr lang="en-US">
                <a:solidFill>
                  <a:srgbClr val="39B449"/>
                </a:solidFill>
                <a:cs typeface="Calibri Light"/>
              </a:rPr>
              <a:t>What is she Looking for?</a:t>
            </a:r>
            <a:endParaRPr lang="en-US">
              <a:solidFill>
                <a:srgbClr val="39B44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E1E83-9066-4B0A-BD9E-751808589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63" y="1508861"/>
            <a:ext cx="7549116" cy="4918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>
                <a:solidFill>
                  <a:srgbClr val="064220"/>
                </a:solidFill>
                <a:effectLst/>
              </a:rPr>
              <a:t>“To </a:t>
            </a:r>
            <a:r>
              <a:rPr lang="en-US" b="0" i="0">
                <a:solidFill>
                  <a:srgbClr val="39B449"/>
                </a:solidFill>
                <a:effectLst/>
              </a:rPr>
              <a:t>grow plants indoors</a:t>
            </a:r>
            <a:r>
              <a:rPr lang="en-US" b="0" i="0">
                <a:solidFill>
                  <a:srgbClr val="064220"/>
                </a:solidFill>
                <a:effectLst/>
              </a:rPr>
              <a:t> during the winter you need </a:t>
            </a:r>
            <a:r>
              <a:rPr lang="en-US" b="0" i="0">
                <a:solidFill>
                  <a:srgbClr val="39B449"/>
                </a:solidFill>
                <a:effectLst/>
              </a:rPr>
              <a:t>LED lights</a:t>
            </a:r>
            <a:r>
              <a:rPr lang="en-US" b="0" i="0">
                <a:solidFill>
                  <a:srgbClr val="064220"/>
                </a:solidFill>
                <a:effectLst/>
              </a:rPr>
              <a:t> to make sure there is enough light for the plants to survive. This client is also passionate about the environment and is looking for a way to </a:t>
            </a:r>
            <a:r>
              <a:rPr lang="en-US" b="0" i="0">
                <a:solidFill>
                  <a:srgbClr val="39B449"/>
                </a:solidFill>
                <a:effectLst/>
              </a:rPr>
              <a:t>generate energy </a:t>
            </a:r>
            <a:r>
              <a:rPr lang="en-US" b="0" i="0">
                <a:solidFill>
                  <a:srgbClr val="064220"/>
                </a:solidFill>
                <a:effectLst/>
              </a:rPr>
              <a:t>for the lights itself to be </a:t>
            </a:r>
            <a:r>
              <a:rPr lang="en-US" b="0" i="0">
                <a:solidFill>
                  <a:srgbClr val="39B449"/>
                </a:solidFill>
                <a:effectLst/>
              </a:rPr>
              <a:t>sustainable</a:t>
            </a:r>
            <a:r>
              <a:rPr lang="en-US" b="0" i="0">
                <a:solidFill>
                  <a:srgbClr val="064220"/>
                </a:solidFill>
                <a:effectLst/>
              </a:rPr>
              <a:t>. However, due to her joints she is not able to do a lot of repetitive movements and is looking for an </a:t>
            </a:r>
            <a:r>
              <a:rPr lang="en-US" b="0" i="0">
                <a:solidFill>
                  <a:srgbClr val="39B449"/>
                </a:solidFill>
                <a:effectLst/>
              </a:rPr>
              <a:t>accessible way to generate this energy</a:t>
            </a:r>
            <a:r>
              <a:rPr lang="en-US" b="0" i="0">
                <a:solidFill>
                  <a:srgbClr val="064220"/>
                </a:solidFill>
                <a:effectLst/>
              </a:rPr>
              <a:t>. Your task is to create a human powered system that is capable of generating enough energy to keep the lights on and that is easy to use for this client.”</a:t>
            </a:r>
            <a:endParaRPr lang="en-US">
              <a:solidFill>
                <a:srgbClr val="06422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1C1B1-5D53-4A9E-944D-13C9287C4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93750" l="5000" r="95357">
                        <a14:foregroundMark x1="47381" y1="41364" x2="47381" y2="27159"/>
                        <a14:foregroundMark x1="82738" y1="58182" x2="76071" y2="55341"/>
                        <a14:foregroundMark x1="9524" y1="47955" x2="9048" y2="47955"/>
                        <a14:foregroundMark x1="3929" y1="48636" x2="5000" y2="38977"/>
                        <a14:foregroundMark x1="5000" y1="38977" x2="5119" y2="38750"/>
                        <a14:foregroundMark x1="45357" y1="49432" x2="50238" y2="55455"/>
                        <a14:foregroundMark x1="53446" y1="66342" x2="54303" y2="69251"/>
                        <a14:foregroundMark x1="50238" y1="55455" x2="53310" y2="65879"/>
                        <a14:foregroundMark x1="62966" y1="74340" x2="65119" y2="74545"/>
                        <a14:foregroundMark x1="62110" y1="74258" x2="62730" y2="74317"/>
                        <a14:foregroundMark x1="65119" y1="74545" x2="67857" y2="69432"/>
                        <a14:foregroundMark x1="71190" y1="43864" x2="74167" y2="35682"/>
                        <a14:foregroundMark x1="74167" y1="35682" x2="74167" y2="35682"/>
                        <a14:foregroundMark x1="82024" y1="49432" x2="86667" y2="43295"/>
                        <a14:foregroundMark x1="90000" y1="72955" x2="94881" y2="61023"/>
                        <a14:foregroundMark x1="94881" y1="61023" x2="95595" y2="50909"/>
                        <a14:foregroundMark x1="90297" y1="32556" x2="88095" y2="26250"/>
                        <a14:foregroundMark x1="95357" y1="47045" x2="92278" y2="38228"/>
                        <a14:foregroundMark x1="88095" y1="26250" x2="73810" y2="12273"/>
                        <a14:foregroundMark x1="69167" y1="11136" x2="57976" y2="6591"/>
                        <a14:foregroundMark x1="57976" y1="6591" x2="49167" y2="6250"/>
                        <a14:foregroundMark x1="63333" y1="92955" x2="38452" y2="93750"/>
                        <a14:foregroundMark x1="38452" y1="93750" x2="35595" y2="92614"/>
                        <a14:foregroundMark x1="33333" y1="91250" x2="20238" y2="83295"/>
                        <a14:foregroundMark x1="20238" y1="83295" x2="8452" y2="70341"/>
                        <a14:foregroundMark x1="24790" y1="15944" x2="27857" y2="12159"/>
                        <a14:foregroundMark x1="6310" y1="38750" x2="8757" y2="35731"/>
                        <a14:foregroundMark x1="27857" y1="12159" x2="36071" y2="8409"/>
                        <a14:foregroundMark x1="36071" y1="8409" x2="47619" y2="6250"/>
                        <a14:backgroundMark x1="62143" y1="74318" x2="55357" y2="71705"/>
                        <a14:backgroundMark x1="55357" y1="71705" x2="54286" y2="67614"/>
                        <a14:backgroundMark x1="54643" y1="69432" x2="57024" y2="74205"/>
                        <a14:backgroundMark x1="55595" y1="71591" x2="53929" y2="67614"/>
                        <a14:backgroundMark x1="62619" y1="74545" x2="62976" y2="74318"/>
                        <a14:backgroundMark x1="60714" y1="73750" x2="62262" y2="73864"/>
                        <a14:backgroundMark x1="54286" y1="69432" x2="53929" y2="67045"/>
                        <a14:backgroundMark x1="67262" y1="29091" x2="54405" y2="20909"/>
                        <a14:backgroundMark x1="43571" y1="17727" x2="20476" y2="34659"/>
                        <a14:backgroundMark x1="15714" y1="34432" x2="8452" y2="47045"/>
                        <a14:backgroundMark x1="12024" y1="33750" x2="15000" y2="26250"/>
                        <a14:backgroundMark x1="15000" y1="26250" x2="24048" y2="17614"/>
                        <a14:backgroundMark x1="8810" y1="36705" x2="13571" y2="28977"/>
                        <a14:backgroundMark x1="13571" y1="28977" x2="16071" y2="26932"/>
                        <a14:backgroundMark x1="9405" y1="34432" x2="9167" y2="35795"/>
                        <a14:backgroundMark x1="8333" y1="36932" x2="9405" y2="35341"/>
                        <a14:backgroundMark x1="25595" y1="43977" x2="35238" y2="44659"/>
                        <a14:backgroundMark x1="35238" y1="44659" x2="38452" y2="46023"/>
                        <a14:backgroundMark x1="42143" y1="40909" x2="43333" y2="34091"/>
                        <a14:backgroundMark x1="92500" y1="41136" x2="89286" y2="33523"/>
                        <a14:backgroundMark x1="89286" y1="33523" x2="89048" y2="33182"/>
                        <a14:backgroundMark x1="89048" y1="33182" x2="92143" y2="38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7121" y="1097812"/>
            <a:ext cx="4450451" cy="466237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FF12CA-C3F2-4F9A-8EFC-AA0688DD6080}"/>
              </a:ext>
            </a:extLst>
          </p:cNvPr>
          <p:cNvSpPr txBox="1">
            <a:spLocks/>
          </p:cNvSpPr>
          <p:nvPr/>
        </p:nvSpPr>
        <p:spPr>
          <a:xfrm>
            <a:off x="11280547" y="5174928"/>
            <a:ext cx="1230866" cy="72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650">
                <a:solidFill>
                  <a:srgbClr val="064220"/>
                </a:solidFill>
              </a:rPr>
              <a:t>[1]</a:t>
            </a:r>
            <a:endParaRPr lang="en-US">
              <a:solidFill>
                <a:srgbClr val="0642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9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Text, letter&#10;&#10;Description automatically generated">
            <a:extLst>
              <a:ext uri="{FF2B5EF4-FFF2-40B4-BE49-F238E27FC236}">
                <a16:creationId xmlns:a16="http://schemas.microsoft.com/office/drawing/2014/main" id="{166AC3BB-5F51-4C22-B547-BC3F536B3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91" r="-386" b="-386"/>
          <a:stretch/>
        </p:blipFill>
        <p:spPr>
          <a:xfrm>
            <a:off x="4680994" y="408556"/>
            <a:ext cx="3367627" cy="2700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5EA51C-3CC7-418B-83CC-6FA1DD0F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7" y="38677"/>
            <a:ext cx="10515223" cy="1324635"/>
          </a:xfrm>
        </p:spPr>
        <p:txBody>
          <a:bodyPr/>
          <a:lstStyle/>
          <a:p>
            <a:r>
              <a:rPr lang="en-US">
                <a:solidFill>
                  <a:srgbClr val="39B449"/>
                </a:solidFill>
                <a:cs typeface="Calibri Light"/>
              </a:rPr>
              <a:t>What Currently Exits?</a:t>
            </a:r>
            <a:endParaRPr lang="en-US">
              <a:solidFill>
                <a:srgbClr val="39B449"/>
              </a:solidFill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2FDE65DF-C956-4987-967A-47C4D5D45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016" r="10026" b="29670"/>
          <a:stretch/>
        </p:blipFill>
        <p:spPr>
          <a:xfrm>
            <a:off x="56717" y="1423861"/>
            <a:ext cx="4013200" cy="203348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91398-393D-49DF-900D-ECDCF2773483}"/>
              </a:ext>
            </a:extLst>
          </p:cNvPr>
          <p:cNvSpPr txBox="1"/>
          <p:nvPr/>
        </p:nvSpPr>
        <p:spPr>
          <a:xfrm>
            <a:off x="142878" y="3333233"/>
            <a:ext cx="42243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64220"/>
                </a:solidFill>
                <a:latin typeface="Microsoft YaHei (Body)"/>
              </a:rPr>
              <a:t>Makeup Mirror Pedal Generator</a:t>
            </a:r>
          </a:p>
        </p:txBody>
      </p:sp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F08C9613-D921-4F39-B209-A85B22FF2C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02" b="21173"/>
          <a:stretch/>
        </p:blipFill>
        <p:spPr>
          <a:xfrm>
            <a:off x="8713677" y="88574"/>
            <a:ext cx="3421606" cy="33404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CCE9B2-653D-4AED-8F49-9E06A8D63A29}"/>
              </a:ext>
            </a:extLst>
          </p:cNvPr>
          <p:cNvSpPr txBox="1"/>
          <p:nvPr/>
        </p:nvSpPr>
        <p:spPr>
          <a:xfrm>
            <a:off x="8244435" y="3331755"/>
            <a:ext cx="4584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64220"/>
                </a:solidFill>
                <a:latin typeface="Microsoft YaHei (Body)"/>
                <a:ea typeface="宋体"/>
              </a:rPr>
              <a:t>Garosa Hand Crank Generator</a:t>
            </a:r>
            <a:endParaRPr lang="en-US">
              <a:solidFill>
                <a:srgbClr val="064220"/>
              </a:solidFill>
              <a:latin typeface="Microsoft YaHei (Body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AD822-D586-4FF8-8D40-F85C60E3C290}"/>
              </a:ext>
            </a:extLst>
          </p:cNvPr>
          <p:cNvSpPr txBox="1"/>
          <p:nvPr/>
        </p:nvSpPr>
        <p:spPr>
          <a:xfrm>
            <a:off x="4089400" y="3331755"/>
            <a:ext cx="401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64220"/>
                </a:solidFill>
                <a:latin typeface="Microsoft YaHei (Body)"/>
              </a:rPr>
              <a:t>TEC1-12730 Thermoelectric Cooler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52F31D-0851-4824-B1FC-0A3DA9C6D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/>
          <a:stretch/>
        </p:blipFill>
        <p:spPr bwMode="auto">
          <a:xfrm>
            <a:off x="2141886" y="3838063"/>
            <a:ext cx="3320210" cy="24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09C931-1D23-4DB3-81AE-611C612B7597}"/>
              </a:ext>
            </a:extLst>
          </p:cNvPr>
          <p:cNvSpPr txBox="1"/>
          <p:nvPr/>
        </p:nvSpPr>
        <p:spPr>
          <a:xfrm>
            <a:off x="2899445" y="6423037"/>
            <a:ext cx="2149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>
                <a:solidFill>
                  <a:srgbClr val="064220"/>
                </a:solidFill>
                <a:effectLst/>
                <a:latin typeface="Microsoft YaHei (Body)"/>
              </a:rPr>
              <a:t>K-Tor power Box</a:t>
            </a:r>
            <a:endParaRPr lang="en-CA">
              <a:solidFill>
                <a:srgbClr val="064220"/>
              </a:solidFill>
              <a:latin typeface="Microsoft YaHei (Body)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7FA8FC5-3EC2-427D-97EA-B6D877DED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/>
          <a:stretch/>
        </p:blipFill>
        <p:spPr bwMode="auto">
          <a:xfrm>
            <a:off x="6364807" y="3638013"/>
            <a:ext cx="2679908" cy="264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A1C697-A8F2-4370-91B3-B000031FE784}"/>
              </a:ext>
            </a:extLst>
          </p:cNvPr>
          <p:cNvSpPr txBox="1"/>
          <p:nvPr/>
        </p:nvSpPr>
        <p:spPr>
          <a:xfrm>
            <a:off x="6820785" y="6427048"/>
            <a:ext cx="6517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>
                <a:solidFill>
                  <a:srgbClr val="064220"/>
                </a:solidFill>
                <a:effectLst/>
                <a:latin typeface="Microsoft YaHei (Body)"/>
              </a:rPr>
              <a:t>DIY Bike system</a:t>
            </a:r>
            <a:endParaRPr lang="en-CA">
              <a:solidFill>
                <a:srgbClr val="064220"/>
              </a:solidFill>
              <a:latin typeface="Microsoft YaHei (Body)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52631D-D6EF-40A9-80F4-6BE77B008691}"/>
              </a:ext>
            </a:extLst>
          </p:cNvPr>
          <p:cNvSpPr txBox="1">
            <a:spLocks/>
          </p:cNvSpPr>
          <p:nvPr/>
        </p:nvSpPr>
        <p:spPr>
          <a:xfrm>
            <a:off x="3609719" y="3109017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[2]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7D79ABA-8546-441A-BA1A-487BFCA74740}"/>
              </a:ext>
            </a:extLst>
          </p:cNvPr>
          <p:cNvSpPr txBox="1">
            <a:spLocks/>
          </p:cNvSpPr>
          <p:nvPr/>
        </p:nvSpPr>
        <p:spPr>
          <a:xfrm>
            <a:off x="6895965" y="3109017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[3]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E8D670A-CC64-4C23-BB3D-EF7C7F8D4939}"/>
              </a:ext>
            </a:extLst>
          </p:cNvPr>
          <p:cNvSpPr txBox="1">
            <a:spLocks/>
          </p:cNvSpPr>
          <p:nvPr/>
        </p:nvSpPr>
        <p:spPr>
          <a:xfrm>
            <a:off x="11073750" y="3047570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[4]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CB30EF2-23A2-4362-8CF4-C95804B6EADA}"/>
              </a:ext>
            </a:extLst>
          </p:cNvPr>
          <p:cNvSpPr txBox="1">
            <a:spLocks/>
          </p:cNvSpPr>
          <p:nvPr/>
        </p:nvSpPr>
        <p:spPr>
          <a:xfrm>
            <a:off x="5348912" y="5982136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[5]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BAFAE9E-82AA-41A4-AA22-04A3962AAED4}"/>
              </a:ext>
            </a:extLst>
          </p:cNvPr>
          <p:cNvSpPr txBox="1">
            <a:spLocks/>
          </p:cNvSpPr>
          <p:nvPr/>
        </p:nvSpPr>
        <p:spPr>
          <a:xfrm>
            <a:off x="9044715" y="5989103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[6]</a:t>
            </a:r>
          </a:p>
        </p:txBody>
      </p:sp>
    </p:spTree>
    <p:extLst>
      <p:ext uri="{BB962C8B-B14F-4D97-AF65-F5344CB8AC3E}">
        <p14:creationId xmlns:p14="http://schemas.microsoft.com/office/powerpoint/2010/main" val="211758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D7959CC-4126-4D3A-85F5-71AE6F9D9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4" y="-1095153"/>
            <a:ext cx="7809347" cy="787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iagram&#10;&#10;Description automatically generated">
            <a:extLst>
              <a:ext uri="{FF2B5EF4-FFF2-40B4-BE49-F238E27FC236}">
                <a16:creationId xmlns:a16="http://schemas.microsoft.com/office/drawing/2014/main" id="{6DB235BB-BA86-4E21-82FB-AF0660344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401" y="93739"/>
            <a:ext cx="4109049" cy="34378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0D7564-D5E7-440D-8762-AF7B58F1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9B449"/>
                </a:solidFill>
                <a:cs typeface="Calibri Light"/>
              </a:rPr>
              <a:t>Our Concept</a:t>
            </a:r>
            <a:endParaRPr lang="en-US">
              <a:solidFill>
                <a:srgbClr val="39B449"/>
              </a:solidFill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EA0AACB4-51A8-4917-8403-20162CD72B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2652" y="3531560"/>
            <a:ext cx="3073700" cy="3245509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4DA0D8D-9A5D-4187-A3B3-769F2A0B8E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1439506" y="4476011"/>
            <a:ext cx="1905351" cy="2254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4D928C-911E-46CF-940F-CCE796DFC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7958" y="4322704"/>
            <a:ext cx="4109048" cy="245436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FE5C8B-220F-44D1-B651-BC08F4390413}"/>
              </a:ext>
            </a:extLst>
          </p:cNvPr>
          <p:cNvSpPr txBox="1">
            <a:spLocks/>
          </p:cNvSpPr>
          <p:nvPr/>
        </p:nvSpPr>
        <p:spPr>
          <a:xfrm>
            <a:off x="2988611" y="6204483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[7]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598346-071A-4F9A-A18E-1CB3F7CE6C37}"/>
              </a:ext>
            </a:extLst>
          </p:cNvPr>
          <p:cNvSpPr txBox="1">
            <a:spLocks/>
          </p:cNvSpPr>
          <p:nvPr/>
        </p:nvSpPr>
        <p:spPr>
          <a:xfrm>
            <a:off x="7574786" y="6229124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[8]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10A127D-9845-49F9-825E-007734F199CF}"/>
              </a:ext>
            </a:extLst>
          </p:cNvPr>
          <p:cNvSpPr txBox="1">
            <a:spLocks/>
          </p:cNvSpPr>
          <p:nvPr/>
        </p:nvSpPr>
        <p:spPr>
          <a:xfrm>
            <a:off x="11622684" y="3099229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[9]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9A332A8-983F-4A3B-B14A-12C63348719F}"/>
              </a:ext>
            </a:extLst>
          </p:cNvPr>
          <p:cNvSpPr txBox="1">
            <a:spLocks/>
          </p:cNvSpPr>
          <p:nvPr/>
        </p:nvSpPr>
        <p:spPr>
          <a:xfrm>
            <a:off x="11661233" y="6204483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[10]</a:t>
            </a:r>
          </a:p>
        </p:txBody>
      </p:sp>
    </p:spTree>
    <p:extLst>
      <p:ext uri="{BB962C8B-B14F-4D97-AF65-F5344CB8AC3E}">
        <p14:creationId xmlns:p14="http://schemas.microsoft.com/office/powerpoint/2010/main" val="42896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E0FD-0A17-4CB5-8E32-0E0F9CAA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23" y="179514"/>
            <a:ext cx="10515223" cy="1324635"/>
          </a:xfrm>
        </p:spPr>
        <p:txBody>
          <a:bodyPr/>
          <a:lstStyle/>
          <a:p>
            <a:r>
              <a:rPr lang="en-US">
                <a:solidFill>
                  <a:srgbClr val="39B449"/>
                </a:solidFill>
                <a:cs typeface="Calibri Light"/>
              </a:rPr>
              <a:t>How did we Decided?</a:t>
            </a:r>
            <a:endParaRPr lang="en-US">
              <a:solidFill>
                <a:srgbClr val="39B44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38239D-A9A5-4B3B-83CE-090DA55310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" b="3073"/>
          <a:stretch/>
        </p:blipFill>
        <p:spPr>
          <a:xfrm>
            <a:off x="125098" y="3305578"/>
            <a:ext cx="11941801" cy="3372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9812C3-E827-40BD-8762-43DC6BFA3AD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0" b="89809" l="6818" r="93864">
                        <a14:foregroundMark x1="37159" y1="19490" x2="37159" y2="16815"/>
                        <a14:foregroundMark x1="46136" y1="13248" x2="47159" y2="10191"/>
                        <a14:foregroundMark x1="59091" y1="18854" x2="61023" y2="18217"/>
                        <a14:foregroundMark x1="46705" y1="5987" x2="45341" y2="7643"/>
                        <a14:foregroundMark x1="88636" y1="32102" x2="93977" y2="26115"/>
                        <a14:foregroundMark x1="8636" y1="61146" x2="7955" y2="59490"/>
                        <a14:foregroundMark x1="6818" y1="88025" x2="8068" y2="84204"/>
                        <a14:foregroundMark x1="36023" y1="31720" x2="34773" y2="31720"/>
                        <a14:foregroundMark x1="57614" y1="33758" x2="59659" y2="34013"/>
                        <a14:foregroundMark x1="58750" y1="32739" x2="54773" y2="34777"/>
                        <a14:foregroundMark x1="37159" y1="31847" x2="35227" y2="31720"/>
                        <a14:foregroundMark x1="36818" y1="30828" x2="37614" y2="31592"/>
                        <a14:foregroundMark x1="55227" y1="33758" x2="57386" y2="33503"/>
                        <a14:foregroundMark x1="60227" y1="34522" x2="59432" y2="34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8968" y="94452"/>
            <a:ext cx="3311658" cy="2954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FDB269-DF5B-47B0-AE58-7F96C09E6D53}"/>
              </a:ext>
            </a:extLst>
          </p:cNvPr>
          <p:cNvSpPr txBox="1"/>
          <p:nvPr/>
        </p:nvSpPr>
        <p:spPr>
          <a:xfrm>
            <a:off x="271123" y="1297024"/>
            <a:ext cx="720073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535" indent="-216535"/>
            <a:r>
              <a:rPr lang="en-US" sz="2000" b="1">
                <a:solidFill>
                  <a:srgbClr val="064220"/>
                </a:solidFill>
                <a:latin typeface="+mn-lt"/>
                <a:cs typeface="Calibri"/>
              </a:rPr>
              <a:t>Target Specifications: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4220"/>
                </a:solidFill>
                <a:latin typeface="+mn-lt"/>
                <a:cs typeface="Calibri"/>
              </a:rPr>
              <a:t>Footprint (ft2)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4220"/>
                </a:solidFill>
                <a:latin typeface="+mn-lt"/>
                <a:cs typeface="Calibri"/>
              </a:rPr>
              <a:t>Light (lumens)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4220"/>
                </a:solidFill>
                <a:latin typeface="+mn-lt"/>
                <a:cs typeface="Calibri"/>
              </a:rPr>
              <a:t>Speed (rpm)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4220"/>
                </a:solidFill>
                <a:latin typeface="+mn-lt"/>
                <a:cs typeface="Calibri"/>
              </a:rPr>
              <a:t>Time-Lights (</a:t>
            </a:r>
            <a:r>
              <a:rPr lang="en-US" sz="2000" err="1">
                <a:solidFill>
                  <a:srgbClr val="064220"/>
                </a:solidFill>
                <a:latin typeface="+mn-lt"/>
                <a:cs typeface="Calibri"/>
              </a:rPr>
              <a:t>Hr</a:t>
            </a:r>
            <a:r>
              <a:rPr lang="en-US" sz="2000">
                <a:solidFill>
                  <a:srgbClr val="064220"/>
                </a:solidFill>
                <a:latin typeface="+mn-lt"/>
                <a:cs typeface="Calibri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>
              <a:latin typeface="+mn-lt"/>
              <a:cs typeface="Calibri"/>
            </a:endParaRPr>
          </a:p>
          <a:p>
            <a:pPr marL="216535" indent="-216535"/>
            <a:r>
              <a:rPr lang="en-US" sz="1800">
                <a:cs typeface="Calibri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D35B27-5C50-4C45-B31B-9BB74AC99191}"/>
              </a:ext>
            </a:extLst>
          </p:cNvPr>
          <p:cNvSpPr txBox="1"/>
          <p:nvPr/>
        </p:nvSpPr>
        <p:spPr>
          <a:xfrm>
            <a:off x="3047113" y="1584899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4220"/>
                </a:solidFill>
                <a:latin typeface="+mn-lt"/>
                <a:cs typeface="Calibri"/>
              </a:rPr>
              <a:t>Time-Power (min)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4220"/>
                </a:solidFill>
                <a:latin typeface="+mn-lt"/>
                <a:cs typeface="Calibri"/>
              </a:rPr>
              <a:t>Cost (CAD)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64220"/>
                </a:solidFill>
                <a:latin typeface="+mn-lt"/>
                <a:cs typeface="Calibri"/>
              </a:rPr>
              <a:t>Weight (kg)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2CDED1-2A61-497C-BB3A-1912544B6378}"/>
              </a:ext>
            </a:extLst>
          </p:cNvPr>
          <p:cNvSpPr txBox="1">
            <a:spLocks/>
          </p:cNvSpPr>
          <p:nvPr/>
        </p:nvSpPr>
        <p:spPr>
          <a:xfrm>
            <a:off x="11296485" y="2466575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[11]</a:t>
            </a:r>
          </a:p>
        </p:txBody>
      </p:sp>
    </p:spTree>
    <p:extLst>
      <p:ext uri="{BB962C8B-B14F-4D97-AF65-F5344CB8AC3E}">
        <p14:creationId xmlns:p14="http://schemas.microsoft.com/office/powerpoint/2010/main" val="399097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ke powered electricity generators are not sustainable - LOW-TECH MAGAZINE">
            <a:extLst>
              <a:ext uri="{FF2B5EF4-FFF2-40B4-BE49-F238E27FC236}">
                <a16:creationId xmlns:a16="http://schemas.microsoft.com/office/drawing/2014/main" id="{B48F9450-F124-429A-92B0-EDFAC777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386" y="3084851"/>
            <a:ext cx="2910225" cy="34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F0D564-2BAD-417A-BA86-DFE37943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390" y="280720"/>
            <a:ext cx="10515223" cy="1324635"/>
          </a:xfrm>
        </p:spPr>
        <p:txBody>
          <a:bodyPr/>
          <a:lstStyle/>
          <a:p>
            <a:r>
              <a:rPr lang="en-US">
                <a:solidFill>
                  <a:srgbClr val="39B449"/>
                </a:solidFill>
                <a:cs typeface="Calibri Light"/>
              </a:rPr>
              <a:t>Is it Feasible?</a:t>
            </a:r>
            <a:endParaRPr lang="en-US">
              <a:solidFill>
                <a:srgbClr val="39B44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9D962-EB34-4C47-A4D2-1288B4AEB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600" y="1534761"/>
            <a:ext cx="10515223" cy="43517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64220"/>
                </a:solidFill>
                <a:cs typeface="Calibri"/>
              </a:rPr>
              <a:t>Similar products on the market</a:t>
            </a:r>
          </a:p>
          <a:p>
            <a:r>
              <a:rPr lang="en-US">
                <a:solidFill>
                  <a:srgbClr val="064220"/>
                </a:solidFill>
                <a:cs typeface="Calibri"/>
              </a:rPr>
              <a:t>Sourced materials within budget</a:t>
            </a:r>
          </a:p>
          <a:p>
            <a:r>
              <a:rPr lang="en-US">
                <a:solidFill>
                  <a:srgbClr val="064220"/>
                </a:solidFill>
                <a:cs typeface="Calibri"/>
              </a:rPr>
              <a:t>Sample calculations provide theoretical evidence</a:t>
            </a:r>
            <a:endParaRPr lang="en-US">
              <a:solidFill>
                <a:srgbClr val="06422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0B4F7-8DB4-40C2-9598-BC1EC8973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00" y="3084851"/>
            <a:ext cx="3627284" cy="3627284"/>
          </a:xfrm>
          <a:prstGeom prst="rect">
            <a:avLst/>
          </a:prstGeom>
        </p:spPr>
      </p:pic>
      <p:pic>
        <p:nvPicPr>
          <p:cNvPr id="2052" name="Picture 4" descr="Bicycle Generator Project | Clean Energy Research and Education">
            <a:extLst>
              <a:ext uri="{FF2B5EF4-FFF2-40B4-BE49-F238E27FC236}">
                <a16:creationId xmlns:a16="http://schemas.microsoft.com/office/drawing/2014/main" id="{FFDCF438-89EE-463A-8B28-BD29FA4F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80" y="3733110"/>
            <a:ext cx="4064612" cy="215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5BF942-0B83-48FF-8496-62D7D7EDB56C}"/>
              </a:ext>
            </a:extLst>
          </p:cNvPr>
          <p:cNvSpPr txBox="1">
            <a:spLocks/>
          </p:cNvSpPr>
          <p:nvPr/>
        </p:nvSpPr>
        <p:spPr>
          <a:xfrm>
            <a:off x="3579616" y="6385376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[6]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BEE67-9C3A-4D80-A591-C7E45A37A8D7}"/>
              </a:ext>
            </a:extLst>
          </p:cNvPr>
          <p:cNvSpPr txBox="1">
            <a:spLocks/>
          </p:cNvSpPr>
          <p:nvPr/>
        </p:nvSpPr>
        <p:spPr>
          <a:xfrm>
            <a:off x="8166121" y="5329598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[12]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25EFC9-8ED5-41FB-A529-1B317202C92A}"/>
              </a:ext>
            </a:extLst>
          </p:cNvPr>
          <p:cNvSpPr txBox="1">
            <a:spLocks/>
          </p:cNvSpPr>
          <p:nvPr/>
        </p:nvSpPr>
        <p:spPr>
          <a:xfrm>
            <a:off x="11632110" y="6207989"/>
            <a:ext cx="1061533" cy="65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16703" indent="-216703" algn="l" defTabSz="866813" rtl="0" eaLnBrk="1" latinLnBrk="0" hangingPunct="1">
              <a:lnSpc>
                <a:spcPct val="90000"/>
              </a:lnSpc>
              <a:spcBef>
                <a:spcPts val="948"/>
              </a:spcBef>
              <a:buFont typeface="Arial" panose="020B0604020202020204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011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2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351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8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692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33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83737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17143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0550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83956" indent="-216703" algn="l" defTabSz="866813" rtl="0" eaLnBrk="1" latinLnBrk="0" hangingPunct="1">
              <a:lnSpc>
                <a:spcPct val="90000"/>
              </a:lnSpc>
              <a:spcBef>
                <a:spcPts val="475"/>
              </a:spcBef>
              <a:buFont typeface="Arial" panose="020B0604020202020204" pitchFamily="34" charset="0"/>
              <a:buChar char="•"/>
              <a:defRPr sz="1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64220"/>
                </a:solidFill>
              </a:rPr>
              <a:t>[13]</a:t>
            </a:r>
          </a:p>
        </p:txBody>
      </p:sp>
    </p:spTree>
    <p:extLst>
      <p:ext uri="{BB962C8B-B14F-4D97-AF65-F5344CB8AC3E}">
        <p14:creationId xmlns:p14="http://schemas.microsoft.com/office/powerpoint/2010/main" val="226164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B8F64-3EB4-4901-B417-0C0D7FFC4883}"/>
              </a:ext>
            </a:extLst>
          </p:cNvPr>
          <p:cNvSpPr txBox="1">
            <a:spLocks/>
          </p:cNvSpPr>
          <p:nvPr/>
        </p:nvSpPr>
        <p:spPr>
          <a:xfrm>
            <a:off x="838390" y="365781"/>
            <a:ext cx="10515223" cy="1324635"/>
          </a:xfrm>
          <a:prstGeom prst="rect">
            <a:avLst/>
          </a:prstGeom>
        </p:spPr>
        <p:txBody>
          <a:bodyPr/>
          <a:lstStyle>
            <a:lvl1pPr algn="l" defTabSz="8668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3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>
                <a:solidFill>
                  <a:schemeClr val="accent1"/>
                </a:solidFill>
                <a:latin typeface="Abadi Extra Light" panose="020B0204020104020204" pitchFamily="34" charset="0"/>
                <a:cs typeface="Calibri Light"/>
              </a:rPr>
              <a:t>What are we Doing?</a:t>
            </a:r>
            <a:endParaRPr lang="en-US">
              <a:solidFill>
                <a:schemeClr val="accent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AD62D-DE0D-4B1E-B690-F17343AB0C0B}"/>
              </a:ext>
            </a:extLst>
          </p:cNvPr>
          <p:cNvSpPr txBox="1"/>
          <p:nvPr/>
        </p:nvSpPr>
        <p:spPr>
          <a:xfrm>
            <a:off x="838389" y="1821655"/>
            <a:ext cx="9177807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Microsoft YaHei"/>
                <a:ea typeface="宋体"/>
                <a:cs typeface="Calibri"/>
              </a:rPr>
              <a:t>"Design a human powered energy capture system capable of providing enough energy to power grow lights to grow a variety of indoor plants and vegetables. Overly repetitive motions should be avoided in order to accommodate people with hypermobile joints."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Microsoft YaHe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宋体"/>
                <a:cs typeface="Calibri"/>
              </a:rPr>
              <a:t>Current project plan: A wooden disk, spun by the client's bicycle, which powers a DC motor to convert mechanical work to electrical power</a:t>
            </a:r>
          </a:p>
        </p:txBody>
      </p:sp>
    </p:spTree>
    <p:extLst>
      <p:ext uri="{BB962C8B-B14F-4D97-AF65-F5344CB8AC3E}">
        <p14:creationId xmlns:p14="http://schemas.microsoft.com/office/powerpoint/2010/main" val="288698730"/>
      </p:ext>
    </p:extLst>
  </p:cSld>
  <p:clrMapOvr>
    <a:masterClrMapping/>
  </p:clrMapOvr>
  <p:transition spd="med" advClick="0" advTm="0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7F76-9A58-40E1-8EDF-31A0D568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How is It Going?</a:t>
            </a:r>
            <a:endParaRPr lang="en-US"/>
          </a:p>
        </p:txBody>
      </p:sp>
      <p:pic>
        <p:nvPicPr>
          <p:cNvPr id="7" name="Picture 7" descr="Timeline&#10;&#10;Description automatically generated">
            <a:extLst>
              <a:ext uri="{FF2B5EF4-FFF2-40B4-BE49-F238E27FC236}">
                <a16:creationId xmlns:a16="http://schemas.microsoft.com/office/drawing/2014/main" id="{D333439B-C673-4BF0-9777-06531A87D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392" y="1447726"/>
            <a:ext cx="8180246" cy="532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70287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自定义 939">
      <a:dk1>
        <a:srgbClr val="7F7F7F"/>
      </a:dk1>
      <a:lt1>
        <a:sysClr val="window" lastClr="FFFFFF"/>
      </a:lt1>
      <a:dk2>
        <a:srgbClr val="7F7F7F"/>
      </a:dk2>
      <a:lt2>
        <a:srgbClr val="7F7F7F"/>
      </a:lt2>
      <a:accent1>
        <a:srgbClr val="157D88"/>
      </a:accent1>
      <a:accent2>
        <a:srgbClr val="7FCBCB"/>
      </a:accent2>
      <a:accent3>
        <a:srgbClr val="157D88"/>
      </a:accent3>
      <a:accent4>
        <a:srgbClr val="7FCBCB"/>
      </a:accent4>
      <a:accent5>
        <a:srgbClr val="157D88"/>
      </a:accent5>
      <a:accent6>
        <a:srgbClr val="7FCBCB"/>
      </a:accent6>
      <a:hlink>
        <a:srgbClr val="F48E77"/>
      </a:hlink>
      <a:folHlink>
        <a:srgbClr val="A1BD70"/>
      </a:folHlink>
    </a:clrScheme>
    <a:fontScheme name="jcayggd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jpppt.com">
  <a:themeElements>
    <a:clrScheme name="自定义 939">
      <a:dk1>
        <a:srgbClr val="7F7F7F"/>
      </a:dk1>
      <a:lt1>
        <a:sysClr val="window" lastClr="FFFFFF"/>
      </a:lt1>
      <a:dk2>
        <a:srgbClr val="7F7F7F"/>
      </a:dk2>
      <a:lt2>
        <a:srgbClr val="7F7F7F"/>
      </a:lt2>
      <a:accent1>
        <a:srgbClr val="157D88"/>
      </a:accent1>
      <a:accent2>
        <a:srgbClr val="7FCBCB"/>
      </a:accent2>
      <a:accent3>
        <a:srgbClr val="157D88"/>
      </a:accent3>
      <a:accent4>
        <a:srgbClr val="7FCBCB"/>
      </a:accent4>
      <a:accent5>
        <a:srgbClr val="157D88"/>
      </a:accent5>
      <a:accent6>
        <a:srgbClr val="7FCBCB"/>
      </a:accent6>
      <a:hlink>
        <a:srgbClr val="F48E77"/>
      </a:hlink>
      <a:folHlink>
        <a:srgbClr val="A1BD70"/>
      </a:folHlink>
    </a:clrScheme>
    <a:fontScheme name="jcayggd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">
  <a:themeElements>
    <a:clrScheme name="自定义 939">
      <a:dk1>
        <a:srgbClr val="7F7F7F"/>
      </a:dk1>
      <a:lt1>
        <a:sysClr val="window" lastClr="FFFFFF"/>
      </a:lt1>
      <a:dk2>
        <a:srgbClr val="7F7F7F"/>
      </a:dk2>
      <a:lt2>
        <a:srgbClr val="7F7F7F"/>
      </a:lt2>
      <a:accent1>
        <a:srgbClr val="157D88"/>
      </a:accent1>
      <a:accent2>
        <a:srgbClr val="7FCBCB"/>
      </a:accent2>
      <a:accent3>
        <a:srgbClr val="157D88"/>
      </a:accent3>
      <a:accent4>
        <a:srgbClr val="7FCBCB"/>
      </a:accent4>
      <a:accent5>
        <a:srgbClr val="157D88"/>
      </a:accent5>
      <a:accent6>
        <a:srgbClr val="7FCBCB"/>
      </a:accent6>
      <a:hlink>
        <a:srgbClr val="F48E77"/>
      </a:hlink>
      <a:folHlink>
        <a:srgbClr val="A1BD70"/>
      </a:folHlink>
    </a:clrScheme>
    <a:fontScheme name="jcayggd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F99CED5-04CF-46CC-B72B-A488A1A17D31}" vid="{0A46B42F-3A9B-4221-90F9-A4BE8DF97EAC}"/>
    </a:ext>
  </a:extLst>
</a:theme>
</file>

<file path=ppt/theme/theme6.xml><?xml version="1.0" encoding="utf-8"?>
<a:theme xmlns:a="http://schemas.openxmlformats.org/drawingml/2006/main" name="2_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Watercolor-Plant-Business-PowerPoint-Templates</Template>
  <TotalTime>0</TotalTime>
  <Words>1495</Words>
  <Application>Microsoft Office PowerPoint</Application>
  <PresentationFormat>Widescreen</PresentationFormat>
  <Paragraphs>88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微软雅黑</vt:lpstr>
      <vt:lpstr>微软雅黑</vt:lpstr>
      <vt:lpstr>Abadi Extra Light</vt:lpstr>
      <vt:lpstr>Arial</vt:lpstr>
      <vt:lpstr>Calibri</vt:lpstr>
      <vt:lpstr>Calibri Light</vt:lpstr>
      <vt:lpstr>Microsoft YaHei (Body)</vt:lpstr>
      <vt:lpstr>www.jpppt.com</vt:lpstr>
      <vt:lpstr>www.freeppt7.com</vt:lpstr>
      <vt:lpstr>1_www.jpppt.com</vt:lpstr>
      <vt:lpstr>1_www.freeppt7.com</vt:lpstr>
      <vt:lpstr>Theme1</vt:lpstr>
      <vt:lpstr>2_www.freeppt7.com</vt:lpstr>
      <vt:lpstr>Office Theme</vt:lpstr>
      <vt:lpstr>PowerPoint Presentation</vt:lpstr>
      <vt:lpstr>Who is our Client and what is Our Project?</vt:lpstr>
      <vt:lpstr>What is she Looking for?</vt:lpstr>
      <vt:lpstr>What Currently Exits?</vt:lpstr>
      <vt:lpstr>Our Concept</vt:lpstr>
      <vt:lpstr>How did we Decided?</vt:lpstr>
      <vt:lpstr>Is it Feasible?</vt:lpstr>
      <vt:lpstr>PowerPoint Presentation</vt:lpstr>
      <vt:lpstr>How is It Going?</vt:lpstr>
      <vt:lpstr>What did the Client Think?</vt:lpstr>
      <vt:lpstr>PowerPoint Presentation</vt:lpstr>
      <vt:lpstr>PowerPoint Presentation</vt:lpstr>
      <vt:lpstr>What are our plans for our next Client Meeting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Dawe</dc:creator>
  <cp:lastModifiedBy>Carly Dawe</cp:lastModifiedBy>
  <cp:revision>2</cp:revision>
  <dcterms:created xsi:type="dcterms:W3CDTF">2022-02-10T18:43:21Z</dcterms:created>
  <dcterms:modified xsi:type="dcterms:W3CDTF">2022-04-01T22:03:05Z</dcterms:modified>
</cp:coreProperties>
</file>