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4" r:id="rId3"/>
    <p:sldMasterId id="214748368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7023100" cy="9309100"/>
  <p:embeddedFontLst>
    <p:embeddedFont>
      <p:font typeface="Roboto"/>
      <p:regular r:id="rId21"/>
      <p:bold r:id="rId22"/>
      <p:italic r:id="rId23"/>
      <p:boldItalic r:id="rId24"/>
    </p:embeddedFon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719138" y="1163638"/>
            <a:ext cx="5584800" cy="3141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 txBox="1"/>
          <p:nvPr>
            <p:ph idx="12" type="sldNum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719138" y="1163638"/>
            <a:ext cx="5584800" cy="3141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 txBox="1"/>
          <p:nvPr>
            <p:ph idx="12" type="sldNum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idx="2" type="sldImg"/>
          </p:nvPr>
        </p:nvSpPr>
        <p:spPr>
          <a:xfrm>
            <a:off x="719138" y="1163638"/>
            <a:ext cx="5584800" cy="3141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/>
          <p:nvPr>
            <p:ph idx="1" type="body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 txBox="1"/>
          <p:nvPr>
            <p:ph idx="12" type="sldNum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719138" y="1163638"/>
            <a:ext cx="5584800" cy="3141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 txBox="1"/>
          <p:nvPr>
            <p:ph idx="12" type="sldNum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719138" y="1163638"/>
            <a:ext cx="5584825" cy="31416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50" lIns="93300" spcFirstLastPara="1" rIns="93300" wrap="square" tIns="46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 txBox="1"/>
          <p:nvPr>
            <p:ph idx="12" type="sldNum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719138" y="1163638"/>
            <a:ext cx="5584800" cy="3141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 txBox="1"/>
          <p:nvPr>
            <p:ph idx="12" type="sldNum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idx="1" type="body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93450" lIns="93450" spcFirstLastPara="1" rIns="93450" wrap="square" tIns="934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/>
          <p:nvPr>
            <p:ph idx="2" type="sldImg"/>
          </p:nvPr>
        </p:nvSpPr>
        <p:spPr>
          <a:xfrm>
            <a:off x="1170747" y="698183"/>
            <a:ext cx="4682297" cy="349091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93450" lIns="93450" spcFirstLastPara="1" rIns="93450" wrap="square" tIns="934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1170747" y="698183"/>
            <a:ext cx="4682297" cy="349091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idx="1" type="body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93450" lIns="93450" spcFirstLastPara="1" rIns="93450" wrap="square" tIns="934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/>
          <p:nvPr>
            <p:ph idx="2" type="sldImg"/>
          </p:nvPr>
        </p:nvSpPr>
        <p:spPr>
          <a:xfrm>
            <a:off x="1170747" y="698183"/>
            <a:ext cx="4682297" cy="349091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719138" y="1163638"/>
            <a:ext cx="5584800" cy="3141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 txBox="1"/>
          <p:nvPr>
            <p:ph idx="12" type="sldNum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</p:spPr>
        <p:txBody>
          <a:bodyPr anchorCtr="0" anchor="b" bIns="46650" lIns="93300" spcFirstLastPara="1" rIns="93300" wrap="square" tIns="466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b="0" i="0" sz="7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descr="An empty placeholder to add an image. Click on the placeholder and select the image that you wish to add" id="80" name="Shape 80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2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972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small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Shape 95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97" name="Shape 9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1574801" y="1447800"/>
            <a:ext cx="7999315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1574801" y="4953000"/>
            <a:ext cx="7999315" cy="107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Shape 109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2" type="body"/>
          </p:nvPr>
        </p:nvSpPr>
        <p:spPr>
          <a:xfrm>
            <a:off x="1154953" y="3848610"/>
            <a:ext cx="8825659" cy="58851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880"/>
              <a:buFont typeface="Noto Sans Symbols"/>
              <a:buNone/>
              <a:defRPr b="0" i="0" sz="36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25" name="Shape 12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Shape 126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28" name="Shape 128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Shape 129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descr="An empty placeholder to add an image. Click on the placeholder and select the image that you wish to add" id="137" name="Shape 137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39" name="Shape 139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Shape 140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descr="An empty placeholder to add an image. Click on the placeholder and select the image that you wish to add" id="141" name="Shape 141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143" name="Shape 143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Shape 144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descr="An empty placeholder to add an image. Click on the placeholder and select the image that you wish to add" id="145" name="Shape 145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6" name="Shape 146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 rot="5400000">
            <a:off x="1450975" y="-368299"/>
            <a:ext cx="5826125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7" name="Shape 17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b="0" i="0" sz="7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5" name="Shape 18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7" name="Shape 19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2" name="Shape 202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4" name="Shape 204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0" name="Shape 220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1" name="Shape 22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2" name="Shape 22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3" name="Shape 22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Shape 226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8" name="Shape 22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9" name="Shape 22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3" name="Shape 233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6" name="Shape 23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1" name="Shape 24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small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7" name="Shape 247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8" name="Shape 24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9" name="Shape 24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0" name="Shape 25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Shape 25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52" name="Shape 25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6" name="Shape 25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7" name="Shape 25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8" name="Shape 25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2" name="Shape 262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3" name="Shape 263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4" name="Shape 264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5" name="Shape 265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6" name="Shape 266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267" name="Shape 267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Shape 268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Shape 26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0" name="Shape 27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1" name="Shape 27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5" name="Shape 275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6" name="Shape 276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7" name="Shape 277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8" name="Shape 278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9" name="Shape 279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0" name="Shape 280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1" name="Shape 281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2" name="Shape 282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283" name="Shape 283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Shape 284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Shape 28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6" name="Shape 28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1" name="Shape 29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2" name="Shape 29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3" name="Shape 29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7" name="Shape 29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8" name="Shape 29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9" name="Shape 29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descr="An empty placeholder to add an image. Click on the placeholder and select the image that you wish to add" id="73" name="Shape 73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224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18.xml"/><Relationship Id="rId1" Type="http://schemas.openxmlformats.org/officeDocument/2006/relationships/image" Target="../media/image5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Layout" Target="../slideLayouts/slideLayout4.xml"/><Relationship Id="rId25" Type="http://schemas.openxmlformats.org/officeDocument/2006/relationships/theme" Target="../theme/theme1.xml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11" Type="http://schemas.openxmlformats.org/officeDocument/2006/relationships/slideLayout" Target="../slideLayouts/slideLayout6.xml"/><Relationship Id="rId10" Type="http://schemas.openxmlformats.org/officeDocument/2006/relationships/slideLayout" Target="../slideLayouts/slideLayout5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3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3" Type="http://schemas.openxmlformats.org/officeDocument/2006/relationships/theme" Target="../theme/theme3.xml"/><Relationship Id="rId1" Type="http://schemas.openxmlformats.org/officeDocument/2006/relationships/image" Target="../media/image10.png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24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600"/>
              </a:spcBef>
              <a:spcAft>
                <a:spcPts val="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600"/>
              </a:spcBef>
              <a:spcAft>
                <a:spcPts val="600"/>
              </a:spcAft>
              <a:buClr>
                <a:srgbClr val="86D1D8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Shap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1" name="Shape 17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file/d/1uJus_fjgViDRDCozV1hrUo2m2vlGZ8U0/view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9" Type="http://schemas.openxmlformats.org/officeDocument/2006/relationships/image" Target="../media/image19.png"/><Relationship Id="rId5" Type="http://schemas.openxmlformats.org/officeDocument/2006/relationships/image" Target="../media/image14.jpg"/><Relationship Id="rId6" Type="http://schemas.openxmlformats.org/officeDocument/2006/relationships/image" Target="../media/image11.png"/><Relationship Id="rId7" Type="http://schemas.openxmlformats.org/officeDocument/2006/relationships/image" Target="../media/image22.png"/><Relationship Id="rId8" Type="http://schemas.openxmlformats.org/officeDocument/2006/relationships/image" Target="../media/image17.png"/><Relationship Id="rId10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9.png"/><Relationship Id="rId6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25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SeedR</a:t>
            </a:r>
            <a:endParaRPr/>
          </a:p>
        </p:txBody>
      </p:sp>
      <p:sp>
        <p:nvSpPr>
          <p:cNvPr id="306" name="Shape 306"/>
          <p:cNvSpPr txBox="1"/>
          <p:nvPr>
            <p:ph idx="1" type="subTitle"/>
          </p:nvPr>
        </p:nvSpPr>
        <p:spPr>
          <a:xfrm>
            <a:off x="1154950" y="4777370"/>
            <a:ext cx="8825700" cy="16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rPr b="0" i="0" lang="en-US" sz="2000" u="none" cap="none" strike="noStrike">
                <a:solidFill>
                  <a:srgbClr val="C1E9E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SEED DISPERSAL &amp; PLANTING TECHNOLOGY</a:t>
            </a:r>
            <a:endParaRPr b="0" i="0" sz="2000" u="none" cap="none" strike="noStrike">
              <a:solidFill>
                <a:srgbClr val="C1E9E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None/>
            </a:pPr>
            <a:r>
              <a:t/>
            </a:r>
            <a:endParaRPr>
              <a:solidFill>
                <a:srgbClr val="C1E9E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Group 20 - Michael Saber, Justin Mahfoud, Ayo Akinbile, Tate Sharp, Macauley Aicken</a:t>
            </a:r>
            <a:endParaRPr>
              <a:solidFill>
                <a:srgbClr val="C1E9E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 title="IMG-1749.MOV">
            <a:hlinkClick r:id="rId3"/>
          </p:cNvPr>
          <p:cNvSpPr/>
          <p:nvPr/>
        </p:nvSpPr>
        <p:spPr>
          <a:xfrm>
            <a:off x="2738038" y="1575975"/>
            <a:ext cx="6715925" cy="50369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7" name="Shape 387"/>
          <p:cNvSpPr txBox="1"/>
          <p:nvPr>
            <p:ph type="title"/>
          </p:nvPr>
        </p:nvSpPr>
        <p:spPr>
          <a:xfrm>
            <a:off x="646111" y="42946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Testing of Final Prototype</a:t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 Model</a:t>
            </a:r>
            <a:endParaRPr/>
          </a:p>
        </p:txBody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▶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Volume of hopper = 368 cm</a:t>
            </a:r>
            <a:r>
              <a:rPr baseline="30000"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▶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Volume of each capsule = 0.471 cm</a:t>
            </a:r>
            <a:r>
              <a:rPr baseline="30000"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aseline="30000"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▶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40 RPM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▶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Takes roughly 3 minutes to plant all seeds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▶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Plants seeds for 78 m at Bowie's maximum speed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▶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Printing Material : PLA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Materials and Costs</a:t>
            </a:r>
            <a:endParaRPr/>
          </a:p>
        </p:txBody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Prototype 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 Cardboard: Borrowed from CBY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 Tape: Borrowed from CBY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Prototype 2 and 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 Arduino: 25$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 Electric motor: 20$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 Wires + Resistor + ProtoBoard : Borrowed from CBY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 Plastic (PLA): Borrowed from CBY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Total: 45$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Problems Encountered </a:t>
            </a:r>
            <a:endParaRPr/>
          </a:p>
        </p:txBody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1103312" y="2052918"/>
            <a:ext cx="8946600" cy="41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Method of mounting the seed spreader onto the hopper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General size of the attachment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Changed connection between hopper and spreader (from tubular connection to direct connection)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Incompatible motor 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Addition of rubber sleeve onto motor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3D printing error</a:t>
            </a: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Future Improvements</a:t>
            </a:r>
            <a:endParaRPr/>
          </a:p>
        </p:txBody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</a:pPr>
            <a:r>
              <a:rPr lang="en-US"/>
              <a:t>Compatibility with Bowie Controller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</a:pPr>
            <a:r>
              <a:rPr lang="en-US"/>
              <a:t>Modular Capsule size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</a:pPr>
            <a:r>
              <a:rPr lang="en-US"/>
              <a:t>On/Off Toggle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</a:pPr>
            <a:r>
              <a:rPr lang="en-US"/>
              <a:t>Variable Speed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2949450" y="2752050"/>
            <a:ext cx="6293100" cy="13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Thank You</a:t>
            </a:r>
            <a:endParaRPr sz="9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Problem</a:t>
            </a:r>
            <a:endParaRPr/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After our client meeting, we’ve established: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</a:pPr>
            <a:r>
              <a:rPr lang="en-US"/>
              <a:t>“</a:t>
            </a:r>
            <a:r>
              <a:rPr lang="en-US"/>
              <a:t>There is a need to help citizens clean and save the environment with a device that works in conjunction with Bowie, is easily printable by any 3D printer and can be operated automatically with the help of said citizens.”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designs criteria</a:t>
            </a:r>
            <a:endParaRPr/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1103312" y="2052918"/>
            <a:ext cx="8946600" cy="41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1. </a:t>
            </a:r>
            <a:r>
              <a:rPr lang="en-US"/>
              <a:t>The device is easy to use and can be operated by anyone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2. The device is open-source so that anyone around the world can replicate it and print it. Easily portable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3. The device is easy and inexpensive to repair and/or replace. 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4. The device is quiet and does not leave a negative footprint.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5. The device has a use that can help the environment.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Market Summary (Benchmarking)</a:t>
            </a:r>
            <a:endParaRPr/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1103312" y="2052918"/>
            <a:ext cx="8946600" cy="4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D</a:t>
            </a:r>
            <a:r>
              <a:rPr lang="en-US"/>
              <a:t>etermine what and where improvements are called for </a:t>
            </a:r>
            <a:endParaRPr/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Analyze how other organizations achieve their high performance levels </a:t>
            </a:r>
            <a:endParaRPr/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Use this information to improve performance</a:t>
            </a:r>
            <a:endParaRPr/>
          </a:p>
        </p:txBody>
      </p:sp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400" y="2052925"/>
            <a:ext cx="3348675" cy="22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385" y="2052925"/>
            <a:ext cx="2240606" cy="22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9297" y="2052925"/>
            <a:ext cx="2240600" cy="2240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Prototype Objectives</a:t>
            </a:r>
            <a:endParaRPr/>
          </a:p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1103312" y="2052918"/>
            <a:ext cx="8946600" cy="41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Provide proof of concept of final product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Learn what problems the concept may face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Allows better communication of the idea of our concept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●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Improvement of mounting all the parts together 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Ideation</a:t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s://lh6.googleusercontent.com/4Z01cA1yS6fpp7o8MOtB_00PGqek1agYkkkUg2p7pBYjsl8KmgewCHV8kinztDPX0NTseVQO7vpVB8AYb0qrQt6SK7P9rHnW6EB4cuUlA4xlSYbWkbs-TPykzFE89njidno02T0" id="343" name="Shape 343"/>
          <p:cNvPicPr preferRelativeResize="0"/>
          <p:nvPr/>
        </p:nvPicPr>
        <p:blipFill rotWithShape="1">
          <a:blip r:embed="rId3">
            <a:alphaModFix/>
          </a:blip>
          <a:srcRect b="4770" l="3785" r="4158" t="10138"/>
          <a:stretch/>
        </p:blipFill>
        <p:spPr>
          <a:xfrm>
            <a:off x="646111" y="1441623"/>
            <a:ext cx="2042984" cy="2512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Mvalrg8nYwcBM2xroe5HcHveTMBhaZuhnXByidXeWsVHZ2WBWO3YziGkDch-dx_XM3Fvg5Lj4oh9K4sssOSfrfhTgH2SKfdloxwep30J0in522Tk5COEYj0yk8R_bYFoW-iV2zo" id="344" name="Shape 344"/>
          <p:cNvPicPr preferRelativeResize="0"/>
          <p:nvPr/>
        </p:nvPicPr>
        <p:blipFill rotWithShape="1">
          <a:blip r:embed="rId4">
            <a:alphaModFix/>
          </a:blip>
          <a:srcRect b="13892" l="3299" r="8508" t="8174"/>
          <a:stretch/>
        </p:blipFill>
        <p:spPr>
          <a:xfrm>
            <a:off x="2804805" y="1441623"/>
            <a:ext cx="1968843" cy="2512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oN9KPDPs_6RftwEvXzSmq-QgprykrTdoBvr4Fw4IYuQJjrM_uYdjGSZH3YKcMCkm3AmGqOvXqfP1JgTINm04RrTMS6hcR98PE6aJVC7p8ndTEKSsRB80YCl-qSaDnMHQK9J9OUE" id="345" name="Shape 345"/>
          <p:cNvPicPr preferRelativeResize="0"/>
          <p:nvPr/>
        </p:nvPicPr>
        <p:blipFill rotWithShape="1">
          <a:blip r:embed="rId5">
            <a:alphaModFix/>
          </a:blip>
          <a:srcRect b="2538" l="4432" r="0" t="11913"/>
          <a:stretch/>
        </p:blipFill>
        <p:spPr>
          <a:xfrm>
            <a:off x="4889359" y="1443698"/>
            <a:ext cx="2282439" cy="2508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BxlznKEcyTsxWouyMHz1Spt8hGK6zw7Ra7esVJ12oL3LnTup6EjlcaXTrz0ZQ5ddeKZZ49xt6-Inqq8SQqj_x_b4PQFGgXZlOI-5Lg1xf3FAtf9wHaq11XY4JpD0REoEExylt3o" id="346" name="Shape 3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6966" y="4169573"/>
            <a:ext cx="3439441" cy="1339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X10PNEXZek_yqZvvxNgtJ21kQmvBevRJJB3_QZ2p-fAbGkiH_EIg7Qxzf_-_usfMEY1rCCnHxdn-oB2F4r16WqVHO0IirwAkuw7MJSyc-4dEAcIJKXqbkMsVCOgq58Xjd7yBCVQ" id="347" name="Shape 347"/>
          <p:cNvPicPr preferRelativeResize="0"/>
          <p:nvPr/>
        </p:nvPicPr>
        <p:blipFill rotWithShape="1">
          <a:blip r:embed="rId7">
            <a:alphaModFix/>
          </a:blip>
          <a:srcRect b="10307" l="23174" r="26446" t="21564"/>
          <a:stretch/>
        </p:blipFill>
        <p:spPr>
          <a:xfrm>
            <a:off x="5189875" y="4391900"/>
            <a:ext cx="1923448" cy="223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LbQH3Mzpk2QFrNc52JgNI8MjgQw5IRF0EuabTR4zp42tgf5mazCqGfKanHROTdco0RKj2FFESzMgujNHLFtsT_Vb4RJx1OaIERw8ywmJ2GUcs3K--od708jwYO5dpM5tEgFLr2s" id="348" name="Shape 348"/>
          <p:cNvPicPr preferRelativeResize="0"/>
          <p:nvPr/>
        </p:nvPicPr>
        <p:blipFill rotWithShape="1">
          <a:blip r:embed="rId8">
            <a:alphaModFix/>
          </a:blip>
          <a:srcRect b="11224" l="18901" r="28091" t="27175"/>
          <a:stretch/>
        </p:blipFill>
        <p:spPr>
          <a:xfrm>
            <a:off x="7461851" y="4391905"/>
            <a:ext cx="2248932" cy="2234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wuYQdGa70MjGGtTOaWHMGGG72-IsJuT_vqFtaWcw7fK9NaDp1buFmuT0eSFxOcgmgxhZMKYQCuFbyvpPRNJYm-U5DpwIiAQPCwr-fBPr47wW_jt1xWepJbhF_SFUzGPeWf2XWZ8" id="349" name="Shape 349"/>
          <p:cNvPicPr preferRelativeResize="0"/>
          <p:nvPr/>
        </p:nvPicPr>
        <p:blipFill rotWithShape="1">
          <a:blip r:embed="rId9">
            <a:alphaModFix/>
          </a:blip>
          <a:srcRect b="16653" l="34678" r="34821" t="31385"/>
          <a:stretch/>
        </p:blipFill>
        <p:spPr>
          <a:xfrm>
            <a:off x="7461850" y="1720050"/>
            <a:ext cx="1923452" cy="223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eaNlTWIgvcRcJwB_-xTnr-6zbXh8ku0F_ZGsd1ECSsKMAuV4V_i64JL4Yk35F1yRPFEOmSmSuWj2wB_2qzIl5g1QTImfKJD87aFeJinXA8BZ8qQy6eTyZ8h0fWT25qWzDwNYIec" id="350" name="Shape 350"/>
          <p:cNvPicPr preferRelativeResize="0"/>
          <p:nvPr/>
        </p:nvPicPr>
        <p:blipFill rotWithShape="1">
          <a:blip r:embed="rId10">
            <a:alphaModFix/>
          </a:blip>
          <a:srcRect b="16974" l="22848" r="24120" t="39084"/>
          <a:stretch/>
        </p:blipFill>
        <p:spPr>
          <a:xfrm>
            <a:off x="9561656" y="1720052"/>
            <a:ext cx="2498744" cy="22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874711" y="5808823"/>
            <a:ext cx="439488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Creation of Ideas + Sketches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Quantity &gt; Quality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Prototype 1</a:t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s://lh5.googleusercontent.com/L1U-embJXjFomcpS0OYYwlDiFuwoxXX7brLxrVnJcwWZyLnSGioLSoEpfMXAeaymj1_KmWpnUdj5FnoPghVYR_G7ZyYttRSIaPSAbr9AZuE73tnGvggVsmSL_mNYJ5SOnLe6wSN6ZQ" id="357" name="Shape 357"/>
          <p:cNvPicPr preferRelativeResize="0"/>
          <p:nvPr/>
        </p:nvPicPr>
        <p:blipFill rotWithShape="1">
          <a:blip r:embed="rId3">
            <a:alphaModFix/>
          </a:blip>
          <a:srcRect b="26817" l="9291" r="13487" t="32515"/>
          <a:stretch/>
        </p:blipFill>
        <p:spPr>
          <a:xfrm>
            <a:off x="646111" y="1499286"/>
            <a:ext cx="3393990" cy="317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zj3uTD85RluMl0l8x0AtZeLcVF1JW6Kc9TstDTh3oi8KYyOUrmur0X-rCsxCwvt87rjaHmXd2iqLxUw8gTxrRO-e-9zfW5KxmqTnwQNAczTWV5Y1ebXkoQmE4lrruA3AqAXLQGN-uw" id="358" name="Shape 358"/>
          <p:cNvPicPr preferRelativeResize="0"/>
          <p:nvPr/>
        </p:nvPicPr>
        <p:blipFill rotWithShape="1">
          <a:blip r:embed="rId4">
            <a:alphaModFix/>
          </a:blip>
          <a:srcRect b="36136" l="27568" r="4795" t="0"/>
          <a:stretch/>
        </p:blipFill>
        <p:spPr>
          <a:xfrm>
            <a:off x="4135395" y="1499286"/>
            <a:ext cx="3023286" cy="317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nd0Ye24EULTpAEtamU1tlUt3xCNCQC-5WtDn-eWbWzzf5nstFMtB8n9TCOeUgix8HBYJxYpO297YjCHjbLqx2ygSU6f3V1wv-EAG9YGAHr28dOHetzATtBLL635iVh7CZ8o9d7c" id="359" name="Shape 359"/>
          <p:cNvPicPr preferRelativeResize="0"/>
          <p:nvPr/>
        </p:nvPicPr>
        <p:blipFill rotWithShape="1">
          <a:blip r:embed="rId5">
            <a:alphaModFix/>
          </a:blip>
          <a:srcRect b="12703" l="15569" r="0" t="0"/>
          <a:stretch/>
        </p:blipFill>
        <p:spPr>
          <a:xfrm>
            <a:off x="7360843" y="1499287"/>
            <a:ext cx="2862314" cy="317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/>
          <p:nvPr/>
        </p:nvSpPr>
        <p:spPr>
          <a:xfrm>
            <a:off x="733168" y="5077085"/>
            <a:ext cx="94899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Basic Proof of Concept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Fitment of All Systems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Cheap Materials + Low Cost (0$)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Prototype 2</a:t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s://lh4.googleusercontent.com/38qycqQU0XdwYXi5ZzFRROfAosF4F9Iz7dEP3OL8n75_ZUjDC_p-LgNIm8NDLPiHS_4a8v9drv-yOHsHmeOazIpXi2kSgDwhJYG6n3wRCySR3bijijHATOrB-UqHN-RfmyBl8r8aDQ" id="366" name="Shape 366"/>
          <p:cNvPicPr preferRelativeResize="0"/>
          <p:nvPr/>
        </p:nvPicPr>
        <p:blipFill rotWithShape="1">
          <a:blip r:embed="rId3">
            <a:alphaModFix/>
          </a:blip>
          <a:srcRect b="0" l="0" r="0" t="14757"/>
          <a:stretch/>
        </p:blipFill>
        <p:spPr>
          <a:xfrm>
            <a:off x="732738" y="1573200"/>
            <a:ext cx="3097857" cy="3520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HiZh8gSXU5FUcfv-mfNacYAGp3fAP4S2Mq-m5TrQjvMFFtf5pyEzyXDQF0VM2U4E0e3B1tiDfL7yn-C1IJR9tnKXZk8H6tJofotw1tj74HS09xnX_l90jEl-Ahm1z3LocGF0sGEcZw" id="367" name="Shape 367"/>
          <p:cNvPicPr preferRelativeResize="0"/>
          <p:nvPr/>
        </p:nvPicPr>
        <p:blipFill rotWithShape="1">
          <a:blip r:embed="rId4">
            <a:alphaModFix/>
          </a:blip>
          <a:srcRect b="0" l="0" r="1575" t="11522"/>
          <a:stretch/>
        </p:blipFill>
        <p:spPr>
          <a:xfrm>
            <a:off x="4257774" y="1573200"/>
            <a:ext cx="2933858" cy="3516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XX8BMryO7ib3b-sNvVHQp301ZQZtq0JrPJpX0TM-tUNbK63xWi7Yc0ipf2esw-LwyXSn-Hr0_xcgGLZAUrFcWQg5qxlPw5UuWFoTH3iWVBiqlzpdXVgEajUYniHeyjbvleULCzI0mA" id="368" name="Shape 368"/>
          <p:cNvPicPr preferRelativeResize="0"/>
          <p:nvPr/>
        </p:nvPicPr>
        <p:blipFill rotWithShape="1">
          <a:blip r:embed="rId5">
            <a:alphaModFix/>
          </a:blip>
          <a:srcRect b="34393" l="20289" r="26617" t="22067"/>
          <a:stretch/>
        </p:blipFill>
        <p:spPr>
          <a:xfrm>
            <a:off x="7618811" y="2367618"/>
            <a:ext cx="1762897" cy="1927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1-lIqXLa2Cd4LP1VhVijOvXaFLOcLMh1w0cjxWiqAEcQFtwNumOwmXWFrk8SdhMqOYkWCexXdF3fdZA4KQ8eiwIgMw4SAxJrakk9A6rQ4N0sHnoh8-UxIAcgtFOef0r9MW7EkqDnhA" id="369" name="Shape 369"/>
          <p:cNvPicPr preferRelativeResize="0"/>
          <p:nvPr/>
        </p:nvPicPr>
        <p:blipFill rotWithShape="1">
          <a:blip r:embed="rId6">
            <a:alphaModFix/>
          </a:blip>
          <a:srcRect b="6568" l="19360" r="39211" t="12267"/>
          <a:stretch/>
        </p:blipFill>
        <p:spPr>
          <a:xfrm>
            <a:off x="9630901" y="2367618"/>
            <a:ext cx="1811456" cy="190307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732738" y="5214551"/>
            <a:ext cx="108414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Circuit Design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Motor Programming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Spreader + Motor Fitment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SolidWorks Design of Hopper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model</a:t>
            </a:r>
            <a:endParaRPr/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 b="21986" l="23162" r="10546" t="4602"/>
          <a:stretch/>
        </p:blipFill>
        <p:spPr>
          <a:xfrm rot="5400000">
            <a:off x="390626" y="2521926"/>
            <a:ext cx="2822825" cy="23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4">
            <a:alphaModFix/>
          </a:blip>
          <a:srcRect b="13560" l="8289" r="20123" t="18499"/>
          <a:stretch/>
        </p:blipFill>
        <p:spPr>
          <a:xfrm>
            <a:off x="5475025" y="2285125"/>
            <a:ext cx="2227208" cy="28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5">
            <a:alphaModFix/>
          </a:blip>
          <a:srcRect b="26164" l="13027" r="23358" t="25076"/>
          <a:stretch/>
        </p:blipFill>
        <p:spPr>
          <a:xfrm>
            <a:off x="7778000" y="2285125"/>
            <a:ext cx="2928991" cy="28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6">
            <a:alphaModFix/>
          </a:blip>
          <a:srcRect b="0" l="24908" r="24711" t="18507"/>
          <a:stretch/>
        </p:blipFill>
        <p:spPr>
          <a:xfrm>
            <a:off x="3050099" y="2285125"/>
            <a:ext cx="2349148" cy="281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Strategy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