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AlfaSlabOn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abbf7a3e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abbf7a3e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Jadd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Include team member names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abbf7a3e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abbf7a3e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abbf7a3e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abbf7a3e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abbf7a3e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abbf7a3e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abbf7a3e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abbf7a3e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b35c2ebc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b35c2ebc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b35c2ebc7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b35c2ebc7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cxnSp>
        <p:nvCxnSpPr>
          <p:cNvPr id="55" name="Google Shape;55;p14"/>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56" name="Google Shape;56;p14"/>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57" name="Google Shape;57;p14"/>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9"/>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4" name="Google Shape;84;p21"/>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5" name="Google Shape;85;p21"/>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93" name="Google Shape;93;p23"/>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6.jpg"/><Relationship Id="rId7" Type="http://schemas.openxmlformats.org/officeDocument/2006/relationships/image" Target="../media/image2.jp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drive.google.com/file/d/1t_qOFQfSUq7ozLQCoFePpYbwQ1LGeeH2/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Power grabber handle</a:t>
            </a:r>
            <a:endParaRPr/>
          </a:p>
        </p:txBody>
      </p:sp>
      <p:sp>
        <p:nvSpPr>
          <p:cNvPr id="102" name="Google Shape;102;p25"/>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t>Power Puff Handlers (</a:t>
            </a:r>
            <a:r>
              <a:rPr lang="en"/>
              <a:t>Z-13) </a:t>
            </a:r>
            <a:endParaRPr/>
          </a:p>
          <a:p>
            <a:pPr indent="0" lvl="0" marL="0" rtl="0" algn="ctr">
              <a:spcBef>
                <a:spcPts val="0"/>
              </a:spcBef>
              <a:spcAft>
                <a:spcPts val="0"/>
              </a:spcAft>
              <a:buNone/>
            </a:pPr>
            <a:r>
              <a:rPr lang="en"/>
              <a:t>Allison, Francis, Jadd, Shiqian, Simon </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108" name="Google Shape;108;p26"/>
          <p:cNvSpPr txBox="1"/>
          <p:nvPr>
            <p:ph idx="1" type="body"/>
          </p:nvPr>
        </p:nvSpPr>
        <p:spPr>
          <a:xfrm>
            <a:off x="311700" y="1162525"/>
            <a:ext cx="8520600" cy="3416400"/>
          </a:xfrm>
          <a:prstGeom prst="rect">
            <a:avLst/>
          </a:prstGeom>
        </p:spPr>
        <p:txBody>
          <a:bodyPr anchorCtr="0" anchor="t" bIns="91425" lIns="91425" spcFirstLastPara="1" rIns="91425" wrap="square" tIns="91425">
            <a:normAutofit/>
          </a:bodyPr>
          <a:lstStyle/>
          <a:p>
            <a:pPr indent="-342900" lvl="0" marL="457200" rtl="0" algn="just">
              <a:lnSpc>
                <a:spcPct val="115000"/>
              </a:lnSpc>
              <a:spcBef>
                <a:spcPts val="0"/>
              </a:spcBef>
              <a:spcAft>
                <a:spcPts val="0"/>
              </a:spcAft>
              <a:buSzPts val="1800"/>
              <a:buChar char="●"/>
            </a:pPr>
            <a:r>
              <a:rPr lang="en"/>
              <a:t>Client requires a powered device which attaches on existing grabbers available on the market. The attachment needs to be user friendly, sturdy and lightweight with which users with low grip strength can use adequately.</a:t>
            </a:r>
            <a:endParaRPr/>
          </a:p>
          <a:p>
            <a:pPr indent="-317500" lvl="1" marL="914400" rtl="0" algn="l">
              <a:lnSpc>
                <a:spcPct val="200000"/>
              </a:lnSpc>
              <a:spcBef>
                <a:spcPts val="0"/>
              </a:spcBef>
              <a:spcAft>
                <a:spcPts val="0"/>
              </a:spcAft>
              <a:buSzPts val="1400"/>
              <a:buChar char="○"/>
            </a:pPr>
            <a:r>
              <a:rPr lang="en"/>
              <a:t>Currently no items on the market fulfill this need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Objectives</a:t>
            </a:r>
            <a:endParaRPr/>
          </a:p>
        </p:txBody>
      </p:sp>
      <p:sp>
        <p:nvSpPr>
          <p:cNvPr id="114" name="Google Shape;11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Device for users with low grip </a:t>
            </a:r>
            <a:r>
              <a:rPr lang="en"/>
              <a:t>strength</a:t>
            </a:r>
            <a:endParaRPr/>
          </a:p>
          <a:p>
            <a:pPr indent="-317500" lvl="1" marL="914400" rtl="0" algn="l">
              <a:spcBef>
                <a:spcPts val="0"/>
              </a:spcBef>
              <a:spcAft>
                <a:spcPts val="0"/>
              </a:spcAft>
              <a:buSzPts val="1400"/>
              <a:buChar char="○"/>
            </a:pPr>
            <a:r>
              <a:rPr lang="en"/>
              <a:t>Create a lightweight gripper </a:t>
            </a:r>
            <a:endParaRPr/>
          </a:p>
          <a:p>
            <a:pPr indent="-317500" lvl="1" marL="914400" rtl="0" algn="l">
              <a:spcBef>
                <a:spcPts val="0"/>
              </a:spcBef>
              <a:spcAft>
                <a:spcPts val="0"/>
              </a:spcAft>
              <a:buSzPts val="1400"/>
              <a:buChar char="○"/>
            </a:pPr>
            <a:r>
              <a:rPr lang="en"/>
              <a:t>As small as possible</a:t>
            </a:r>
            <a:endParaRPr/>
          </a:p>
          <a:p>
            <a:pPr indent="-342900" lvl="0" marL="457200" rtl="0" algn="l">
              <a:spcBef>
                <a:spcPts val="0"/>
              </a:spcBef>
              <a:spcAft>
                <a:spcPts val="0"/>
              </a:spcAft>
              <a:buSzPts val="1800"/>
              <a:buChar char="●"/>
            </a:pPr>
            <a:r>
              <a:rPr lang="en"/>
              <a:t>User f</a:t>
            </a:r>
            <a:r>
              <a:rPr lang="en"/>
              <a:t>riendly</a:t>
            </a:r>
            <a:endParaRPr/>
          </a:p>
          <a:p>
            <a:pPr indent="-317500" lvl="1" marL="914400" rtl="0" algn="l">
              <a:spcBef>
                <a:spcPts val="0"/>
              </a:spcBef>
              <a:spcAft>
                <a:spcPts val="0"/>
              </a:spcAft>
              <a:buSzPts val="1400"/>
              <a:buChar char="○"/>
            </a:pPr>
            <a:r>
              <a:rPr lang="en"/>
              <a:t>Easy to use</a:t>
            </a:r>
            <a:endParaRPr/>
          </a:p>
          <a:p>
            <a:pPr indent="-317500" lvl="1" marL="914400" rtl="0" algn="l">
              <a:spcBef>
                <a:spcPts val="0"/>
              </a:spcBef>
              <a:spcAft>
                <a:spcPts val="0"/>
              </a:spcAft>
              <a:buSzPts val="1400"/>
              <a:buChar char="○"/>
            </a:pPr>
            <a:r>
              <a:rPr lang="en"/>
              <a:t>Easy to </a:t>
            </a:r>
            <a:r>
              <a:rPr lang="en"/>
              <a:t>set up</a:t>
            </a:r>
            <a:endParaRPr/>
          </a:p>
          <a:p>
            <a:pPr indent="-317500" lvl="1" marL="914400" rtl="0" algn="l">
              <a:spcBef>
                <a:spcPts val="0"/>
              </a:spcBef>
              <a:spcAft>
                <a:spcPts val="0"/>
              </a:spcAft>
              <a:buSzPts val="1400"/>
              <a:buChar char="○"/>
            </a:pPr>
            <a:r>
              <a:rPr lang="en"/>
              <a:t>Keep the mechanism as simple as possible</a:t>
            </a:r>
            <a:endParaRPr/>
          </a:p>
          <a:p>
            <a:pPr indent="-342900" lvl="0" marL="457200" rtl="0" algn="l">
              <a:spcBef>
                <a:spcPts val="0"/>
              </a:spcBef>
              <a:spcAft>
                <a:spcPts val="0"/>
              </a:spcAft>
              <a:buSzPts val="1800"/>
              <a:buChar char="●"/>
            </a:pPr>
            <a:r>
              <a:rPr lang="en"/>
              <a:t>Grabber grabs and releases items </a:t>
            </a:r>
            <a:endParaRPr/>
          </a:p>
          <a:p>
            <a:pPr indent="-317500" lvl="1" marL="914400" rtl="0" algn="l">
              <a:spcBef>
                <a:spcPts val="0"/>
              </a:spcBef>
              <a:spcAft>
                <a:spcPts val="0"/>
              </a:spcAft>
              <a:buSzPts val="1400"/>
              <a:buChar char="○"/>
            </a:pPr>
            <a:r>
              <a:rPr lang="en"/>
              <a:t>Without breaking items</a:t>
            </a:r>
            <a:endParaRPr/>
          </a:p>
          <a:p>
            <a:pPr indent="-317500" lvl="1" marL="914400" rtl="0" algn="l">
              <a:spcBef>
                <a:spcPts val="0"/>
              </a:spcBef>
              <a:spcAft>
                <a:spcPts val="0"/>
              </a:spcAft>
              <a:buSzPts val="1400"/>
              <a:buChar char="○"/>
            </a:pPr>
            <a:r>
              <a:rPr lang="en"/>
              <a:t>With enough force to hold the items</a:t>
            </a:r>
            <a:endParaRPr/>
          </a:p>
          <a:p>
            <a:pPr indent="-317500" lvl="1" marL="914400" rtl="0" algn="l">
              <a:spcBef>
                <a:spcPts val="0"/>
              </a:spcBef>
              <a:spcAft>
                <a:spcPts val="0"/>
              </a:spcAft>
              <a:buSzPts val="1400"/>
              <a:buChar char="○"/>
            </a:pPr>
            <a:r>
              <a:rPr lang="en"/>
              <a:t>Attachment</a:t>
            </a:r>
            <a:r>
              <a:rPr lang="en"/>
              <a:t> well attached on the gripper</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 design</a:t>
            </a:r>
            <a:endParaRPr/>
          </a:p>
        </p:txBody>
      </p:sp>
      <p:pic>
        <p:nvPicPr>
          <p:cNvPr id="120" name="Google Shape;120;p28"/>
          <p:cNvPicPr preferRelativeResize="0"/>
          <p:nvPr/>
        </p:nvPicPr>
        <p:blipFill rotWithShape="1">
          <a:blip r:embed="rId3">
            <a:alphaModFix/>
          </a:blip>
          <a:srcRect b="5005" l="0" r="2486" t="6239"/>
          <a:stretch/>
        </p:blipFill>
        <p:spPr>
          <a:xfrm>
            <a:off x="616299" y="1076250"/>
            <a:ext cx="4405473" cy="1531199"/>
          </a:xfrm>
          <a:prstGeom prst="rect">
            <a:avLst/>
          </a:prstGeom>
          <a:noFill/>
          <a:ln>
            <a:noFill/>
          </a:ln>
        </p:spPr>
      </p:pic>
      <p:pic>
        <p:nvPicPr>
          <p:cNvPr id="121" name="Google Shape;121;p28"/>
          <p:cNvPicPr preferRelativeResize="0"/>
          <p:nvPr/>
        </p:nvPicPr>
        <p:blipFill>
          <a:blip r:embed="rId4">
            <a:alphaModFix/>
          </a:blip>
          <a:stretch>
            <a:fillRect/>
          </a:stretch>
        </p:blipFill>
        <p:spPr>
          <a:xfrm rot="5400000">
            <a:off x="3790600" y="2620813"/>
            <a:ext cx="1763550" cy="2351375"/>
          </a:xfrm>
          <a:prstGeom prst="rect">
            <a:avLst/>
          </a:prstGeom>
          <a:noFill/>
          <a:ln>
            <a:noFill/>
          </a:ln>
        </p:spPr>
      </p:pic>
      <p:pic>
        <p:nvPicPr>
          <p:cNvPr id="122" name="Google Shape;122;p28"/>
          <p:cNvPicPr preferRelativeResize="0"/>
          <p:nvPr/>
        </p:nvPicPr>
        <p:blipFill>
          <a:blip r:embed="rId5">
            <a:alphaModFix/>
          </a:blip>
          <a:stretch>
            <a:fillRect/>
          </a:stretch>
        </p:blipFill>
        <p:spPr>
          <a:xfrm>
            <a:off x="7396775" y="185025"/>
            <a:ext cx="1363750" cy="2422433"/>
          </a:xfrm>
          <a:prstGeom prst="rect">
            <a:avLst/>
          </a:prstGeom>
          <a:noFill/>
          <a:ln>
            <a:noFill/>
          </a:ln>
        </p:spPr>
      </p:pic>
      <p:pic>
        <p:nvPicPr>
          <p:cNvPr id="123" name="Google Shape;123;p28"/>
          <p:cNvPicPr preferRelativeResize="0"/>
          <p:nvPr/>
        </p:nvPicPr>
        <p:blipFill>
          <a:blip r:embed="rId6">
            <a:alphaModFix/>
          </a:blip>
          <a:stretch>
            <a:fillRect/>
          </a:stretch>
        </p:blipFill>
        <p:spPr>
          <a:xfrm>
            <a:off x="5948875" y="185025"/>
            <a:ext cx="1363750" cy="2422425"/>
          </a:xfrm>
          <a:prstGeom prst="rect">
            <a:avLst/>
          </a:prstGeom>
          <a:noFill/>
          <a:ln>
            <a:noFill/>
          </a:ln>
        </p:spPr>
      </p:pic>
      <p:pic>
        <p:nvPicPr>
          <p:cNvPr id="124" name="Google Shape;124;p28"/>
          <p:cNvPicPr preferRelativeResize="0"/>
          <p:nvPr/>
        </p:nvPicPr>
        <p:blipFill>
          <a:blip r:embed="rId7">
            <a:alphaModFix/>
          </a:blip>
          <a:stretch>
            <a:fillRect/>
          </a:stretch>
        </p:blipFill>
        <p:spPr>
          <a:xfrm rot="5400000">
            <a:off x="6467725" y="2597875"/>
            <a:ext cx="1797950" cy="2397250"/>
          </a:xfrm>
          <a:prstGeom prst="rect">
            <a:avLst/>
          </a:prstGeom>
          <a:noFill/>
          <a:ln>
            <a:noFill/>
          </a:ln>
        </p:spPr>
      </p:pic>
      <p:sp>
        <p:nvSpPr>
          <p:cNvPr id="125" name="Google Shape;125;p28"/>
          <p:cNvSpPr txBox="1"/>
          <p:nvPr/>
        </p:nvSpPr>
        <p:spPr>
          <a:xfrm>
            <a:off x="6246200" y="2571750"/>
            <a:ext cx="224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latin typeface="Proxima Nova"/>
                <a:ea typeface="Proxima Nova"/>
                <a:cs typeface="Proxima Nova"/>
                <a:sym typeface="Proxima Nova"/>
              </a:rPr>
              <a:t>Final</a:t>
            </a:r>
            <a:r>
              <a:rPr lang="en" sz="1200" u="sng">
                <a:latin typeface="Proxima Nova"/>
                <a:ea typeface="Proxima Nova"/>
                <a:cs typeface="Proxima Nova"/>
                <a:sym typeface="Proxima Nova"/>
              </a:rPr>
              <a:t> </a:t>
            </a:r>
            <a:r>
              <a:rPr lang="en" sz="1200" u="sng">
                <a:latin typeface="Proxima Nova"/>
                <a:ea typeface="Proxima Nova"/>
                <a:cs typeface="Proxima Nova"/>
                <a:sym typeface="Proxima Nova"/>
              </a:rPr>
              <a:t>attachment</a:t>
            </a:r>
            <a:r>
              <a:rPr lang="en" sz="1200" u="sng">
                <a:latin typeface="Proxima Nova"/>
                <a:ea typeface="Proxima Nova"/>
                <a:cs typeface="Proxima Nova"/>
                <a:sym typeface="Proxima Nova"/>
              </a:rPr>
              <a:t> configuration</a:t>
            </a:r>
            <a:endParaRPr sz="1200" u="sng">
              <a:latin typeface="Proxima Nova"/>
              <a:ea typeface="Proxima Nova"/>
              <a:cs typeface="Proxima Nova"/>
              <a:sym typeface="Proxima Nova"/>
            </a:endParaRPr>
          </a:p>
        </p:txBody>
      </p:sp>
      <p:sp>
        <p:nvSpPr>
          <p:cNvPr id="126" name="Google Shape;126;p28"/>
          <p:cNvSpPr txBox="1"/>
          <p:nvPr/>
        </p:nvSpPr>
        <p:spPr>
          <a:xfrm>
            <a:off x="6324325" y="4661125"/>
            <a:ext cx="224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latin typeface="Proxima Nova"/>
                <a:ea typeface="Proxima Nova"/>
                <a:cs typeface="Proxima Nova"/>
                <a:sym typeface="Proxima Nova"/>
              </a:rPr>
              <a:t>Mounting of linear actuator</a:t>
            </a:r>
            <a:endParaRPr sz="1200" u="sng">
              <a:latin typeface="Proxima Nova"/>
              <a:ea typeface="Proxima Nova"/>
              <a:cs typeface="Proxima Nova"/>
              <a:sym typeface="Proxima Nova"/>
            </a:endParaRPr>
          </a:p>
        </p:txBody>
      </p:sp>
      <p:sp>
        <p:nvSpPr>
          <p:cNvPr id="127" name="Google Shape;127;p28"/>
          <p:cNvSpPr txBox="1"/>
          <p:nvPr/>
        </p:nvSpPr>
        <p:spPr>
          <a:xfrm>
            <a:off x="3323290" y="4661125"/>
            <a:ext cx="2698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latin typeface="Proxima Nova"/>
                <a:ea typeface="Proxima Nova"/>
                <a:cs typeface="Proxima Nova"/>
                <a:sym typeface="Proxima Nova"/>
              </a:rPr>
              <a:t>Attachment</a:t>
            </a:r>
            <a:r>
              <a:rPr lang="en" sz="1200" u="sng">
                <a:latin typeface="Proxima Nova"/>
                <a:ea typeface="Proxima Nova"/>
                <a:cs typeface="Proxima Nova"/>
                <a:sym typeface="Proxima Nova"/>
              </a:rPr>
              <a:t> mounted on gripper</a:t>
            </a:r>
            <a:endParaRPr sz="1200" u="sng">
              <a:latin typeface="Proxima Nova"/>
              <a:ea typeface="Proxima Nova"/>
              <a:cs typeface="Proxima Nova"/>
              <a:sym typeface="Proxima Nova"/>
            </a:endParaRPr>
          </a:p>
        </p:txBody>
      </p:sp>
      <p:sp>
        <p:nvSpPr>
          <p:cNvPr id="128" name="Google Shape;128;p28"/>
          <p:cNvSpPr txBox="1"/>
          <p:nvPr/>
        </p:nvSpPr>
        <p:spPr>
          <a:xfrm>
            <a:off x="1698538" y="2528225"/>
            <a:ext cx="224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latin typeface="Proxima Nova"/>
                <a:ea typeface="Proxima Nova"/>
                <a:cs typeface="Proxima Nova"/>
                <a:sym typeface="Proxima Nova"/>
              </a:rPr>
              <a:t>Initial concept</a:t>
            </a:r>
            <a:endParaRPr sz="1200" u="sng">
              <a:latin typeface="Proxima Nova"/>
              <a:ea typeface="Proxima Nova"/>
              <a:cs typeface="Proxima Nova"/>
              <a:sym typeface="Proxima Nova"/>
            </a:endParaRPr>
          </a:p>
        </p:txBody>
      </p:sp>
      <p:pic>
        <p:nvPicPr>
          <p:cNvPr id="129" name="Google Shape;129;p28"/>
          <p:cNvPicPr preferRelativeResize="0"/>
          <p:nvPr/>
        </p:nvPicPr>
        <p:blipFill>
          <a:blip r:embed="rId8">
            <a:alphaModFix/>
          </a:blip>
          <a:stretch>
            <a:fillRect/>
          </a:stretch>
        </p:blipFill>
        <p:spPr>
          <a:xfrm>
            <a:off x="572775" y="2977325"/>
            <a:ext cx="1566565" cy="1763551"/>
          </a:xfrm>
          <a:prstGeom prst="rect">
            <a:avLst/>
          </a:prstGeom>
          <a:noFill/>
          <a:ln>
            <a:noFill/>
          </a:ln>
        </p:spPr>
      </p:pic>
      <p:sp>
        <p:nvSpPr>
          <p:cNvPr id="130" name="Google Shape;130;p28"/>
          <p:cNvSpPr txBox="1"/>
          <p:nvPr/>
        </p:nvSpPr>
        <p:spPr>
          <a:xfrm>
            <a:off x="279088" y="4624850"/>
            <a:ext cx="224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latin typeface="Proxima Nova"/>
                <a:ea typeface="Proxima Nova"/>
                <a:cs typeface="Proxima Nova"/>
                <a:sym typeface="Proxima Nova"/>
              </a:rPr>
              <a:t>Holder CAD model</a:t>
            </a:r>
            <a:endParaRPr sz="1200" u="sng">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Power grabber in action</a:t>
            </a:r>
            <a:endParaRPr/>
          </a:p>
        </p:txBody>
      </p:sp>
      <p:pic>
        <p:nvPicPr>
          <p:cNvPr id="136" name="Google Shape;136;p29" title="FinalPrototypeVideo.MOV">
            <a:hlinkClick r:id="rId3"/>
          </p:cNvPr>
          <p:cNvPicPr preferRelativeResize="0"/>
          <p:nvPr/>
        </p:nvPicPr>
        <p:blipFill>
          <a:blip r:embed="rId4">
            <a:alphaModFix/>
          </a:blip>
          <a:stretch>
            <a:fillRect/>
          </a:stretch>
        </p:blipFill>
        <p:spPr>
          <a:xfrm>
            <a:off x="1967400" y="979000"/>
            <a:ext cx="5209200" cy="390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Advantages and possible improvements</a:t>
            </a:r>
            <a:endParaRPr/>
          </a:p>
        </p:txBody>
      </p:sp>
      <p:sp>
        <p:nvSpPr>
          <p:cNvPr id="142" name="Google Shape;142;p30"/>
          <p:cNvSpPr txBox="1"/>
          <p:nvPr>
            <p:ph idx="1" type="body"/>
          </p:nvPr>
        </p:nvSpPr>
        <p:spPr>
          <a:xfrm>
            <a:off x="186200" y="1710175"/>
            <a:ext cx="4034100" cy="1847100"/>
          </a:xfrm>
          <a:prstGeom prst="rect">
            <a:avLst/>
          </a:prstGeom>
          <a:ln cap="flat" cmpd="sng" w="38100">
            <a:solidFill>
              <a:srgbClr val="6AA84F"/>
            </a:solidFill>
            <a:prstDash val="solid"/>
            <a:round/>
            <a:headEnd len="sm" w="sm" type="none"/>
            <a:tailEnd len="sm" w="sm" type="none"/>
          </a:ln>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Advantages</a:t>
            </a:r>
            <a:endParaRPr sz="1600"/>
          </a:p>
          <a:p>
            <a:pPr indent="-330200" lvl="1" marL="914400" rtl="0" algn="l">
              <a:spcBef>
                <a:spcPts val="0"/>
              </a:spcBef>
              <a:spcAft>
                <a:spcPts val="0"/>
              </a:spcAft>
              <a:buSzPts val="1600"/>
              <a:buChar char="○"/>
            </a:pPr>
            <a:r>
              <a:rPr lang="en" sz="1600"/>
              <a:t>Really user friendly</a:t>
            </a:r>
            <a:endParaRPr sz="1600"/>
          </a:p>
          <a:p>
            <a:pPr indent="-330200" lvl="1" marL="914400" rtl="0" algn="l">
              <a:spcBef>
                <a:spcPts val="0"/>
              </a:spcBef>
              <a:spcAft>
                <a:spcPts val="0"/>
              </a:spcAft>
              <a:buSzPts val="1600"/>
              <a:buChar char="○"/>
            </a:pPr>
            <a:r>
              <a:rPr lang="en" sz="1600"/>
              <a:t>Small and Lightweight </a:t>
            </a:r>
            <a:endParaRPr sz="1600"/>
          </a:p>
          <a:p>
            <a:pPr indent="-330200" lvl="1" marL="914400" rtl="0" algn="l">
              <a:spcBef>
                <a:spcPts val="0"/>
              </a:spcBef>
              <a:spcAft>
                <a:spcPts val="0"/>
              </a:spcAft>
              <a:buSzPts val="1600"/>
              <a:buChar char="○"/>
            </a:pPr>
            <a:r>
              <a:rPr lang="en" sz="1600"/>
              <a:t>Simple mechanism</a:t>
            </a:r>
            <a:endParaRPr sz="1600"/>
          </a:p>
          <a:p>
            <a:pPr indent="-330200" lvl="1" marL="914400" rtl="0" algn="l">
              <a:spcBef>
                <a:spcPts val="0"/>
              </a:spcBef>
              <a:spcAft>
                <a:spcPts val="0"/>
              </a:spcAft>
              <a:buSzPts val="1600"/>
              <a:buChar char="○"/>
            </a:pPr>
            <a:r>
              <a:rPr lang="en" sz="1600"/>
              <a:t>Adaptable to different grippers</a:t>
            </a:r>
            <a:endParaRPr sz="1600"/>
          </a:p>
        </p:txBody>
      </p:sp>
      <p:sp>
        <p:nvSpPr>
          <p:cNvPr id="143" name="Google Shape;143;p30"/>
          <p:cNvSpPr txBox="1"/>
          <p:nvPr/>
        </p:nvSpPr>
        <p:spPr>
          <a:xfrm>
            <a:off x="5606400" y="1613650"/>
            <a:ext cx="250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44" name="Google Shape;144;p30"/>
          <p:cNvSpPr txBox="1"/>
          <p:nvPr/>
        </p:nvSpPr>
        <p:spPr>
          <a:xfrm>
            <a:off x="4572000" y="1710175"/>
            <a:ext cx="4272000" cy="1847100"/>
          </a:xfrm>
          <a:prstGeom prst="rect">
            <a:avLst/>
          </a:prstGeom>
          <a:noFill/>
          <a:ln cap="flat" cmpd="sng" w="38100">
            <a:solidFill>
              <a:srgbClr val="A61C00"/>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Possible improvements</a:t>
            </a:r>
            <a:endParaRPr sz="1600">
              <a:solidFill>
                <a:schemeClr val="dk2"/>
              </a:solidFill>
              <a:latin typeface="Proxima Nova"/>
              <a:ea typeface="Proxima Nova"/>
              <a:cs typeface="Proxima Nova"/>
              <a:sym typeface="Proxima Nova"/>
            </a:endParaRPr>
          </a:p>
          <a:p>
            <a:pPr indent="-330200" lvl="1" marL="914400" rtl="0" algn="l">
              <a:lnSpc>
                <a:spcPct val="115000"/>
              </a:lnSpc>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Refine the 3D printed mounts</a:t>
            </a:r>
            <a:endParaRPr sz="1600">
              <a:solidFill>
                <a:schemeClr val="dk2"/>
              </a:solidFill>
              <a:latin typeface="Proxima Nova"/>
              <a:ea typeface="Proxima Nova"/>
              <a:cs typeface="Proxima Nova"/>
              <a:sym typeface="Proxima Nova"/>
            </a:endParaRPr>
          </a:p>
          <a:p>
            <a:pPr indent="-330200" lvl="2" marL="1371600" rtl="0" algn="l">
              <a:lnSpc>
                <a:spcPct val="115000"/>
              </a:lnSpc>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Linear actuator mount</a:t>
            </a:r>
            <a:endParaRPr sz="1600">
              <a:solidFill>
                <a:schemeClr val="dk2"/>
              </a:solidFill>
              <a:latin typeface="Proxima Nova"/>
              <a:ea typeface="Proxima Nova"/>
              <a:cs typeface="Proxima Nova"/>
              <a:sym typeface="Proxima Nova"/>
            </a:endParaRPr>
          </a:p>
          <a:p>
            <a:pPr indent="-330200" lvl="2" marL="1371600" rtl="0" algn="l">
              <a:lnSpc>
                <a:spcPct val="115000"/>
              </a:lnSpc>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Slider battery mount</a:t>
            </a:r>
            <a:endParaRPr sz="1600">
              <a:solidFill>
                <a:schemeClr val="dk2"/>
              </a:solidFill>
              <a:latin typeface="Proxima Nova"/>
              <a:ea typeface="Proxima Nova"/>
              <a:cs typeface="Proxima Nova"/>
              <a:sym typeface="Proxima Nova"/>
            </a:endParaRPr>
          </a:p>
          <a:p>
            <a:pPr indent="-330200" lvl="1" marL="914400" rtl="0" algn="l">
              <a:lnSpc>
                <a:spcPct val="115000"/>
              </a:lnSpc>
              <a:spcBef>
                <a:spcPts val="0"/>
              </a:spcBef>
              <a:spcAft>
                <a:spcPts val="0"/>
              </a:spcAft>
              <a:buClr>
                <a:schemeClr val="dk2"/>
              </a:buClr>
              <a:buSzPts val="1600"/>
              <a:buFont typeface="Proxima Nova"/>
              <a:buChar char="○"/>
            </a:pPr>
            <a:r>
              <a:rPr lang="en" sz="1600">
                <a:solidFill>
                  <a:schemeClr val="dk2"/>
                </a:solidFill>
                <a:latin typeface="Proxima Nova"/>
                <a:ea typeface="Proxima Nova"/>
                <a:cs typeface="Proxima Nova"/>
                <a:sym typeface="Proxima Nova"/>
              </a:rPr>
              <a:t>Improve cable management and wiring</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pic>
        <p:nvPicPr>
          <p:cNvPr id="150" name="Google Shape;150;p31"/>
          <p:cNvPicPr preferRelativeResize="0"/>
          <p:nvPr/>
        </p:nvPicPr>
        <p:blipFill>
          <a:blip r:embed="rId3">
            <a:alphaModFix/>
          </a:blip>
          <a:stretch>
            <a:fillRect/>
          </a:stretch>
        </p:blipFill>
        <p:spPr>
          <a:xfrm>
            <a:off x="2613500" y="661263"/>
            <a:ext cx="3916979"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