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Nunito"/>
      <p:regular r:id="rId22"/>
      <p:bold r:id="rId23"/>
      <p:italic r:id="rId24"/>
      <p:boldItalic r:id="rId25"/>
    </p:embeddedFont>
    <p:embeddedFont>
      <p:font typeface="Maven Pro"/>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2D92F640-BD86-4884-B378-41443C77F1AA}">
  <a:tblStyle styleId="{2D92F640-BD86-4884-B378-41443C77F1A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Nunito-regular.fntdata"/><Relationship Id="rId21" Type="http://schemas.openxmlformats.org/officeDocument/2006/relationships/slide" Target="slides/slide15.xml"/><Relationship Id="rId24" Type="http://schemas.openxmlformats.org/officeDocument/2006/relationships/font" Target="fonts/Nunito-italic.fntdata"/><Relationship Id="rId23" Type="http://schemas.openxmlformats.org/officeDocument/2006/relationships/font" Target="fonts/Nuni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MavenPro-regular.fntdata"/><Relationship Id="rId25" Type="http://schemas.openxmlformats.org/officeDocument/2006/relationships/font" Target="fonts/Nunito-boldItalic.fntdata"/><Relationship Id="rId27" Type="http://schemas.openxmlformats.org/officeDocument/2006/relationships/font" Target="fonts/MavenPro-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487f6e5ec8_1_7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487f6e5ec8_1_7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483a6cd52d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483a6cd52d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483a6cd52d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483a6cd52d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487f6e5ec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487f6e5ec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48625630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48625630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g339f4f214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39f4f21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487f6e5ec8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487f6e5ec8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483a6cd52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483a6cd52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483a6cd52d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483a6cd52d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487f6e5ec8_4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487f6e5ec8_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Acceleration = 0.3 m/s. Force = m x 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Using Design Criteria, established our metrics and target specifications we would use to track project performance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45687f0ae2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45687f0ae2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487f6e5ec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487f6e5ec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483a6cd52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483a6cd52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g483a6cd52d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483a6cd52d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3"/>
        </a:solidFill>
      </p:bgPr>
    </p:bg>
    <p:spTree>
      <p:nvGrpSpPr>
        <p:cNvPr id="9"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7343003"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7801210"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7801210"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8259418"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8259418"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8259418"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8717625"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8717625"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8717625" y="3409675"/>
                <a:ext cx="316800" cy="1732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8717625"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rot="5400000">
                <a:off x="6725724" y="2701260"/>
                <a:ext cx="1208100" cy="1208100"/>
              </a:xfrm>
              <a:prstGeom prst="pie">
                <a:avLst>
                  <a:gd fmla="val 8244818" name="adj1"/>
                  <a:gd fmla="val 16246175"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2"/>
            <p:cNvSpPr/>
            <p:nvPr/>
          </p:nvSpPr>
          <p:spPr>
            <a:xfrm>
              <a:off x="8460975" y="1817775"/>
              <a:ext cx="396600" cy="396600"/>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rot="-8647347">
                <a:off x="7831319" y="285616"/>
                <a:ext cx="388018" cy="388018"/>
              </a:xfrm>
              <a:prstGeom prst="pie">
                <a:avLst>
                  <a:gd fmla="val 19376841" name="adj1"/>
                  <a:gd fmla="val 12313574"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5399795" y="360281"/>
              <a:ext cx="2577000" cy="2577000"/>
            </a:xfrm>
            <a:prstGeom prst="pie">
              <a:avLst>
                <a:gd fmla="val 8801158"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5399795" y="356358"/>
              <a:ext cx="2577000" cy="2577000"/>
            </a:xfrm>
            <a:prstGeom prst="pie">
              <a:avLst>
                <a:gd fmla="val 1255410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rot="-9830444">
              <a:off x="6469759" y="3480727"/>
              <a:ext cx="320148" cy="320148"/>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 name="Google Shape;46;p2"/>
          <p:cNvSpPr txBox="1"/>
          <p:nvPr>
            <p:ph type="ctrTitle"/>
          </p:nvPr>
        </p:nvSpPr>
        <p:spPr>
          <a:xfrm>
            <a:off x="824000" y="1613813"/>
            <a:ext cx="4255500" cy="18729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47" name="Google Shape;47;p2"/>
          <p:cNvSpPr txBox="1"/>
          <p:nvPr>
            <p:ph idx="1" type="subTitle"/>
          </p:nvPr>
        </p:nvSpPr>
        <p:spPr>
          <a:xfrm>
            <a:off x="824000" y="3596300"/>
            <a:ext cx="4255500" cy="6954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48" name="Google Shape;48;p2"/>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4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1"/>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1"/>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1"/>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1"/>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1"/>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1"/>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1"/>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8" name="Google Shape;268;p11"/>
          <p:cNvSpPr txBox="1"/>
          <p:nvPr>
            <p:ph hasCustomPrompt="1" type="title"/>
          </p:nvPr>
        </p:nvSpPr>
        <p:spPr>
          <a:xfrm>
            <a:off x="1388625" y="772725"/>
            <a:ext cx="6366900" cy="1863300"/>
          </a:xfrm>
          <a:prstGeom prst="rect">
            <a:avLst/>
          </a:prstGeom>
        </p:spPr>
        <p:txBody>
          <a:bodyPr anchorCtr="0" anchor="ctr" bIns="91425" lIns="91425" spcFirstLastPara="1" rIns="91425" wrap="square" tIns="91425"/>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p:nvPr>
            <p:ph idx="1" type="body"/>
          </p:nvPr>
        </p:nvSpPr>
        <p:spPr>
          <a:xfrm>
            <a:off x="1388625" y="2712300"/>
            <a:ext cx="6366900" cy="1111200"/>
          </a:xfrm>
          <a:prstGeom prst="rect">
            <a:avLst/>
          </a:prstGeom>
        </p:spPr>
        <p:txBody>
          <a:bodyPr anchorCtr="0" anchor="t" bIns="91425" lIns="91425" spcFirstLastPara="1" rIns="91425" wrap="square" tIns="91425"/>
          <a:lstStyle>
            <a:lvl1pPr indent="-311150" lvl="0" marL="457200" algn="ctr">
              <a:spcBef>
                <a:spcPts val="0"/>
              </a:spcBef>
              <a:spcAft>
                <a:spcPts val="0"/>
              </a:spcAft>
              <a:buClr>
                <a:schemeClr val="lt1"/>
              </a:buClr>
              <a:buSzPts val="1300"/>
              <a:buChar char="●"/>
              <a:defRPr>
                <a:solidFill>
                  <a:schemeClr val="lt1"/>
                </a:solidFill>
              </a:defRPr>
            </a:lvl1pPr>
            <a:lvl2pPr indent="-298450" lvl="1" marL="914400" algn="ctr">
              <a:spcBef>
                <a:spcPts val="1600"/>
              </a:spcBef>
              <a:spcAft>
                <a:spcPts val="0"/>
              </a:spcAft>
              <a:buClr>
                <a:schemeClr val="lt1"/>
              </a:buClr>
              <a:buSzPts val="1100"/>
              <a:buChar char="○"/>
              <a:defRPr>
                <a:solidFill>
                  <a:schemeClr val="lt1"/>
                </a:solidFill>
              </a:defRPr>
            </a:lvl2pPr>
            <a:lvl3pPr indent="-298450" lvl="2" marL="1371600" algn="ctr">
              <a:spcBef>
                <a:spcPts val="1600"/>
              </a:spcBef>
              <a:spcAft>
                <a:spcPts val="0"/>
              </a:spcAft>
              <a:buClr>
                <a:schemeClr val="lt1"/>
              </a:buClr>
              <a:buSzPts val="1100"/>
              <a:buChar char="■"/>
              <a:defRPr>
                <a:solidFill>
                  <a:schemeClr val="lt1"/>
                </a:solidFill>
              </a:defRPr>
            </a:lvl3pPr>
            <a:lvl4pPr indent="-298450" lvl="3" marL="1828800" algn="ctr">
              <a:spcBef>
                <a:spcPts val="1600"/>
              </a:spcBef>
              <a:spcAft>
                <a:spcPts val="0"/>
              </a:spcAft>
              <a:buClr>
                <a:schemeClr val="lt1"/>
              </a:buClr>
              <a:buSzPts val="1100"/>
              <a:buChar char="●"/>
              <a:defRPr>
                <a:solidFill>
                  <a:schemeClr val="lt1"/>
                </a:solidFill>
              </a:defRPr>
            </a:lvl4pPr>
            <a:lvl5pPr indent="-298450" lvl="4" marL="2286000" algn="ctr">
              <a:spcBef>
                <a:spcPts val="1600"/>
              </a:spcBef>
              <a:spcAft>
                <a:spcPts val="0"/>
              </a:spcAft>
              <a:buClr>
                <a:schemeClr val="lt1"/>
              </a:buClr>
              <a:buSzPts val="1100"/>
              <a:buChar char="○"/>
              <a:defRPr>
                <a:solidFill>
                  <a:schemeClr val="lt1"/>
                </a:solidFill>
              </a:defRPr>
            </a:lvl5pPr>
            <a:lvl6pPr indent="-298450" lvl="5" marL="2743200" algn="ctr">
              <a:spcBef>
                <a:spcPts val="1600"/>
              </a:spcBef>
              <a:spcAft>
                <a:spcPts val="0"/>
              </a:spcAft>
              <a:buClr>
                <a:schemeClr val="lt1"/>
              </a:buClr>
              <a:buSzPts val="1100"/>
              <a:buChar char="■"/>
              <a:defRPr>
                <a:solidFill>
                  <a:schemeClr val="lt1"/>
                </a:solidFill>
              </a:defRPr>
            </a:lvl6pPr>
            <a:lvl7pPr indent="-298450" lvl="6" marL="3200400" algn="ctr">
              <a:spcBef>
                <a:spcPts val="1600"/>
              </a:spcBef>
              <a:spcAft>
                <a:spcPts val="0"/>
              </a:spcAft>
              <a:buClr>
                <a:schemeClr val="lt1"/>
              </a:buClr>
              <a:buSzPts val="1100"/>
              <a:buChar char="●"/>
              <a:defRPr>
                <a:solidFill>
                  <a:schemeClr val="lt1"/>
                </a:solidFill>
              </a:defRPr>
            </a:lvl7pPr>
            <a:lvl8pPr indent="-298450" lvl="7" marL="3657600" algn="ctr">
              <a:spcBef>
                <a:spcPts val="1600"/>
              </a:spcBef>
              <a:spcAft>
                <a:spcPts val="0"/>
              </a:spcAft>
              <a:buClr>
                <a:schemeClr val="lt1"/>
              </a:buClr>
              <a:buSzPts val="1100"/>
              <a:buChar char="○"/>
              <a:defRPr>
                <a:solidFill>
                  <a:schemeClr val="lt1"/>
                </a:solidFill>
              </a:defRPr>
            </a:lvl8pPr>
            <a:lvl9pPr indent="-298450" lvl="8" marL="4114800" algn="ctr">
              <a:spcBef>
                <a:spcPts val="1600"/>
              </a:spcBef>
              <a:spcAft>
                <a:spcPts val="1600"/>
              </a:spcAft>
              <a:buClr>
                <a:schemeClr val="lt1"/>
              </a:buClr>
              <a:buSzPts val="1100"/>
              <a:buChar char="■"/>
              <a:defRPr>
                <a:solidFill>
                  <a:schemeClr val="lt1"/>
                </a:solidFill>
              </a:defRPr>
            </a:lvl9pPr>
          </a:lstStyle>
          <a:p/>
        </p:txBody>
      </p:sp>
      <p:sp>
        <p:nvSpPr>
          <p:cNvPr id="270" name="Google Shape;270;p11"/>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1" name="Shape 271"/>
        <p:cNvGrpSpPr/>
        <p:nvPr/>
      </p:nvGrpSpPr>
      <p:grpSpPr>
        <a:xfrm>
          <a:off x="0" y="0"/>
          <a:ext cx="0" cy="0"/>
          <a:chOff x="0" y="0"/>
          <a:chExt cx="0" cy="0"/>
        </a:xfrm>
      </p:grpSpPr>
      <p:sp>
        <p:nvSpPr>
          <p:cNvPr id="272" name="Google Shape;272;p12"/>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49"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2" name="Google Shape;82;p3"/>
          <p:cNvSpPr txBox="1"/>
          <p:nvPr>
            <p:ph type="title"/>
          </p:nvPr>
        </p:nvSpPr>
        <p:spPr>
          <a:xfrm>
            <a:off x="824000" y="1613825"/>
            <a:ext cx="5857800" cy="18729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83" name="Google Shape;83;p3"/>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4"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 name="Google Shape;88;p4"/>
          <p:cNvSpPr txBox="1"/>
          <p:nvPr>
            <p:ph type="title"/>
          </p:nvPr>
        </p:nvSpPr>
        <p:spPr>
          <a:xfrm>
            <a:off x="1303800" y="598575"/>
            <a:ext cx="7030500" cy="9993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9" name="Google Shape;89;p4"/>
          <p:cNvSpPr txBox="1"/>
          <p:nvPr>
            <p:ph idx="1" type="body"/>
          </p:nvPr>
        </p:nvSpPr>
        <p:spPr>
          <a:xfrm>
            <a:off x="1303800" y="1990050"/>
            <a:ext cx="7030500" cy="25416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0" name="Google Shape;90;p4"/>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5"/>
          <p:cNvSpPr txBox="1"/>
          <p:nvPr>
            <p:ph type="title"/>
          </p:nvPr>
        </p:nvSpPr>
        <p:spPr>
          <a:xfrm>
            <a:off x="1303800" y="598575"/>
            <a:ext cx="7030500" cy="9993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6" name="Google Shape;96;p5"/>
          <p:cNvSpPr txBox="1"/>
          <p:nvPr>
            <p:ph idx="1" type="body"/>
          </p:nvPr>
        </p:nvSpPr>
        <p:spPr>
          <a:xfrm>
            <a:off x="1303800" y="1990050"/>
            <a:ext cx="3430500" cy="25416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7" name="Google Shape;97;p5"/>
          <p:cNvSpPr txBox="1"/>
          <p:nvPr>
            <p:ph idx="2" type="body"/>
          </p:nvPr>
        </p:nvSpPr>
        <p:spPr>
          <a:xfrm>
            <a:off x="4903650" y="1990050"/>
            <a:ext cx="3430500" cy="25416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8" name="Google Shape;98;p5"/>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9"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6"/>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6"/>
          <p:cNvSpPr txBox="1"/>
          <p:nvPr>
            <p:ph type="title"/>
          </p:nvPr>
        </p:nvSpPr>
        <p:spPr>
          <a:xfrm>
            <a:off x="1303800" y="598575"/>
            <a:ext cx="7030500" cy="9993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4" name="Google Shape;104;p6"/>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5"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 name="Google Shape;109;p7"/>
          <p:cNvSpPr txBox="1"/>
          <p:nvPr>
            <p:ph type="title"/>
          </p:nvPr>
        </p:nvSpPr>
        <p:spPr>
          <a:xfrm>
            <a:off x="1303800" y="598575"/>
            <a:ext cx="3312000" cy="15900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0" name="Google Shape;110;p7"/>
          <p:cNvSpPr txBox="1"/>
          <p:nvPr>
            <p:ph idx="1" type="body"/>
          </p:nvPr>
        </p:nvSpPr>
        <p:spPr>
          <a:xfrm>
            <a:off x="1303800" y="2309675"/>
            <a:ext cx="3312000" cy="22218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1" name="Google Shape;111;p7"/>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dk1"/>
        </a:solidFill>
      </p:bgPr>
    </p:bg>
    <p:spTree>
      <p:nvGrpSpPr>
        <p:cNvPr id="112"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8"/>
              <p:cNvSpPr/>
              <p:nvPr/>
            </p:nvSpPr>
            <p:spPr>
              <a:xfrm rot="-8648551">
                <a:off x="7594313" y="527721"/>
                <a:ext cx="937226" cy="937226"/>
              </a:xfrm>
              <a:prstGeom prst="pie">
                <a:avLst>
                  <a:gd fmla="val 19376841"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8"/>
              <p:cNvSpPr/>
              <p:nvPr/>
            </p:nvSpPr>
            <p:spPr>
              <a:xfrm rot="2150259">
                <a:off x="8408218" y="2008610"/>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
              <p:cNvSpPr/>
              <p:nvPr/>
            </p:nvSpPr>
            <p:spPr>
              <a:xfrm rot="2150259">
                <a:off x="6868362" y="196705"/>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5" name="Google Shape;125;p8"/>
          <p:cNvSpPr txBox="1"/>
          <p:nvPr>
            <p:ph type="title"/>
          </p:nvPr>
        </p:nvSpPr>
        <p:spPr>
          <a:xfrm>
            <a:off x="824000" y="763600"/>
            <a:ext cx="5857800" cy="35733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26" name="Google Shape;126;p8"/>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27"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9"/>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9"/>
          <p:cNvSpPr txBox="1"/>
          <p:nvPr>
            <p:ph type="title"/>
          </p:nvPr>
        </p:nvSpPr>
        <p:spPr>
          <a:xfrm>
            <a:off x="1303800" y="598575"/>
            <a:ext cx="3430500" cy="19902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2" name="Google Shape;132;p9"/>
          <p:cNvSpPr txBox="1"/>
          <p:nvPr>
            <p:ph idx="1" type="subTitle"/>
          </p:nvPr>
        </p:nvSpPr>
        <p:spPr>
          <a:xfrm>
            <a:off x="1303800" y="2743203"/>
            <a:ext cx="3430500" cy="7260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33" name="Google Shape;133;p9"/>
          <p:cNvSpPr txBox="1"/>
          <p:nvPr>
            <p:ph idx="2" type="body"/>
          </p:nvPr>
        </p:nvSpPr>
        <p:spPr>
          <a:xfrm>
            <a:off x="4903700" y="661000"/>
            <a:ext cx="3430500" cy="38706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34" name="Google Shape;134;p9"/>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5"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0"/>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10"/>
          <p:cNvSpPr txBox="1"/>
          <p:nvPr>
            <p:ph idx="1" type="body"/>
          </p:nvPr>
        </p:nvSpPr>
        <p:spPr>
          <a:xfrm>
            <a:off x="1303800" y="4138975"/>
            <a:ext cx="5843100" cy="534900"/>
          </a:xfrm>
          <a:prstGeom prst="rect">
            <a:avLst/>
          </a:prstGeom>
        </p:spPr>
        <p:txBody>
          <a:bodyPr anchorCtr="0" anchor="t"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140" name="Google Shape;140;p10"/>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oment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indent="-298450" lvl="1" marL="9144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indent="-298450" lvl="2" marL="13716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indent="-298450" lvl="3" marL="18288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indent="-298450" lvl="4" marL="22860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indent="-298450" lvl="5" marL="27432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indent="-298450" lvl="6" marL="32004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indent="-298450" lvl="7" marL="36576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indent="-298450" lvl="8" marL="411480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drive.google.com/file/d/0B-vUr6DT4Co0Z203N1hEWkhBRk5JOXhUWG15Q21JdUQ3N0VR/view" TargetMode="External"/><Relationship Id="rId4" Type="http://schemas.openxmlformats.org/officeDocument/2006/relationships/image" Target="../media/image1.png"/><Relationship Id="rId5" Type="http://schemas.openxmlformats.org/officeDocument/2006/relationships/hyperlink" Target="http://drive.google.com/file/d/0B-vUr6DT4Co0WTVaNkVDVTVOQ3dvZDFsLVZhUEt1enVvUmc4/view" TargetMode="External"/><Relationship Id="rId6" Type="http://schemas.openxmlformats.org/officeDocument/2006/relationships/hyperlink" Target="http://drive.google.com/file/d/0B-vUr6DT4Co0VktwTXBRZUdtMEI3OXZFMVd4YTJWamJQTDdN/view" TargetMode="External"/><Relationship Id="rId7"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6.png"/><Relationship Id="rId7" Type="http://schemas.openxmlformats.org/officeDocument/2006/relationships/image" Target="../media/image8.png"/><Relationship Id="rId8"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13"/>
          <p:cNvSpPr txBox="1"/>
          <p:nvPr>
            <p:ph type="ctrTitle"/>
          </p:nvPr>
        </p:nvSpPr>
        <p:spPr>
          <a:xfrm>
            <a:off x="824000" y="1613813"/>
            <a:ext cx="4255500" cy="187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6000"/>
              <a:t>PUSH LIFE </a:t>
            </a:r>
            <a:r>
              <a:rPr lang="en"/>
              <a:t>Wheelchair Assist</a:t>
            </a:r>
            <a:endParaRPr/>
          </a:p>
        </p:txBody>
      </p:sp>
      <p:sp>
        <p:nvSpPr>
          <p:cNvPr id="278" name="Google Shape;278;p13"/>
          <p:cNvSpPr txBox="1"/>
          <p:nvPr>
            <p:ph idx="1" type="subTitle"/>
          </p:nvPr>
        </p:nvSpPr>
        <p:spPr>
          <a:xfrm>
            <a:off x="824000" y="3596300"/>
            <a:ext cx="4255500" cy="69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Team Sunday Funday : Ope Onipe, Ava Wagstaff, Thomas Tokarczyk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par>
                                <p:cTn fill="hold" nodeType="withEffect" presetClass="entr" presetID="23" presetSubtype="16">
                                  <p:stCondLst>
                                    <p:cond delay="0"/>
                                  </p:stCondLst>
                                  <p:childTnLst>
                                    <p:set>
                                      <p:cBhvr>
                                        <p:cTn dur="1" fill="hold">
                                          <p:stCondLst>
                                            <p:cond delay="0"/>
                                          </p:stCondLst>
                                        </p:cTn>
                                        <p:tgtEl>
                                          <p:spTgt spid="278"/>
                                        </p:tgtEl>
                                        <p:attrNameLst>
                                          <p:attrName>style.visibility</p:attrName>
                                        </p:attrNameLst>
                                      </p:cBhvr>
                                      <p:to>
                                        <p:strVal val="visible"/>
                                      </p:to>
                                    </p:set>
                                    <p:anim calcmode="lin" valueType="num">
                                      <p:cBhvr additive="base">
                                        <p:cTn dur="1000"/>
                                        <p:tgtEl>
                                          <p:spTgt spid="278"/>
                                        </p:tgtEl>
                                        <p:attrNameLst>
                                          <p:attrName>ppt_w</p:attrName>
                                        </p:attrNameLst>
                                      </p:cBhvr>
                                      <p:tavLst>
                                        <p:tav fmla="" tm="0">
                                          <p:val>
                                            <p:strVal val="0"/>
                                          </p:val>
                                        </p:tav>
                                        <p:tav fmla="" tm="100000">
                                          <p:val>
                                            <p:strVal val="#ppt_w"/>
                                          </p:val>
                                        </p:tav>
                                      </p:tavLst>
                                    </p:anim>
                                    <p:anim calcmode="lin" valueType="num">
                                      <p:cBhvr additive="base">
                                        <p:cTn dur="1000"/>
                                        <p:tgtEl>
                                          <p:spTgt spid="27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pic>
        <p:nvPicPr>
          <p:cNvPr id="343" name="Google Shape;343;p22" title="IMG_0376.mp4">
            <a:hlinkClick r:id="rId3"/>
          </p:cNvPr>
          <p:cNvPicPr preferRelativeResize="0"/>
          <p:nvPr/>
        </p:nvPicPr>
        <p:blipFill>
          <a:blip r:embed="rId4">
            <a:alphaModFix/>
          </a:blip>
          <a:stretch>
            <a:fillRect/>
          </a:stretch>
        </p:blipFill>
        <p:spPr>
          <a:xfrm>
            <a:off x="0" y="0"/>
            <a:ext cx="3016525" cy="5143500"/>
          </a:xfrm>
          <a:prstGeom prst="rect">
            <a:avLst/>
          </a:prstGeom>
          <a:noFill/>
          <a:ln>
            <a:noFill/>
          </a:ln>
        </p:spPr>
      </p:pic>
      <p:pic>
        <p:nvPicPr>
          <p:cNvPr id="344" name="Google Shape;344;p22" title="IMG_0378.mp4">
            <a:hlinkClick r:id="rId5"/>
          </p:cNvPr>
          <p:cNvPicPr preferRelativeResize="0"/>
          <p:nvPr/>
        </p:nvPicPr>
        <p:blipFill>
          <a:blip r:embed="rId4">
            <a:alphaModFix/>
          </a:blip>
          <a:stretch>
            <a:fillRect/>
          </a:stretch>
        </p:blipFill>
        <p:spPr>
          <a:xfrm>
            <a:off x="3025663" y="0"/>
            <a:ext cx="3092675" cy="5143500"/>
          </a:xfrm>
          <a:prstGeom prst="rect">
            <a:avLst/>
          </a:prstGeom>
          <a:noFill/>
          <a:ln>
            <a:noFill/>
          </a:ln>
        </p:spPr>
      </p:pic>
      <p:pic>
        <p:nvPicPr>
          <p:cNvPr id="345" name="Google Shape;345;p22" title="IMG_0379.mp4">
            <a:hlinkClick r:id="rId6"/>
          </p:cNvPr>
          <p:cNvPicPr preferRelativeResize="0"/>
          <p:nvPr/>
        </p:nvPicPr>
        <p:blipFill>
          <a:blip r:embed="rId7">
            <a:alphaModFix/>
          </a:blip>
          <a:stretch>
            <a:fillRect/>
          </a:stretch>
        </p:blipFill>
        <p:spPr>
          <a:xfrm>
            <a:off x="6127475" y="0"/>
            <a:ext cx="309265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23"/>
          <p:cNvSpPr txBox="1"/>
          <p:nvPr>
            <p:ph type="title"/>
          </p:nvPr>
        </p:nvSpPr>
        <p:spPr>
          <a:xfrm>
            <a:off x="819150" y="6507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Future Plans  </a:t>
            </a:r>
            <a:endParaRPr/>
          </a:p>
        </p:txBody>
      </p:sp>
      <p:sp>
        <p:nvSpPr>
          <p:cNvPr id="351" name="Google Shape;351;p23"/>
          <p:cNvSpPr txBox="1"/>
          <p:nvPr>
            <p:ph idx="2" type="body"/>
          </p:nvPr>
        </p:nvSpPr>
        <p:spPr>
          <a:xfrm>
            <a:off x="819150" y="1317525"/>
            <a:ext cx="7505700" cy="34839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The materials used by us in the creation of this lever are as follows,</a:t>
            </a:r>
            <a:endParaRPr sz="1600"/>
          </a:p>
          <a:p>
            <a:pPr indent="-330200" lvl="1" marL="914400" rtl="0" algn="l">
              <a:spcBef>
                <a:spcPts val="0"/>
              </a:spcBef>
              <a:spcAft>
                <a:spcPts val="0"/>
              </a:spcAft>
              <a:buSzPts val="1600"/>
              <a:buChar char="○"/>
            </a:pPr>
            <a:r>
              <a:rPr lang="en" sz="1600"/>
              <a:t>PLA (3D print fill)</a:t>
            </a:r>
            <a:endParaRPr sz="1600"/>
          </a:p>
          <a:p>
            <a:pPr indent="-330200" lvl="1" marL="914400" rtl="0" algn="l">
              <a:spcBef>
                <a:spcPts val="0"/>
              </a:spcBef>
              <a:spcAft>
                <a:spcPts val="0"/>
              </a:spcAft>
              <a:buSzPts val="1600"/>
              <a:buChar char="○"/>
            </a:pPr>
            <a:r>
              <a:rPr lang="en" sz="1600"/>
              <a:t>ABS Piping</a:t>
            </a:r>
            <a:endParaRPr sz="1600"/>
          </a:p>
          <a:p>
            <a:pPr indent="-330200" lvl="1" marL="914400" rtl="0" algn="l">
              <a:spcBef>
                <a:spcPts val="0"/>
              </a:spcBef>
              <a:spcAft>
                <a:spcPts val="0"/>
              </a:spcAft>
              <a:buSzPts val="1600"/>
              <a:buChar char="○"/>
            </a:pPr>
            <a:r>
              <a:rPr lang="en" sz="1600"/>
              <a:t>Bearing/Spacer</a:t>
            </a:r>
            <a:endParaRPr sz="1600"/>
          </a:p>
          <a:p>
            <a:pPr indent="-330200" lvl="1" marL="914400" rtl="0" algn="l">
              <a:spcBef>
                <a:spcPts val="0"/>
              </a:spcBef>
              <a:spcAft>
                <a:spcPts val="0"/>
              </a:spcAft>
              <a:buSzPts val="1600"/>
              <a:buChar char="○"/>
            </a:pPr>
            <a:r>
              <a:rPr lang="en" sz="1600"/>
              <a:t>Aluminum Extension Rod</a:t>
            </a:r>
            <a:endParaRPr sz="1600"/>
          </a:p>
          <a:p>
            <a:pPr indent="-330200" lvl="1" marL="914400" rtl="0" algn="l">
              <a:spcBef>
                <a:spcPts val="0"/>
              </a:spcBef>
              <a:spcAft>
                <a:spcPts val="0"/>
              </a:spcAft>
              <a:buSzPts val="1600"/>
              <a:buChar char="○"/>
            </a:pPr>
            <a:r>
              <a:rPr lang="en" sz="1600"/>
              <a:t>O-Rings/Metal Clamp</a:t>
            </a:r>
            <a:endParaRPr sz="1600"/>
          </a:p>
          <a:p>
            <a:pPr indent="-330200" lvl="1" marL="914400" rtl="0" algn="l">
              <a:spcBef>
                <a:spcPts val="0"/>
              </a:spcBef>
              <a:spcAft>
                <a:spcPts val="0"/>
              </a:spcAft>
              <a:buSzPts val="1600"/>
              <a:buChar char="○"/>
            </a:pPr>
            <a:r>
              <a:rPr lang="en" sz="1600"/>
              <a:t>JB Weld</a:t>
            </a:r>
            <a:endParaRPr sz="1600"/>
          </a:p>
          <a:p>
            <a:pPr indent="-330200" lvl="0" marL="457200" rtl="0" algn="l">
              <a:spcBef>
                <a:spcPts val="0"/>
              </a:spcBef>
              <a:spcAft>
                <a:spcPts val="0"/>
              </a:spcAft>
              <a:buSzPts val="1600"/>
              <a:buChar char="●"/>
            </a:pPr>
            <a:r>
              <a:rPr lang="en" sz="1600"/>
              <a:t>This was due to cost and time constraints</a:t>
            </a:r>
            <a:endParaRPr sz="1600"/>
          </a:p>
          <a:p>
            <a:pPr indent="-330200" lvl="0" marL="457200" rtl="0" algn="l">
              <a:spcBef>
                <a:spcPts val="0"/>
              </a:spcBef>
              <a:spcAft>
                <a:spcPts val="0"/>
              </a:spcAft>
              <a:buSzPts val="1600"/>
              <a:buChar char="●"/>
            </a:pPr>
            <a:r>
              <a:rPr lang="en" sz="1600"/>
              <a:t>Ideally the PLA print would be changed to carbon fibre print at 100% fill to enhance strength, and many components would have also been switched out from 3D printed to metal pieces</a:t>
            </a: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Google Shape;356;p24"/>
          <p:cNvSpPr txBox="1"/>
          <p:nvPr>
            <p:ph type="title"/>
          </p:nvPr>
        </p:nvSpPr>
        <p:spPr>
          <a:xfrm>
            <a:off x="819150" y="2524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Cost</a:t>
            </a:r>
            <a:endParaRPr/>
          </a:p>
        </p:txBody>
      </p:sp>
      <p:graphicFrame>
        <p:nvGraphicFramePr>
          <p:cNvPr id="357" name="Google Shape;357;p24"/>
          <p:cNvGraphicFramePr/>
          <p:nvPr/>
        </p:nvGraphicFramePr>
        <p:xfrm>
          <a:off x="1236025" y="784750"/>
          <a:ext cx="3000000" cy="3000000"/>
        </p:xfrm>
        <a:graphic>
          <a:graphicData uri="http://schemas.openxmlformats.org/drawingml/2006/table">
            <a:tbl>
              <a:tblPr>
                <a:noFill/>
                <a:tableStyleId>{2D92F640-BD86-4884-B378-41443C77F1AA}</a:tableStyleId>
              </a:tblPr>
              <a:tblGrid>
                <a:gridCol w="554550"/>
                <a:gridCol w="4271450"/>
                <a:gridCol w="2413000"/>
              </a:tblGrid>
              <a:tr h="381000">
                <a:tc>
                  <a:txBody>
                    <a:bodyPr>
                      <a:noAutofit/>
                    </a:bodyPr>
                    <a:lstStyle/>
                    <a:p>
                      <a:pPr indent="0" lvl="0" marL="0" rtl="0" algn="l">
                        <a:spcBef>
                          <a:spcPts val="0"/>
                        </a:spcBef>
                        <a:spcAft>
                          <a:spcPts val="0"/>
                        </a:spcAft>
                        <a:buNone/>
                      </a:pPr>
                      <a:r>
                        <a:rPr lang="en">
                          <a:latin typeface="Calibri"/>
                          <a:ea typeface="Calibri"/>
                          <a:cs typeface="Calibri"/>
                          <a:sym typeface="Calibri"/>
                        </a:rPr>
                        <a:t>#</a:t>
                      </a:r>
                      <a:endParaRPr>
                        <a:latin typeface="Calibri"/>
                        <a:ea typeface="Calibri"/>
                        <a:cs typeface="Calibri"/>
                        <a:sym typeface="Calibri"/>
                      </a:endParaRPr>
                    </a:p>
                  </a:txBody>
                  <a:tcPr marT="91425" marB="91425" marR="91425" marL="91425"/>
                </a:tc>
                <a:tc>
                  <a:txBody>
                    <a:bodyPr>
                      <a:noAutofit/>
                    </a:bodyPr>
                    <a:lstStyle/>
                    <a:p>
                      <a:pPr indent="0" lvl="0" marL="0" rtl="0" algn="l">
                        <a:spcBef>
                          <a:spcPts val="0"/>
                        </a:spcBef>
                        <a:spcAft>
                          <a:spcPts val="0"/>
                        </a:spcAft>
                        <a:buNone/>
                      </a:pPr>
                      <a:r>
                        <a:rPr lang="en">
                          <a:latin typeface="Calibri"/>
                          <a:ea typeface="Calibri"/>
                          <a:cs typeface="Calibri"/>
                          <a:sym typeface="Calibri"/>
                        </a:rPr>
                        <a:t>Name of Piece</a:t>
                      </a:r>
                      <a:endParaRPr>
                        <a:latin typeface="Calibri"/>
                        <a:ea typeface="Calibri"/>
                        <a:cs typeface="Calibri"/>
                        <a:sym typeface="Calibri"/>
                      </a:endParaRPr>
                    </a:p>
                  </a:txBody>
                  <a:tcPr marT="91425" marB="91425" marR="91425" marL="91425"/>
                </a:tc>
                <a:tc>
                  <a:txBody>
                    <a:bodyPr>
                      <a:noAutofit/>
                    </a:bodyPr>
                    <a:lstStyle/>
                    <a:p>
                      <a:pPr indent="0" lvl="0" marL="0" rtl="0" algn="l">
                        <a:spcBef>
                          <a:spcPts val="0"/>
                        </a:spcBef>
                        <a:spcAft>
                          <a:spcPts val="0"/>
                        </a:spcAft>
                        <a:buNone/>
                      </a:pPr>
                      <a:r>
                        <a:rPr lang="en">
                          <a:latin typeface="Calibri"/>
                          <a:ea typeface="Calibri"/>
                          <a:cs typeface="Calibri"/>
                          <a:sym typeface="Calibri"/>
                        </a:rPr>
                        <a:t>Cost ($)</a:t>
                      </a:r>
                      <a:endParaRPr>
                        <a:latin typeface="Calibri"/>
                        <a:ea typeface="Calibri"/>
                        <a:cs typeface="Calibri"/>
                        <a:sym typeface="Calibri"/>
                      </a:endParaRPr>
                    </a:p>
                  </a:txBody>
                  <a:tcPr marT="91425" marB="91425" marR="91425" marL="91425"/>
                </a:tc>
              </a:tr>
              <a:tr h="381000">
                <a:tc>
                  <a:txBody>
                    <a:bodyPr>
                      <a:noAutofit/>
                    </a:bodyPr>
                    <a:lstStyle/>
                    <a:p>
                      <a:pPr indent="0" lvl="0" marL="0" rtl="0" algn="l">
                        <a:spcBef>
                          <a:spcPts val="0"/>
                        </a:spcBef>
                        <a:spcAft>
                          <a:spcPts val="0"/>
                        </a:spcAft>
                        <a:buNone/>
                      </a:pPr>
                      <a:r>
                        <a:rPr lang="en">
                          <a:latin typeface="Calibri"/>
                          <a:ea typeface="Calibri"/>
                          <a:cs typeface="Calibri"/>
                          <a:sym typeface="Calibri"/>
                        </a:rPr>
                        <a:t>1</a:t>
                      </a:r>
                      <a:endParaRPr>
                        <a:latin typeface="Calibri"/>
                        <a:ea typeface="Calibri"/>
                        <a:cs typeface="Calibri"/>
                        <a:sym typeface="Calibri"/>
                      </a:endParaRPr>
                    </a:p>
                  </a:txBody>
                  <a:tcPr marT="91425" marB="91425" marR="91425" marL="91425"/>
                </a:tc>
                <a:tc>
                  <a:txBody>
                    <a:bodyPr>
                      <a:noAutofit/>
                    </a:bodyPr>
                    <a:lstStyle/>
                    <a:p>
                      <a:pPr indent="0" lvl="0" marL="0" rtl="0" algn="l">
                        <a:spcBef>
                          <a:spcPts val="0"/>
                        </a:spcBef>
                        <a:spcAft>
                          <a:spcPts val="0"/>
                        </a:spcAft>
                        <a:buNone/>
                      </a:pPr>
                      <a:r>
                        <a:rPr lang="en">
                          <a:latin typeface="Calibri"/>
                          <a:ea typeface="Calibri"/>
                          <a:cs typeface="Calibri"/>
                          <a:sym typeface="Calibri"/>
                        </a:rPr>
                        <a:t>Bearing (x2)</a:t>
                      </a:r>
                      <a:endParaRPr>
                        <a:latin typeface="Calibri"/>
                        <a:ea typeface="Calibri"/>
                        <a:cs typeface="Calibri"/>
                        <a:sym typeface="Calibri"/>
                      </a:endParaRPr>
                    </a:p>
                  </a:txBody>
                  <a:tcPr marT="91425" marB="91425" marR="91425" marL="91425"/>
                </a:tc>
                <a:tc>
                  <a:txBody>
                    <a:bodyPr>
                      <a:noAutofit/>
                    </a:bodyPr>
                    <a:lstStyle/>
                    <a:p>
                      <a:pPr indent="0" lvl="0" marL="0" rtl="0" algn="l">
                        <a:spcBef>
                          <a:spcPts val="0"/>
                        </a:spcBef>
                        <a:spcAft>
                          <a:spcPts val="0"/>
                        </a:spcAft>
                        <a:buNone/>
                      </a:pPr>
                      <a:r>
                        <a:rPr lang="en">
                          <a:latin typeface="Calibri"/>
                          <a:ea typeface="Calibri"/>
                          <a:cs typeface="Calibri"/>
                          <a:sym typeface="Calibri"/>
                        </a:rPr>
                        <a:t>35.42</a:t>
                      </a:r>
                      <a:endParaRPr>
                        <a:latin typeface="Calibri"/>
                        <a:ea typeface="Calibri"/>
                        <a:cs typeface="Calibri"/>
                        <a:sym typeface="Calibri"/>
                      </a:endParaRPr>
                    </a:p>
                  </a:txBody>
                  <a:tcPr marT="91425" marB="91425" marR="91425" marL="91425"/>
                </a:tc>
              </a:tr>
              <a:tr h="381000">
                <a:tc>
                  <a:txBody>
                    <a:bodyPr>
                      <a:noAutofit/>
                    </a:bodyPr>
                    <a:lstStyle/>
                    <a:p>
                      <a:pPr indent="0" lvl="0" marL="0" rtl="0" algn="l">
                        <a:spcBef>
                          <a:spcPts val="0"/>
                        </a:spcBef>
                        <a:spcAft>
                          <a:spcPts val="0"/>
                        </a:spcAft>
                        <a:buNone/>
                      </a:pPr>
                      <a:r>
                        <a:rPr lang="en">
                          <a:latin typeface="Calibri"/>
                          <a:ea typeface="Calibri"/>
                          <a:cs typeface="Calibri"/>
                          <a:sym typeface="Calibri"/>
                        </a:rPr>
                        <a:t>2</a:t>
                      </a:r>
                      <a:endParaRPr>
                        <a:latin typeface="Calibri"/>
                        <a:ea typeface="Calibri"/>
                        <a:cs typeface="Calibri"/>
                        <a:sym typeface="Calibri"/>
                      </a:endParaRPr>
                    </a:p>
                  </a:txBody>
                  <a:tcPr marT="91425" marB="91425" marR="91425" marL="91425"/>
                </a:tc>
                <a:tc>
                  <a:txBody>
                    <a:bodyPr>
                      <a:noAutofit/>
                    </a:bodyPr>
                    <a:lstStyle/>
                    <a:p>
                      <a:pPr indent="0" lvl="0" marL="0" rtl="0" algn="l">
                        <a:spcBef>
                          <a:spcPts val="0"/>
                        </a:spcBef>
                        <a:spcAft>
                          <a:spcPts val="0"/>
                        </a:spcAft>
                        <a:buNone/>
                      </a:pPr>
                      <a:r>
                        <a:rPr lang="en">
                          <a:latin typeface="Calibri"/>
                          <a:ea typeface="Calibri"/>
                          <a:cs typeface="Calibri"/>
                          <a:sym typeface="Calibri"/>
                        </a:rPr>
                        <a:t>Spacer</a:t>
                      </a:r>
                      <a:endParaRPr>
                        <a:latin typeface="Calibri"/>
                        <a:ea typeface="Calibri"/>
                        <a:cs typeface="Calibri"/>
                        <a:sym typeface="Calibri"/>
                      </a:endParaRPr>
                    </a:p>
                  </a:txBody>
                  <a:tcPr marT="91425" marB="91425" marR="91425" marL="91425"/>
                </a:tc>
                <a:tc>
                  <a:txBody>
                    <a:bodyPr>
                      <a:noAutofit/>
                    </a:bodyPr>
                    <a:lstStyle/>
                    <a:p>
                      <a:pPr indent="0" lvl="0" marL="0" rtl="0" algn="l">
                        <a:spcBef>
                          <a:spcPts val="0"/>
                        </a:spcBef>
                        <a:spcAft>
                          <a:spcPts val="0"/>
                        </a:spcAft>
                        <a:buNone/>
                      </a:pPr>
                      <a:r>
                        <a:rPr lang="en">
                          <a:latin typeface="Calibri"/>
                          <a:ea typeface="Calibri"/>
                          <a:cs typeface="Calibri"/>
                          <a:sym typeface="Calibri"/>
                        </a:rPr>
                        <a:t>3.50</a:t>
                      </a:r>
                      <a:endParaRPr>
                        <a:latin typeface="Calibri"/>
                        <a:ea typeface="Calibri"/>
                        <a:cs typeface="Calibri"/>
                        <a:sym typeface="Calibri"/>
                      </a:endParaRPr>
                    </a:p>
                  </a:txBody>
                  <a:tcPr marT="91425" marB="91425" marR="91425" marL="91425"/>
                </a:tc>
              </a:tr>
              <a:tr h="381000">
                <a:tc>
                  <a:txBody>
                    <a:bodyPr>
                      <a:noAutofit/>
                    </a:bodyPr>
                    <a:lstStyle/>
                    <a:p>
                      <a:pPr indent="0" lvl="0" marL="0" rtl="0" algn="l">
                        <a:spcBef>
                          <a:spcPts val="0"/>
                        </a:spcBef>
                        <a:spcAft>
                          <a:spcPts val="0"/>
                        </a:spcAft>
                        <a:buNone/>
                      </a:pPr>
                      <a:r>
                        <a:rPr lang="en">
                          <a:latin typeface="Calibri"/>
                          <a:ea typeface="Calibri"/>
                          <a:cs typeface="Calibri"/>
                          <a:sym typeface="Calibri"/>
                        </a:rPr>
                        <a:t>3</a:t>
                      </a:r>
                      <a:endParaRPr>
                        <a:latin typeface="Calibri"/>
                        <a:ea typeface="Calibri"/>
                        <a:cs typeface="Calibri"/>
                        <a:sym typeface="Calibri"/>
                      </a:endParaRPr>
                    </a:p>
                  </a:txBody>
                  <a:tcPr marT="91425" marB="91425" marR="91425" marL="91425"/>
                </a:tc>
                <a:tc>
                  <a:txBody>
                    <a:bodyPr>
                      <a:noAutofit/>
                    </a:bodyPr>
                    <a:lstStyle/>
                    <a:p>
                      <a:pPr indent="0" lvl="0" marL="0" rtl="0" algn="l">
                        <a:spcBef>
                          <a:spcPts val="0"/>
                        </a:spcBef>
                        <a:spcAft>
                          <a:spcPts val="0"/>
                        </a:spcAft>
                        <a:buNone/>
                      </a:pPr>
                      <a:r>
                        <a:rPr lang="en">
                          <a:latin typeface="Calibri"/>
                          <a:ea typeface="Calibri"/>
                          <a:cs typeface="Calibri"/>
                          <a:sym typeface="Calibri"/>
                        </a:rPr>
                        <a:t>Spring</a:t>
                      </a:r>
                      <a:endParaRPr>
                        <a:latin typeface="Calibri"/>
                        <a:ea typeface="Calibri"/>
                        <a:cs typeface="Calibri"/>
                        <a:sym typeface="Calibri"/>
                      </a:endParaRPr>
                    </a:p>
                  </a:txBody>
                  <a:tcPr marT="91425" marB="91425" marR="91425" marL="91425"/>
                </a:tc>
                <a:tc>
                  <a:txBody>
                    <a:bodyPr>
                      <a:noAutofit/>
                    </a:bodyPr>
                    <a:lstStyle/>
                    <a:p>
                      <a:pPr indent="0" lvl="0" marL="0" rtl="0" algn="l">
                        <a:spcBef>
                          <a:spcPts val="0"/>
                        </a:spcBef>
                        <a:spcAft>
                          <a:spcPts val="0"/>
                        </a:spcAft>
                        <a:buNone/>
                      </a:pPr>
                      <a:r>
                        <a:rPr lang="en">
                          <a:latin typeface="Calibri"/>
                          <a:ea typeface="Calibri"/>
                          <a:cs typeface="Calibri"/>
                          <a:sym typeface="Calibri"/>
                        </a:rPr>
                        <a:t>14.78</a:t>
                      </a:r>
                      <a:endParaRPr>
                        <a:latin typeface="Calibri"/>
                        <a:ea typeface="Calibri"/>
                        <a:cs typeface="Calibri"/>
                        <a:sym typeface="Calibri"/>
                      </a:endParaRPr>
                    </a:p>
                  </a:txBody>
                  <a:tcPr marT="91425" marB="91425" marR="91425" marL="91425"/>
                </a:tc>
              </a:tr>
              <a:tr h="381000">
                <a:tc>
                  <a:txBody>
                    <a:bodyPr>
                      <a:noAutofit/>
                    </a:bodyPr>
                    <a:lstStyle/>
                    <a:p>
                      <a:pPr indent="0" lvl="0" marL="0" rtl="0" algn="l">
                        <a:spcBef>
                          <a:spcPts val="0"/>
                        </a:spcBef>
                        <a:spcAft>
                          <a:spcPts val="0"/>
                        </a:spcAft>
                        <a:buNone/>
                      </a:pPr>
                      <a:r>
                        <a:rPr lang="en">
                          <a:latin typeface="Calibri"/>
                          <a:ea typeface="Calibri"/>
                          <a:cs typeface="Calibri"/>
                          <a:sym typeface="Calibri"/>
                        </a:rPr>
                        <a:t>4</a:t>
                      </a:r>
                      <a:endParaRPr>
                        <a:latin typeface="Calibri"/>
                        <a:ea typeface="Calibri"/>
                        <a:cs typeface="Calibri"/>
                        <a:sym typeface="Calibri"/>
                      </a:endParaRPr>
                    </a:p>
                  </a:txBody>
                  <a:tcPr marT="91425" marB="91425" marR="91425" marL="91425"/>
                </a:tc>
                <a:tc>
                  <a:txBody>
                    <a:bodyPr>
                      <a:noAutofit/>
                    </a:bodyPr>
                    <a:lstStyle/>
                    <a:p>
                      <a:pPr indent="0" lvl="0" marL="0" rtl="0" algn="l">
                        <a:spcBef>
                          <a:spcPts val="0"/>
                        </a:spcBef>
                        <a:spcAft>
                          <a:spcPts val="0"/>
                        </a:spcAft>
                        <a:buNone/>
                      </a:pPr>
                      <a:r>
                        <a:rPr lang="en">
                          <a:latin typeface="Calibri"/>
                          <a:ea typeface="Calibri"/>
                          <a:cs typeface="Calibri"/>
                          <a:sym typeface="Calibri"/>
                        </a:rPr>
                        <a:t>ABS Piping (1.25” dia $2.12/ft, 3” dia $4.06/ft)</a:t>
                      </a:r>
                      <a:endParaRPr>
                        <a:latin typeface="Calibri"/>
                        <a:ea typeface="Calibri"/>
                        <a:cs typeface="Calibri"/>
                        <a:sym typeface="Calibri"/>
                      </a:endParaRPr>
                    </a:p>
                  </a:txBody>
                  <a:tcPr marT="91425" marB="91425" marR="91425" marL="91425"/>
                </a:tc>
                <a:tc>
                  <a:txBody>
                    <a:bodyPr>
                      <a:noAutofit/>
                    </a:bodyPr>
                    <a:lstStyle/>
                    <a:p>
                      <a:pPr indent="0" lvl="0" marL="0" rtl="0" algn="l">
                        <a:spcBef>
                          <a:spcPts val="0"/>
                        </a:spcBef>
                        <a:spcAft>
                          <a:spcPts val="0"/>
                        </a:spcAft>
                        <a:buNone/>
                      </a:pPr>
                      <a:r>
                        <a:rPr lang="en">
                          <a:latin typeface="Calibri"/>
                          <a:ea typeface="Calibri"/>
                          <a:cs typeface="Calibri"/>
                          <a:sym typeface="Calibri"/>
                        </a:rPr>
                        <a:t>3.49</a:t>
                      </a:r>
                      <a:endParaRPr>
                        <a:latin typeface="Calibri"/>
                        <a:ea typeface="Calibri"/>
                        <a:cs typeface="Calibri"/>
                        <a:sym typeface="Calibri"/>
                      </a:endParaRPr>
                    </a:p>
                  </a:txBody>
                  <a:tcPr marT="91425" marB="91425" marR="91425" marL="91425"/>
                </a:tc>
              </a:tr>
              <a:tr h="381000">
                <a:tc>
                  <a:txBody>
                    <a:bodyPr>
                      <a:noAutofit/>
                    </a:bodyPr>
                    <a:lstStyle/>
                    <a:p>
                      <a:pPr indent="0" lvl="0" marL="0" rtl="0" algn="l">
                        <a:spcBef>
                          <a:spcPts val="0"/>
                        </a:spcBef>
                        <a:spcAft>
                          <a:spcPts val="0"/>
                        </a:spcAft>
                        <a:buNone/>
                      </a:pPr>
                      <a:r>
                        <a:rPr lang="en">
                          <a:latin typeface="Calibri"/>
                          <a:ea typeface="Calibri"/>
                          <a:cs typeface="Calibri"/>
                          <a:sym typeface="Calibri"/>
                        </a:rPr>
                        <a:t>5</a:t>
                      </a:r>
                      <a:endParaRPr>
                        <a:latin typeface="Calibri"/>
                        <a:ea typeface="Calibri"/>
                        <a:cs typeface="Calibri"/>
                        <a:sym typeface="Calibri"/>
                      </a:endParaRPr>
                    </a:p>
                  </a:txBody>
                  <a:tcPr marT="91425" marB="91425" marR="91425" marL="91425"/>
                </a:tc>
                <a:tc>
                  <a:txBody>
                    <a:bodyPr>
                      <a:noAutofit/>
                    </a:bodyPr>
                    <a:lstStyle/>
                    <a:p>
                      <a:pPr indent="0" lvl="0" marL="0" rtl="0" algn="l">
                        <a:spcBef>
                          <a:spcPts val="0"/>
                        </a:spcBef>
                        <a:spcAft>
                          <a:spcPts val="0"/>
                        </a:spcAft>
                        <a:buNone/>
                      </a:pPr>
                      <a:r>
                        <a:rPr lang="en">
                          <a:latin typeface="Calibri"/>
                          <a:ea typeface="Calibri"/>
                          <a:cs typeface="Calibri"/>
                          <a:sym typeface="Calibri"/>
                        </a:rPr>
                        <a:t>Extension Pole</a:t>
                      </a:r>
                      <a:endParaRPr>
                        <a:latin typeface="Calibri"/>
                        <a:ea typeface="Calibri"/>
                        <a:cs typeface="Calibri"/>
                        <a:sym typeface="Calibri"/>
                      </a:endParaRPr>
                    </a:p>
                  </a:txBody>
                  <a:tcPr marT="91425" marB="91425" marR="91425" marL="91425"/>
                </a:tc>
                <a:tc>
                  <a:txBody>
                    <a:bodyPr>
                      <a:noAutofit/>
                    </a:bodyPr>
                    <a:lstStyle/>
                    <a:p>
                      <a:pPr indent="0" lvl="0" marL="0" rtl="0" algn="l">
                        <a:spcBef>
                          <a:spcPts val="0"/>
                        </a:spcBef>
                        <a:spcAft>
                          <a:spcPts val="0"/>
                        </a:spcAft>
                        <a:buNone/>
                      </a:pPr>
                      <a:r>
                        <a:rPr lang="en">
                          <a:latin typeface="Calibri"/>
                          <a:ea typeface="Calibri"/>
                          <a:cs typeface="Calibri"/>
                          <a:sym typeface="Calibri"/>
                        </a:rPr>
                        <a:t>16.37</a:t>
                      </a:r>
                      <a:endParaRPr>
                        <a:latin typeface="Calibri"/>
                        <a:ea typeface="Calibri"/>
                        <a:cs typeface="Calibri"/>
                        <a:sym typeface="Calibri"/>
                      </a:endParaRPr>
                    </a:p>
                  </a:txBody>
                  <a:tcPr marT="91425" marB="91425" marR="91425" marL="91425"/>
                </a:tc>
              </a:tr>
              <a:tr h="381000">
                <a:tc>
                  <a:txBody>
                    <a:bodyPr>
                      <a:noAutofit/>
                    </a:bodyPr>
                    <a:lstStyle/>
                    <a:p>
                      <a:pPr indent="0" lvl="0" marL="0" rtl="0" algn="l">
                        <a:spcBef>
                          <a:spcPts val="0"/>
                        </a:spcBef>
                        <a:spcAft>
                          <a:spcPts val="0"/>
                        </a:spcAft>
                        <a:buNone/>
                      </a:pPr>
                      <a:r>
                        <a:rPr lang="en">
                          <a:latin typeface="Calibri"/>
                          <a:ea typeface="Calibri"/>
                          <a:cs typeface="Calibri"/>
                          <a:sym typeface="Calibri"/>
                        </a:rPr>
                        <a:t>6</a:t>
                      </a:r>
                      <a:endParaRPr>
                        <a:latin typeface="Calibri"/>
                        <a:ea typeface="Calibri"/>
                        <a:cs typeface="Calibri"/>
                        <a:sym typeface="Calibri"/>
                      </a:endParaRPr>
                    </a:p>
                  </a:txBody>
                  <a:tcPr marT="91425" marB="91425" marR="91425" marL="91425"/>
                </a:tc>
                <a:tc>
                  <a:txBody>
                    <a:bodyPr>
                      <a:noAutofit/>
                    </a:bodyPr>
                    <a:lstStyle/>
                    <a:p>
                      <a:pPr indent="0" lvl="0" marL="0" rtl="0" algn="l">
                        <a:spcBef>
                          <a:spcPts val="0"/>
                        </a:spcBef>
                        <a:spcAft>
                          <a:spcPts val="0"/>
                        </a:spcAft>
                        <a:buNone/>
                      </a:pPr>
                      <a:r>
                        <a:rPr lang="en">
                          <a:latin typeface="Calibri"/>
                          <a:ea typeface="Calibri"/>
                          <a:cs typeface="Calibri"/>
                          <a:sym typeface="Calibri"/>
                        </a:rPr>
                        <a:t>Compound Bonding J-B Weld</a:t>
                      </a:r>
                      <a:endParaRPr>
                        <a:latin typeface="Calibri"/>
                        <a:ea typeface="Calibri"/>
                        <a:cs typeface="Calibri"/>
                        <a:sym typeface="Calibri"/>
                      </a:endParaRPr>
                    </a:p>
                  </a:txBody>
                  <a:tcPr marT="91425" marB="91425" marR="91425" marL="91425"/>
                </a:tc>
                <a:tc>
                  <a:txBody>
                    <a:bodyPr>
                      <a:noAutofit/>
                    </a:bodyPr>
                    <a:lstStyle/>
                    <a:p>
                      <a:pPr indent="0" lvl="0" marL="0" rtl="0" algn="l">
                        <a:spcBef>
                          <a:spcPts val="0"/>
                        </a:spcBef>
                        <a:spcAft>
                          <a:spcPts val="0"/>
                        </a:spcAft>
                        <a:buNone/>
                      </a:pPr>
                      <a:r>
                        <a:rPr lang="en">
                          <a:latin typeface="Calibri"/>
                          <a:ea typeface="Calibri"/>
                          <a:cs typeface="Calibri"/>
                          <a:sym typeface="Calibri"/>
                        </a:rPr>
                        <a:t>13.55</a:t>
                      </a:r>
                      <a:endParaRPr>
                        <a:latin typeface="Calibri"/>
                        <a:ea typeface="Calibri"/>
                        <a:cs typeface="Calibri"/>
                        <a:sym typeface="Calibri"/>
                      </a:endParaRPr>
                    </a:p>
                  </a:txBody>
                  <a:tcPr marT="91425" marB="91425" marR="91425" marL="91425"/>
                </a:tc>
              </a:tr>
              <a:tr h="381000">
                <a:tc>
                  <a:txBody>
                    <a:bodyPr>
                      <a:noAutofit/>
                    </a:bodyPr>
                    <a:lstStyle/>
                    <a:p>
                      <a:pPr indent="0" lvl="0" marL="0" rtl="0" algn="l">
                        <a:spcBef>
                          <a:spcPts val="0"/>
                        </a:spcBef>
                        <a:spcAft>
                          <a:spcPts val="0"/>
                        </a:spcAft>
                        <a:buNone/>
                      </a:pPr>
                      <a:r>
                        <a:rPr lang="en">
                          <a:latin typeface="Calibri"/>
                          <a:ea typeface="Calibri"/>
                          <a:cs typeface="Calibri"/>
                          <a:sym typeface="Calibri"/>
                        </a:rPr>
                        <a:t>7</a:t>
                      </a:r>
                      <a:endParaRPr>
                        <a:latin typeface="Calibri"/>
                        <a:ea typeface="Calibri"/>
                        <a:cs typeface="Calibri"/>
                        <a:sym typeface="Calibri"/>
                      </a:endParaRPr>
                    </a:p>
                  </a:txBody>
                  <a:tcPr marT="91425" marB="91425" marR="91425" marL="91425"/>
                </a:tc>
                <a:tc>
                  <a:txBody>
                    <a:bodyPr>
                      <a:noAutofit/>
                    </a:bodyPr>
                    <a:lstStyle/>
                    <a:p>
                      <a:pPr indent="0" lvl="0" marL="0" rtl="0" algn="l">
                        <a:spcBef>
                          <a:spcPts val="0"/>
                        </a:spcBef>
                        <a:spcAft>
                          <a:spcPts val="0"/>
                        </a:spcAft>
                        <a:buNone/>
                      </a:pPr>
                      <a:r>
                        <a:rPr lang="en">
                          <a:latin typeface="Calibri"/>
                          <a:ea typeface="Calibri"/>
                          <a:cs typeface="Calibri"/>
                          <a:sym typeface="Calibri"/>
                        </a:rPr>
                        <a:t>PVC piping, cable and Assortments</a:t>
                      </a:r>
                      <a:endParaRPr>
                        <a:latin typeface="Calibri"/>
                        <a:ea typeface="Calibri"/>
                        <a:cs typeface="Calibri"/>
                        <a:sym typeface="Calibri"/>
                      </a:endParaRPr>
                    </a:p>
                  </a:txBody>
                  <a:tcPr marT="91425" marB="91425" marR="91425" marL="91425"/>
                </a:tc>
                <a:tc>
                  <a:txBody>
                    <a:bodyPr>
                      <a:noAutofit/>
                    </a:bodyPr>
                    <a:lstStyle/>
                    <a:p>
                      <a:pPr indent="0" lvl="0" marL="0" rtl="0" algn="l">
                        <a:spcBef>
                          <a:spcPts val="0"/>
                        </a:spcBef>
                        <a:spcAft>
                          <a:spcPts val="0"/>
                        </a:spcAft>
                        <a:buNone/>
                      </a:pPr>
                      <a:r>
                        <a:rPr lang="en">
                          <a:latin typeface="Calibri"/>
                          <a:ea typeface="Calibri"/>
                          <a:cs typeface="Calibri"/>
                          <a:sym typeface="Calibri"/>
                        </a:rPr>
                        <a:t>12.69</a:t>
                      </a:r>
                      <a:endParaRPr>
                        <a:latin typeface="Calibri"/>
                        <a:ea typeface="Calibri"/>
                        <a:cs typeface="Calibri"/>
                        <a:sym typeface="Calibri"/>
                      </a:endParaRPr>
                    </a:p>
                  </a:txBody>
                  <a:tcPr marT="91425" marB="91425" marR="91425" marL="91425"/>
                </a:tc>
              </a:tr>
              <a:tr h="381000">
                <a:tc>
                  <a:txBody>
                    <a:bodyPr>
                      <a:noAutofit/>
                    </a:bodyPr>
                    <a:lstStyle/>
                    <a:p>
                      <a:pPr indent="0" lvl="0" marL="0" rtl="0" algn="l">
                        <a:spcBef>
                          <a:spcPts val="0"/>
                        </a:spcBef>
                        <a:spcAft>
                          <a:spcPts val="0"/>
                        </a:spcAft>
                        <a:buNone/>
                      </a:pPr>
                      <a:r>
                        <a:rPr lang="en">
                          <a:latin typeface="Calibri"/>
                          <a:ea typeface="Calibri"/>
                          <a:cs typeface="Calibri"/>
                          <a:sym typeface="Calibri"/>
                        </a:rPr>
                        <a:t>9</a:t>
                      </a:r>
                      <a:endParaRPr>
                        <a:latin typeface="Calibri"/>
                        <a:ea typeface="Calibri"/>
                        <a:cs typeface="Calibri"/>
                        <a:sym typeface="Calibri"/>
                      </a:endParaRPr>
                    </a:p>
                  </a:txBody>
                  <a:tcPr marT="91425" marB="91425" marR="91425" marL="91425"/>
                </a:tc>
                <a:tc>
                  <a:txBody>
                    <a:bodyPr>
                      <a:noAutofit/>
                    </a:bodyPr>
                    <a:lstStyle/>
                    <a:p>
                      <a:pPr indent="0" lvl="0" marL="0" rtl="0" algn="l">
                        <a:spcBef>
                          <a:spcPts val="0"/>
                        </a:spcBef>
                        <a:spcAft>
                          <a:spcPts val="0"/>
                        </a:spcAft>
                        <a:buNone/>
                      </a:pPr>
                      <a:r>
                        <a:rPr lang="en">
                          <a:latin typeface="Calibri"/>
                          <a:ea typeface="Calibri"/>
                          <a:cs typeface="Calibri"/>
                          <a:sym typeface="Calibri"/>
                        </a:rPr>
                        <a:t>O - Rings</a:t>
                      </a:r>
                      <a:endParaRPr>
                        <a:latin typeface="Calibri"/>
                        <a:ea typeface="Calibri"/>
                        <a:cs typeface="Calibri"/>
                        <a:sym typeface="Calibri"/>
                      </a:endParaRPr>
                    </a:p>
                  </a:txBody>
                  <a:tcPr marT="91425" marB="91425" marR="91425" marL="91425"/>
                </a:tc>
                <a:tc>
                  <a:txBody>
                    <a:bodyPr>
                      <a:noAutofit/>
                    </a:bodyPr>
                    <a:lstStyle/>
                    <a:p>
                      <a:pPr indent="0" lvl="0" marL="0" rtl="0" algn="l">
                        <a:spcBef>
                          <a:spcPts val="0"/>
                        </a:spcBef>
                        <a:spcAft>
                          <a:spcPts val="0"/>
                        </a:spcAft>
                        <a:buNone/>
                      </a:pPr>
                      <a:r>
                        <a:rPr lang="en">
                          <a:latin typeface="Calibri"/>
                          <a:ea typeface="Calibri"/>
                          <a:cs typeface="Calibri"/>
                          <a:sym typeface="Calibri"/>
                        </a:rPr>
                        <a:t>9.58</a:t>
                      </a:r>
                      <a:endParaRPr>
                        <a:latin typeface="Calibri"/>
                        <a:ea typeface="Calibri"/>
                        <a:cs typeface="Calibri"/>
                        <a:sym typeface="Calibri"/>
                      </a:endParaRPr>
                    </a:p>
                  </a:txBody>
                  <a:tcPr marT="91425" marB="91425" marR="91425" marL="91425"/>
                </a:tc>
              </a:tr>
              <a:tr h="381000">
                <a:tc>
                  <a:txBody>
                    <a:bodyPr>
                      <a:noAutofit/>
                    </a:bodyPr>
                    <a:lstStyle/>
                    <a:p>
                      <a:pPr indent="0" lvl="0" marL="0" rtl="0" algn="l">
                        <a:spcBef>
                          <a:spcPts val="0"/>
                        </a:spcBef>
                        <a:spcAft>
                          <a:spcPts val="0"/>
                        </a:spcAft>
                        <a:buNone/>
                      </a:pPr>
                      <a:r>
                        <a:rPr lang="en">
                          <a:latin typeface="Calibri"/>
                          <a:ea typeface="Calibri"/>
                          <a:cs typeface="Calibri"/>
                          <a:sym typeface="Calibri"/>
                        </a:rPr>
                        <a:t>10</a:t>
                      </a:r>
                      <a:endParaRPr>
                        <a:latin typeface="Calibri"/>
                        <a:ea typeface="Calibri"/>
                        <a:cs typeface="Calibri"/>
                        <a:sym typeface="Calibri"/>
                      </a:endParaRPr>
                    </a:p>
                  </a:txBody>
                  <a:tcPr marT="91425" marB="91425" marR="91425" marL="91425"/>
                </a:tc>
                <a:tc>
                  <a:txBody>
                    <a:bodyPr>
                      <a:noAutofit/>
                    </a:bodyPr>
                    <a:lstStyle/>
                    <a:p>
                      <a:pPr indent="0" lvl="0" marL="0" rtl="0" algn="l">
                        <a:spcBef>
                          <a:spcPts val="0"/>
                        </a:spcBef>
                        <a:spcAft>
                          <a:spcPts val="0"/>
                        </a:spcAft>
                        <a:buNone/>
                      </a:pPr>
                      <a:r>
                        <a:rPr lang="en">
                          <a:latin typeface="Calibri"/>
                          <a:ea typeface="Calibri"/>
                          <a:cs typeface="Calibri"/>
                          <a:sym typeface="Calibri"/>
                        </a:rPr>
                        <a:t>TOTAL</a:t>
                      </a:r>
                      <a:endParaRPr>
                        <a:latin typeface="Calibri"/>
                        <a:ea typeface="Calibri"/>
                        <a:cs typeface="Calibri"/>
                        <a:sym typeface="Calibri"/>
                      </a:endParaRPr>
                    </a:p>
                  </a:txBody>
                  <a:tcPr marT="91425" marB="91425" marR="91425" marL="91425"/>
                </a:tc>
                <a:tc>
                  <a:txBody>
                    <a:bodyPr>
                      <a:noAutofit/>
                    </a:bodyPr>
                    <a:lstStyle/>
                    <a:p>
                      <a:pPr indent="0" lvl="0" marL="0" rtl="0" algn="l">
                        <a:spcBef>
                          <a:spcPts val="0"/>
                        </a:spcBef>
                        <a:spcAft>
                          <a:spcPts val="0"/>
                        </a:spcAft>
                        <a:buNone/>
                      </a:pPr>
                      <a:r>
                        <a:rPr lang="en">
                          <a:latin typeface="Calibri"/>
                          <a:ea typeface="Calibri"/>
                          <a:cs typeface="Calibri"/>
                          <a:sym typeface="Calibri"/>
                        </a:rPr>
                        <a:t>109.38</a:t>
                      </a:r>
                      <a:endParaRPr>
                        <a:latin typeface="Calibri"/>
                        <a:ea typeface="Calibri"/>
                        <a:cs typeface="Calibri"/>
                        <a:sym typeface="Calibri"/>
                      </a:endParaRPr>
                    </a:p>
                  </a:txBody>
                  <a:tcPr marT="91425" marB="91425" marR="91425" marL="91425"/>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25"/>
          <p:cNvSpPr txBox="1"/>
          <p:nvPr>
            <p:ph type="title"/>
          </p:nvPr>
        </p:nvSpPr>
        <p:spPr>
          <a:xfrm>
            <a:off x="1303800" y="513250"/>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 Plan - Gantt Chart</a:t>
            </a:r>
            <a:endParaRPr/>
          </a:p>
        </p:txBody>
      </p:sp>
      <p:sp>
        <p:nvSpPr>
          <p:cNvPr id="363" name="Google Shape;363;p25"/>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64" name="Google Shape;364;p25"/>
          <p:cNvPicPr preferRelativeResize="0"/>
          <p:nvPr/>
        </p:nvPicPr>
        <p:blipFill>
          <a:blip r:embed="rId3">
            <a:alphaModFix/>
          </a:blip>
          <a:stretch>
            <a:fillRect/>
          </a:stretch>
        </p:blipFill>
        <p:spPr>
          <a:xfrm>
            <a:off x="0" y="1660650"/>
            <a:ext cx="4572000" cy="3200400"/>
          </a:xfrm>
          <a:prstGeom prst="rect">
            <a:avLst/>
          </a:prstGeom>
          <a:noFill/>
          <a:ln>
            <a:noFill/>
          </a:ln>
        </p:spPr>
      </p:pic>
      <p:pic>
        <p:nvPicPr>
          <p:cNvPr id="365" name="Google Shape;365;p25"/>
          <p:cNvPicPr preferRelativeResize="0"/>
          <p:nvPr/>
        </p:nvPicPr>
        <p:blipFill>
          <a:blip r:embed="rId4">
            <a:alphaModFix/>
          </a:blip>
          <a:stretch>
            <a:fillRect/>
          </a:stretch>
        </p:blipFill>
        <p:spPr>
          <a:xfrm>
            <a:off x="4572000" y="1990050"/>
            <a:ext cx="4572000" cy="2707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26"/>
          <p:cNvSpPr txBox="1"/>
          <p:nvPr>
            <p:ph type="title"/>
          </p:nvPr>
        </p:nvSpPr>
        <p:spPr>
          <a:xfrm>
            <a:off x="819150" y="126575"/>
            <a:ext cx="7505700" cy="13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Business Model Canvas</a:t>
            </a:r>
            <a:endParaRPr/>
          </a:p>
        </p:txBody>
      </p:sp>
      <p:pic>
        <p:nvPicPr>
          <p:cNvPr id="371" name="Google Shape;371;p26"/>
          <p:cNvPicPr preferRelativeResize="0"/>
          <p:nvPr/>
        </p:nvPicPr>
        <p:blipFill>
          <a:blip r:embed="rId3">
            <a:alphaModFix/>
          </a:blip>
          <a:stretch>
            <a:fillRect/>
          </a:stretch>
        </p:blipFill>
        <p:spPr>
          <a:xfrm>
            <a:off x="2186000" y="694625"/>
            <a:ext cx="5627052" cy="42202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Google Shape;376;p27"/>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PUSH LIFE</a:t>
            </a:r>
            <a:endParaRPr sz="4800"/>
          </a:p>
        </p:txBody>
      </p:sp>
      <p:sp>
        <p:nvSpPr>
          <p:cNvPr id="377" name="Google Shape;377;p27"/>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3600"/>
              <a:t>We are here to help give you a push forward into a more mobile future!</a:t>
            </a:r>
            <a:endParaRPr sz="3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14"/>
          <p:cNvSpPr txBox="1"/>
          <p:nvPr>
            <p:ph type="title"/>
          </p:nvPr>
        </p:nvSpPr>
        <p:spPr>
          <a:xfrm>
            <a:off x="1349850" y="2648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LIFE Program</a:t>
            </a:r>
            <a:endParaRPr/>
          </a:p>
        </p:txBody>
      </p:sp>
      <p:pic>
        <p:nvPicPr>
          <p:cNvPr id="284" name="Google Shape;284;p14"/>
          <p:cNvPicPr preferRelativeResize="0"/>
          <p:nvPr/>
        </p:nvPicPr>
        <p:blipFill>
          <a:blip r:embed="rId3">
            <a:alphaModFix/>
          </a:blip>
          <a:stretch>
            <a:fillRect/>
          </a:stretch>
        </p:blipFill>
        <p:spPr>
          <a:xfrm>
            <a:off x="2054275" y="955050"/>
            <a:ext cx="4239875" cy="3659125"/>
          </a:xfrm>
          <a:prstGeom prst="rect">
            <a:avLst/>
          </a:prstGeom>
          <a:noFill/>
          <a:ln>
            <a:noFill/>
          </a:ln>
        </p:spPr>
      </p:pic>
      <p:sp>
        <p:nvSpPr>
          <p:cNvPr id="285" name="Google Shape;285;p14"/>
          <p:cNvSpPr txBox="1"/>
          <p:nvPr/>
        </p:nvSpPr>
        <p:spPr>
          <a:xfrm>
            <a:off x="5569250" y="184100"/>
            <a:ext cx="23100" cy="8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15"/>
          <p:cNvSpPr txBox="1"/>
          <p:nvPr>
            <p:ph type="title"/>
          </p:nvPr>
        </p:nvSpPr>
        <p:spPr>
          <a:xfrm>
            <a:off x="819150" y="22332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Our Client</a:t>
            </a:r>
            <a:endParaRPr/>
          </a:p>
        </p:txBody>
      </p:sp>
      <p:sp>
        <p:nvSpPr>
          <p:cNvPr id="291" name="Google Shape;291;p15"/>
          <p:cNvSpPr txBox="1"/>
          <p:nvPr>
            <p:ph idx="1" type="body"/>
          </p:nvPr>
        </p:nvSpPr>
        <p:spPr>
          <a:xfrm>
            <a:off x="819150" y="727275"/>
            <a:ext cx="7505700" cy="29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    </a:t>
            </a:r>
            <a:r>
              <a:rPr lang="en" sz="2400"/>
              <a:t>Abass</a:t>
            </a:r>
            <a:endParaRPr sz="2400"/>
          </a:p>
          <a:p>
            <a:pPr indent="-381000" lvl="0" marL="457200" rtl="0" algn="l">
              <a:spcBef>
                <a:spcPts val="1600"/>
              </a:spcBef>
              <a:spcAft>
                <a:spcPts val="0"/>
              </a:spcAft>
              <a:buSzPts val="2400"/>
              <a:buChar char="●"/>
            </a:pPr>
            <a:r>
              <a:rPr lang="en" sz="2400"/>
              <a:t>In his early 20’s</a:t>
            </a:r>
            <a:endParaRPr sz="2400"/>
          </a:p>
          <a:p>
            <a:pPr indent="-381000" lvl="0" marL="457200" rtl="0" algn="l">
              <a:spcBef>
                <a:spcPts val="0"/>
              </a:spcBef>
              <a:spcAft>
                <a:spcPts val="0"/>
              </a:spcAft>
              <a:buSzPts val="2400"/>
              <a:buChar char="●"/>
            </a:pPr>
            <a:r>
              <a:rPr lang="en" sz="2400"/>
              <a:t>Is confined to a wheelchair</a:t>
            </a:r>
            <a:endParaRPr sz="2400"/>
          </a:p>
          <a:p>
            <a:pPr indent="-381000" lvl="0" marL="457200" rtl="0" algn="l">
              <a:spcBef>
                <a:spcPts val="0"/>
              </a:spcBef>
              <a:spcAft>
                <a:spcPts val="0"/>
              </a:spcAft>
              <a:buSzPts val="2400"/>
              <a:buChar char="●"/>
            </a:pPr>
            <a:r>
              <a:rPr lang="en" sz="2400"/>
              <a:t>Has significant issues moving                                  his left arm and leg</a:t>
            </a:r>
            <a:endParaRPr sz="2400"/>
          </a:p>
          <a:p>
            <a:pPr indent="-381000" lvl="0" marL="457200" rtl="0" algn="l">
              <a:spcBef>
                <a:spcPts val="0"/>
              </a:spcBef>
              <a:spcAft>
                <a:spcPts val="0"/>
              </a:spcAft>
              <a:buSzPts val="2400"/>
              <a:buChar char="●"/>
            </a:pPr>
            <a:r>
              <a:rPr lang="en" sz="2400"/>
              <a:t>Currently moves with a right leg                                                       shuffle, alongside propelling himself                                              forward with his right hand </a:t>
            </a:r>
            <a:endParaRPr sz="2400"/>
          </a:p>
          <a:p>
            <a:pPr indent="0" lvl="0" marL="457200" rtl="0" algn="l">
              <a:spcBef>
                <a:spcPts val="1600"/>
              </a:spcBef>
              <a:spcAft>
                <a:spcPts val="1600"/>
              </a:spcAft>
              <a:buNone/>
            </a:pPr>
            <a:r>
              <a:t/>
            </a:r>
            <a:endParaRPr sz="1600"/>
          </a:p>
        </p:txBody>
      </p:sp>
      <p:pic>
        <p:nvPicPr>
          <p:cNvPr id="292" name="Google Shape;292;p15"/>
          <p:cNvPicPr preferRelativeResize="0"/>
          <p:nvPr/>
        </p:nvPicPr>
        <p:blipFill rotWithShape="1">
          <a:blip r:embed="rId3">
            <a:alphaModFix/>
          </a:blip>
          <a:srcRect b="18019" l="21563" r="20639" t="0"/>
          <a:stretch/>
        </p:blipFill>
        <p:spPr>
          <a:xfrm>
            <a:off x="6454175" y="2571750"/>
            <a:ext cx="2165632" cy="2303900"/>
          </a:xfrm>
          <a:prstGeom prst="rect">
            <a:avLst/>
          </a:prstGeom>
          <a:noFill/>
          <a:ln>
            <a:noFill/>
          </a:ln>
        </p:spPr>
      </p:pic>
      <p:pic>
        <p:nvPicPr>
          <p:cNvPr id="293" name="Google Shape;293;p15"/>
          <p:cNvPicPr preferRelativeResize="0"/>
          <p:nvPr/>
        </p:nvPicPr>
        <p:blipFill rotWithShape="1">
          <a:blip r:embed="rId4">
            <a:alphaModFix/>
          </a:blip>
          <a:srcRect b="21925" l="17521" r="14303" t="12211"/>
          <a:stretch/>
        </p:blipFill>
        <p:spPr>
          <a:xfrm>
            <a:off x="5826550" y="285100"/>
            <a:ext cx="3019223" cy="21878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16"/>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Problem Statement</a:t>
            </a:r>
            <a:endParaRPr/>
          </a:p>
        </p:txBody>
      </p:sp>
      <p:sp>
        <p:nvSpPr>
          <p:cNvPr id="299" name="Google Shape;299;p16"/>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Clr>
                <a:srgbClr val="000000"/>
              </a:buClr>
              <a:buSzPts val="1100"/>
              <a:buFont typeface="Arial"/>
              <a:buNone/>
            </a:pPr>
            <a:r>
              <a:rPr lang="en" sz="1800">
                <a:solidFill>
                  <a:srgbClr val="000000"/>
                </a:solidFill>
              </a:rPr>
              <a:t>Presently, the goal of this project is to provide </a:t>
            </a:r>
            <a:r>
              <a:rPr lang="en" sz="1800">
                <a:solidFill>
                  <a:srgbClr val="000000"/>
                </a:solidFill>
              </a:rPr>
              <a:t>a cost-effective and one-sided wheelchair attachment f</a:t>
            </a:r>
            <a:r>
              <a:rPr lang="en" sz="1800">
                <a:solidFill>
                  <a:srgbClr val="000000"/>
                </a:solidFill>
              </a:rPr>
              <a:t>or our client, Abass, who unfortunately is only able to move himself and his chair with just one of his legs and arms. Hopefully, this attachment will be sufficient in assisting and further enhancing his motion.</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17"/>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Metrics and Target Specifications</a:t>
            </a:r>
            <a:endParaRPr/>
          </a:p>
        </p:txBody>
      </p:sp>
      <p:graphicFrame>
        <p:nvGraphicFramePr>
          <p:cNvPr id="305" name="Google Shape;305;p17"/>
          <p:cNvGraphicFramePr/>
          <p:nvPr/>
        </p:nvGraphicFramePr>
        <p:xfrm>
          <a:off x="952500" y="1500060"/>
          <a:ext cx="3000000" cy="3000000"/>
        </p:xfrm>
        <a:graphic>
          <a:graphicData uri="http://schemas.openxmlformats.org/drawingml/2006/table">
            <a:tbl>
              <a:tblPr>
                <a:noFill/>
                <a:tableStyleId>{2D92F640-BD86-4884-B378-41443C77F1AA}</a:tableStyleId>
              </a:tblPr>
              <a:tblGrid>
                <a:gridCol w="1809750"/>
                <a:gridCol w="1809750"/>
                <a:gridCol w="1809750"/>
                <a:gridCol w="1809750"/>
              </a:tblGrid>
              <a:tr h="373125">
                <a:tc>
                  <a:txBody>
                    <a:bodyPr>
                      <a:noAutofit/>
                    </a:bodyPr>
                    <a:lstStyle/>
                    <a:p>
                      <a:pPr indent="0" lvl="0" marL="0" rtl="0" algn="l">
                        <a:spcBef>
                          <a:spcPts val="0"/>
                        </a:spcBef>
                        <a:spcAft>
                          <a:spcPts val="0"/>
                        </a:spcAft>
                        <a:buNone/>
                      </a:pPr>
                      <a:r>
                        <a:rPr b="1" lang="en">
                          <a:latin typeface="Nunito"/>
                          <a:ea typeface="Nunito"/>
                          <a:cs typeface="Nunito"/>
                          <a:sym typeface="Nunito"/>
                        </a:rPr>
                        <a:t>Design Specs</a:t>
                      </a:r>
                      <a:endParaRPr b="1">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b="1" lang="en">
                          <a:latin typeface="Nunito"/>
                          <a:ea typeface="Nunito"/>
                          <a:cs typeface="Nunito"/>
                          <a:sym typeface="Nunito"/>
                        </a:rPr>
                        <a:t>Relation</a:t>
                      </a:r>
                      <a:endParaRPr b="1">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b="1" lang="en">
                          <a:latin typeface="Nunito"/>
                          <a:ea typeface="Nunito"/>
                          <a:cs typeface="Nunito"/>
                          <a:sym typeface="Nunito"/>
                        </a:rPr>
                        <a:t>Value</a:t>
                      </a:r>
                      <a:endParaRPr b="1">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b="1" lang="en">
                          <a:latin typeface="Nunito"/>
                          <a:ea typeface="Nunito"/>
                          <a:cs typeface="Nunito"/>
                          <a:sym typeface="Nunito"/>
                        </a:rPr>
                        <a:t>Units</a:t>
                      </a:r>
                      <a:endParaRPr b="1">
                        <a:latin typeface="Nunito"/>
                        <a:ea typeface="Nunito"/>
                        <a:cs typeface="Nunito"/>
                        <a:sym typeface="Nunito"/>
                      </a:endParaRPr>
                    </a:p>
                  </a:txBody>
                  <a:tcPr marT="91425" marB="91425" marR="91425" marL="91425"/>
                </a:tc>
              </a:tr>
              <a:tr h="373125">
                <a:tc>
                  <a:txBody>
                    <a:bodyPr>
                      <a:noAutofit/>
                    </a:bodyPr>
                    <a:lstStyle/>
                    <a:p>
                      <a:pPr indent="0" lvl="0" marL="0" rtl="0" algn="l">
                        <a:spcBef>
                          <a:spcPts val="0"/>
                        </a:spcBef>
                        <a:spcAft>
                          <a:spcPts val="0"/>
                        </a:spcAft>
                        <a:buNone/>
                      </a:pPr>
                      <a:r>
                        <a:rPr lang="en">
                          <a:latin typeface="Nunito"/>
                          <a:ea typeface="Nunito"/>
                          <a:cs typeface="Nunito"/>
                          <a:sym typeface="Nunito"/>
                        </a:rPr>
                        <a:t>Cost</a:t>
                      </a:r>
                      <a:endParaRPr>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lang="en">
                          <a:latin typeface="Nunito"/>
                          <a:ea typeface="Nunito"/>
                          <a:cs typeface="Nunito"/>
                          <a:sym typeface="Nunito"/>
                        </a:rPr>
                        <a:t>&lt;</a:t>
                      </a:r>
                      <a:endParaRPr>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lang="en">
                          <a:latin typeface="Nunito"/>
                          <a:ea typeface="Nunito"/>
                          <a:cs typeface="Nunito"/>
                          <a:sym typeface="Nunito"/>
                        </a:rPr>
                        <a:t>100</a:t>
                      </a:r>
                      <a:endParaRPr>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lang="en">
                          <a:latin typeface="Nunito"/>
                          <a:ea typeface="Nunito"/>
                          <a:cs typeface="Nunito"/>
                          <a:sym typeface="Nunito"/>
                        </a:rPr>
                        <a:t>CAD</a:t>
                      </a:r>
                      <a:endParaRPr>
                        <a:latin typeface="Nunito"/>
                        <a:ea typeface="Nunito"/>
                        <a:cs typeface="Nunito"/>
                        <a:sym typeface="Nunito"/>
                      </a:endParaRPr>
                    </a:p>
                  </a:txBody>
                  <a:tcPr marT="91425" marB="91425" marR="91425" marL="91425"/>
                </a:tc>
              </a:tr>
              <a:tr h="373125">
                <a:tc>
                  <a:txBody>
                    <a:bodyPr>
                      <a:noAutofit/>
                    </a:bodyPr>
                    <a:lstStyle/>
                    <a:p>
                      <a:pPr indent="0" lvl="0" marL="0" rtl="0" algn="l">
                        <a:spcBef>
                          <a:spcPts val="0"/>
                        </a:spcBef>
                        <a:spcAft>
                          <a:spcPts val="0"/>
                        </a:spcAft>
                        <a:buNone/>
                      </a:pPr>
                      <a:r>
                        <a:rPr lang="en">
                          <a:latin typeface="Nunito"/>
                          <a:ea typeface="Nunito"/>
                          <a:cs typeface="Nunito"/>
                          <a:sym typeface="Nunito"/>
                        </a:rPr>
                        <a:t>Weight</a:t>
                      </a:r>
                      <a:endParaRPr>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lang="en">
                          <a:latin typeface="Nunito"/>
                          <a:ea typeface="Nunito"/>
                          <a:cs typeface="Nunito"/>
                          <a:sym typeface="Nunito"/>
                        </a:rPr>
                        <a:t>&lt;</a:t>
                      </a:r>
                      <a:endParaRPr>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lang="en">
                          <a:latin typeface="Nunito"/>
                          <a:ea typeface="Nunito"/>
                          <a:cs typeface="Nunito"/>
                          <a:sym typeface="Nunito"/>
                        </a:rPr>
                        <a:t>3</a:t>
                      </a:r>
                      <a:endParaRPr>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lang="en">
                          <a:latin typeface="Nunito"/>
                          <a:ea typeface="Nunito"/>
                          <a:cs typeface="Nunito"/>
                          <a:sym typeface="Nunito"/>
                        </a:rPr>
                        <a:t>Kg</a:t>
                      </a:r>
                      <a:endParaRPr>
                        <a:latin typeface="Nunito"/>
                        <a:ea typeface="Nunito"/>
                        <a:cs typeface="Nunito"/>
                        <a:sym typeface="Nunito"/>
                      </a:endParaRPr>
                    </a:p>
                  </a:txBody>
                  <a:tcPr marT="91425" marB="91425" marR="91425" marL="91425"/>
                </a:tc>
              </a:tr>
              <a:tr h="339625">
                <a:tc>
                  <a:txBody>
                    <a:bodyPr>
                      <a:noAutofit/>
                    </a:bodyPr>
                    <a:lstStyle/>
                    <a:p>
                      <a:pPr indent="0" lvl="0" marL="0" rtl="0" algn="l">
                        <a:spcBef>
                          <a:spcPts val="0"/>
                        </a:spcBef>
                        <a:spcAft>
                          <a:spcPts val="0"/>
                        </a:spcAft>
                        <a:buClr>
                          <a:srgbClr val="000000"/>
                        </a:buClr>
                        <a:buSzPts val="1100"/>
                        <a:buFont typeface="Arial"/>
                        <a:buNone/>
                      </a:pPr>
                      <a:r>
                        <a:rPr lang="en">
                          <a:latin typeface="Nunito"/>
                          <a:ea typeface="Nunito"/>
                          <a:cs typeface="Nunito"/>
                          <a:sym typeface="Nunito"/>
                        </a:rPr>
                        <a:t>Force Required</a:t>
                      </a:r>
                      <a:endParaRPr>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lang="en">
                          <a:latin typeface="Nunito"/>
                          <a:ea typeface="Nunito"/>
                          <a:cs typeface="Nunito"/>
                          <a:sym typeface="Nunito"/>
                        </a:rPr>
                        <a:t>&lt;</a:t>
                      </a:r>
                      <a:endParaRPr>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lang="en">
                          <a:latin typeface="Nunito"/>
                          <a:ea typeface="Nunito"/>
                          <a:cs typeface="Nunito"/>
                          <a:sym typeface="Nunito"/>
                        </a:rPr>
                        <a:t>1.5</a:t>
                      </a:r>
                      <a:endParaRPr>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lang="en">
                          <a:latin typeface="Nunito"/>
                          <a:ea typeface="Nunito"/>
                          <a:cs typeface="Nunito"/>
                          <a:sym typeface="Nunito"/>
                        </a:rPr>
                        <a:t>N</a:t>
                      </a:r>
                      <a:endParaRPr>
                        <a:latin typeface="Nunito"/>
                        <a:ea typeface="Nunito"/>
                        <a:cs typeface="Nunito"/>
                        <a:sym typeface="Nunito"/>
                      </a:endParaRPr>
                    </a:p>
                  </a:txBody>
                  <a:tcPr marT="91425" marB="91425" marR="91425" marL="91425"/>
                </a:tc>
              </a:tr>
              <a:tr h="339625">
                <a:tc>
                  <a:txBody>
                    <a:bodyPr>
                      <a:noAutofit/>
                    </a:bodyPr>
                    <a:lstStyle/>
                    <a:p>
                      <a:pPr indent="0" lvl="0" marL="0" rtl="0" algn="l">
                        <a:spcBef>
                          <a:spcPts val="0"/>
                        </a:spcBef>
                        <a:spcAft>
                          <a:spcPts val="0"/>
                        </a:spcAft>
                        <a:buNone/>
                      </a:pPr>
                      <a:r>
                        <a:rPr lang="en">
                          <a:latin typeface="Nunito"/>
                          <a:ea typeface="Nunito"/>
                          <a:cs typeface="Nunito"/>
                          <a:sym typeface="Nunito"/>
                        </a:rPr>
                        <a:t>Product Life Span</a:t>
                      </a:r>
                      <a:endParaRPr>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lang="en">
                          <a:latin typeface="Nunito"/>
                          <a:ea typeface="Nunito"/>
                          <a:cs typeface="Nunito"/>
                          <a:sym typeface="Nunito"/>
                        </a:rPr>
                        <a:t>&gt;</a:t>
                      </a:r>
                      <a:endParaRPr>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lang="en">
                          <a:latin typeface="Nunito"/>
                          <a:ea typeface="Nunito"/>
                          <a:cs typeface="Nunito"/>
                          <a:sym typeface="Nunito"/>
                        </a:rPr>
                        <a:t>Year</a:t>
                      </a:r>
                      <a:endParaRPr>
                        <a:latin typeface="Nunito"/>
                        <a:ea typeface="Nunito"/>
                        <a:cs typeface="Nunito"/>
                        <a:sym typeface="Nunito"/>
                      </a:endParaRPr>
                    </a:p>
                  </a:txBody>
                  <a:tcPr marT="91425" marB="91425" marR="91425" marL="91425"/>
                </a:tc>
              </a:tr>
              <a:tr h="339625">
                <a:tc>
                  <a:txBody>
                    <a:bodyPr>
                      <a:noAutofit/>
                    </a:bodyPr>
                    <a:lstStyle/>
                    <a:p>
                      <a:pPr indent="0" lvl="0" marL="0" rtl="0" algn="l">
                        <a:spcBef>
                          <a:spcPts val="0"/>
                        </a:spcBef>
                        <a:spcAft>
                          <a:spcPts val="0"/>
                        </a:spcAft>
                        <a:buNone/>
                      </a:pPr>
                      <a:r>
                        <a:rPr lang="en">
                          <a:latin typeface="Nunito"/>
                          <a:ea typeface="Nunito"/>
                          <a:cs typeface="Nunito"/>
                          <a:sym typeface="Nunito"/>
                        </a:rPr>
                        <a:t>Ease of Use and Reliability</a:t>
                      </a:r>
                      <a:endParaRPr>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lang="en">
                          <a:latin typeface="Nunito"/>
                          <a:ea typeface="Nunito"/>
                          <a:cs typeface="Nunito"/>
                          <a:sym typeface="Nunito"/>
                        </a:rPr>
                        <a:t>=</a:t>
                      </a:r>
                      <a:endParaRPr>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lang="en">
                          <a:latin typeface="Nunito"/>
                          <a:ea typeface="Nunito"/>
                          <a:cs typeface="Nunito"/>
                          <a:sym typeface="Nunito"/>
                        </a:rPr>
                        <a:t>Yes</a:t>
                      </a:r>
                      <a:endParaRPr>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lang="en">
                          <a:latin typeface="Nunito"/>
                          <a:ea typeface="Nunito"/>
                          <a:cs typeface="Nunito"/>
                          <a:sym typeface="Nunito"/>
                        </a:rPr>
                        <a:t>N/A</a:t>
                      </a:r>
                      <a:endParaRPr>
                        <a:latin typeface="Nunito"/>
                        <a:ea typeface="Nunito"/>
                        <a:cs typeface="Nunito"/>
                        <a:sym typeface="Nunito"/>
                      </a:endParaRPr>
                    </a:p>
                  </a:txBody>
                  <a:tcPr marT="91425" marB="91425" marR="91425" marL="91425"/>
                </a:tc>
              </a:tr>
              <a:tr h="339625">
                <a:tc>
                  <a:txBody>
                    <a:bodyPr>
                      <a:noAutofit/>
                    </a:bodyPr>
                    <a:lstStyle/>
                    <a:p>
                      <a:pPr indent="0" lvl="0" marL="0" rtl="0" algn="l">
                        <a:spcBef>
                          <a:spcPts val="0"/>
                        </a:spcBef>
                        <a:spcAft>
                          <a:spcPts val="0"/>
                        </a:spcAft>
                        <a:buNone/>
                      </a:pPr>
                      <a:r>
                        <a:rPr lang="en">
                          <a:latin typeface="Nunito"/>
                          <a:ea typeface="Nunito"/>
                          <a:cs typeface="Nunito"/>
                          <a:sym typeface="Nunito"/>
                        </a:rPr>
                        <a:t>Self-Sufficient</a:t>
                      </a:r>
                      <a:endParaRPr>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lang="en">
                          <a:latin typeface="Nunito"/>
                          <a:ea typeface="Nunito"/>
                          <a:cs typeface="Nunito"/>
                          <a:sym typeface="Nunito"/>
                        </a:rPr>
                        <a:t>=</a:t>
                      </a:r>
                      <a:endParaRPr>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lang="en">
                          <a:latin typeface="Nunito"/>
                          <a:ea typeface="Nunito"/>
                          <a:cs typeface="Nunito"/>
                          <a:sym typeface="Nunito"/>
                        </a:rPr>
                        <a:t>Yes</a:t>
                      </a:r>
                      <a:endParaRPr>
                        <a:latin typeface="Nunito"/>
                        <a:ea typeface="Nunito"/>
                        <a:cs typeface="Nunito"/>
                        <a:sym typeface="Nunito"/>
                      </a:endParaRPr>
                    </a:p>
                  </a:txBody>
                  <a:tcPr marT="91425" marB="91425" marR="91425" marL="91425"/>
                </a:tc>
                <a:tc>
                  <a:txBody>
                    <a:bodyPr>
                      <a:noAutofit/>
                    </a:bodyPr>
                    <a:lstStyle/>
                    <a:p>
                      <a:pPr indent="0" lvl="0" marL="0" rtl="0" algn="l">
                        <a:spcBef>
                          <a:spcPts val="0"/>
                        </a:spcBef>
                        <a:spcAft>
                          <a:spcPts val="0"/>
                        </a:spcAft>
                        <a:buNone/>
                      </a:pPr>
                      <a:r>
                        <a:rPr lang="en">
                          <a:latin typeface="Nunito"/>
                          <a:ea typeface="Nunito"/>
                          <a:cs typeface="Nunito"/>
                          <a:sym typeface="Nunito"/>
                        </a:rPr>
                        <a:t>N/A</a:t>
                      </a:r>
                      <a:endParaRPr>
                        <a:latin typeface="Nunito"/>
                        <a:ea typeface="Nunito"/>
                        <a:cs typeface="Nunito"/>
                        <a:sym typeface="Nunito"/>
                      </a:endParaRPr>
                    </a:p>
                  </a:txBody>
                  <a:tcPr marT="91425" marB="91425" marR="91425" marL="91425"/>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18"/>
          <p:cNvSpPr txBox="1"/>
          <p:nvPr>
            <p:ph type="title"/>
          </p:nvPr>
        </p:nvSpPr>
        <p:spPr>
          <a:xfrm>
            <a:off x="819150" y="594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Client Meeting &amp; Initial Design Ideas</a:t>
            </a:r>
            <a:endParaRPr/>
          </a:p>
        </p:txBody>
      </p:sp>
      <p:pic>
        <p:nvPicPr>
          <p:cNvPr id="311" name="Google Shape;311;p18"/>
          <p:cNvPicPr preferRelativeResize="0"/>
          <p:nvPr/>
        </p:nvPicPr>
        <p:blipFill>
          <a:blip r:embed="rId3">
            <a:alphaModFix/>
          </a:blip>
          <a:stretch>
            <a:fillRect/>
          </a:stretch>
        </p:blipFill>
        <p:spPr>
          <a:xfrm>
            <a:off x="286525" y="806175"/>
            <a:ext cx="5186575" cy="3887399"/>
          </a:xfrm>
          <a:prstGeom prst="rect">
            <a:avLst/>
          </a:prstGeom>
          <a:noFill/>
          <a:ln>
            <a:noFill/>
          </a:ln>
        </p:spPr>
      </p:pic>
      <p:pic>
        <p:nvPicPr>
          <p:cNvPr id="312" name="Google Shape;312;p18"/>
          <p:cNvPicPr preferRelativeResize="0"/>
          <p:nvPr/>
        </p:nvPicPr>
        <p:blipFill>
          <a:blip r:embed="rId4">
            <a:alphaModFix/>
          </a:blip>
          <a:stretch>
            <a:fillRect/>
          </a:stretch>
        </p:blipFill>
        <p:spPr>
          <a:xfrm>
            <a:off x="5841975" y="806175"/>
            <a:ext cx="2915604" cy="3887401"/>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19"/>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Solution</a:t>
            </a:r>
            <a:endParaRPr/>
          </a:p>
        </p:txBody>
      </p:sp>
      <p:sp>
        <p:nvSpPr>
          <p:cNvPr id="318" name="Google Shape;318;p19"/>
          <p:cNvSpPr txBox="1"/>
          <p:nvPr>
            <p:ph idx="1" type="body"/>
          </p:nvPr>
        </p:nvSpPr>
        <p:spPr>
          <a:xfrm>
            <a:off x="678975" y="1510275"/>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We chose the lever</a:t>
            </a:r>
            <a:endParaRPr sz="2400"/>
          </a:p>
          <a:p>
            <a:pPr indent="-342900" lvl="0" marL="457200" rtl="0" algn="l">
              <a:spcBef>
                <a:spcPts val="1600"/>
              </a:spcBef>
              <a:spcAft>
                <a:spcPts val="0"/>
              </a:spcAft>
              <a:buSzPts val="1800"/>
              <a:buChar char="●"/>
            </a:pPr>
            <a:r>
              <a:rPr lang="en" sz="1800"/>
              <a:t>This was the most optimal solution for our client</a:t>
            </a:r>
            <a:endParaRPr sz="1800"/>
          </a:p>
          <a:p>
            <a:pPr indent="-342900" lvl="0" marL="457200" rtl="0" algn="l">
              <a:spcBef>
                <a:spcPts val="0"/>
              </a:spcBef>
              <a:spcAft>
                <a:spcPts val="0"/>
              </a:spcAft>
              <a:buSzPts val="1800"/>
              <a:buChar char="●"/>
            </a:pPr>
            <a:r>
              <a:rPr lang="en" sz="1800"/>
              <a:t>Allowed for the most effective motion with least amount of work</a:t>
            </a:r>
            <a:endParaRPr sz="1800"/>
          </a:p>
          <a:p>
            <a:pPr indent="-342900" lvl="0" marL="457200" rtl="0" algn="l">
              <a:spcBef>
                <a:spcPts val="0"/>
              </a:spcBef>
              <a:spcAft>
                <a:spcPts val="0"/>
              </a:spcAft>
              <a:buSzPts val="1800"/>
              <a:buChar char="●"/>
            </a:pPr>
            <a:r>
              <a:rPr lang="en" sz="1800"/>
              <a:t>The client and his supervisors were most fond of this attachment idea</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20"/>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Benchmarking</a:t>
            </a:r>
            <a:endParaRPr/>
          </a:p>
        </p:txBody>
      </p:sp>
      <p:sp>
        <p:nvSpPr>
          <p:cNvPr id="324" name="Google Shape;324;p20"/>
          <p:cNvSpPr txBox="1"/>
          <p:nvPr>
            <p:ph idx="1" type="body"/>
          </p:nvPr>
        </p:nvSpPr>
        <p:spPr>
          <a:xfrm>
            <a:off x="510150" y="1597875"/>
            <a:ext cx="82761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600"/>
              <a:t>    Hand Drive</a:t>
            </a:r>
            <a:r>
              <a:rPr lang="en" sz="1600"/>
              <a:t> 	</a:t>
            </a:r>
            <a:r>
              <a:rPr lang="en"/>
              <a:t>					</a:t>
            </a:r>
            <a:r>
              <a:rPr lang="en" sz="1600"/>
              <a:t>NuDrive						   Wijit</a:t>
            </a:r>
            <a:endParaRPr sz="1600"/>
          </a:p>
        </p:txBody>
      </p:sp>
      <p:pic>
        <p:nvPicPr>
          <p:cNvPr id="325" name="Google Shape;325;p20"/>
          <p:cNvPicPr preferRelativeResize="0"/>
          <p:nvPr/>
        </p:nvPicPr>
        <p:blipFill>
          <a:blip r:embed="rId3">
            <a:alphaModFix/>
          </a:blip>
          <a:stretch>
            <a:fillRect/>
          </a:stretch>
        </p:blipFill>
        <p:spPr>
          <a:xfrm>
            <a:off x="3579625" y="2078525"/>
            <a:ext cx="1995500" cy="1995500"/>
          </a:xfrm>
          <a:prstGeom prst="rect">
            <a:avLst/>
          </a:prstGeom>
          <a:noFill/>
          <a:ln>
            <a:noFill/>
          </a:ln>
        </p:spPr>
      </p:pic>
      <p:pic>
        <p:nvPicPr>
          <p:cNvPr id="326" name="Google Shape;326;p20"/>
          <p:cNvPicPr preferRelativeResize="0"/>
          <p:nvPr/>
        </p:nvPicPr>
        <p:blipFill>
          <a:blip r:embed="rId4">
            <a:alphaModFix/>
          </a:blip>
          <a:stretch>
            <a:fillRect/>
          </a:stretch>
        </p:blipFill>
        <p:spPr>
          <a:xfrm>
            <a:off x="193500" y="2033875"/>
            <a:ext cx="2226325" cy="1995499"/>
          </a:xfrm>
          <a:prstGeom prst="rect">
            <a:avLst/>
          </a:prstGeom>
          <a:noFill/>
          <a:ln>
            <a:noFill/>
          </a:ln>
        </p:spPr>
      </p:pic>
      <p:pic>
        <p:nvPicPr>
          <p:cNvPr id="327" name="Google Shape;327;p20"/>
          <p:cNvPicPr preferRelativeResize="0"/>
          <p:nvPr/>
        </p:nvPicPr>
        <p:blipFill rotWithShape="1">
          <a:blip r:embed="rId5">
            <a:alphaModFix/>
          </a:blip>
          <a:srcRect b="0" l="14242" r="11502" t="0"/>
          <a:stretch/>
        </p:blipFill>
        <p:spPr>
          <a:xfrm>
            <a:off x="6734925" y="2033875"/>
            <a:ext cx="2142200" cy="1892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21"/>
          <p:cNvSpPr txBox="1"/>
          <p:nvPr>
            <p:ph type="title"/>
          </p:nvPr>
        </p:nvSpPr>
        <p:spPr>
          <a:xfrm>
            <a:off x="674100" y="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 Design Idea/Prototypes</a:t>
            </a:r>
            <a:endParaRPr/>
          </a:p>
        </p:txBody>
      </p:sp>
      <p:pic>
        <p:nvPicPr>
          <p:cNvPr id="333" name="Google Shape;333;p21"/>
          <p:cNvPicPr preferRelativeResize="0"/>
          <p:nvPr/>
        </p:nvPicPr>
        <p:blipFill rotWithShape="1">
          <a:blip r:embed="rId3">
            <a:alphaModFix/>
          </a:blip>
          <a:srcRect b="25414" l="23637" r="22823" t="16994"/>
          <a:stretch/>
        </p:blipFill>
        <p:spPr>
          <a:xfrm>
            <a:off x="7180325" y="410650"/>
            <a:ext cx="1550250" cy="2227100"/>
          </a:xfrm>
          <a:prstGeom prst="rect">
            <a:avLst/>
          </a:prstGeom>
          <a:noFill/>
          <a:ln>
            <a:noFill/>
          </a:ln>
        </p:spPr>
      </p:pic>
      <p:pic>
        <p:nvPicPr>
          <p:cNvPr id="334" name="Google Shape;334;p21"/>
          <p:cNvPicPr preferRelativeResize="0"/>
          <p:nvPr/>
        </p:nvPicPr>
        <p:blipFill rotWithShape="1">
          <a:blip r:embed="rId4">
            <a:alphaModFix/>
          </a:blip>
          <a:srcRect b="14595" l="6858" r="22284" t="19301"/>
          <a:stretch/>
        </p:blipFill>
        <p:spPr>
          <a:xfrm>
            <a:off x="7315400" y="2894450"/>
            <a:ext cx="1415175" cy="1799125"/>
          </a:xfrm>
          <a:prstGeom prst="rect">
            <a:avLst/>
          </a:prstGeom>
          <a:noFill/>
          <a:ln>
            <a:noFill/>
          </a:ln>
        </p:spPr>
      </p:pic>
      <p:pic>
        <p:nvPicPr>
          <p:cNvPr id="335" name="Google Shape;335;p21"/>
          <p:cNvPicPr preferRelativeResize="0"/>
          <p:nvPr/>
        </p:nvPicPr>
        <p:blipFill rotWithShape="1">
          <a:blip r:embed="rId5">
            <a:alphaModFix/>
          </a:blip>
          <a:srcRect b="25152" l="31936" r="25085" t="33841"/>
          <a:stretch/>
        </p:blipFill>
        <p:spPr>
          <a:xfrm>
            <a:off x="5642350" y="2894450"/>
            <a:ext cx="1477125" cy="1799125"/>
          </a:xfrm>
          <a:prstGeom prst="rect">
            <a:avLst/>
          </a:prstGeom>
          <a:noFill/>
          <a:ln>
            <a:noFill/>
          </a:ln>
        </p:spPr>
      </p:pic>
      <p:pic>
        <p:nvPicPr>
          <p:cNvPr id="336" name="Google Shape;336;p21"/>
          <p:cNvPicPr preferRelativeResize="0"/>
          <p:nvPr/>
        </p:nvPicPr>
        <p:blipFill rotWithShape="1">
          <a:blip r:embed="rId6">
            <a:alphaModFix/>
          </a:blip>
          <a:srcRect b="28223" l="32745" r="29080" t="11470"/>
          <a:stretch/>
        </p:blipFill>
        <p:spPr>
          <a:xfrm>
            <a:off x="5931250" y="410650"/>
            <a:ext cx="1057725" cy="2227100"/>
          </a:xfrm>
          <a:prstGeom prst="rect">
            <a:avLst/>
          </a:prstGeom>
          <a:noFill/>
          <a:ln>
            <a:noFill/>
          </a:ln>
        </p:spPr>
      </p:pic>
      <p:pic>
        <p:nvPicPr>
          <p:cNvPr id="337" name="Google Shape;337;p21"/>
          <p:cNvPicPr preferRelativeResize="0"/>
          <p:nvPr/>
        </p:nvPicPr>
        <p:blipFill rotWithShape="1">
          <a:blip r:embed="rId7">
            <a:alphaModFix/>
          </a:blip>
          <a:srcRect b="0" l="17212" r="24756" t="0"/>
          <a:stretch/>
        </p:blipFill>
        <p:spPr>
          <a:xfrm>
            <a:off x="3818775" y="781000"/>
            <a:ext cx="1720090" cy="3952123"/>
          </a:xfrm>
          <a:prstGeom prst="rect">
            <a:avLst/>
          </a:prstGeom>
          <a:noFill/>
          <a:ln>
            <a:noFill/>
          </a:ln>
        </p:spPr>
      </p:pic>
      <p:pic>
        <p:nvPicPr>
          <p:cNvPr id="338" name="Google Shape;338;p21"/>
          <p:cNvPicPr preferRelativeResize="0"/>
          <p:nvPr/>
        </p:nvPicPr>
        <p:blipFill rotWithShape="1">
          <a:blip r:embed="rId8">
            <a:alphaModFix/>
          </a:blip>
          <a:srcRect b="25917" l="0" r="0" t="8748"/>
          <a:stretch/>
        </p:blipFill>
        <p:spPr>
          <a:xfrm>
            <a:off x="337799" y="781000"/>
            <a:ext cx="3377499" cy="395212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