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85" r:id="rId1"/>
  </p:sldMasterIdLst>
  <p:sldIdLst>
    <p:sldId id="256" r:id="rId2"/>
    <p:sldId id="257" r:id="rId3"/>
    <p:sldId id="259" r:id="rId4"/>
    <p:sldId id="267" r:id="rId5"/>
    <p:sldId id="260" r:id="rId6"/>
    <p:sldId id="264" r:id="rId7"/>
    <p:sldId id="265" r:id="rId8"/>
    <p:sldId id="268" r:id="rId9"/>
    <p:sldId id="270" r:id="rId10"/>
    <p:sldId id="261" r:id="rId11"/>
    <p:sldId id="269" r:id="rId12"/>
    <p:sldId id="266" r:id="rId13"/>
    <p:sldId id="271" r:id="rId14"/>
    <p:sldId id="272" r:id="rId15"/>
    <p:sldId id="273" r:id="rId16"/>
    <p:sldId id="274" r:id="rId17"/>
    <p:sldId id="275" r:id="rId18"/>
    <p:sldId id="276" r:id="rId19"/>
    <p:sldId id="262" r:id="rId20"/>
    <p:sldId id="281" r:id="rId21"/>
    <p:sldId id="283" r:id="rId22"/>
    <p:sldId id="284" r:id="rId23"/>
    <p:sldId id="282" r:id="rId24"/>
    <p:sldId id="286" r:id="rId25"/>
    <p:sldId id="277" r:id="rId26"/>
    <p:sldId id="280" r:id="rId27"/>
    <p:sldId id="278" r:id="rId28"/>
    <p:sldId id="279" r:id="rId29"/>
    <p:sldId id="285" r:id="rId30"/>
    <p:sldId id="287" r:id="rId31"/>
    <p:sldId id="288" r:id="rId32"/>
    <p:sldId id="289" r:id="rId33"/>
    <p:sldId id="263" r:id="rId34"/>
    <p:sldId id="296" r:id="rId35"/>
    <p:sldId id="290" r:id="rId36"/>
    <p:sldId id="291" r:id="rId37"/>
    <p:sldId id="292" r:id="rId38"/>
    <p:sldId id="293" r:id="rId39"/>
    <p:sldId id="294" r:id="rId40"/>
    <p:sldId id="297" r:id="rId41"/>
    <p:sldId id="295" r:id="rId42"/>
    <p:sldId id="258"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0F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65"/>
  </p:normalViewPr>
  <p:slideViewPr>
    <p:cSldViewPr snapToGrid="0" snapToObjects="1">
      <p:cViewPr>
        <p:scale>
          <a:sx n="87" d="100"/>
          <a:sy n="87" d="100"/>
        </p:scale>
        <p:origin x="1536" y="10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smtClean="0"/>
              <a:t>4/7/18</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53984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19902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166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47942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6329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4/7/18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84368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4/7/18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20129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75386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10398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86203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92665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32369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4/7/18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3579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4/7/18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86196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4/7/18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57003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04040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63226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4/7/18</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66884279"/>
      </p:ext>
    </p:extLst>
  </p:cSld>
  <p:clrMap bg1="dk1" tx1="lt1" bg2="dk2"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8316-1B2F-2640-B433-1E15B790934E}"/>
              </a:ext>
            </a:extLst>
          </p:cNvPr>
          <p:cNvSpPr>
            <a:spLocks noGrp="1"/>
          </p:cNvSpPr>
          <p:nvPr>
            <p:ph type="ctrTitle"/>
          </p:nvPr>
        </p:nvSpPr>
        <p:spPr/>
        <p:txBody>
          <a:bodyPr>
            <a:normAutofit/>
          </a:bodyPr>
          <a:lstStyle/>
          <a:p>
            <a:pPr algn="ctr"/>
            <a:r>
              <a:rPr lang="en-US" sz="6000" dirty="0">
                <a:solidFill>
                  <a:srgbClr val="2B0F0A"/>
                </a:solidFill>
              </a:rPr>
              <a:t>Shed 1 - The solar team</a:t>
            </a:r>
          </a:p>
        </p:txBody>
      </p:sp>
      <p:sp>
        <p:nvSpPr>
          <p:cNvPr id="3" name="Subtitle 2">
            <a:extLst>
              <a:ext uri="{FF2B5EF4-FFF2-40B4-BE49-F238E27FC236}">
                <a16:creationId xmlns:a16="http://schemas.microsoft.com/office/drawing/2014/main" id="{FF134E3B-D4A5-DC41-8BA5-9212C92206E0}"/>
              </a:ext>
            </a:extLst>
          </p:cNvPr>
          <p:cNvSpPr>
            <a:spLocks noGrp="1"/>
          </p:cNvSpPr>
          <p:nvPr>
            <p:ph type="subTitle" idx="1"/>
          </p:nvPr>
        </p:nvSpPr>
        <p:spPr/>
        <p:txBody>
          <a:bodyPr>
            <a:normAutofit/>
          </a:bodyPr>
          <a:lstStyle/>
          <a:p>
            <a:pPr algn="ctr"/>
            <a:r>
              <a:rPr lang="en-US" sz="2800" dirty="0">
                <a:solidFill>
                  <a:srgbClr val="2B0F0A"/>
                </a:solidFill>
              </a:rPr>
              <a:t>By: Reethi, sari, Jeffrey, </a:t>
            </a:r>
            <a:r>
              <a:rPr lang="en-US" sz="2800" dirty="0" err="1">
                <a:solidFill>
                  <a:srgbClr val="2B0F0A"/>
                </a:solidFill>
              </a:rPr>
              <a:t>alex</a:t>
            </a:r>
            <a:r>
              <a:rPr lang="en-US" sz="2800" dirty="0">
                <a:solidFill>
                  <a:srgbClr val="2B0F0A"/>
                </a:solidFill>
              </a:rPr>
              <a:t>, </a:t>
            </a:r>
            <a:r>
              <a:rPr lang="en-US" sz="2800" dirty="0" err="1">
                <a:solidFill>
                  <a:srgbClr val="2B0F0A"/>
                </a:solidFill>
              </a:rPr>
              <a:t>lucas</a:t>
            </a:r>
            <a:r>
              <a:rPr lang="en-US" sz="2800" dirty="0">
                <a:solidFill>
                  <a:srgbClr val="2B0F0A"/>
                </a:solidFill>
              </a:rPr>
              <a:t>, </a:t>
            </a:r>
            <a:r>
              <a:rPr lang="en-US" sz="2800" dirty="0" err="1">
                <a:solidFill>
                  <a:srgbClr val="2B0F0A"/>
                </a:solidFill>
              </a:rPr>
              <a:t>kyle</a:t>
            </a:r>
            <a:endParaRPr lang="en-US" sz="2800" dirty="0">
              <a:solidFill>
                <a:srgbClr val="2B0F0A"/>
              </a:solidFill>
            </a:endParaRPr>
          </a:p>
        </p:txBody>
      </p:sp>
    </p:spTree>
    <p:extLst>
      <p:ext uri="{BB962C8B-B14F-4D97-AF65-F5344CB8AC3E}">
        <p14:creationId xmlns:p14="http://schemas.microsoft.com/office/powerpoint/2010/main" val="19736109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CD98A-23EA-584D-A38B-8752F81603C0}"/>
              </a:ext>
            </a:extLst>
          </p:cNvPr>
          <p:cNvSpPr>
            <a:spLocks noGrp="1"/>
          </p:cNvSpPr>
          <p:nvPr>
            <p:ph type="title"/>
          </p:nvPr>
        </p:nvSpPr>
        <p:spPr/>
        <p:txBody>
          <a:bodyPr/>
          <a:lstStyle/>
          <a:p>
            <a:pPr algn="ctr"/>
            <a:r>
              <a:rPr lang="en-US" dirty="0"/>
              <a:t>ideate</a:t>
            </a:r>
          </a:p>
        </p:txBody>
      </p:sp>
      <p:sp>
        <p:nvSpPr>
          <p:cNvPr id="3" name="Text Placeholder 2">
            <a:extLst>
              <a:ext uri="{FF2B5EF4-FFF2-40B4-BE49-F238E27FC236}">
                <a16:creationId xmlns:a16="http://schemas.microsoft.com/office/drawing/2014/main" id="{87F5A60B-686C-FF4A-9D56-7962290E3402}"/>
              </a:ext>
            </a:extLst>
          </p:cNvPr>
          <p:cNvSpPr>
            <a:spLocks noGrp="1"/>
          </p:cNvSpPr>
          <p:nvPr>
            <p:ph type="body" sz="half" idx="13"/>
          </p:nvPr>
        </p:nvSpPr>
        <p:spPr/>
        <p:txBody>
          <a:bodyPr/>
          <a:lstStyle/>
          <a:p>
            <a:endParaRPr lang="en-US"/>
          </a:p>
        </p:txBody>
      </p:sp>
      <p:sp>
        <p:nvSpPr>
          <p:cNvPr id="4" name="Text Placeholder 3">
            <a:extLst>
              <a:ext uri="{FF2B5EF4-FFF2-40B4-BE49-F238E27FC236}">
                <a16:creationId xmlns:a16="http://schemas.microsoft.com/office/drawing/2014/main" id="{AA25B1F4-9253-4548-932A-A5600A2FA59D}"/>
              </a:ext>
            </a:extLst>
          </p:cNvPr>
          <p:cNvSpPr>
            <a:spLocks noGrp="1"/>
          </p:cNvSpPr>
          <p:nvPr>
            <p:ph type="body" sz="half" idx="2"/>
          </p:nvPr>
        </p:nvSpPr>
        <p:spPr/>
        <p:txBody>
          <a:bodyPr/>
          <a:lstStyle/>
          <a:p>
            <a:r>
              <a:rPr lang="en-US" dirty="0"/>
              <a:t>-Sharing Ideas/Brain Storm</a:t>
            </a:r>
          </a:p>
          <a:p>
            <a:r>
              <a:rPr lang="en-US" dirty="0"/>
              <a:t>-Identify Problems Needed to Be Solved</a:t>
            </a:r>
          </a:p>
        </p:txBody>
      </p:sp>
    </p:spTree>
    <p:extLst>
      <p:ext uri="{BB962C8B-B14F-4D97-AF65-F5344CB8AC3E}">
        <p14:creationId xmlns:p14="http://schemas.microsoft.com/office/powerpoint/2010/main" val="3381236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FF1EF-9E30-FC4A-9E48-7DA1D8FEB593}"/>
              </a:ext>
            </a:extLst>
          </p:cNvPr>
          <p:cNvSpPr>
            <a:spLocks noGrp="1"/>
          </p:cNvSpPr>
          <p:nvPr>
            <p:ph type="title"/>
          </p:nvPr>
        </p:nvSpPr>
        <p:spPr/>
        <p:txBody>
          <a:bodyPr/>
          <a:lstStyle/>
          <a:p>
            <a:pPr algn="ctr"/>
            <a:r>
              <a:rPr lang="en-US" dirty="0"/>
              <a:t>Problems to be solved</a:t>
            </a:r>
          </a:p>
        </p:txBody>
      </p:sp>
      <p:sp>
        <p:nvSpPr>
          <p:cNvPr id="3" name="Content Placeholder 2">
            <a:extLst>
              <a:ext uri="{FF2B5EF4-FFF2-40B4-BE49-F238E27FC236}">
                <a16:creationId xmlns:a16="http://schemas.microsoft.com/office/drawing/2014/main" id="{FA396F5C-666B-9747-B4F1-41AF1538ED74}"/>
              </a:ext>
            </a:extLst>
          </p:cNvPr>
          <p:cNvSpPr>
            <a:spLocks noGrp="1"/>
          </p:cNvSpPr>
          <p:nvPr>
            <p:ph idx="1"/>
          </p:nvPr>
        </p:nvSpPr>
        <p:spPr/>
        <p:txBody>
          <a:bodyPr/>
          <a:lstStyle/>
          <a:p>
            <a:r>
              <a:rPr lang="en-US" dirty="0"/>
              <a:t>We categorized the clients needs into 3 “problems”:</a:t>
            </a:r>
          </a:p>
          <a:p>
            <a:pPr lvl="1"/>
            <a:r>
              <a:rPr lang="en-US" dirty="0"/>
              <a:t>The Air Heater</a:t>
            </a:r>
          </a:p>
          <a:p>
            <a:pPr lvl="1"/>
            <a:r>
              <a:rPr lang="en-US" dirty="0"/>
              <a:t>The Water Heater</a:t>
            </a:r>
          </a:p>
          <a:p>
            <a:pPr lvl="1"/>
            <a:r>
              <a:rPr lang="en-US" dirty="0"/>
              <a:t>The Installation and Attachments for the Solar Panel</a:t>
            </a:r>
          </a:p>
        </p:txBody>
      </p:sp>
    </p:spTree>
    <p:extLst>
      <p:ext uri="{BB962C8B-B14F-4D97-AF65-F5344CB8AC3E}">
        <p14:creationId xmlns:p14="http://schemas.microsoft.com/office/powerpoint/2010/main" val="4017946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C7E091-B63B-0543-AAC2-6AB406462EC7}"/>
              </a:ext>
            </a:extLst>
          </p:cNvPr>
          <p:cNvSpPr>
            <a:spLocks noGrp="1"/>
          </p:cNvSpPr>
          <p:nvPr>
            <p:ph type="title"/>
          </p:nvPr>
        </p:nvSpPr>
        <p:spPr/>
        <p:txBody>
          <a:bodyPr/>
          <a:lstStyle/>
          <a:p>
            <a:pPr algn="ctr"/>
            <a:r>
              <a:rPr lang="en-US" dirty="0"/>
              <a:t>Potential Idea 1- Water heating</a:t>
            </a:r>
          </a:p>
        </p:txBody>
      </p:sp>
      <p:pic>
        <p:nvPicPr>
          <p:cNvPr id="3" name="Content Placeholder 2">
            <a:extLst>
              <a:ext uri="{FF2B5EF4-FFF2-40B4-BE49-F238E27FC236}">
                <a16:creationId xmlns:a16="http://schemas.microsoft.com/office/drawing/2014/main" id="{399B9778-765A-2344-AE1E-7CE5954E6D78}"/>
              </a:ext>
            </a:extLst>
          </p:cNvPr>
          <p:cNvPicPr>
            <a:picLocks noGrp="1" noChangeAspect="1"/>
          </p:cNvPicPr>
          <p:nvPr>
            <p:ph idx="1"/>
          </p:nvPr>
        </p:nvPicPr>
        <p:blipFill>
          <a:blip r:embed="rId2"/>
          <a:stretch>
            <a:fillRect/>
          </a:stretch>
        </p:blipFill>
        <p:spPr>
          <a:xfrm>
            <a:off x="7121159" y="3213405"/>
            <a:ext cx="4241800" cy="2387600"/>
          </a:xfrm>
        </p:spPr>
      </p:pic>
      <p:sp>
        <p:nvSpPr>
          <p:cNvPr id="4" name="TextBox 3">
            <a:extLst>
              <a:ext uri="{FF2B5EF4-FFF2-40B4-BE49-F238E27FC236}">
                <a16:creationId xmlns:a16="http://schemas.microsoft.com/office/drawing/2014/main" id="{09A884FB-C585-9C46-BE1C-5B3873C7947C}"/>
              </a:ext>
            </a:extLst>
          </p:cNvPr>
          <p:cNvSpPr txBox="1"/>
          <p:nvPr/>
        </p:nvSpPr>
        <p:spPr>
          <a:xfrm>
            <a:off x="861645" y="2097088"/>
            <a:ext cx="6259513" cy="4247317"/>
          </a:xfrm>
          <a:prstGeom prst="rect">
            <a:avLst/>
          </a:prstGeom>
          <a:noFill/>
        </p:spPr>
        <p:txBody>
          <a:bodyPr wrap="square" numCol="2" rtlCol="0">
            <a:spAutoFit/>
          </a:bodyPr>
          <a:lstStyle/>
          <a:p>
            <a:r>
              <a:rPr lang="en-CA" b="1" dirty="0"/>
              <a:t>Advantages:</a:t>
            </a:r>
            <a:endParaRPr lang="en-CA" dirty="0"/>
          </a:p>
          <a:p>
            <a:pPr fontAlgn="base"/>
            <a:r>
              <a:rPr lang="en-CA" dirty="0"/>
              <a:t>Minimal to no maintenance required</a:t>
            </a:r>
          </a:p>
          <a:p>
            <a:pPr fontAlgn="base"/>
            <a:r>
              <a:rPr lang="en-CA" dirty="0"/>
              <a:t>Scalable (can be easily implemented into several housings in the Algonquin </a:t>
            </a:r>
            <a:r>
              <a:rPr lang="en-CA" dirty="0" err="1"/>
              <a:t>Barriere</a:t>
            </a:r>
            <a:r>
              <a:rPr lang="en-CA" dirty="0"/>
              <a:t> Lake)</a:t>
            </a:r>
          </a:p>
          <a:p>
            <a:pPr fontAlgn="base"/>
            <a:r>
              <a:rPr lang="en-CA" dirty="0"/>
              <a:t>Corrosion Resistant copper </a:t>
            </a:r>
          </a:p>
          <a:p>
            <a:pPr fontAlgn="base"/>
            <a:r>
              <a:rPr lang="en-CA" dirty="0"/>
              <a:t>Recyclable</a:t>
            </a:r>
          </a:p>
          <a:p>
            <a:pPr fontAlgn="base"/>
            <a:r>
              <a:rPr lang="en-CA" dirty="0"/>
              <a:t>Antibacterial</a:t>
            </a:r>
          </a:p>
          <a:p>
            <a:pPr fontAlgn="base"/>
            <a:r>
              <a:rPr lang="en-CA" dirty="0"/>
              <a:t>Unaffected by UV rays</a:t>
            </a:r>
          </a:p>
          <a:p>
            <a:br>
              <a:rPr lang="en-CA" dirty="0"/>
            </a:br>
            <a:endParaRPr lang="en-CA" dirty="0"/>
          </a:p>
          <a:p>
            <a:endParaRPr lang="en-CA" b="1" dirty="0"/>
          </a:p>
          <a:p>
            <a:endParaRPr lang="en-CA" b="1" dirty="0"/>
          </a:p>
          <a:p>
            <a:r>
              <a:rPr lang="en-CA" b="1" dirty="0"/>
              <a:t>Disadvantages:</a:t>
            </a:r>
            <a:endParaRPr lang="en-CA" dirty="0"/>
          </a:p>
          <a:p>
            <a:pPr fontAlgn="base"/>
            <a:r>
              <a:rPr lang="en-CA" dirty="0"/>
              <a:t>Takes up additional space on the roof</a:t>
            </a:r>
          </a:p>
          <a:p>
            <a:pPr fontAlgn="base"/>
            <a:r>
              <a:rPr lang="en-CA" dirty="0"/>
              <a:t>Glass cover can break during shed transportation</a:t>
            </a:r>
          </a:p>
          <a:p>
            <a:pPr fontAlgn="base"/>
            <a:r>
              <a:rPr lang="en-CA" dirty="0"/>
              <a:t>Copper piping has become expensive </a:t>
            </a:r>
          </a:p>
          <a:p>
            <a:pPr fontAlgn="base"/>
            <a:r>
              <a:rPr lang="en-CA" dirty="0"/>
              <a:t>Cold climates may cause copper pipes to burst</a:t>
            </a:r>
          </a:p>
          <a:p>
            <a:pPr fontAlgn="base"/>
            <a:r>
              <a:rPr lang="en-CA" dirty="0"/>
              <a:t>Water can have metallic taste </a:t>
            </a:r>
          </a:p>
        </p:txBody>
      </p:sp>
    </p:spTree>
    <p:extLst>
      <p:ext uri="{BB962C8B-B14F-4D97-AF65-F5344CB8AC3E}">
        <p14:creationId xmlns:p14="http://schemas.microsoft.com/office/powerpoint/2010/main" val="3089881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A45C8-5734-D34F-AC36-12FCD129821C}"/>
              </a:ext>
            </a:extLst>
          </p:cNvPr>
          <p:cNvSpPr>
            <a:spLocks noGrp="1"/>
          </p:cNvSpPr>
          <p:nvPr>
            <p:ph type="title"/>
          </p:nvPr>
        </p:nvSpPr>
        <p:spPr/>
        <p:txBody>
          <a:bodyPr/>
          <a:lstStyle/>
          <a:p>
            <a:pPr algn="ctr"/>
            <a:r>
              <a:rPr lang="en-US" dirty="0"/>
              <a:t>Potential Idea 2- Water heating</a:t>
            </a:r>
          </a:p>
        </p:txBody>
      </p:sp>
      <p:pic>
        <p:nvPicPr>
          <p:cNvPr id="5" name="Content Placeholder 4">
            <a:extLst>
              <a:ext uri="{FF2B5EF4-FFF2-40B4-BE49-F238E27FC236}">
                <a16:creationId xmlns:a16="http://schemas.microsoft.com/office/drawing/2014/main" id="{D7D5D37D-C46A-A44F-989F-11309F76279E}"/>
              </a:ext>
            </a:extLst>
          </p:cNvPr>
          <p:cNvPicPr>
            <a:picLocks noGrp="1" noChangeAspect="1"/>
          </p:cNvPicPr>
          <p:nvPr>
            <p:ph idx="1"/>
          </p:nvPr>
        </p:nvPicPr>
        <p:blipFill>
          <a:blip r:embed="rId2"/>
          <a:stretch>
            <a:fillRect/>
          </a:stretch>
        </p:blipFill>
        <p:spPr>
          <a:xfrm>
            <a:off x="1016976" y="2097088"/>
            <a:ext cx="3541712" cy="3541712"/>
          </a:xfrm>
        </p:spPr>
      </p:pic>
      <p:sp>
        <p:nvSpPr>
          <p:cNvPr id="6" name="TextBox 5">
            <a:extLst>
              <a:ext uri="{FF2B5EF4-FFF2-40B4-BE49-F238E27FC236}">
                <a16:creationId xmlns:a16="http://schemas.microsoft.com/office/drawing/2014/main" id="{2D04C0FE-DAD1-074A-8757-392C1AC7DBA1}"/>
              </a:ext>
            </a:extLst>
          </p:cNvPr>
          <p:cNvSpPr txBox="1"/>
          <p:nvPr/>
        </p:nvSpPr>
        <p:spPr>
          <a:xfrm>
            <a:off x="4695092" y="2097088"/>
            <a:ext cx="6119446" cy="3170099"/>
          </a:xfrm>
          <a:prstGeom prst="rect">
            <a:avLst/>
          </a:prstGeom>
          <a:noFill/>
        </p:spPr>
        <p:txBody>
          <a:bodyPr wrap="square" numCol="2" rtlCol="0">
            <a:spAutoFit/>
          </a:bodyPr>
          <a:lstStyle/>
          <a:p>
            <a:r>
              <a:rPr lang="en-CA" b="1" dirty="0"/>
              <a:t>Advantages:</a:t>
            </a:r>
            <a:endParaRPr lang="en-CA" dirty="0"/>
          </a:p>
          <a:p>
            <a:pPr fontAlgn="base"/>
            <a:r>
              <a:rPr lang="en-CA" dirty="0"/>
              <a:t>Cheaper than copper</a:t>
            </a:r>
          </a:p>
          <a:p>
            <a:pPr fontAlgn="base"/>
            <a:r>
              <a:rPr lang="en-CA" dirty="0"/>
              <a:t>Resistant to Chlorine</a:t>
            </a:r>
          </a:p>
          <a:p>
            <a:pPr fontAlgn="base"/>
            <a:r>
              <a:rPr lang="en-CA" dirty="0"/>
              <a:t>Faster installation (fewer connections)</a:t>
            </a:r>
          </a:p>
          <a:p>
            <a:pPr fontAlgn="base"/>
            <a:r>
              <a:rPr lang="en-CA" dirty="0"/>
              <a:t>More efficient (retains heat)</a:t>
            </a:r>
          </a:p>
          <a:p>
            <a:pPr fontAlgn="base"/>
            <a:r>
              <a:rPr lang="en-CA" dirty="0"/>
              <a:t>Resistant to freezing  </a:t>
            </a:r>
          </a:p>
          <a:p>
            <a:pPr fontAlgn="base"/>
            <a:r>
              <a:rPr lang="en-CA" dirty="0"/>
              <a:t>Safe for drinking</a:t>
            </a:r>
          </a:p>
          <a:p>
            <a:endParaRPr lang="en-CA" b="1" dirty="0"/>
          </a:p>
          <a:p>
            <a:endParaRPr lang="en-CA" b="1" dirty="0"/>
          </a:p>
          <a:p>
            <a:endParaRPr lang="en-CA" b="1" dirty="0"/>
          </a:p>
          <a:p>
            <a:r>
              <a:rPr lang="en-CA" b="1" dirty="0"/>
              <a:t>Disadvantages:</a:t>
            </a:r>
            <a:endParaRPr lang="en-CA" dirty="0"/>
          </a:p>
          <a:p>
            <a:pPr fontAlgn="base"/>
            <a:r>
              <a:rPr lang="en-CA" dirty="0"/>
              <a:t>Not ideal for outside use</a:t>
            </a:r>
          </a:p>
          <a:p>
            <a:pPr fontAlgn="base"/>
            <a:r>
              <a:rPr lang="en-CA" dirty="0"/>
              <a:t>Cannot be recycled</a:t>
            </a:r>
          </a:p>
          <a:p>
            <a:endParaRPr lang="en-US" dirty="0"/>
          </a:p>
        </p:txBody>
      </p:sp>
    </p:spTree>
    <p:extLst>
      <p:ext uri="{BB962C8B-B14F-4D97-AF65-F5344CB8AC3E}">
        <p14:creationId xmlns:p14="http://schemas.microsoft.com/office/powerpoint/2010/main" val="4096126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A2EA0-08AF-1642-96C6-660DEC0454E5}"/>
              </a:ext>
            </a:extLst>
          </p:cNvPr>
          <p:cNvSpPr>
            <a:spLocks noGrp="1"/>
          </p:cNvSpPr>
          <p:nvPr>
            <p:ph type="title"/>
          </p:nvPr>
        </p:nvSpPr>
        <p:spPr/>
        <p:txBody>
          <a:bodyPr/>
          <a:lstStyle/>
          <a:p>
            <a:pPr algn="ctr"/>
            <a:r>
              <a:rPr lang="en-US" dirty="0"/>
              <a:t>Potential Idea 3- Water Heater</a:t>
            </a:r>
          </a:p>
        </p:txBody>
      </p:sp>
      <p:sp>
        <p:nvSpPr>
          <p:cNvPr id="3" name="Content Placeholder 2">
            <a:extLst>
              <a:ext uri="{FF2B5EF4-FFF2-40B4-BE49-F238E27FC236}">
                <a16:creationId xmlns:a16="http://schemas.microsoft.com/office/drawing/2014/main" id="{DD79087C-7925-124D-8B31-62E4B64AC23D}"/>
              </a:ext>
            </a:extLst>
          </p:cNvPr>
          <p:cNvSpPr>
            <a:spLocks noGrp="1"/>
          </p:cNvSpPr>
          <p:nvPr>
            <p:ph idx="1"/>
          </p:nvPr>
        </p:nvSpPr>
        <p:spPr/>
        <p:txBody>
          <a:bodyPr/>
          <a:lstStyle/>
          <a:p>
            <a:r>
              <a:rPr lang="en-US" dirty="0"/>
              <a:t>We were thinking of maybe insulating our tanks</a:t>
            </a:r>
          </a:p>
        </p:txBody>
      </p:sp>
      <p:pic>
        <p:nvPicPr>
          <p:cNvPr id="5" name="Picture 4">
            <a:extLst>
              <a:ext uri="{FF2B5EF4-FFF2-40B4-BE49-F238E27FC236}">
                <a16:creationId xmlns:a16="http://schemas.microsoft.com/office/drawing/2014/main" id="{377B770E-2D67-C94A-BB7F-1D67F71EBD6B}"/>
              </a:ext>
            </a:extLst>
          </p:cNvPr>
          <p:cNvPicPr>
            <a:picLocks noChangeAspect="1"/>
          </p:cNvPicPr>
          <p:nvPr/>
        </p:nvPicPr>
        <p:blipFill>
          <a:blip r:embed="rId2"/>
          <a:stretch>
            <a:fillRect/>
          </a:stretch>
        </p:blipFill>
        <p:spPr>
          <a:xfrm>
            <a:off x="1141412" y="2944446"/>
            <a:ext cx="3430588" cy="2692400"/>
          </a:xfrm>
          <a:prstGeom prst="rect">
            <a:avLst/>
          </a:prstGeom>
        </p:spPr>
      </p:pic>
      <p:pic>
        <p:nvPicPr>
          <p:cNvPr id="7" name="Picture 6">
            <a:extLst>
              <a:ext uri="{FF2B5EF4-FFF2-40B4-BE49-F238E27FC236}">
                <a16:creationId xmlns:a16="http://schemas.microsoft.com/office/drawing/2014/main" id="{D484D3EC-00D1-594A-86F3-6D6D6422F757}"/>
              </a:ext>
            </a:extLst>
          </p:cNvPr>
          <p:cNvPicPr>
            <a:picLocks noChangeAspect="1"/>
          </p:cNvPicPr>
          <p:nvPr/>
        </p:nvPicPr>
        <p:blipFill>
          <a:blip r:embed="rId3"/>
          <a:stretch>
            <a:fillRect/>
          </a:stretch>
        </p:blipFill>
        <p:spPr>
          <a:xfrm>
            <a:off x="4587813" y="2944447"/>
            <a:ext cx="3221892" cy="2692400"/>
          </a:xfrm>
          <a:prstGeom prst="rect">
            <a:avLst/>
          </a:prstGeom>
        </p:spPr>
      </p:pic>
      <p:sp>
        <p:nvSpPr>
          <p:cNvPr id="8" name="TextBox 7">
            <a:extLst>
              <a:ext uri="{FF2B5EF4-FFF2-40B4-BE49-F238E27FC236}">
                <a16:creationId xmlns:a16="http://schemas.microsoft.com/office/drawing/2014/main" id="{05A3B3B3-54ED-1F4C-B560-AB883EA22769}"/>
              </a:ext>
            </a:extLst>
          </p:cNvPr>
          <p:cNvSpPr txBox="1"/>
          <p:nvPr/>
        </p:nvSpPr>
        <p:spPr>
          <a:xfrm>
            <a:off x="8405445" y="2610683"/>
            <a:ext cx="3376247" cy="4247317"/>
          </a:xfrm>
          <a:prstGeom prst="rect">
            <a:avLst/>
          </a:prstGeom>
          <a:noFill/>
        </p:spPr>
        <p:txBody>
          <a:bodyPr wrap="square" numCol="2" rtlCol="0">
            <a:spAutoFit/>
          </a:bodyPr>
          <a:lstStyle/>
          <a:p>
            <a:r>
              <a:rPr lang="en-CA" b="1" dirty="0"/>
              <a:t>Advantages: </a:t>
            </a:r>
            <a:endParaRPr lang="en-CA" dirty="0"/>
          </a:p>
          <a:p>
            <a:pPr fontAlgn="base"/>
            <a:r>
              <a:rPr lang="en-CA" dirty="0"/>
              <a:t>Styrofoam insulation is affordable </a:t>
            </a:r>
          </a:p>
          <a:p>
            <a:pPr fontAlgn="base"/>
            <a:r>
              <a:rPr lang="en-CA" dirty="0"/>
              <a:t>Geothermal heat is a clean source of energy</a:t>
            </a:r>
          </a:p>
          <a:p>
            <a:pPr fontAlgn="base"/>
            <a:endParaRPr lang="en-CA" dirty="0"/>
          </a:p>
          <a:p>
            <a:endParaRPr lang="en-CA" b="1" dirty="0"/>
          </a:p>
          <a:p>
            <a:endParaRPr lang="en-CA" b="1" dirty="0"/>
          </a:p>
          <a:p>
            <a:endParaRPr lang="en-CA" b="1" dirty="0"/>
          </a:p>
          <a:p>
            <a:endParaRPr lang="en-CA" b="1" dirty="0"/>
          </a:p>
          <a:p>
            <a:endParaRPr lang="en-CA" b="1" dirty="0"/>
          </a:p>
          <a:p>
            <a:endParaRPr lang="en-CA" b="1" dirty="0"/>
          </a:p>
          <a:p>
            <a:endParaRPr lang="en-CA" b="1" dirty="0"/>
          </a:p>
          <a:p>
            <a:r>
              <a:rPr lang="en-CA" b="1" dirty="0"/>
              <a:t>Disadvantages: </a:t>
            </a:r>
            <a:endParaRPr lang="en-CA" dirty="0"/>
          </a:p>
          <a:p>
            <a:pPr fontAlgn="base"/>
            <a:r>
              <a:rPr lang="en-CA" dirty="0"/>
              <a:t>A pump is required to return the stored water to the house</a:t>
            </a:r>
          </a:p>
          <a:p>
            <a:pPr fontAlgn="base"/>
            <a:r>
              <a:rPr lang="en-CA" dirty="0"/>
              <a:t>Need to dig below the frost line (4 feet+) </a:t>
            </a:r>
          </a:p>
          <a:p>
            <a:pPr fontAlgn="base"/>
            <a:r>
              <a:rPr lang="en-CA" dirty="0"/>
              <a:t>Underground storage tank will interfere with the transportability of the house. </a:t>
            </a:r>
          </a:p>
          <a:p>
            <a:endParaRPr lang="en-US" dirty="0"/>
          </a:p>
        </p:txBody>
      </p:sp>
    </p:spTree>
    <p:extLst>
      <p:ext uri="{BB962C8B-B14F-4D97-AF65-F5344CB8AC3E}">
        <p14:creationId xmlns:p14="http://schemas.microsoft.com/office/powerpoint/2010/main" val="221049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C8489-B047-B94E-B3B3-C468BE8FB717}"/>
              </a:ext>
            </a:extLst>
          </p:cNvPr>
          <p:cNvSpPr>
            <a:spLocks noGrp="1"/>
          </p:cNvSpPr>
          <p:nvPr>
            <p:ph type="title"/>
          </p:nvPr>
        </p:nvSpPr>
        <p:spPr/>
        <p:txBody>
          <a:bodyPr/>
          <a:lstStyle/>
          <a:p>
            <a:pPr algn="ctr"/>
            <a:r>
              <a:rPr lang="en-US" dirty="0"/>
              <a:t>Potential Idea 4- Water Heater</a:t>
            </a:r>
          </a:p>
        </p:txBody>
      </p:sp>
      <p:sp>
        <p:nvSpPr>
          <p:cNvPr id="3" name="Content Placeholder 2">
            <a:extLst>
              <a:ext uri="{FF2B5EF4-FFF2-40B4-BE49-F238E27FC236}">
                <a16:creationId xmlns:a16="http://schemas.microsoft.com/office/drawing/2014/main" id="{21BBABFF-B30A-5448-835E-A0F4D460F978}"/>
              </a:ext>
            </a:extLst>
          </p:cNvPr>
          <p:cNvSpPr>
            <a:spLocks noGrp="1"/>
          </p:cNvSpPr>
          <p:nvPr>
            <p:ph idx="1"/>
          </p:nvPr>
        </p:nvSpPr>
        <p:spPr/>
        <p:txBody>
          <a:bodyPr/>
          <a:lstStyle/>
          <a:p>
            <a:r>
              <a:rPr lang="en-CA" dirty="0"/>
              <a:t>Elevated storage tank using both </a:t>
            </a:r>
            <a:r>
              <a:rPr lang="en-CA" dirty="0" err="1"/>
              <a:t>styrofoam</a:t>
            </a:r>
            <a:r>
              <a:rPr lang="en-CA" dirty="0"/>
              <a:t> and air as insulation.</a:t>
            </a:r>
            <a:endParaRPr lang="en-US" dirty="0"/>
          </a:p>
        </p:txBody>
      </p:sp>
      <p:pic>
        <p:nvPicPr>
          <p:cNvPr id="5" name="Picture 4">
            <a:extLst>
              <a:ext uri="{FF2B5EF4-FFF2-40B4-BE49-F238E27FC236}">
                <a16:creationId xmlns:a16="http://schemas.microsoft.com/office/drawing/2014/main" id="{6E8B850C-452F-7B47-8D65-FBDF41BB9C3D}"/>
              </a:ext>
            </a:extLst>
          </p:cNvPr>
          <p:cNvPicPr>
            <a:picLocks noChangeAspect="1"/>
          </p:cNvPicPr>
          <p:nvPr/>
        </p:nvPicPr>
        <p:blipFill>
          <a:blip r:embed="rId2"/>
          <a:stretch>
            <a:fillRect/>
          </a:stretch>
        </p:blipFill>
        <p:spPr>
          <a:xfrm>
            <a:off x="6561993" y="3011365"/>
            <a:ext cx="4343400" cy="3086100"/>
          </a:xfrm>
          <a:prstGeom prst="rect">
            <a:avLst/>
          </a:prstGeom>
        </p:spPr>
      </p:pic>
      <p:sp>
        <p:nvSpPr>
          <p:cNvPr id="6" name="TextBox 5">
            <a:extLst>
              <a:ext uri="{FF2B5EF4-FFF2-40B4-BE49-F238E27FC236}">
                <a16:creationId xmlns:a16="http://schemas.microsoft.com/office/drawing/2014/main" id="{81581FE3-34A7-CA4F-A089-E7AB766981C7}"/>
              </a:ext>
            </a:extLst>
          </p:cNvPr>
          <p:cNvSpPr txBox="1"/>
          <p:nvPr/>
        </p:nvSpPr>
        <p:spPr>
          <a:xfrm>
            <a:off x="967154" y="3094892"/>
            <a:ext cx="5433646" cy="3046988"/>
          </a:xfrm>
          <a:prstGeom prst="rect">
            <a:avLst/>
          </a:prstGeom>
          <a:noFill/>
        </p:spPr>
        <p:txBody>
          <a:bodyPr wrap="square" rtlCol="0">
            <a:spAutoFit/>
          </a:bodyPr>
          <a:lstStyle/>
          <a:p>
            <a:r>
              <a:rPr lang="en-US" sz="2400" dirty="0"/>
              <a:t>Advantages:</a:t>
            </a:r>
          </a:p>
          <a:p>
            <a:r>
              <a:rPr lang="en-US" sz="2400" dirty="0"/>
              <a:t>-Carries water under the force of gravity</a:t>
            </a:r>
          </a:p>
          <a:p>
            <a:r>
              <a:rPr lang="en-US" sz="2400" dirty="0"/>
              <a:t>-Affordable</a:t>
            </a:r>
          </a:p>
          <a:p>
            <a:endParaRPr lang="en-US" sz="2400" dirty="0"/>
          </a:p>
          <a:p>
            <a:r>
              <a:rPr lang="en-US" sz="2400" dirty="0"/>
              <a:t>Disadvantage:</a:t>
            </a:r>
          </a:p>
          <a:p>
            <a:r>
              <a:rPr lang="en-US" sz="2400" dirty="0"/>
              <a:t>-Elevated tank interferes with transportability</a:t>
            </a:r>
          </a:p>
          <a:p>
            <a:r>
              <a:rPr lang="en-US" sz="2400" dirty="0"/>
              <a:t>-not as efficient as geothermal heat</a:t>
            </a:r>
          </a:p>
        </p:txBody>
      </p:sp>
    </p:spTree>
    <p:extLst>
      <p:ext uri="{BB962C8B-B14F-4D97-AF65-F5344CB8AC3E}">
        <p14:creationId xmlns:p14="http://schemas.microsoft.com/office/powerpoint/2010/main" val="3993236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44D91-0CB8-7D45-A81C-1C25D6805EA6}"/>
              </a:ext>
            </a:extLst>
          </p:cNvPr>
          <p:cNvSpPr>
            <a:spLocks noGrp="1"/>
          </p:cNvSpPr>
          <p:nvPr>
            <p:ph type="title"/>
          </p:nvPr>
        </p:nvSpPr>
        <p:spPr/>
        <p:txBody>
          <a:bodyPr/>
          <a:lstStyle/>
          <a:p>
            <a:pPr algn="ctr"/>
            <a:r>
              <a:rPr lang="en-US" dirty="0"/>
              <a:t>Potential idea 1-Air Heating</a:t>
            </a:r>
          </a:p>
        </p:txBody>
      </p:sp>
      <p:pic>
        <p:nvPicPr>
          <p:cNvPr id="5" name="Content Placeholder 4">
            <a:extLst>
              <a:ext uri="{FF2B5EF4-FFF2-40B4-BE49-F238E27FC236}">
                <a16:creationId xmlns:a16="http://schemas.microsoft.com/office/drawing/2014/main" id="{7596CA10-1C82-404E-B48A-9A2A645A5202}"/>
              </a:ext>
            </a:extLst>
          </p:cNvPr>
          <p:cNvPicPr>
            <a:picLocks noGrp="1" noChangeAspect="1"/>
          </p:cNvPicPr>
          <p:nvPr>
            <p:ph idx="1"/>
          </p:nvPr>
        </p:nvPicPr>
        <p:blipFill>
          <a:blip r:embed="rId2"/>
          <a:stretch>
            <a:fillRect/>
          </a:stretch>
        </p:blipFill>
        <p:spPr>
          <a:xfrm>
            <a:off x="7069015" y="2841686"/>
            <a:ext cx="4235856" cy="2812235"/>
          </a:xfrm>
        </p:spPr>
      </p:pic>
      <p:sp>
        <p:nvSpPr>
          <p:cNvPr id="6" name="TextBox 5">
            <a:extLst>
              <a:ext uri="{FF2B5EF4-FFF2-40B4-BE49-F238E27FC236}">
                <a16:creationId xmlns:a16="http://schemas.microsoft.com/office/drawing/2014/main" id="{AED70636-07CA-DA40-9CCA-12BC032959F6}"/>
              </a:ext>
            </a:extLst>
          </p:cNvPr>
          <p:cNvSpPr txBox="1"/>
          <p:nvPr/>
        </p:nvSpPr>
        <p:spPr>
          <a:xfrm>
            <a:off x="1301262" y="2514600"/>
            <a:ext cx="5767753" cy="3139321"/>
          </a:xfrm>
          <a:prstGeom prst="rect">
            <a:avLst/>
          </a:prstGeom>
          <a:noFill/>
        </p:spPr>
        <p:txBody>
          <a:bodyPr wrap="square" rtlCol="0">
            <a:spAutoFit/>
          </a:bodyPr>
          <a:lstStyle/>
          <a:p>
            <a:r>
              <a:rPr lang="en-CA" b="1" dirty="0"/>
              <a:t>Advantages</a:t>
            </a:r>
            <a:endParaRPr lang="en-CA" dirty="0"/>
          </a:p>
          <a:p>
            <a:pPr fontAlgn="base"/>
            <a:r>
              <a:rPr lang="en-CA" dirty="0"/>
              <a:t>Cheap material and easy to obtain</a:t>
            </a:r>
          </a:p>
          <a:p>
            <a:pPr fontAlgn="base"/>
            <a:r>
              <a:rPr lang="en-CA" dirty="0"/>
              <a:t>Recyclable</a:t>
            </a:r>
          </a:p>
          <a:p>
            <a:pPr fontAlgn="base"/>
            <a:r>
              <a:rPr lang="en-CA" dirty="0"/>
              <a:t>Easy to transport</a:t>
            </a:r>
          </a:p>
          <a:p>
            <a:br>
              <a:rPr lang="en-CA" dirty="0"/>
            </a:br>
            <a:r>
              <a:rPr lang="en-CA" b="1" dirty="0"/>
              <a:t>Disadvantages:</a:t>
            </a:r>
            <a:endParaRPr lang="en-CA" dirty="0"/>
          </a:p>
          <a:p>
            <a:pPr fontAlgn="base"/>
            <a:r>
              <a:rPr lang="en-CA" dirty="0"/>
              <a:t>Not a very efficient method to heat air</a:t>
            </a:r>
          </a:p>
          <a:p>
            <a:pPr fontAlgn="base"/>
            <a:r>
              <a:rPr lang="en-CA" dirty="0"/>
              <a:t>Will require some sort of fan or air pressure system</a:t>
            </a:r>
          </a:p>
          <a:p>
            <a:pPr fontAlgn="base"/>
            <a:r>
              <a:rPr lang="en-CA" dirty="0"/>
              <a:t>Only works with direct sunlight</a:t>
            </a:r>
          </a:p>
          <a:p>
            <a:pPr fontAlgn="base"/>
            <a:r>
              <a:rPr lang="en-CA" dirty="0"/>
              <a:t>For optimal efficiency, will take up space on the roof</a:t>
            </a:r>
          </a:p>
          <a:p>
            <a:endParaRPr lang="en-US" dirty="0"/>
          </a:p>
        </p:txBody>
      </p:sp>
    </p:spTree>
    <p:extLst>
      <p:ext uri="{BB962C8B-B14F-4D97-AF65-F5344CB8AC3E}">
        <p14:creationId xmlns:p14="http://schemas.microsoft.com/office/powerpoint/2010/main" val="247250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A952E-0569-A844-A57F-D53F65AF02A3}"/>
              </a:ext>
            </a:extLst>
          </p:cNvPr>
          <p:cNvSpPr>
            <a:spLocks noGrp="1"/>
          </p:cNvSpPr>
          <p:nvPr>
            <p:ph type="title"/>
          </p:nvPr>
        </p:nvSpPr>
        <p:spPr/>
        <p:txBody>
          <a:bodyPr/>
          <a:lstStyle/>
          <a:p>
            <a:pPr algn="ctr"/>
            <a:r>
              <a:rPr lang="en-US" dirty="0"/>
              <a:t>Potential idea 2-Air Heating</a:t>
            </a:r>
          </a:p>
        </p:txBody>
      </p:sp>
      <p:pic>
        <p:nvPicPr>
          <p:cNvPr id="5" name="Content Placeholder 4">
            <a:extLst>
              <a:ext uri="{FF2B5EF4-FFF2-40B4-BE49-F238E27FC236}">
                <a16:creationId xmlns:a16="http://schemas.microsoft.com/office/drawing/2014/main" id="{6D9747F0-0EFF-5149-943C-60F2C1F6941D}"/>
              </a:ext>
            </a:extLst>
          </p:cNvPr>
          <p:cNvPicPr>
            <a:picLocks noGrp="1" noChangeAspect="1"/>
          </p:cNvPicPr>
          <p:nvPr>
            <p:ph idx="1"/>
          </p:nvPr>
        </p:nvPicPr>
        <p:blipFill>
          <a:blip r:embed="rId2"/>
          <a:stretch>
            <a:fillRect/>
          </a:stretch>
        </p:blipFill>
        <p:spPr>
          <a:xfrm>
            <a:off x="1141413" y="2644348"/>
            <a:ext cx="4330700" cy="2400300"/>
          </a:xfrm>
        </p:spPr>
      </p:pic>
      <p:sp>
        <p:nvSpPr>
          <p:cNvPr id="7" name="TextBox 6">
            <a:extLst>
              <a:ext uri="{FF2B5EF4-FFF2-40B4-BE49-F238E27FC236}">
                <a16:creationId xmlns:a16="http://schemas.microsoft.com/office/drawing/2014/main" id="{66D0F62C-E814-EC44-9855-8E5F9BCB1992}"/>
              </a:ext>
            </a:extLst>
          </p:cNvPr>
          <p:cNvSpPr txBox="1"/>
          <p:nvPr/>
        </p:nvSpPr>
        <p:spPr>
          <a:xfrm>
            <a:off x="6137031" y="2461846"/>
            <a:ext cx="4910380" cy="3416320"/>
          </a:xfrm>
          <a:prstGeom prst="rect">
            <a:avLst/>
          </a:prstGeom>
          <a:noFill/>
        </p:spPr>
        <p:txBody>
          <a:bodyPr wrap="square" rtlCol="0">
            <a:spAutoFit/>
          </a:bodyPr>
          <a:lstStyle/>
          <a:p>
            <a:r>
              <a:rPr lang="en-US" dirty="0"/>
              <a:t> </a:t>
            </a:r>
            <a:r>
              <a:rPr lang="en-CA" b="1" dirty="0"/>
              <a:t>Advantages:</a:t>
            </a:r>
            <a:endParaRPr lang="en-CA" dirty="0"/>
          </a:p>
          <a:p>
            <a:pPr fontAlgn="base"/>
            <a:r>
              <a:rPr lang="en-CA" dirty="0"/>
              <a:t>Efficient design for heating air</a:t>
            </a:r>
          </a:p>
          <a:p>
            <a:pPr fontAlgn="base"/>
            <a:r>
              <a:rPr lang="en-CA" dirty="0"/>
              <a:t>Abundant supply of wood in the </a:t>
            </a:r>
            <a:r>
              <a:rPr lang="en-CA" dirty="0" err="1"/>
              <a:t>Barriere</a:t>
            </a:r>
            <a:r>
              <a:rPr lang="en-CA" dirty="0"/>
              <a:t> Lake</a:t>
            </a:r>
          </a:p>
          <a:p>
            <a:pPr fontAlgn="base"/>
            <a:r>
              <a:rPr lang="en-CA" dirty="0"/>
              <a:t>Versatile (Can heat water) </a:t>
            </a:r>
          </a:p>
          <a:p>
            <a:endParaRPr lang="en-US" dirty="0"/>
          </a:p>
          <a:p>
            <a:r>
              <a:rPr lang="en-CA" b="1" dirty="0"/>
              <a:t>Disadvantages:</a:t>
            </a:r>
            <a:endParaRPr lang="en-CA" dirty="0"/>
          </a:p>
          <a:p>
            <a:pPr fontAlgn="base"/>
            <a:r>
              <a:rPr lang="en-CA" dirty="0"/>
              <a:t>Very Expensive</a:t>
            </a:r>
          </a:p>
          <a:p>
            <a:pPr fontAlgn="base"/>
            <a:r>
              <a:rPr lang="en-CA" dirty="0"/>
              <a:t>Emit air pollutants</a:t>
            </a:r>
          </a:p>
          <a:p>
            <a:pPr fontAlgn="base"/>
            <a:r>
              <a:rPr lang="en-CA" dirty="0"/>
              <a:t>Dangerous if not installed professionally or inside the shed</a:t>
            </a:r>
          </a:p>
          <a:p>
            <a:pPr fontAlgn="base"/>
            <a:r>
              <a:rPr lang="en-CA" dirty="0"/>
              <a:t>Must be constantly maintained</a:t>
            </a:r>
          </a:p>
          <a:p>
            <a:endParaRPr lang="en-US" dirty="0"/>
          </a:p>
        </p:txBody>
      </p:sp>
    </p:spTree>
    <p:extLst>
      <p:ext uri="{BB962C8B-B14F-4D97-AF65-F5344CB8AC3E}">
        <p14:creationId xmlns:p14="http://schemas.microsoft.com/office/powerpoint/2010/main" val="1061473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4AAE0-3E92-784E-B8DF-C290CB3F8B8C}"/>
              </a:ext>
            </a:extLst>
          </p:cNvPr>
          <p:cNvSpPr>
            <a:spLocks noGrp="1"/>
          </p:cNvSpPr>
          <p:nvPr>
            <p:ph type="title"/>
          </p:nvPr>
        </p:nvSpPr>
        <p:spPr/>
        <p:txBody>
          <a:bodyPr/>
          <a:lstStyle/>
          <a:p>
            <a:pPr algn="ctr"/>
            <a:r>
              <a:rPr lang="en-US" dirty="0"/>
              <a:t>Potential idea 3-Air Heating</a:t>
            </a:r>
          </a:p>
        </p:txBody>
      </p:sp>
      <p:pic>
        <p:nvPicPr>
          <p:cNvPr id="5" name="Content Placeholder 4">
            <a:extLst>
              <a:ext uri="{FF2B5EF4-FFF2-40B4-BE49-F238E27FC236}">
                <a16:creationId xmlns:a16="http://schemas.microsoft.com/office/drawing/2014/main" id="{412572DF-D79E-9047-A800-23EC18113626}"/>
              </a:ext>
            </a:extLst>
          </p:cNvPr>
          <p:cNvPicPr>
            <a:picLocks noGrp="1" noChangeAspect="1"/>
          </p:cNvPicPr>
          <p:nvPr>
            <p:ph idx="1"/>
          </p:nvPr>
        </p:nvPicPr>
        <p:blipFill>
          <a:blip r:embed="rId2"/>
          <a:stretch>
            <a:fillRect/>
          </a:stretch>
        </p:blipFill>
        <p:spPr>
          <a:xfrm>
            <a:off x="2308186" y="2231903"/>
            <a:ext cx="1628853" cy="3541712"/>
          </a:xfrm>
        </p:spPr>
      </p:pic>
      <p:sp>
        <p:nvSpPr>
          <p:cNvPr id="6" name="TextBox 5">
            <a:extLst>
              <a:ext uri="{FF2B5EF4-FFF2-40B4-BE49-F238E27FC236}">
                <a16:creationId xmlns:a16="http://schemas.microsoft.com/office/drawing/2014/main" id="{9F2ACAA3-36E4-7E48-87E8-2D145B125CB0}"/>
              </a:ext>
            </a:extLst>
          </p:cNvPr>
          <p:cNvSpPr txBox="1"/>
          <p:nvPr/>
        </p:nvSpPr>
        <p:spPr>
          <a:xfrm>
            <a:off x="4624754" y="2097088"/>
            <a:ext cx="6260123" cy="3693319"/>
          </a:xfrm>
          <a:prstGeom prst="rect">
            <a:avLst/>
          </a:prstGeom>
          <a:noFill/>
        </p:spPr>
        <p:txBody>
          <a:bodyPr wrap="square" rtlCol="0">
            <a:spAutoFit/>
          </a:bodyPr>
          <a:lstStyle/>
          <a:p>
            <a:r>
              <a:rPr lang="en-CA" b="1" dirty="0"/>
              <a:t>Advantages:</a:t>
            </a:r>
            <a:endParaRPr lang="en-CA" dirty="0"/>
          </a:p>
          <a:p>
            <a:pPr fontAlgn="base"/>
            <a:r>
              <a:rPr lang="en-CA" dirty="0"/>
              <a:t>Very portable</a:t>
            </a:r>
          </a:p>
          <a:p>
            <a:pPr fontAlgn="base"/>
            <a:r>
              <a:rPr lang="en-CA" dirty="0"/>
              <a:t>Very cheap both gas and heating unit</a:t>
            </a:r>
          </a:p>
          <a:p>
            <a:pPr fontAlgn="base"/>
            <a:r>
              <a:rPr lang="en-CA" dirty="0"/>
              <a:t>Can be used without electricity</a:t>
            </a:r>
          </a:p>
          <a:p>
            <a:pPr fontAlgn="base"/>
            <a:r>
              <a:rPr lang="en-CA" dirty="0"/>
              <a:t>Can also buy a unit that heats water too</a:t>
            </a:r>
          </a:p>
          <a:p>
            <a:endParaRPr lang="en-US" dirty="0"/>
          </a:p>
          <a:p>
            <a:r>
              <a:rPr lang="en-CA" b="1" dirty="0"/>
              <a:t>Disadvantages:</a:t>
            </a:r>
            <a:endParaRPr lang="en-CA" dirty="0"/>
          </a:p>
          <a:p>
            <a:pPr fontAlgn="base"/>
            <a:r>
              <a:rPr lang="en-CA" dirty="0"/>
              <a:t>Can be dangerous if not attended and watched </a:t>
            </a:r>
          </a:p>
          <a:p>
            <a:pPr fontAlgn="base"/>
            <a:r>
              <a:rPr lang="en-CA" dirty="0"/>
              <a:t>Can take up lots of room depending on the unit picked</a:t>
            </a:r>
          </a:p>
          <a:p>
            <a:pPr fontAlgn="base"/>
            <a:r>
              <a:rPr lang="en-CA" dirty="0"/>
              <a:t>Expensive </a:t>
            </a:r>
            <a:r>
              <a:rPr lang="en-CA" dirty="0" err="1"/>
              <a:t>unitis</a:t>
            </a:r>
            <a:r>
              <a:rPr lang="en-CA" dirty="0"/>
              <a:t> if used for heating air and water</a:t>
            </a:r>
          </a:p>
          <a:p>
            <a:pPr fontAlgn="base"/>
            <a:r>
              <a:rPr lang="en-CA" dirty="0"/>
              <a:t>May need electricity depending on unit choice</a:t>
            </a:r>
          </a:p>
          <a:p>
            <a:pPr fontAlgn="base"/>
            <a:r>
              <a:rPr lang="en-CA" dirty="0"/>
              <a:t>Very unsafe due to vapours if not vented correctly</a:t>
            </a:r>
          </a:p>
          <a:p>
            <a:endParaRPr lang="en-US" dirty="0"/>
          </a:p>
        </p:txBody>
      </p:sp>
    </p:spTree>
    <p:extLst>
      <p:ext uri="{BB962C8B-B14F-4D97-AF65-F5344CB8AC3E}">
        <p14:creationId xmlns:p14="http://schemas.microsoft.com/office/powerpoint/2010/main" val="153527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C291E-62AF-A342-88F2-E8CB60AC673E}"/>
              </a:ext>
            </a:extLst>
          </p:cNvPr>
          <p:cNvSpPr>
            <a:spLocks noGrp="1"/>
          </p:cNvSpPr>
          <p:nvPr>
            <p:ph type="title"/>
          </p:nvPr>
        </p:nvSpPr>
        <p:spPr/>
        <p:txBody>
          <a:bodyPr/>
          <a:lstStyle/>
          <a:p>
            <a:pPr algn="ctr"/>
            <a:r>
              <a:rPr lang="en-US" dirty="0"/>
              <a:t>prototype</a:t>
            </a:r>
          </a:p>
        </p:txBody>
      </p:sp>
      <p:sp>
        <p:nvSpPr>
          <p:cNvPr id="3" name="Text Placeholder 2">
            <a:extLst>
              <a:ext uri="{FF2B5EF4-FFF2-40B4-BE49-F238E27FC236}">
                <a16:creationId xmlns:a16="http://schemas.microsoft.com/office/drawing/2014/main" id="{8FE1EB57-B87D-B347-9CFA-F013BB232F93}"/>
              </a:ext>
            </a:extLst>
          </p:cNvPr>
          <p:cNvSpPr>
            <a:spLocks noGrp="1"/>
          </p:cNvSpPr>
          <p:nvPr>
            <p:ph type="body" sz="half" idx="13"/>
          </p:nvPr>
        </p:nvSpPr>
        <p:spPr/>
        <p:txBody>
          <a:bodyPr/>
          <a:lstStyle/>
          <a:p>
            <a:endParaRPr lang="en-US"/>
          </a:p>
        </p:txBody>
      </p:sp>
      <p:sp>
        <p:nvSpPr>
          <p:cNvPr id="4" name="Text Placeholder 3">
            <a:extLst>
              <a:ext uri="{FF2B5EF4-FFF2-40B4-BE49-F238E27FC236}">
                <a16:creationId xmlns:a16="http://schemas.microsoft.com/office/drawing/2014/main" id="{A939A0A8-DE23-1548-A041-2ECFBA9A9497}"/>
              </a:ext>
            </a:extLst>
          </p:cNvPr>
          <p:cNvSpPr>
            <a:spLocks noGrp="1"/>
          </p:cNvSpPr>
          <p:nvPr>
            <p:ph type="body" sz="half" idx="2"/>
          </p:nvPr>
        </p:nvSpPr>
        <p:spPr/>
        <p:txBody>
          <a:bodyPr numCol="2">
            <a:normAutofit/>
          </a:bodyPr>
          <a:lstStyle/>
          <a:p>
            <a:r>
              <a:rPr lang="en-US" dirty="0"/>
              <a:t>-Conceptual Designs</a:t>
            </a:r>
          </a:p>
          <a:p>
            <a:r>
              <a:rPr lang="en-US" dirty="0"/>
              <a:t>-Miniature Models </a:t>
            </a:r>
          </a:p>
          <a:p>
            <a:endParaRPr lang="en-US" dirty="0"/>
          </a:p>
          <a:p>
            <a:r>
              <a:rPr lang="en-US" dirty="0"/>
              <a:t>-Cost</a:t>
            </a:r>
          </a:p>
          <a:p>
            <a:r>
              <a:rPr lang="en-US" dirty="0"/>
              <a:t>-Gantt Chart</a:t>
            </a:r>
          </a:p>
        </p:txBody>
      </p:sp>
    </p:spTree>
    <p:extLst>
      <p:ext uri="{BB962C8B-B14F-4D97-AF65-F5344CB8AC3E}">
        <p14:creationId xmlns:p14="http://schemas.microsoft.com/office/powerpoint/2010/main" val="2770858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Related image">
            <a:extLst>
              <a:ext uri="{FF2B5EF4-FFF2-40B4-BE49-F238E27FC236}">
                <a16:creationId xmlns:a16="http://schemas.microsoft.com/office/drawing/2014/main" id="{BCA0ABB9-B530-0B4E-8522-9A2A5B47B3A2}"/>
              </a:ext>
            </a:extLst>
          </p:cNvPr>
          <p:cNvSpPr>
            <a:spLocks noChangeAspect="1" noChangeArrowheads="1"/>
          </p:cNvSpPr>
          <p:nvPr/>
        </p:nvSpPr>
        <p:spPr bwMode="auto">
          <a:xfrm>
            <a:off x="31556" y="0"/>
            <a:ext cx="12160444"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C4A20CA3-6EE9-2D4B-84AC-62789CC6FB81}"/>
              </a:ext>
            </a:extLst>
          </p:cNvPr>
          <p:cNvPicPr>
            <a:picLocks noChangeAspect="1"/>
          </p:cNvPicPr>
          <p:nvPr/>
        </p:nvPicPr>
        <p:blipFill>
          <a:blip r:embed="rId2"/>
          <a:stretch>
            <a:fillRect/>
          </a:stretch>
        </p:blipFill>
        <p:spPr>
          <a:xfrm>
            <a:off x="1430644" y="1428750"/>
            <a:ext cx="9161156" cy="4075938"/>
          </a:xfrm>
          <a:prstGeom prst="rect">
            <a:avLst/>
          </a:prstGeom>
        </p:spPr>
      </p:pic>
    </p:spTree>
    <p:extLst>
      <p:ext uri="{BB962C8B-B14F-4D97-AF65-F5344CB8AC3E}">
        <p14:creationId xmlns:p14="http://schemas.microsoft.com/office/powerpoint/2010/main" val="2507825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1815-3021-1144-A213-8D6EDA0E36A5}"/>
              </a:ext>
            </a:extLst>
          </p:cNvPr>
          <p:cNvSpPr>
            <a:spLocks noGrp="1"/>
          </p:cNvSpPr>
          <p:nvPr>
            <p:ph type="title"/>
          </p:nvPr>
        </p:nvSpPr>
        <p:spPr/>
        <p:txBody>
          <a:bodyPr/>
          <a:lstStyle/>
          <a:p>
            <a:pPr algn="ctr"/>
            <a:r>
              <a:rPr lang="en-US" dirty="0"/>
              <a:t>Cost-Water heater</a:t>
            </a:r>
          </a:p>
        </p:txBody>
      </p:sp>
      <p:pic>
        <p:nvPicPr>
          <p:cNvPr id="5" name="Content Placeholder 4">
            <a:extLst>
              <a:ext uri="{FF2B5EF4-FFF2-40B4-BE49-F238E27FC236}">
                <a16:creationId xmlns:a16="http://schemas.microsoft.com/office/drawing/2014/main" id="{847F2F1E-2301-0B40-A6E7-133AF560243A}"/>
              </a:ext>
            </a:extLst>
          </p:cNvPr>
          <p:cNvPicPr>
            <a:picLocks noGrp="1" noChangeAspect="1"/>
          </p:cNvPicPr>
          <p:nvPr>
            <p:ph idx="1"/>
          </p:nvPr>
        </p:nvPicPr>
        <p:blipFill>
          <a:blip r:embed="rId2"/>
          <a:stretch>
            <a:fillRect/>
          </a:stretch>
        </p:blipFill>
        <p:spPr>
          <a:xfrm>
            <a:off x="2652001" y="2249488"/>
            <a:ext cx="6884823" cy="3541712"/>
          </a:xfrm>
        </p:spPr>
      </p:pic>
    </p:spTree>
    <p:extLst>
      <p:ext uri="{BB962C8B-B14F-4D97-AF65-F5344CB8AC3E}">
        <p14:creationId xmlns:p14="http://schemas.microsoft.com/office/powerpoint/2010/main" val="34566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1A950-D8EC-114E-877F-7FB30B27026E}"/>
              </a:ext>
            </a:extLst>
          </p:cNvPr>
          <p:cNvSpPr>
            <a:spLocks noGrp="1"/>
          </p:cNvSpPr>
          <p:nvPr>
            <p:ph type="title"/>
          </p:nvPr>
        </p:nvSpPr>
        <p:spPr/>
        <p:txBody>
          <a:bodyPr/>
          <a:lstStyle/>
          <a:p>
            <a:pPr algn="ctr"/>
            <a:r>
              <a:rPr lang="en-US" dirty="0"/>
              <a:t>Cost-Air heater</a:t>
            </a:r>
          </a:p>
        </p:txBody>
      </p:sp>
      <p:pic>
        <p:nvPicPr>
          <p:cNvPr id="5" name="Content Placeholder 4">
            <a:extLst>
              <a:ext uri="{FF2B5EF4-FFF2-40B4-BE49-F238E27FC236}">
                <a16:creationId xmlns:a16="http://schemas.microsoft.com/office/drawing/2014/main" id="{F5366618-1A85-714B-833E-82F7CC0D0516}"/>
              </a:ext>
            </a:extLst>
          </p:cNvPr>
          <p:cNvPicPr>
            <a:picLocks noGrp="1" noChangeAspect="1"/>
          </p:cNvPicPr>
          <p:nvPr>
            <p:ph idx="1"/>
          </p:nvPr>
        </p:nvPicPr>
        <p:blipFill>
          <a:blip r:embed="rId2"/>
          <a:stretch>
            <a:fillRect/>
          </a:stretch>
        </p:blipFill>
        <p:spPr>
          <a:xfrm>
            <a:off x="2119313" y="2337594"/>
            <a:ext cx="7950200" cy="3365500"/>
          </a:xfrm>
        </p:spPr>
      </p:pic>
    </p:spTree>
    <p:extLst>
      <p:ext uri="{BB962C8B-B14F-4D97-AF65-F5344CB8AC3E}">
        <p14:creationId xmlns:p14="http://schemas.microsoft.com/office/powerpoint/2010/main" val="3169560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5E32-4851-6742-A534-96B25FA0B00E}"/>
              </a:ext>
            </a:extLst>
          </p:cNvPr>
          <p:cNvSpPr>
            <a:spLocks noGrp="1"/>
          </p:cNvSpPr>
          <p:nvPr>
            <p:ph type="title"/>
          </p:nvPr>
        </p:nvSpPr>
        <p:spPr/>
        <p:txBody>
          <a:bodyPr/>
          <a:lstStyle/>
          <a:p>
            <a:pPr algn="ctr"/>
            <a:r>
              <a:rPr lang="en-US" dirty="0"/>
              <a:t>Cost-solar panel</a:t>
            </a:r>
          </a:p>
        </p:txBody>
      </p:sp>
      <p:pic>
        <p:nvPicPr>
          <p:cNvPr id="5" name="Content Placeholder 4">
            <a:extLst>
              <a:ext uri="{FF2B5EF4-FFF2-40B4-BE49-F238E27FC236}">
                <a16:creationId xmlns:a16="http://schemas.microsoft.com/office/drawing/2014/main" id="{9E451BBE-F098-D042-8C8C-ABA81EE7FF1B}"/>
              </a:ext>
            </a:extLst>
          </p:cNvPr>
          <p:cNvPicPr>
            <a:picLocks noGrp="1" noChangeAspect="1"/>
          </p:cNvPicPr>
          <p:nvPr>
            <p:ph idx="1"/>
          </p:nvPr>
        </p:nvPicPr>
        <p:blipFill>
          <a:blip r:embed="rId2"/>
          <a:stretch>
            <a:fillRect/>
          </a:stretch>
        </p:blipFill>
        <p:spPr>
          <a:xfrm>
            <a:off x="2132013" y="2572544"/>
            <a:ext cx="7924800" cy="2895600"/>
          </a:xfrm>
        </p:spPr>
      </p:pic>
    </p:spTree>
    <p:extLst>
      <p:ext uri="{BB962C8B-B14F-4D97-AF65-F5344CB8AC3E}">
        <p14:creationId xmlns:p14="http://schemas.microsoft.com/office/powerpoint/2010/main" val="662668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95400-9BBA-D447-9F71-0CECE4703556}"/>
              </a:ext>
            </a:extLst>
          </p:cNvPr>
          <p:cNvSpPr>
            <a:spLocks noGrp="1"/>
          </p:cNvSpPr>
          <p:nvPr>
            <p:ph type="title"/>
          </p:nvPr>
        </p:nvSpPr>
        <p:spPr/>
        <p:txBody>
          <a:bodyPr/>
          <a:lstStyle/>
          <a:p>
            <a:r>
              <a:rPr lang="en-US" dirty="0"/>
              <a:t>Gantt chart</a:t>
            </a:r>
          </a:p>
        </p:txBody>
      </p:sp>
      <p:pic>
        <p:nvPicPr>
          <p:cNvPr id="5" name="Content Placeholder 4">
            <a:extLst>
              <a:ext uri="{FF2B5EF4-FFF2-40B4-BE49-F238E27FC236}">
                <a16:creationId xmlns:a16="http://schemas.microsoft.com/office/drawing/2014/main" id="{E4A3D11C-EF39-544F-AD3C-40C18A673928}"/>
              </a:ext>
            </a:extLst>
          </p:cNvPr>
          <p:cNvPicPr>
            <a:picLocks noGrp="1" noChangeAspect="1"/>
          </p:cNvPicPr>
          <p:nvPr>
            <p:ph idx="1"/>
          </p:nvPr>
        </p:nvPicPr>
        <p:blipFill>
          <a:blip r:embed="rId2"/>
          <a:stretch>
            <a:fillRect/>
          </a:stretch>
        </p:blipFill>
        <p:spPr>
          <a:xfrm>
            <a:off x="4132628" y="147484"/>
            <a:ext cx="6092971" cy="6577781"/>
          </a:xfrm>
        </p:spPr>
      </p:pic>
    </p:spTree>
    <p:extLst>
      <p:ext uri="{BB962C8B-B14F-4D97-AF65-F5344CB8AC3E}">
        <p14:creationId xmlns:p14="http://schemas.microsoft.com/office/powerpoint/2010/main" val="3362914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50C174-D952-3C40-AB1F-63234BFE2781}"/>
              </a:ext>
            </a:extLst>
          </p:cNvPr>
          <p:cNvSpPr>
            <a:spLocks noGrp="1"/>
          </p:cNvSpPr>
          <p:nvPr>
            <p:ph type="title"/>
          </p:nvPr>
        </p:nvSpPr>
        <p:spPr>
          <a:xfrm>
            <a:off x="1347890" y="2476815"/>
            <a:ext cx="9905998" cy="1478570"/>
          </a:xfrm>
        </p:spPr>
        <p:txBody>
          <a:bodyPr/>
          <a:lstStyle/>
          <a:p>
            <a:pPr algn="ctr"/>
            <a:r>
              <a:rPr lang="en-US" dirty="0"/>
              <a:t>Conceptual designs</a:t>
            </a:r>
          </a:p>
        </p:txBody>
      </p:sp>
    </p:spTree>
    <p:extLst>
      <p:ext uri="{BB962C8B-B14F-4D97-AF65-F5344CB8AC3E}">
        <p14:creationId xmlns:p14="http://schemas.microsoft.com/office/powerpoint/2010/main" val="3988322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84F98-B322-0546-BA44-88A2D663DA7B}"/>
              </a:ext>
            </a:extLst>
          </p:cNvPr>
          <p:cNvSpPr>
            <a:spLocks noGrp="1"/>
          </p:cNvSpPr>
          <p:nvPr>
            <p:ph type="title"/>
          </p:nvPr>
        </p:nvSpPr>
        <p:spPr/>
        <p:txBody>
          <a:bodyPr/>
          <a:lstStyle/>
          <a:p>
            <a:pPr algn="ctr"/>
            <a:r>
              <a:rPr lang="en-US" dirty="0"/>
              <a:t>Conceptual Design-Water Heating</a:t>
            </a:r>
          </a:p>
        </p:txBody>
      </p:sp>
      <p:pic>
        <p:nvPicPr>
          <p:cNvPr id="5" name="Content Placeholder 4">
            <a:extLst>
              <a:ext uri="{FF2B5EF4-FFF2-40B4-BE49-F238E27FC236}">
                <a16:creationId xmlns:a16="http://schemas.microsoft.com/office/drawing/2014/main" id="{AEBFE208-A374-484A-893C-3F2081A83640}"/>
              </a:ext>
            </a:extLst>
          </p:cNvPr>
          <p:cNvPicPr>
            <a:picLocks noGrp="1" noChangeAspect="1"/>
          </p:cNvPicPr>
          <p:nvPr>
            <p:ph idx="1"/>
          </p:nvPr>
        </p:nvPicPr>
        <p:blipFill>
          <a:blip r:embed="rId2"/>
          <a:stretch>
            <a:fillRect/>
          </a:stretch>
        </p:blipFill>
        <p:spPr>
          <a:xfrm>
            <a:off x="895228" y="1833319"/>
            <a:ext cx="2360802" cy="3459650"/>
          </a:xfrm>
        </p:spPr>
      </p:pic>
      <p:pic>
        <p:nvPicPr>
          <p:cNvPr id="9" name="Picture 8">
            <a:extLst>
              <a:ext uri="{FF2B5EF4-FFF2-40B4-BE49-F238E27FC236}">
                <a16:creationId xmlns:a16="http://schemas.microsoft.com/office/drawing/2014/main" id="{1557DE5B-13B2-4B45-9881-3EAA1F2083D4}"/>
              </a:ext>
            </a:extLst>
          </p:cNvPr>
          <p:cNvPicPr>
            <a:picLocks noChangeAspect="1"/>
          </p:cNvPicPr>
          <p:nvPr/>
        </p:nvPicPr>
        <p:blipFill>
          <a:blip r:embed="rId3"/>
          <a:stretch>
            <a:fillRect/>
          </a:stretch>
        </p:blipFill>
        <p:spPr>
          <a:xfrm>
            <a:off x="4328692" y="1877280"/>
            <a:ext cx="2242922" cy="3213466"/>
          </a:xfrm>
          <a:prstGeom prst="rect">
            <a:avLst/>
          </a:prstGeom>
        </p:spPr>
      </p:pic>
      <p:pic>
        <p:nvPicPr>
          <p:cNvPr id="11" name="Picture 10">
            <a:extLst>
              <a:ext uri="{FF2B5EF4-FFF2-40B4-BE49-F238E27FC236}">
                <a16:creationId xmlns:a16="http://schemas.microsoft.com/office/drawing/2014/main" id="{648580BB-5C17-BF49-BA99-302FFB229C7D}"/>
              </a:ext>
            </a:extLst>
          </p:cNvPr>
          <p:cNvPicPr>
            <a:picLocks noChangeAspect="1"/>
          </p:cNvPicPr>
          <p:nvPr/>
        </p:nvPicPr>
        <p:blipFill>
          <a:blip r:embed="rId4"/>
          <a:stretch>
            <a:fillRect/>
          </a:stretch>
        </p:blipFill>
        <p:spPr>
          <a:xfrm>
            <a:off x="8330076" y="1938827"/>
            <a:ext cx="2403141" cy="3090373"/>
          </a:xfrm>
          <a:prstGeom prst="rect">
            <a:avLst/>
          </a:prstGeom>
        </p:spPr>
      </p:pic>
      <p:sp>
        <p:nvSpPr>
          <p:cNvPr id="12" name="TextBox 11">
            <a:extLst>
              <a:ext uri="{FF2B5EF4-FFF2-40B4-BE49-F238E27FC236}">
                <a16:creationId xmlns:a16="http://schemas.microsoft.com/office/drawing/2014/main" id="{A2D612F5-CD92-254C-B075-9038EDFDD2E7}"/>
              </a:ext>
            </a:extLst>
          </p:cNvPr>
          <p:cNvSpPr txBox="1"/>
          <p:nvPr/>
        </p:nvSpPr>
        <p:spPr>
          <a:xfrm>
            <a:off x="1141413" y="5644662"/>
            <a:ext cx="9591804" cy="1754326"/>
          </a:xfrm>
          <a:prstGeom prst="rect">
            <a:avLst/>
          </a:prstGeom>
          <a:noFill/>
        </p:spPr>
        <p:txBody>
          <a:bodyPr wrap="square" rtlCol="0">
            <a:spAutoFit/>
          </a:bodyPr>
          <a:lstStyle/>
          <a:p>
            <a:r>
              <a:rPr lang="en-CA" dirty="0"/>
              <a:t>The PEX / Aluminum water heater is our latest  developed design. After extensive research we concluded that pairing the PEX piping with a sheet metal casing will enable better heat absorption. Apart from molding the sheet metal casing, the overall construction of this water heater will be fairly simple and straightforward. </a:t>
            </a:r>
          </a:p>
          <a:p>
            <a:br>
              <a:rPr lang="en-CA" dirty="0"/>
            </a:br>
            <a:endParaRPr lang="en-US" dirty="0"/>
          </a:p>
        </p:txBody>
      </p:sp>
    </p:spTree>
    <p:extLst>
      <p:ext uri="{BB962C8B-B14F-4D97-AF65-F5344CB8AC3E}">
        <p14:creationId xmlns:p14="http://schemas.microsoft.com/office/powerpoint/2010/main" val="1839054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FF3EC-D195-2E49-A3FA-5EBDE98AF2E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66A836-520C-2C4A-BCCD-39EEF7CF1F12}"/>
              </a:ext>
            </a:extLst>
          </p:cNvPr>
          <p:cNvSpPr>
            <a:spLocks noGrp="1"/>
          </p:cNvSpPr>
          <p:nvPr>
            <p:ph idx="1"/>
          </p:nvPr>
        </p:nvSpPr>
        <p:spPr/>
        <p:txBody>
          <a:bodyPr>
            <a:normAutofit fontScale="77500" lnSpcReduction="20000"/>
          </a:bodyPr>
          <a:lstStyle/>
          <a:p>
            <a:r>
              <a:rPr lang="en-CA" dirty="0"/>
              <a:t>The design features a ¾ inch plywood base bordered with a 2x2 inch frame. The </a:t>
            </a:r>
            <a:r>
              <a:rPr lang="en-CA" dirty="0" err="1"/>
              <a:t>pex</a:t>
            </a:r>
            <a:r>
              <a:rPr lang="en-CA" dirty="0"/>
              <a:t> piping will be secured to the base with clips on the round ends (featured in </a:t>
            </a:r>
            <a:r>
              <a:rPr lang="en-CA" b="1" dirty="0"/>
              <a:t>bold</a:t>
            </a:r>
            <a:r>
              <a:rPr lang="en-CA" dirty="0"/>
              <a:t> on the top view diagram) and with sheet metal on the straight spans. Not only will the sheet metal hold the PEX in place, it will also offer better thermal conduction from the sun since aluminum has a thermal conductivity of 205.0 (W/m K) where as PEX alone has a thermal conductivity of  0.51(W/m K). This design was inspired by the PEX-AL-PEX piping. PEX-AL_PEX is a three layer pipe containing PEX, aluminum and PEX again. Since PEX-AL-PEX was difficult to obtain with our budget and time restraints, we redesigned our solar water heater to mimic PEX-AL-PEX piping.  </a:t>
            </a:r>
          </a:p>
          <a:p>
            <a:br>
              <a:rPr lang="en-CA" dirty="0"/>
            </a:br>
            <a:endParaRPr lang="en-US" dirty="0"/>
          </a:p>
        </p:txBody>
      </p:sp>
    </p:spTree>
    <p:extLst>
      <p:ext uri="{BB962C8B-B14F-4D97-AF65-F5344CB8AC3E}">
        <p14:creationId xmlns:p14="http://schemas.microsoft.com/office/powerpoint/2010/main" val="1938262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C4E5C-A089-1F45-A038-491AB3E150F5}"/>
              </a:ext>
            </a:extLst>
          </p:cNvPr>
          <p:cNvSpPr>
            <a:spLocks noGrp="1"/>
          </p:cNvSpPr>
          <p:nvPr>
            <p:ph type="title"/>
          </p:nvPr>
        </p:nvSpPr>
        <p:spPr>
          <a:xfrm>
            <a:off x="1194167" y="53467"/>
            <a:ext cx="9905998" cy="1478570"/>
          </a:xfrm>
        </p:spPr>
        <p:txBody>
          <a:bodyPr/>
          <a:lstStyle/>
          <a:p>
            <a:pPr algn="ctr"/>
            <a:r>
              <a:rPr lang="en-US" dirty="0"/>
              <a:t>Conceptual design- Air Heating</a:t>
            </a:r>
          </a:p>
        </p:txBody>
      </p:sp>
      <p:pic>
        <p:nvPicPr>
          <p:cNvPr id="5" name="Content Placeholder 4">
            <a:extLst>
              <a:ext uri="{FF2B5EF4-FFF2-40B4-BE49-F238E27FC236}">
                <a16:creationId xmlns:a16="http://schemas.microsoft.com/office/drawing/2014/main" id="{996E70A2-A4CD-384B-91A6-5AF7E46DA562}"/>
              </a:ext>
            </a:extLst>
          </p:cNvPr>
          <p:cNvPicPr>
            <a:picLocks noGrp="1" noChangeAspect="1"/>
          </p:cNvPicPr>
          <p:nvPr>
            <p:ph idx="1"/>
          </p:nvPr>
        </p:nvPicPr>
        <p:blipFill>
          <a:blip r:embed="rId2"/>
          <a:stretch>
            <a:fillRect/>
          </a:stretch>
        </p:blipFill>
        <p:spPr>
          <a:xfrm>
            <a:off x="8631037" y="2097088"/>
            <a:ext cx="2628812" cy="3541712"/>
          </a:xfrm>
        </p:spPr>
      </p:pic>
      <p:pic>
        <p:nvPicPr>
          <p:cNvPr id="7" name="Picture 6">
            <a:extLst>
              <a:ext uri="{FF2B5EF4-FFF2-40B4-BE49-F238E27FC236}">
                <a16:creationId xmlns:a16="http://schemas.microsoft.com/office/drawing/2014/main" id="{8B977325-D018-0947-8919-466C6C1B66F0}"/>
              </a:ext>
            </a:extLst>
          </p:cNvPr>
          <p:cNvPicPr>
            <a:picLocks noChangeAspect="1"/>
          </p:cNvPicPr>
          <p:nvPr/>
        </p:nvPicPr>
        <p:blipFill>
          <a:blip r:embed="rId3"/>
          <a:stretch>
            <a:fillRect/>
          </a:stretch>
        </p:blipFill>
        <p:spPr>
          <a:xfrm>
            <a:off x="1811215" y="4050248"/>
            <a:ext cx="5337419" cy="2807752"/>
          </a:xfrm>
          <a:prstGeom prst="rect">
            <a:avLst/>
          </a:prstGeom>
        </p:spPr>
      </p:pic>
      <p:sp>
        <p:nvSpPr>
          <p:cNvPr id="8" name="TextBox 7">
            <a:extLst>
              <a:ext uri="{FF2B5EF4-FFF2-40B4-BE49-F238E27FC236}">
                <a16:creationId xmlns:a16="http://schemas.microsoft.com/office/drawing/2014/main" id="{3569C376-3656-1E42-9282-E9818D3BA193}"/>
              </a:ext>
            </a:extLst>
          </p:cNvPr>
          <p:cNvSpPr txBox="1"/>
          <p:nvPr/>
        </p:nvSpPr>
        <p:spPr>
          <a:xfrm>
            <a:off x="1418696" y="1532037"/>
            <a:ext cx="6471139" cy="3139321"/>
          </a:xfrm>
          <a:prstGeom prst="rect">
            <a:avLst/>
          </a:prstGeom>
          <a:noFill/>
        </p:spPr>
        <p:txBody>
          <a:bodyPr wrap="square" rtlCol="0">
            <a:spAutoFit/>
          </a:bodyPr>
          <a:lstStyle/>
          <a:p>
            <a:r>
              <a:rPr lang="en-CA" dirty="0"/>
              <a:t>Our plan for heating the house is with a pop can air heater. We decided that we would encase columns of aluminum cans in a wooden frame covered by a polycarbonate sheet and black spray paint. To optimize our design we decided it would be best to allow the panel to change angles depending on where the sunlight should be directed. To help with this design we included expandable air ducts to allow for the air to be directed in and out of the system. Although hot air rises, we decided to add a fan inside the shed so that we can push and hot air that is not able to rise. </a:t>
            </a:r>
          </a:p>
          <a:p>
            <a:br>
              <a:rPr lang="en-CA" dirty="0"/>
            </a:br>
            <a:endParaRPr lang="en-US" dirty="0"/>
          </a:p>
        </p:txBody>
      </p:sp>
    </p:spTree>
    <p:extLst>
      <p:ext uri="{BB962C8B-B14F-4D97-AF65-F5344CB8AC3E}">
        <p14:creationId xmlns:p14="http://schemas.microsoft.com/office/powerpoint/2010/main" val="86209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E7DA-7C9B-C549-BE0D-9D9F6C450F32}"/>
              </a:ext>
            </a:extLst>
          </p:cNvPr>
          <p:cNvSpPr>
            <a:spLocks noGrp="1"/>
          </p:cNvSpPr>
          <p:nvPr>
            <p:ph type="title"/>
          </p:nvPr>
        </p:nvSpPr>
        <p:spPr>
          <a:xfrm>
            <a:off x="1141412" y="-225544"/>
            <a:ext cx="9905998" cy="1478570"/>
          </a:xfrm>
        </p:spPr>
        <p:txBody>
          <a:bodyPr/>
          <a:lstStyle/>
          <a:p>
            <a:r>
              <a:rPr lang="en-US" dirty="0"/>
              <a:t>Conceptual design- Solar panel</a:t>
            </a:r>
          </a:p>
        </p:txBody>
      </p:sp>
      <p:pic>
        <p:nvPicPr>
          <p:cNvPr id="6" name="Content Placeholder 5">
            <a:extLst>
              <a:ext uri="{FF2B5EF4-FFF2-40B4-BE49-F238E27FC236}">
                <a16:creationId xmlns:a16="http://schemas.microsoft.com/office/drawing/2014/main" id="{F219C0BE-6A65-F74A-8864-005CA3ACA1C3}"/>
              </a:ext>
            </a:extLst>
          </p:cNvPr>
          <p:cNvPicPr>
            <a:picLocks noGrp="1" noChangeAspect="1"/>
          </p:cNvPicPr>
          <p:nvPr>
            <p:ph idx="1"/>
          </p:nvPr>
        </p:nvPicPr>
        <p:blipFill>
          <a:blip r:embed="rId2"/>
          <a:stretch>
            <a:fillRect/>
          </a:stretch>
        </p:blipFill>
        <p:spPr>
          <a:xfrm>
            <a:off x="7103488" y="711691"/>
            <a:ext cx="4207459" cy="2928392"/>
          </a:xfrm>
        </p:spPr>
      </p:pic>
      <p:sp>
        <p:nvSpPr>
          <p:cNvPr id="4" name="TextBox 3">
            <a:extLst>
              <a:ext uri="{FF2B5EF4-FFF2-40B4-BE49-F238E27FC236}">
                <a16:creationId xmlns:a16="http://schemas.microsoft.com/office/drawing/2014/main" id="{6CC795D8-B0C3-3545-A6BD-199805A3F454}"/>
              </a:ext>
            </a:extLst>
          </p:cNvPr>
          <p:cNvSpPr txBox="1"/>
          <p:nvPr/>
        </p:nvSpPr>
        <p:spPr>
          <a:xfrm>
            <a:off x="1141412" y="922706"/>
            <a:ext cx="5171465" cy="6463308"/>
          </a:xfrm>
          <a:prstGeom prst="rect">
            <a:avLst/>
          </a:prstGeom>
          <a:noFill/>
        </p:spPr>
        <p:txBody>
          <a:bodyPr wrap="square" rtlCol="0">
            <a:spAutoFit/>
          </a:bodyPr>
          <a:lstStyle/>
          <a:p>
            <a:pPr fontAlgn="base"/>
            <a:r>
              <a:rPr lang="en-CA" dirty="0"/>
              <a:t>Find a spot on the roof that will give the solar panel the maximum amount light capture. Ideally, it would be the most beneficial is it were faced towards the south. </a:t>
            </a:r>
          </a:p>
          <a:p>
            <a:pPr fontAlgn="base"/>
            <a:r>
              <a:rPr lang="en-CA" dirty="0"/>
              <a:t>Install a mount that has an adjustable angle. In the summer, the ideal angle for a solar panel is 25 degrees towards the sun whereas in the winter it is 55 degrees. </a:t>
            </a:r>
          </a:p>
          <a:p>
            <a:pPr fontAlgn="base"/>
            <a:r>
              <a:rPr lang="en-CA" dirty="0"/>
              <a:t>Next, attaching all the wiring and circuiting to the charge controller which are connected to the batteries then to the inverter. </a:t>
            </a:r>
          </a:p>
          <a:p>
            <a:pPr fontAlgn="base"/>
            <a:r>
              <a:rPr lang="en-CA" dirty="0"/>
              <a:t>Then, attach the panel onto the mount. </a:t>
            </a:r>
          </a:p>
          <a:p>
            <a:pPr fontAlgn="base"/>
            <a:r>
              <a:rPr lang="en-CA" dirty="0"/>
              <a:t>We plan on storing the inverter and battery in an electrical box which would be accessible to the residents of this house. </a:t>
            </a:r>
          </a:p>
          <a:p>
            <a:pPr fontAlgn="base"/>
            <a:r>
              <a:rPr lang="en-CA" dirty="0"/>
              <a:t>We were told that the inverter has outlets attached as well so we transmit power throughout the house via extension cords. </a:t>
            </a:r>
          </a:p>
          <a:p>
            <a:pPr fontAlgn="base"/>
            <a:r>
              <a:rPr lang="en-CA" dirty="0"/>
              <a:t>Will need about 86.7 amp hours of energy per day to give about 4 hours of energy</a:t>
            </a:r>
          </a:p>
          <a:p>
            <a:br>
              <a:rPr lang="en-CA" dirty="0"/>
            </a:br>
            <a:br>
              <a:rPr lang="en-CA" dirty="0"/>
            </a:br>
            <a:br>
              <a:rPr lang="en-CA" dirty="0"/>
            </a:br>
            <a:endParaRPr lang="en-US" dirty="0"/>
          </a:p>
        </p:txBody>
      </p:sp>
      <p:pic>
        <p:nvPicPr>
          <p:cNvPr id="8" name="Picture 7">
            <a:extLst>
              <a:ext uri="{FF2B5EF4-FFF2-40B4-BE49-F238E27FC236}">
                <a16:creationId xmlns:a16="http://schemas.microsoft.com/office/drawing/2014/main" id="{E51FC1B1-1745-1F42-9697-0FDB0DBB9D95}"/>
              </a:ext>
            </a:extLst>
          </p:cNvPr>
          <p:cNvPicPr>
            <a:picLocks noChangeAspect="1"/>
          </p:cNvPicPr>
          <p:nvPr/>
        </p:nvPicPr>
        <p:blipFill>
          <a:blip r:embed="rId3"/>
          <a:stretch>
            <a:fillRect/>
          </a:stretch>
        </p:blipFill>
        <p:spPr>
          <a:xfrm>
            <a:off x="7103488" y="3640083"/>
            <a:ext cx="4277749" cy="3001674"/>
          </a:xfrm>
          <a:prstGeom prst="rect">
            <a:avLst/>
          </a:prstGeom>
        </p:spPr>
      </p:pic>
    </p:spTree>
    <p:extLst>
      <p:ext uri="{BB962C8B-B14F-4D97-AF65-F5344CB8AC3E}">
        <p14:creationId xmlns:p14="http://schemas.microsoft.com/office/powerpoint/2010/main" val="894336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4A822-E690-0B48-929C-F0FFCAEF2F28}"/>
              </a:ext>
            </a:extLst>
          </p:cNvPr>
          <p:cNvSpPr>
            <a:spLocks noGrp="1"/>
          </p:cNvSpPr>
          <p:nvPr>
            <p:ph type="title"/>
          </p:nvPr>
        </p:nvSpPr>
        <p:spPr>
          <a:xfrm>
            <a:off x="979180" y="2506312"/>
            <a:ext cx="9905998" cy="1478570"/>
          </a:xfrm>
        </p:spPr>
        <p:txBody>
          <a:bodyPr/>
          <a:lstStyle/>
          <a:p>
            <a:pPr algn="ctr"/>
            <a:r>
              <a:rPr lang="en-US" dirty="0"/>
              <a:t>Prototypes</a:t>
            </a:r>
          </a:p>
        </p:txBody>
      </p:sp>
    </p:spTree>
    <p:extLst>
      <p:ext uri="{BB962C8B-B14F-4D97-AF65-F5344CB8AC3E}">
        <p14:creationId xmlns:p14="http://schemas.microsoft.com/office/powerpoint/2010/main" val="1997556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33180-7260-F149-986E-1048136077F2}"/>
              </a:ext>
            </a:extLst>
          </p:cNvPr>
          <p:cNvSpPr>
            <a:spLocks noGrp="1"/>
          </p:cNvSpPr>
          <p:nvPr>
            <p:ph type="title"/>
          </p:nvPr>
        </p:nvSpPr>
        <p:spPr/>
        <p:txBody>
          <a:bodyPr/>
          <a:lstStyle/>
          <a:p>
            <a:pPr algn="ctr"/>
            <a:r>
              <a:rPr lang="en-US" dirty="0"/>
              <a:t>empathize</a:t>
            </a:r>
          </a:p>
        </p:txBody>
      </p:sp>
      <p:sp>
        <p:nvSpPr>
          <p:cNvPr id="3" name="Text Placeholder 2">
            <a:extLst>
              <a:ext uri="{FF2B5EF4-FFF2-40B4-BE49-F238E27FC236}">
                <a16:creationId xmlns:a16="http://schemas.microsoft.com/office/drawing/2014/main" id="{1496D6DD-9BA9-1E4A-9EC0-269992A7283C}"/>
              </a:ext>
            </a:extLst>
          </p:cNvPr>
          <p:cNvSpPr>
            <a:spLocks noGrp="1"/>
          </p:cNvSpPr>
          <p:nvPr>
            <p:ph type="body" sz="half" idx="2"/>
          </p:nvPr>
        </p:nvSpPr>
        <p:spPr>
          <a:xfrm>
            <a:off x="1446212" y="4281344"/>
            <a:ext cx="9906002" cy="1489496"/>
          </a:xfrm>
        </p:spPr>
        <p:txBody>
          <a:bodyPr numCol="2">
            <a:normAutofit lnSpcReduction="10000"/>
          </a:bodyPr>
          <a:lstStyle/>
          <a:p>
            <a:pPr algn="ctr"/>
            <a:r>
              <a:rPr lang="en-US" sz="3600" dirty="0"/>
              <a:t>-Interviews/Meetings</a:t>
            </a:r>
          </a:p>
          <a:p>
            <a:pPr algn="ctr"/>
            <a:r>
              <a:rPr lang="en-US" sz="3600" dirty="0"/>
              <a:t>-Seek to understand</a:t>
            </a:r>
          </a:p>
        </p:txBody>
      </p:sp>
      <p:sp>
        <p:nvSpPr>
          <p:cNvPr id="4" name="Text Placeholder 3">
            <a:extLst>
              <a:ext uri="{FF2B5EF4-FFF2-40B4-BE49-F238E27FC236}">
                <a16:creationId xmlns:a16="http://schemas.microsoft.com/office/drawing/2014/main" id="{FCD6048A-7CC8-7744-B69C-6DBAABE7FB0F}"/>
              </a:ext>
            </a:extLst>
          </p:cNvPr>
          <p:cNvSpPr>
            <a:spLocks noGrp="1"/>
          </p:cNvSpPr>
          <p:nvPr>
            <p:ph type="body" sz="half" idx="13"/>
          </p:nvPr>
        </p:nvSpPr>
        <p:spPr/>
        <p:txBody>
          <a:bodyPr/>
          <a:lstStyle/>
          <a:p>
            <a:endParaRPr lang="en-US"/>
          </a:p>
        </p:txBody>
      </p:sp>
    </p:spTree>
    <p:extLst>
      <p:ext uri="{BB962C8B-B14F-4D97-AF65-F5344CB8AC3E}">
        <p14:creationId xmlns:p14="http://schemas.microsoft.com/office/powerpoint/2010/main" val="1823077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803CE-CA33-384B-ABEB-E525511488B5}"/>
              </a:ext>
            </a:extLst>
          </p:cNvPr>
          <p:cNvSpPr>
            <a:spLocks noGrp="1"/>
          </p:cNvSpPr>
          <p:nvPr>
            <p:ph type="title"/>
          </p:nvPr>
        </p:nvSpPr>
        <p:spPr/>
        <p:txBody>
          <a:bodyPr/>
          <a:lstStyle/>
          <a:p>
            <a:pPr algn="ctr"/>
            <a:r>
              <a:rPr lang="en-US" dirty="0"/>
              <a:t>Prototype- water heater</a:t>
            </a:r>
          </a:p>
        </p:txBody>
      </p:sp>
      <p:pic>
        <p:nvPicPr>
          <p:cNvPr id="5" name="Content Placeholder 4">
            <a:extLst>
              <a:ext uri="{FF2B5EF4-FFF2-40B4-BE49-F238E27FC236}">
                <a16:creationId xmlns:a16="http://schemas.microsoft.com/office/drawing/2014/main" id="{D37D1CB5-F61A-BE40-9115-982FA33DBAA9}"/>
              </a:ext>
            </a:extLst>
          </p:cNvPr>
          <p:cNvPicPr>
            <a:picLocks noGrp="1" noChangeAspect="1"/>
          </p:cNvPicPr>
          <p:nvPr>
            <p:ph idx="1"/>
          </p:nvPr>
        </p:nvPicPr>
        <p:blipFill>
          <a:blip r:embed="rId2"/>
          <a:stretch>
            <a:fillRect/>
          </a:stretch>
        </p:blipFill>
        <p:spPr>
          <a:xfrm>
            <a:off x="906120" y="1876117"/>
            <a:ext cx="1986150" cy="3197328"/>
          </a:xfrm>
        </p:spPr>
      </p:pic>
      <p:pic>
        <p:nvPicPr>
          <p:cNvPr id="7" name="Picture 6">
            <a:extLst>
              <a:ext uri="{FF2B5EF4-FFF2-40B4-BE49-F238E27FC236}">
                <a16:creationId xmlns:a16="http://schemas.microsoft.com/office/drawing/2014/main" id="{7D8C7E1F-34B3-8E4C-A787-9378A85A9936}"/>
              </a:ext>
            </a:extLst>
          </p:cNvPr>
          <p:cNvPicPr>
            <a:picLocks noChangeAspect="1"/>
          </p:cNvPicPr>
          <p:nvPr/>
        </p:nvPicPr>
        <p:blipFill>
          <a:blip r:embed="rId3"/>
          <a:stretch>
            <a:fillRect/>
          </a:stretch>
        </p:blipFill>
        <p:spPr>
          <a:xfrm>
            <a:off x="2892270" y="1971981"/>
            <a:ext cx="2475640" cy="3005599"/>
          </a:xfrm>
          <a:prstGeom prst="rect">
            <a:avLst/>
          </a:prstGeom>
        </p:spPr>
      </p:pic>
      <p:pic>
        <p:nvPicPr>
          <p:cNvPr id="9" name="Picture 8">
            <a:extLst>
              <a:ext uri="{FF2B5EF4-FFF2-40B4-BE49-F238E27FC236}">
                <a16:creationId xmlns:a16="http://schemas.microsoft.com/office/drawing/2014/main" id="{2612D718-B56A-7D4B-8638-405698FF2D3D}"/>
              </a:ext>
            </a:extLst>
          </p:cNvPr>
          <p:cNvPicPr>
            <a:picLocks noChangeAspect="1"/>
          </p:cNvPicPr>
          <p:nvPr/>
        </p:nvPicPr>
        <p:blipFill>
          <a:blip r:embed="rId4"/>
          <a:stretch>
            <a:fillRect/>
          </a:stretch>
        </p:blipFill>
        <p:spPr>
          <a:xfrm>
            <a:off x="5367910" y="1983656"/>
            <a:ext cx="2539223" cy="2993924"/>
          </a:xfrm>
          <a:prstGeom prst="rect">
            <a:avLst/>
          </a:prstGeom>
        </p:spPr>
      </p:pic>
      <p:sp>
        <p:nvSpPr>
          <p:cNvPr id="10" name="TextBox 9">
            <a:extLst>
              <a:ext uri="{FF2B5EF4-FFF2-40B4-BE49-F238E27FC236}">
                <a16:creationId xmlns:a16="http://schemas.microsoft.com/office/drawing/2014/main" id="{B1699FAF-5F59-A54A-924E-61777031B281}"/>
              </a:ext>
            </a:extLst>
          </p:cNvPr>
          <p:cNvSpPr txBox="1"/>
          <p:nvPr/>
        </p:nvSpPr>
        <p:spPr>
          <a:xfrm>
            <a:off x="8214852" y="1983656"/>
            <a:ext cx="3141406" cy="4801314"/>
          </a:xfrm>
          <a:prstGeom prst="rect">
            <a:avLst/>
          </a:prstGeom>
          <a:noFill/>
        </p:spPr>
        <p:txBody>
          <a:bodyPr wrap="square" rtlCol="0">
            <a:spAutoFit/>
          </a:bodyPr>
          <a:lstStyle/>
          <a:p>
            <a:r>
              <a:rPr lang="en-CA" dirty="0"/>
              <a:t>From our last prototype results, we determined that using aluminum sheet metal will be best for effective heating. </a:t>
            </a:r>
          </a:p>
          <a:p>
            <a:r>
              <a:rPr lang="en-CA" dirty="0"/>
              <a:t>Our testing showed that aluminum was reflecting the sun and in doing so losing heat. To overcome this issue, we concluded that painting the entire face of the water heater black will enable maximum heat </a:t>
            </a:r>
            <a:r>
              <a:rPr lang="en-CA" dirty="0" err="1"/>
              <a:t>absorption.In</a:t>
            </a:r>
            <a:r>
              <a:rPr lang="en-CA" dirty="0"/>
              <a:t> order to integrate our design with the water team, we both agreed to use ½ inch PEX piping. </a:t>
            </a:r>
          </a:p>
          <a:p>
            <a:br>
              <a:rPr lang="en-CA" dirty="0"/>
            </a:br>
            <a:endParaRPr lang="en-US" dirty="0"/>
          </a:p>
        </p:txBody>
      </p:sp>
    </p:spTree>
    <p:extLst>
      <p:ext uri="{BB962C8B-B14F-4D97-AF65-F5344CB8AC3E}">
        <p14:creationId xmlns:p14="http://schemas.microsoft.com/office/powerpoint/2010/main" val="4219662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1E6DC-EBE9-424F-BE08-760E0D1BB2CE}"/>
              </a:ext>
            </a:extLst>
          </p:cNvPr>
          <p:cNvSpPr>
            <a:spLocks noGrp="1"/>
          </p:cNvSpPr>
          <p:nvPr>
            <p:ph type="title"/>
          </p:nvPr>
        </p:nvSpPr>
        <p:spPr/>
        <p:txBody>
          <a:bodyPr/>
          <a:lstStyle/>
          <a:p>
            <a:pPr algn="ctr"/>
            <a:r>
              <a:rPr lang="en-US" dirty="0"/>
              <a:t>Prototype- air heater</a:t>
            </a:r>
          </a:p>
        </p:txBody>
      </p:sp>
      <p:pic>
        <p:nvPicPr>
          <p:cNvPr id="5" name="Content Placeholder 4">
            <a:extLst>
              <a:ext uri="{FF2B5EF4-FFF2-40B4-BE49-F238E27FC236}">
                <a16:creationId xmlns:a16="http://schemas.microsoft.com/office/drawing/2014/main" id="{CE1360DD-C7EB-7A42-8427-97B57DF0D76A}"/>
              </a:ext>
            </a:extLst>
          </p:cNvPr>
          <p:cNvPicPr>
            <a:picLocks noGrp="1" noChangeAspect="1"/>
          </p:cNvPicPr>
          <p:nvPr>
            <p:ph idx="1"/>
          </p:nvPr>
        </p:nvPicPr>
        <p:blipFill>
          <a:blip r:embed="rId2"/>
          <a:stretch>
            <a:fillRect/>
          </a:stretch>
        </p:blipFill>
        <p:spPr>
          <a:xfrm>
            <a:off x="8175518" y="4055807"/>
            <a:ext cx="1937082" cy="2461078"/>
          </a:xfrm>
        </p:spPr>
      </p:pic>
      <p:pic>
        <p:nvPicPr>
          <p:cNvPr id="7" name="Picture 6">
            <a:extLst>
              <a:ext uri="{FF2B5EF4-FFF2-40B4-BE49-F238E27FC236}">
                <a16:creationId xmlns:a16="http://schemas.microsoft.com/office/drawing/2014/main" id="{55CB414A-66EE-0C49-B74F-D56206AEA1D7}"/>
              </a:ext>
            </a:extLst>
          </p:cNvPr>
          <p:cNvPicPr>
            <a:picLocks noChangeAspect="1"/>
          </p:cNvPicPr>
          <p:nvPr/>
        </p:nvPicPr>
        <p:blipFill>
          <a:blip r:embed="rId3"/>
          <a:stretch>
            <a:fillRect/>
          </a:stretch>
        </p:blipFill>
        <p:spPr>
          <a:xfrm>
            <a:off x="7527145" y="1742212"/>
            <a:ext cx="1650644" cy="2313595"/>
          </a:xfrm>
          <a:prstGeom prst="rect">
            <a:avLst/>
          </a:prstGeom>
        </p:spPr>
      </p:pic>
      <p:pic>
        <p:nvPicPr>
          <p:cNvPr id="9" name="Picture 8">
            <a:extLst>
              <a:ext uri="{FF2B5EF4-FFF2-40B4-BE49-F238E27FC236}">
                <a16:creationId xmlns:a16="http://schemas.microsoft.com/office/drawing/2014/main" id="{5A271868-F510-4945-A3C1-DAC5971A9382}"/>
              </a:ext>
            </a:extLst>
          </p:cNvPr>
          <p:cNvPicPr>
            <a:picLocks noChangeAspect="1"/>
          </p:cNvPicPr>
          <p:nvPr/>
        </p:nvPicPr>
        <p:blipFill>
          <a:blip r:embed="rId4"/>
          <a:stretch>
            <a:fillRect/>
          </a:stretch>
        </p:blipFill>
        <p:spPr>
          <a:xfrm>
            <a:off x="9177789" y="1742212"/>
            <a:ext cx="1869622" cy="2324662"/>
          </a:xfrm>
          <a:prstGeom prst="rect">
            <a:avLst/>
          </a:prstGeom>
        </p:spPr>
      </p:pic>
      <p:sp>
        <p:nvSpPr>
          <p:cNvPr id="10" name="TextBox 9">
            <a:extLst>
              <a:ext uri="{FF2B5EF4-FFF2-40B4-BE49-F238E27FC236}">
                <a16:creationId xmlns:a16="http://schemas.microsoft.com/office/drawing/2014/main" id="{B9160CA5-12B7-B34E-A66F-8A32BE0446DF}"/>
              </a:ext>
            </a:extLst>
          </p:cNvPr>
          <p:cNvSpPr txBox="1"/>
          <p:nvPr/>
        </p:nvSpPr>
        <p:spPr>
          <a:xfrm>
            <a:off x="1902542" y="2097088"/>
            <a:ext cx="4586748" cy="3416320"/>
          </a:xfrm>
          <a:prstGeom prst="rect">
            <a:avLst/>
          </a:prstGeom>
          <a:noFill/>
        </p:spPr>
        <p:txBody>
          <a:bodyPr wrap="square" rtlCol="0">
            <a:spAutoFit/>
          </a:bodyPr>
          <a:lstStyle/>
          <a:p>
            <a:r>
              <a:rPr lang="en-CA" dirty="0"/>
              <a:t>From our last prototype results, we made a few modifications to our design in order to make it more efficient. </a:t>
            </a:r>
          </a:p>
          <a:p>
            <a:r>
              <a:rPr lang="en-CA" dirty="0"/>
              <a:t>From the pop can idea we decided to wrap pieces of wood with aluminum sheets to make long rectangular columns. They are both equal in effectiveness, however, the amount of time to actually construct it makes this choice inefficient. </a:t>
            </a:r>
          </a:p>
          <a:p>
            <a:r>
              <a:rPr lang="en-CA" dirty="0"/>
              <a:t>The aluminum sheets will be spray painted black in order to retain as much heat as possible. </a:t>
            </a:r>
          </a:p>
          <a:p>
            <a:br>
              <a:rPr lang="en-CA" dirty="0"/>
            </a:br>
            <a:endParaRPr lang="en-US" dirty="0"/>
          </a:p>
        </p:txBody>
      </p:sp>
    </p:spTree>
    <p:extLst>
      <p:ext uri="{BB962C8B-B14F-4D97-AF65-F5344CB8AC3E}">
        <p14:creationId xmlns:p14="http://schemas.microsoft.com/office/powerpoint/2010/main" val="2535388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FD68D-DB02-A348-B523-B55CD094F5A3}"/>
              </a:ext>
            </a:extLst>
          </p:cNvPr>
          <p:cNvSpPr>
            <a:spLocks noGrp="1"/>
          </p:cNvSpPr>
          <p:nvPr>
            <p:ph type="title"/>
          </p:nvPr>
        </p:nvSpPr>
        <p:spPr/>
        <p:txBody>
          <a:bodyPr/>
          <a:lstStyle/>
          <a:p>
            <a:pPr algn="ctr"/>
            <a:r>
              <a:rPr lang="en-US" dirty="0"/>
              <a:t>Prototype-solar panel</a:t>
            </a:r>
          </a:p>
        </p:txBody>
      </p:sp>
      <p:pic>
        <p:nvPicPr>
          <p:cNvPr id="5" name="Content Placeholder 4">
            <a:extLst>
              <a:ext uri="{FF2B5EF4-FFF2-40B4-BE49-F238E27FC236}">
                <a16:creationId xmlns:a16="http://schemas.microsoft.com/office/drawing/2014/main" id="{879BCA68-242D-6043-BF5F-0E33A2A0B72A}"/>
              </a:ext>
            </a:extLst>
          </p:cNvPr>
          <p:cNvPicPr>
            <a:picLocks noGrp="1" noChangeAspect="1"/>
          </p:cNvPicPr>
          <p:nvPr>
            <p:ph idx="1"/>
          </p:nvPr>
        </p:nvPicPr>
        <p:blipFill>
          <a:blip r:embed="rId2"/>
          <a:stretch>
            <a:fillRect/>
          </a:stretch>
        </p:blipFill>
        <p:spPr>
          <a:xfrm>
            <a:off x="1370218" y="2225547"/>
            <a:ext cx="5702300" cy="3530600"/>
          </a:xfrm>
        </p:spPr>
      </p:pic>
      <p:sp>
        <p:nvSpPr>
          <p:cNvPr id="7" name="TextBox 6">
            <a:extLst>
              <a:ext uri="{FF2B5EF4-FFF2-40B4-BE49-F238E27FC236}">
                <a16:creationId xmlns:a16="http://schemas.microsoft.com/office/drawing/2014/main" id="{E0692E75-7E9B-2C44-8A8C-74E5104E0025}"/>
              </a:ext>
            </a:extLst>
          </p:cNvPr>
          <p:cNvSpPr txBox="1"/>
          <p:nvPr/>
        </p:nvSpPr>
        <p:spPr>
          <a:xfrm>
            <a:off x="7418438" y="1694605"/>
            <a:ext cx="3406878" cy="5632311"/>
          </a:xfrm>
          <a:prstGeom prst="rect">
            <a:avLst/>
          </a:prstGeom>
          <a:noFill/>
        </p:spPr>
        <p:txBody>
          <a:bodyPr wrap="square" rtlCol="0">
            <a:spAutoFit/>
          </a:bodyPr>
          <a:lstStyle/>
          <a:p>
            <a:r>
              <a:rPr lang="en-CA" dirty="0"/>
              <a:t>For the solar set up it has been only prototyped on paper due to the inability to mount it to the shed because it only got the roof late this week. The outline shown in the picture is going to be very close to the final design of the solar system and how it will be laid out on the shed.  The house is not fully built yet so we are unable to test the solar panel. However, the roof of the house was built too small so we had to reposition the solar panel in a way that would let as much of the panel sit on the roof as possible. This lack of space may reduce the power generation possible from the solar system. </a:t>
            </a:r>
          </a:p>
          <a:p>
            <a:br>
              <a:rPr lang="en-CA" dirty="0"/>
            </a:br>
            <a:endParaRPr lang="en-US" dirty="0"/>
          </a:p>
        </p:txBody>
      </p:sp>
    </p:spTree>
    <p:extLst>
      <p:ext uri="{BB962C8B-B14F-4D97-AF65-F5344CB8AC3E}">
        <p14:creationId xmlns:p14="http://schemas.microsoft.com/office/powerpoint/2010/main" val="2603868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AC8B7-57A0-E847-B0A6-C684E7055B41}"/>
              </a:ext>
            </a:extLst>
          </p:cNvPr>
          <p:cNvSpPr>
            <a:spLocks noGrp="1"/>
          </p:cNvSpPr>
          <p:nvPr>
            <p:ph type="title"/>
          </p:nvPr>
        </p:nvSpPr>
        <p:spPr/>
        <p:txBody>
          <a:bodyPr/>
          <a:lstStyle/>
          <a:p>
            <a:pPr algn="ctr"/>
            <a:r>
              <a:rPr lang="en-US" dirty="0"/>
              <a:t>test</a:t>
            </a:r>
          </a:p>
        </p:txBody>
      </p:sp>
      <p:sp>
        <p:nvSpPr>
          <p:cNvPr id="3" name="Text Placeholder 2">
            <a:extLst>
              <a:ext uri="{FF2B5EF4-FFF2-40B4-BE49-F238E27FC236}">
                <a16:creationId xmlns:a16="http://schemas.microsoft.com/office/drawing/2014/main" id="{B4B582EC-8B23-794B-BAC9-F1899168ECB8}"/>
              </a:ext>
            </a:extLst>
          </p:cNvPr>
          <p:cNvSpPr>
            <a:spLocks noGrp="1"/>
          </p:cNvSpPr>
          <p:nvPr>
            <p:ph type="body" sz="half" idx="13"/>
          </p:nvPr>
        </p:nvSpPr>
        <p:spPr/>
        <p:txBody>
          <a:bodyPr/>
          <a:lstStyle/>
          <a:p>
            <a:endParaRPr lang="en-US"/>
          </a:p>
        </p:txBody>
      </p:sp>
      <p:sp>
        <p:nvSpPr>
          <p:cNvPr id="4" name="Text Placeholder 3">
            <a:extLst>
              <a:ext uri="{FF2B5EF4-FFF2-40B4-BE49-F238E27FC236}">
                <a16:creationId xmlns:a16="http://schemas.microsoft.com/office/drawing/2014/main" id="{C527C853-D24E-704D-8B6D-3DC4248338BB}"/>
              </a:ext>
            </a:extLst>
          </p:cNvPr>
          <p:cNvSpPr>
            <a:spLocks noGrp="1"/>
          </p:cNvSpPr>
          <p:nvPr>
            <p:ph type="body" sz="half" idx="2"/>
          </p:nvPr>
        </p:nvSpPr>
        <p:spPr/>
        <p:txBody>
          <a:bodyPr/>
          <a:lstStyle/>
          <a:p>
            <a:r>
              <a:rPr lang="en-US" dirty="0"/>
              <a:t>-</a:t>
            </a:r>
            <a:r>
              <a:rPr lang="en-US"/>
              <a:t>Does it work?</a:t>
            </a:r>
          </a:p>
        </p:txBody>
      </p:sp>
    </p:spTree>
    <p:extLst>
      <p:ext uri="{BB962C8B-B14F-4D97-AF65-F5344CB8AC3E}">
        <p14:creationId xmlns:p14="http://schemas.microsoft.com/office/powerpoint/2010/main" val="2916692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CC32E-B309-8A43-909D-D6FD2A388DD1}"/>
              </a:ext>
            </a:extLst>
          </p:cNvPr>
          <p:cNvSpPr>
            <a:spLocks noGrp="1"/>
          </p:cNvSpPr>
          <p:nvPr>
            <p:ph type="title"/>
          </p:nvPr>
        </p:nvSpPr>
        <p:spPr>
          <a:xfrm>
            <a:off x="934935" y="2506311"/>
            <a:ext cx="9905998" cy="1478570"/>
          </a:xfrm>
        </p:spPr>
        <p:txBody>
          <a:bodyPr/>
          <a:lstStyle/>
          <a:p>
            <a:pPr algn="ctr"/>
            <a:r>
              <a:rPr lang="en-US" dirty="0"/>
              <a:t>Final designs</a:t>
            </a:r>
          </a:p>
        </p:txBody>
      </p:sp>
    </p:spTree>
    <p:extLst>
      <p:ext uri="{BB962C8B-B14F-4D97-AF65-F5344CB8AC3E}">
        <p14:creationId xmlns:p14="http://schemas.microsoft.com/office/powerpoint/2010/main" val="4010155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8FF61-39C8-3746-AEB6-ACBD93715907}"/>
              </a:ext>
            </a:extLst>
          </p:cNvPr>
          <p:cNvSpPr>
            <a:spLocks noGrp="1"/>
          </p:cNvSpPr>
          <p:nvPr>
            <p:ph type="title"/>
          </p:nvPr>
        </p:nvSpPr>
        <p:spPr/>
        <p:txBody>
          <a:bodyPr/>
          <a:lstStyle/>
          <a:p>
            <a:pPr algn="ctr"/>
            <a:r>
              <a:rPr lang="en-US" dirty="0"/>
              <a:t>air heater</a:t>
            </a:r>
          </a:p>
        </p:txBody>
      </p:sp>
      <p:pic>
        <p:nvPicPr>
          <p:cNvPr id="5" name="Content Placeholder 4">
            <a:extLst>
              <a:ext uri="{FF2B5EF4-FFF2-40B4-BE49-F238E27FC236}">
                <a16:creationId xmlns:a16="http://schemas.microsoft.com/office/drawing/2014/main" id="{FAE4F485-6B5C-534F-8866-4544192E95A5}"/>
              </a:ext>
            </a:extLst>
          </p:cNvPr>
          <p:cNvPicPr>
            <a:picLocks noGrp="1" noChangeAspect="1"/>
          </p:cNvPicPr>
          <p:nvPr>
            <p:ph idx="1"/>
          </p:nvPr>
        </p:nvPicPr>
        <p:blipFill>
          <a:blip r:embed="rId2"/>
          <a:stretch>
            <a:fillRect/>
          </a:stretch>
        </p:blipFill>
        <p:spPr>
          <a:xfrm>
            <a:off x="8014603" y="2097087"/>
            <a:ext cx="2383009" cy="3123841"/>
          </a:xfrm>
        </p:spPr>
      </p:pic>
      <p:pic>
        <p:nvPicPr>
          <p:cNvPr id="7" name="Picture 6">
            <a:extLst>
              <a:ext uri="{FF2B5EF4-FFF2-40B4-BE49-F238E27FC236}">
                <a16:creationId xmlns:a16="http://schemas.microsoft.com/office/drawing/2014/main" id="{A2CDA232-5BBA-624C-876A-79AFB57BF70C}"/>
              </a:ext>
            </a:extLst>
          </p:cNvPr>
          <p:cNvPicPr>
            <a:picLocks noChangeAspect="1"/>
          </p:cNvPicPr>
          <p:nvPr/>
        </p:nvPicPr>
        <p:blipFill>
          <a:blip r:embed="rId3"/>
          <a:stretch>
            <a:fillRect/>
          </a:stretch>
        </p:blipFill>
        <p:spPr>
          <a:xfrm>
            <a:off x="4419428" y="1828800"/>
            <a:ext cx="2945376" cy="3927168"/>
          </a:xfrm>
          <a:prstGeom prst="rect">
            <a:avLst/>
          </a:prstGeom>
        </p:spPr>
      </p:pic>
      <p:pic>
        <p:nvPicPr>
          <p:cNvPr id="9" name="Picture 8">
            <a:extLst>
              <a:ext uri="{FF2B5EF4-FFF2-40B4-BE49-F238E27FC236}">
                <a16:creationId xmlns:a16="http://schemas.microsoft.com/office/drawing/2014/main" id="{DF675728-EC5C-BE4E-84F9-B02949FF0EEF}"/>
              </a:ext>
            </a:extLst>
          </p:cNvPr>
          <p:cNvPicPr>
            <a:picLocks noChangeAspect="1"/>
          </p:cNvPicPr>
          <p:nvPr/>
        </p:nvPicPr>
        <p:blipFill>
          <a:blip r:embed="rId4"/>
          <a:stretch>
            <a:fillRect/>
          </a:stretch>
        </p:blipFill>
        <p:spPr>
          <a:xfrm>
            <a:off x="826423" y="1828800"/>
            <a:ext cx="2694653" cy="3592871"/>
          </a:xfrm>
          <a:prstGeom prst="rect">
            <a:avLst/>
          </a:prstGeom>
        </p:spPr>
      </p:pic>
    </p:spTree>
    <p:extLst>
      <p:ext uri="{BB962C8B-B14F-4D97-AF65-F5344CB8AC3E}">
        <p14:creationId xmlns:p14="http://schemas.microsoft.com/office/powerpoint/2010/main" val="485784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2B051-7CD2-6345-ACD4-998FB872294E}"/>
              </a:ext>
            </a:extLst>
          </p:cNvPr>
          <p:cNvSpPr>
            <a:spLocks noGrp="1"/>
          </p:cNvSpPr>
          <p:nvPr>
            <p:ph type="title"/>
          </p:nvPr>
        </p:nvSpPr>
        <p:spPr/>
        <p:txBody>
          <a:bodyPr/>
          <a:lstStyle/>
          <a:p>
            <a:pPr algn="ctr"/>
            <a:r>
              <a:rPr lang="en-US" dirty="0"/>
              <a:t>water heater</a:t>
            </a:r>
          </a:p>
        </p:txBody>
      </p:sp>
      <p:pic>
        <p:nvPicPr>
          <p:cNvPr id="5" name="Content Placeholder 4">
            <a:extLst>
              <a:ext uri="{FF2B5EF4-FFF2-40B4-BE49-F238E27FC236}">
                <a16:creationId xmlns:a16="http://schemas.microsoft.com/office/drawing/2014/main" id="{3CAA6150-BEA3-4645-9B26-609AB6EBB80A}"/>
              </a:ext>
            </a:extLst>
          </p:cNvPr>
          <p:cNvPicPr>
            <a:picLocks noGrp="1" noChangeAspect="1"/>
          </p:cNvPicPr>
          <p:nvPr>
            <p:ph idx="1"/>
          </p:nvPr>
        </p:nvPicPr>
        <p:blipFill>
          <a:blip r:embed="rId2"/>
          <a:stretch>
            <a:fillRect/>
          </a:stretch>
        </p:blipFill>
        <p:spPr>
          <a:xfrm>
            <a:off x="6949033" y="2249488"/>
            <a:ext cx="2656284" cy="3541712"/>
          </a:xfrm>
        </p:spPr>
      </p:pic>
      <p:pic>
        <p:nvPicPr>
          <p:cNvPr id="7" name="Picture 6">
            <a:extLst>
              <a:ext uri="{FF2B5EF4-FFF2-40B4-BE49-F238E27FC236}">
                <a16:creationId xmlns:a16="http://schemas.microsoft.com/office/drawing/2014/main" id="{8E5A7921-7950-5B44-AC3F-5EBD6D37F23F}"/>
              </a:ext>
            </a:extLst>
          </p:cNvPr>
          <p:cNvPicPr>
            <a:picLocks noChangeAspect="1"/>
          </p:cNvPicPr>
          <p:nvPr/>
        </p:nvPicPr>
        <p:blipFill>
          <a:blip r:embed="rId3"/>
          <a:stretch>
            <a:fillRect/>
          </a:stretch>
        </p:blipFill>
        <p:spPr>
          <a:xfrm>
            <a:off x="2005781" y="1942691"/>
            <a:ext cx="2886382" cy="3848509"/>
          </a:xfrm>
          <a:prstGeom prst="rect">
            <a:avLst/>
          </a:prstGeom>
        </p:spPr>
      </p:pic>
    </p:spTree>
    <p:extLst>
      <p:ext uri="{BB962C8B-B14F-4D97-AF65-F5344CB8AC3E}">
        <p14:creationId xmlns:p14="http://schemas.microsoft.com/office/powerpoint/2010/main" val="3467065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BC782-36EC-5E4B-AB2A-A5C065DB0D11}"/>
              </a:ext>
            </a:extLst>
          </p:cNvPr>
          <p:cNvSpPr>
            <a:spLocks noGrp="1"/>
          </p:cNvSpPr>
          <p:nvPr>
            <p:ph type="title"/>
          </p:nvPr>
        </p:nvSpPr>
        <p:spPr/>
        <p:txBody>
          <a:bodyPr/>
          <a:lstStyle/>
          <a:p>
            <a:pPr algn="ctr"/>
            <a:r>
              <a:rPr lang="en-US" dirty="0"/>
              <a:t>Solar panel</a:t>
            </a:r>
          </a:p>
        </p:txBody>
      </p:sp>
      <p:pic>
        <p:nvPicPr>
          <p:cNvPr id="5" name="Content Placeholder 4">
            <a:extLst>
              <a:ext uri="{FF2B5EF4-FFF2-40B4-BE49-F238E27FC236}">
                <a16:creationId xmlns:a16="http://schemas.microsoft.com/office/drawing/2014/main" id="{FA0AA1D1-23BB-D443-A909-15BF1041FF8E}"/>
              </a:ext>
            </a:extLst>
          </p:cNvPr>
          <p:cNvPicPr>
            <a:picLocks noGrp="1" noChangeAspect="1"/>
          </p:cNvPicPr>
          <p:nvPr>
            <p:ph idx="1"/>
          </p:nvPr>
        </p:nvPicPr>
        <p:blipFill>
          <a:blip r:embed="rId2"/>
          <a:stretch>
            <a:fillRect/>
          </a:stretch>
        </p:blipFill>
        <p:spPr>
          <a:xfrm rot="10800000">
            <a:off x="953207" y="466341"/>
            <a:ext cx="2851167" cy="2138376"/>
          </a:xfrm>
        </p:spPr>
      </p:pic>
      <p:pic>
        <p:nvPicPr>
          <p:cNvPr id="7" name="Picture 6">
            <a:extLst>
              <a:ext uri="{FF2B5EF4-FFF2-40B4-BE49-F238E27FC236}">
                <a16:creationId xmlns:a16="http://schemas.microsoft.com/office/drawing/2014/main" id="{148F821C-78B6-B047-B1D6-03A7CBDF6611}"/>
              </a:ext>
            </a:extLst>
          </p:cNvPr>
          <p:cNvPicPr>
            <a:picLocks noChangeAspect="1"/>
          </p:cNvPicPr>
          <p:nvPr/>
        </p:nvPicPr>
        <p:blipFill>
          <a:blip r:embed="rId3"/>
          <a:stretch>
            <a:fillRect/>
          </a:stretch>
        </p:blipFill>
        <p:spPr>
          <a:xfrm>
            <a:off x="4506000" y="2594443"/>
            <a:ext cx="3055067" cy="4073423"/>
          </a:xfrm>
          <a:prstGeom prst="rect">
            <a:avLst/>
          </a:prstGeom>
        </p:spPr>
      </p:pic>
      <p:pic>
        <p:nvPicPr>
          <p:cNvPr id="9" name="Picture 8">
            <a:extLst>
              <a:ext uri="{FF2B5EF4-FFF2-40B4-BE49-F238E27FC236}">
                <a16:creationId xmlns:a16="http://schemas.microsoft.com/office/drawing/2014/main" id="{C30EB149-DD73-864B-914F-4DDDF7686DB5}"/>
              </a:ext>
            </a:extLst>
          </p:cNvPr>
          <p:cNvPicPr>
            <a:picLocks noChangeAspect="1"/>
          </p:cNvPicPr>
          <p:nvPr/>
        </p:nvPicPr>
        <p:blipFill>
          <a:blip r:embed="rId4"/>
          <a:stretch>
            <a:fillRect/>
          </a:stretch>
        </p:blipFill>
        <p:spPr>
          <a:xfrm>
            <a:off x="7889014" y="2861340"/>
            <a:ext cx="2854894" cy="3806526"/>
          </a:xfrm>
          <a:prstGeom prst="rect">
            <a:avLst/>
          </a:prstGeom>
        </p:spPr>
      </p:pic>
      <p:pic>
        <p:nvPicPr>
          <p:cNvPr id="11" name="Picture 10">
            <a:extLst>
              <a:ext uri="{FF2B5EF4-FFF2-40B4-BE49-F238E27FC236}">
                <a16:creationId xmlns:a16="http://schemas.microsoft.com/office/drawing/2014/main" id="{B08E3CB1-961B-664D-AB10-F35085CA2C7C}"/>
              </a:ext>
            </a:extLst>
          </p:cNvPr>
          <p:cNvPicPr>
            <a:picLocks noChangeAspect="1"/>
          </p:cNvPicPr>
          <p:nvPr/>
        </p:nvPicPr>
        <p:blipFill>
          <a:blip r:embed="rId5"/>
          <a:stretch>
            <a:fillRect/>
          </a:stretch>
        </p:blipFill>
        <p:spPr>
          <a:xfrm>
            <a:off x="736495" y="2604718"/>
            <a:ext cx="3284589" cy="4379452"/>
          </a:xfrm>
          <a:prstGeom prst="rect">
            <a:avLst/>
          </a:prstGeom>
        </p:spPr>
      </p:pic>
      <p:pic>
        <p:nvPicPr>
          <p:cNvPr id="13" name="Picture 12">
            <a:extLst>
              <a:ext uri="{FF2B5EF4-FFF2-40B4-BE49-F238E27FC236}">
                <a16:creationId xmlns:a16="http://schemas.microsoft.com/office/drawing/2014/main" id="{EF796199-D657-C542-A290-96AB1F14A675}"/>
              </a:ext>
            </a:extLst>
          </p:cNvPr>
          <p:cNvPicPr>
            <a:picLocks noChangeAspect="1"/>
          </p:cNvPicPr>
          <p:nvPr/>
        </p:nvPicPr>
        <p:blipFill>
          <a:blip r:embed="rId6"/>
          <a:stretch>
            <a:fillRect/>
          </a:stretch>
        </p:blipFill>
        <p:spPr>
          <a:xfrm>
            <a:off x="8590640" y="-145734"/>
            <a:ext cx="3004369" cy="3036916"/>
          </a:xfrm>
          <a:prstGeom prst="rect">
            <a:avLst/>
          </a:prstGeom>
        </p:spPr>
      </p:pic>
    </p:spTree>
    <p:extLst>
      <p:ext uri="{BB962C8B-B14F-4D97-AF65-F5344CB8AC3E}">
        <p14:creationId xmlns:p14="http://schemas.microsoft.com/office/powerpoint/2010/main" val="1778552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B9391-EBAC-B947-B4BA-BB3FA5DDF70A}"/>
              </a:ext>
            </a:extLst>
          </p:cNvPr>
          <p:cNvSpPr>
            <a:spLocks noGrp="1"/>
          </p:cNvSpPr>
          <p:nvPr>
            <p:ph type="title"/>
          </p:nvPr>
        </p:nvSpPr>
        <p:spPr/>
        <p:txBody>
          <a:bodyPr/>
          <a:lstStyle/>
          <a:p>
            <a:pPr algn="ctr"/>
            <a:r>
              <a:rPr lang="en-US" dirty="0"/>
              <a:t>Did it work?</a:t>
            </a:r>
          </a:p>
        </p:txBody>
      </p:sp>
      <p:sp>
        <p:nvSpPr>
          <p:cNvPr id="3" name="Content Placeholder 2">
            <a:extLst>
              <a:ext uri="{FF2B5EF4-FFF2-40B4-BE49-F238E27FC236}">
                <a16:creationId xmlns:a16="http://schemas.microsoft.com/office/drawing/2014/main" id="{F04F768E-14D2-2741-9C73-FF05763FF37D}"/>
              </a:ext>
            </a:extLst>
          </p:cNvPr>
          <p:cNvSpPr>
            <a:spLocks noGrp="1"/>
          </p:cNvSpPr>
          <p:nvPr>
            <p:ph idx="1"/>
          </p:nvPr>
        </p:nvSpPr>
        <p:spPr/>
        <p:txBody>
          <a:bodyPr/>
          <a:lstStyle/>
          <a:p>
            <a:r>
              <a:rPr lang="en-US" dirty="0"/>
              <a:t>-We did not actually get to test all our systems due to the weather.</a:t>
            </a:r>
          </a:p>
          <a:p>
            <a:r>
              <a:rPr lang="en-US" dirty="0"/>
              <a:t>-A fuse was blown during one of the testing periods which caused our fans to stop working.</a:t>
            </a:r>
          </a:p>
          <a:p>
            <a:endParaRPr lang="en-US" dirty="0"/>
          </a:p>
        </p:txBody>
      </p:sp>
    </p:spTree>
    <p:extLst>
      <p:ext uri="{BB962C8B-B14F-4D97-AF65-F5344CB8AC3E}">
        <p14:creationId xmlns:p14="http://schemas.microsoft.com/office/powerpoint/2010/main" val="1570377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E4B51-1EB5-FA4E-B5FC-4E51E36DE50A}"/>
              </a:ext>
            </a:extLst>
          </p:cNvPr>
          <p:cNvSpPr>
            <a:spLocks noGrp="1"/>
          </p:cNvSpPr>
          <p:nvPr>
            <p:ph type="title"/>
          </p:nvPr>
        </p:nvSpPr>
        <p:spPr/>
        <p:txBody>
          <a:bodyPr/>
          <a:lstStyle/>
          <a:p>
            <a:pPr algn="ctr"/>
            <a:r>
              <a:rPr lang="en-US" dirty="0"/>
              <a:t>Challenges </a:t>
            </a:r>
          </a:p>
        </p:txBody>
      </p:sp>
      <p:sp>
        <p:nvSpPr>
          <p:cNvPr id="3" name="Content Placeholder 2">
            <a:extLst>
              <a:ext uri="{FF2B5EF4-FFF2-40B4-BE49-F238E27FC236}">
                <a16:creationId xmlns:a16="http://schemas.microsoft.com/office/drawing/2014/main" id="{20BE45F8-6566-DE48-8A43-C11858D934C5}"/>
              </a:ext>
            </a:extLst>
          </p:cNvPr>
          <p:cNvSpPr>
            <a:spLocks noGrp="1"/>
          </p:cNvSpPr>
          <p:nvPr>
            <p:ph idx="1"/>
          </p:nvPr>
        </p:nvSpPr>
        <p:spPr/>
        <p:txBody>
          <a:bodyPr>
            <a:normAutofit fontScale="92500" lnSpcReduction="10000"/>
          </a:bodyPr>
          <a:lstStyle/>
          <a:p>
            <a:r>
              <a:rPr lang="en-US" dirty="0"/>
              <a:t>-Time</a:t>
            </a:r>
          </a:p>
          <a:p>
            <a:r>
              <a:rPr lang="en-US" dirty="0"/>
              <a:t>-Cost</a:t>
            </a:r>
          </a:p>
          <a:p>
            <a:r>
              <a:rPr lang="en-US" dirty="0"/>
              <a:t>-Size of house</a:t>
            </a:r>
          </a:p>
          <a:p>
            <a:r>
              <a:rPr lang="en-US" dirty="0"/>
              <a:t>-Communication</a:t>
            </a:r>
          </a:p>
          <a:p>
            <a:r>
              <a:rPr lang="en-US" dirty="0"/>
              <a:t>-Organization</a:t>
            </a:r>
          </a:p>
          <a:p>
            <a:r>
              <a:rPr lang="en-US" dirty="0"/>
              <a:t>-Space given to work on project</a:t>
            </a:r>
          </a:p>
          <a:p>
            <a:r>
              <a:rPr lang="en-US" dirty="0"/>
              <a:t>-Limited feedback </a:t>
            </a:r>
          </a:p>
          <a:p>
            <a:endParaRPr lang="en-US" dirty="0"/>
          </a:p>
        </p:txBody>
      </p:sp>
    </p:spTree>
    <p:extLst>
      <p:ext uri="{BB962C8B-B14F-4D97-AF65-F5344CB8AC3E}">
        <p14:creationId xmlns:p14="http://schemas.microsoft.com/office/powerpoint/2010/main" val="3432670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12BFE-C7D1-5449-914F-C306AC3B9FCC}"/>
              </a:ext>
            </a:extLst>
          </p:cNvPr>
          <p:cNvSpPr>
            <a:spLocks noGrp="1"/>
          </p:cNvSpPr>
          <p:nvPr>
            <p:ph type="title"/>
          </p:nvPr>
        </p:nvSpPr>
        <p:spPr>
          <a:xfrm>
            <a:off x="1141413" y="193431"/>
            <a:ext cx="9905998" cy="1477107"/>
          </a:xfrm>
        </p:spPr>
        <p:txBody>
          <a:bodyPr/>
          <a:lstStyle/>
          <a:p>
            <a:pPr algn="ctr"/>
            <a:r>
              <a:rPr lang="en-US" dirty="0"/>
              <a:t>Client Meeting</a:t>
            </a:r>
          </a:p>
        </p:txBody>
      </p:sp>
      <p:sp>
        <p:nvSpPr>
          <p:cNvPr id="5" name="Content Placeholder 4">
            <a:extLst>
              <a:ext uri="{FF2B5EF4-FFF2-40B4-BE49-F238E27FC236}">
                <a16:creationId xmlns:a16="http://schemas.microsoft.com/office/drawing/2014/main" id="{D364B241-0FB2-3341-BE51-B750A6BE54CF}"/>
              </a:ext>
            </a:extLst>
          </p:cNvPr>
          <p:cNvSpPr>
            <a:spLocks noGrp="1"/>
          </p:cNvSpPr>
          <p:nvPr>
            <p:ph idx="1"/>
          </p:nvPr>
        </p:nvSpPr>
        <p:spPr>
          <a:xfrm>
            <a:off x="1141412" y="1195754"/>
            <a:ext cx="9905999" cy="3681048"/>
          </a:xfrm>
        </p:spPr>
        <p:txBody>
          <a:bodyPr numCol="3">
            <a:normAutofit fontScale="25000" lnSpcReduction="20000"/>
          </a:bodyPr>
          <a:lstStyle/>
          <a:p>
            <a:pPr lvl="0"/>
            <a:r>
              <a:rPr lang="en-CA" sz="4400" dirty="0"/>
              <a:t>350-400 people</a:t>
            </a:r>
          </a:p>
          <a:p>
            <a:pPr lvl="0"/>
            <a:r>
              <a:rPr lang="en-CA" sz="4800" dirty="0"/>
              <a:t>around 10-12 per 2 bedroom house </a:t>
            </a:r>
          </a:p>
          <a:p>
            <a:pPr lvl="0"/>
            <a:r>
              <a:rPr lang="en-CA" sz="4800" dirty="0"/>
              <a:t>insufficient materials that the house is made of, bad water, falling apart</a:t>
            </a:r>
          </a:p>
          <a:p>
            <a:pPr lvl="0"/>
            <a:r>
              <a:rPr lang="en-CA" sz="4800" dirty="0"/>
              <a:t>lots of contaminated water from the river from the mines nearby where they are</a:t>
            </a:r>
          </a:p>
          <a:p>
            <a:pPr lvl="0"/>
            <a:r>
              <a:rPr lang="en-CA" sz="4800" dirty="0"/>
              <a:t>materials need to be reusable and environmentally friendly</a:t>
            </a:r>
          </a:p>
          <a:p>
            <a:pPr lvl="0"/>
            <a:r>
              <a:rPr lang="en-CA" sz="4800" dirty="0"/>
              <a:t>solar and wind power </a:t>
            </a:r>
          </a:p>
          <a:p>
            <a:pPr lvl="0"/>
            <a:r>
              <a:rPr lang="en-CA" sz="4800" dirty="0"/>
              <a:t>(solar panels can warp due to the climate up there)</a:t>
            </a:r>
          </a:p>
          <a:p>
            <a:pPr lvl="0"/>
            <a:r>
              <a:rPr lang="en-CA" sz="4800" dirty="0"/>
              <a:t>on a reserve so not a lot of protection from elements (trees and stuff)</a:t>
            </a:r>
          </a:p>
          <a:p>
            <a:pPr lvl="0"/>
            <a:r>
              <a:rPr lang="en-CA" sz="4800" dirty="0"/>
              <a:t>in the summer, they build cabins so they move around to hunt and build cabins in bushes </a:t>
            </a:r>
          </a:p>
          <a:p>
            <a:pPr lvl="0"/>
            <a:r>
              <a:rPr lang="en-CA" sz="4800" dirty="0"/>
              <a:t>no water in these areas to sewage need to kept in mind (mercury filled)- people often boil water</a:t>
            </a:r>
          </a:p>
          <a:p>
            <a:pPr lvl="0"/>
            <a:r>
              <a:rPr lang="en-CA" sz="4800" dirty="0"/>
              <a:t>needs to be as cheap as possible </a:t>
            </a:r>
          </a:p>
          <a:p>
            <a:pPr lvl="0"/>
            <a:r>
              <a:rPr lang="en-CA" sz="4800" dirty="0"/>
              <a:t>under 3</a:t>
            </a:r>
            <a:r>
              <a:rPr lang="en-CA" sz="4800" baseline="30000" dirty="0"/>
              <a:t>rd</a:t>
            </a:r>
            <a:r>
              <a:rPr lang="en-CA" sz="4800" dirty="0"/>
              <a:t> party management so an accounting company is responsible for all their money (around $500, 000)</a:t>
            </a:r>
          </a:p>
          <a:p>
            <a:pPr lvl="0"/>
            <a:r>
              <a:rPr lang="en-CA" sz="4800" dirty="0"/>
              <a:t>the generator is at max capacity so no more houses can be made (can only be repaired)</a:t>
            </a:r>
          </a:p>
          <a:p>
            <a:pPr lvl="0"/>
            <a:r>
              <a:rPr lang="en-CA" sz="4800" dirty="0"/>
              <a:t>people living in these houses are from 3-4 generations</a:t>
            </a:r>
          </a:p>
          <a:p>
            <a:pPr lvl="0"/>
            <a:r>
              <a:rPr lang="en-CA" sz="4800" dirty="0"/>
              <a:t>they peel down trees and build shacks (has no power/electricity) </a:t>
            </a:r>
          </a:p>
          <a:p>
            <a:pPr lvl="0"/>
            <a:r>
              <a:rPr lang="en-CA" sz="4800" dirty="0"/>
              <a:t>they make wood heat stoves </a:t>
            </a:r>
          </a:p>
          <a:p>
            <a:pPr lvl="0"/>
            <a:r>
              <a:rPr lang="en-CA" sz="4800" dirty="0"/>
              <a:t>but not practical for a small home</a:t>
            </a:r>
          </a:p>
          <a:p>
            <a:pPr lvl="0"/>
            <a:r>
              <a:rPr lang="en-CA" sz="4800" dirty="0"/>
              <a:t>generators make a lot of carbon monoxide</a:t>
            </a:r>
          </a:p>
          <a:p>
            <a:pPr lvl="0"/>
            <a:r>
              <a:rPr lang="en-CA" sz="4800" dirty="0"/>
              <a:t>about 3 hours north of Ottawa</a:t>
            </a:r>
          </a:p>
          <a:p>
            <a:pPr lvl="0"/>
            <a:r>
              <a:rPr lang="en-CA" sz="4800" dirty="0"/>
              <a:t>75% are unemployed</a:t>
            </a:r>
          </a:p>
          <a:p>
            <a:pPr lvl="0"/>
            <a:r>
              <a:rPr lang="en-CA" sz="4800" dirty="0"/>
              <a:t>small </a:t>
            </a:r>
            <a:r>
              <a:rPr lang="en-CA" sz="4800" dirty="0" err="1"/>
              <a:t>medi</a:t>
            </a:r>
            <a:r>
              <a:rPr lang="en-CA" sz="4800" dirty="0"/>
              <a:t> center, school etc. </a:t>
            </a:r>
          </a:p>
          <a:p>
            <a:pPr lvl="0"/>
            <a:r>
              <a:rPr lang="en-CA" sz="4800" dirty="0"/>
              <a:t>no plumber/carpenters/handy dudes</a:t>
            </a:r>
          </a:p>
          <a:p>
            <a:pPr lvl="0"/>
            <a:r>
              <a:rPr lang="en-CA" sz="4800" dirty="0"/>
              <a:t>a self supported building that is cheap and protective deep in the forest</a:t>
            </a:r>
          </a:p>
          <a:p>
            <a:pPr lvl="0"/>
            <a:r>
              <a:rPr lang="en-CA" sz="4800" dirty="0"/>
              <a:t>59 acres</a:t>
            </a:r>
          </a:p>
          <a:p>
            <a:pPr lvl="0"/>
            <a:r>
              <a:rPr lang="en-CA" sz="4800" dirty="0"/>
              <a:t>self sufficient</a:t>
            </a:r>
          </a:p>
          <a:p>
            <a:pPr lvl="0"/>
            <a:r>
              <a:rPr lang="en-CA" sz="4800" dirty="0"/>
              <a:t>all year round</a:t>
            </a:r>
          </a:p>
          <a:p>
            <a:pPr lvl="0"/>
            <a:r>
              <a:rPr lang="en-CA" sz="4800" dirty="0"/>
              <a:t>have the potential to flood (the ones that are closer to the lake but not super likely)</a:t>
            </a:r>
          </a:p>
          <a:p>
            <a:pPr lvl="0"/>
            <a:r>
              <a:rPr lang="en-CA" sz="4800" dirty="0"/>
              <a:t>funding : $100 each for automation, water and solar (we already get solar panel and battery ($500 and $300, respectively). Endless for construction</a:t>
            </a:r>
          </a:p>
          <a:p>
            <a:pPr lvl="0"/>
            <a:r>
              <a:rPr lang="en-CA" sz="4800" dirty="0"/>
              <a:t>in the end, we want to connect a few of the made sheds so that more people can fit into them </a:t>
            </a:r>
          </a:p>
          <a:p>
            <a:pPr lvl="0"/>
            <a:r>
              <a:rPr lang="en-CA" sz="4800" dirty="0"/>
              <a:t>each solar panel produces 250 watts/hour</a:t>
            </a:r>
          </a:p>
          <a:p>
            <a:pPr lvl="0"/>
            <a:r>
              <a:rPr lang="en-CA" sz="4800" dirty="0"/>
              <a:t>if there are 3 together when attached, only one converter and one battery is needed, otherwise if its separated then one for each</a:t>
            </a:r>
          </a:p>
          <a:p>
            <a:pPr lvl="0"/>
            <a:r>
              <a:rPr lang="en-CA" sz="4800" dirty="0"/>
              <a:t>fridge, heat, (there is propane for eating), small appliances, lights, few outlets</a:t>
            </a:r>
          </a:p>
          <a:p>
            <a:pPr lvl="0"/>
            <a:r>
              <a:rPr lang="en-CA" sz="4800" dirty="0"/>
              <a:t>some sensors (more for automation), manual system needed as back up</a:t>
            </a:r>
          </a:p>
          <a:p>
            <a:pPr lvl="0"/>
            <a:r>
              <a:rPr lang="en-CA" sz="4800" dirty="0"/>
              <a:t>small pump needed to pump water to higher elevation</a:t>
            </a:r>
          </a:p>
          <a:p>
            <a:pPr lvl="0"/>
            <a:r>
              <a:rPr lang="en-CA" sz="4800" dirty="0"/>
              <a:t>a system that heats the air by using solar energy without a heater (like at night when </a:t>
            </a:r>
            <a:r>
              <a:rPr lang="en-CA" sz="4800" dirty="0" err="1"/>
              <a:t>theres</a:t>
            </a:r>
            <a:r>
              <a:rPr lang="en-CA" sz="4800" dirty="0"/>
              <a:t> no sun)</a:t>
            </a:r>
          </a:p>
          <a:p>
            <a:pPr lvl="0"/>
            <a:r>
              <a:rPr lang="en-CA" sz="4800" dirty="0"/>
              <a:t>area needs to be cleared</a:t>
            </a:r>
          </a:p>
          <a:p>
            <a:pPr lvl="0"/>
            <a:r>
              <a:rPr lang="en-CA" sz="4800" dirty="0"/>
              <a:t>needs to be a portable shed</a:t>
            </a:r>
          </a:p>
          <a:p>
            <a:pPr lvl="0"/>
            <a:r>
              <a:rPr lang="en-CA" sz="4800" dirty="0"/>
              <a:t>on deep sand</a:t>
            </a:r>
          </a:p>
          <a:p>
            <a:pPr lvl="0"/>
            <a:r>
              <a:rPr lang="en-CA" sz="4800" dirty="0"/>
              <a:t>resistance of wire</a:t>
            </a:r>
          </a:p>
          <a:p>
            <a:endParaRPr lang="en-US" dirty="0"/>
          </a:p>
        </p:txBody>
      </p:sp>
    </p:spTree>
    <p:extLst>
      <p:ext uri="{BB962C8B-B14F-4D97-AF65-F5344CB8AC3E}">
        <p14:creationId xmlns:p14="http://schemas.microsoft.com/office/powerpoint/2010/main" val="31076328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8D17-4443-1C4C-AB4D-0A502C8F886F}"/>
              </a:ext>
            </a:extLst>
          </p:cNvPr>
          <p:cNvSpPr>
            <a:spLocks noGrp="1"/>
          </p:cNvSpPr>
          <p:nvPr>
            <p:ph type="title"/>
          </p:nvPr>
        </p:nvSpPr>
        <p:spPr>
          <a:xfrm>
            <a:off x="1141414" y="-236889"/>
            <a:ext cx="9905998" cy="1478570"/>
          </a:xfrm>
        </p:spPr>
        <p:txBody>
          <a:bodyPr/>
          <a:lstStyle/>
          <a:p>
            <a:pPr algn="ctr"/>
            <a:r>
              <a:rPr lang="en-US" dirty="0"/>
              <a:t>Mistakes made</a:t>
            </a:r>
          </a:p>
        </p:txBody>
      </p:sp>
      <p:pic>
        <p:nvPicPr>
          <p:cNvPr id="5" name="Content Placeholder 4">
            <a:extLst>
              <a:ext uri="{FF2B5EF4-FFF2-40B4-BE49-F238E27FC236}">
                <a16:creationId xmlns:a16="http://schemas.microsoft.com/office/drawing/2014/main" id="{5EFE93D5-218E-0C4E-BEEF-E3FD07DEF824}"/>
              </a:ext>
            </a:extLst>
          </p:cNvPr>
          <p:cNvPicPr>
            <a:picLocks noGrp="1" noChangeAspect="1"/>
          </p:cNvPicPr>
          <p:nvPr>
            <p:ph idx="1"/>
          </p:nvPr>
        </p:nvPicPr>
        <p:blipFill>
          <a:blip r:embed="rId2"/>
          <a:stretch>
            <a:fillRect/>
          </a:stretch>
        </p:blipFill>
        <p:spPr>
          <a:xfrm>
            <a:off x="1270903" y="920059"/>
            <a:ext cx="2088472" cy="2784629"/>
          </a:xfrm>
        </p:spPr>
      </p:pic>
      <p:pic>
        <p:nvPicPr>
          <p:cNvPr id="7" name="Picture 6">
            <a:extLst>
              <a:ext uri="{FF2B5EF4-FFF2-40B4-BE49-F238E27FC236}">
                <a16:creationId xmlns:a16="http://schemas.microsoft.com/office/drawing/2014/main" id="{7CE114D7-27CE-EB49-95B2-59C4DAB410F9}"/>
              </a:ext>
            </a:extLst>
          </p:cNvPr>
          <p:cNvPicPr>
            <a:picLocks noChangeAspect="1"/>
          </p:cNvPicPr>
          <p:nvPr/>
        </p:nvPicPr>
        <p:blipFill>
          <a:blip r:embed="rId3"/>
          <a:stretch>
            <a:fillRect/>
          </a:stretch>
        </p:blipFill>
        <p:spPr>
          <a:xfrm>
            <a:off x="3994345" y="902469"/>
            <a:ext cx="2139131" cy="2852175"/>
          </a:xfrm>
          <a:prstGeom prst="rect">
            <a:avLst/>
          </a:prstGeom>
        </p:spPr>
      </p:pic>
      <p:pic>
        <p:nvPicPr>
          <p:cNvPr id="9" name="Picture 8">
            <a:extLst>
              <a:ext uri="{FF2B5EF4-FFF2-40B4-BE49-F238E27FC236}">
                <a16:creationId xmlns:a16="http://schemas.microsoft.com/office/drawing/2014/main" id="{DE3483C1-09E7-4642-8ED1-EBCD7A4B1476}"/>
              </a:ext>
            </a:extLst>
          </p:cNvPr>
          <p:cNvPicPr>
            <a:picLocks noChangeAspect="1"/>
          </p:cNvPicPr>
          <p:nvPr/>
        </p:nvPicPr>
        <p:blipFill>
          <a:blip r:embed="rId4"/>
          <a:stretch>
            <a:fillRect/>
          </a:stretch>
        </p:blipFill>
        <p:spPr>
          <a:xfrm>
            <a:off x="6912992" y="952424"/>
            <a:ext cx="3669686" cy="2752264"/>
          </a:xfrm>
          <a:prstGeom prst="rect">
            <a:avLst/>
          </a:prstGeom>
        </p:spPr>
      </p:pic>
      <p:pic>
        <p:nvPicPr>
          <p:cNvPr id="11" name="Picture 10">
            <a:extLst>
              <a:ext uri="{FF2B5EF4-FFF2-40B4-BE49-F238E27FC236}">
                <a16:creationId xmlns:a16="http://schemas.microsoft.com/office/drawing/2014/main" id="{E3BF121A-5B20-0F40-A19E-7BC74C945A1F}"/>
              </a:ext>
            </a:extLst>
          </p:cNvPr>
          <p:cNvPicPr>
            <a:picLocks noChangeAspect="1"/>
          </p:cNvPicPr>
          <p:nvPr/>
        </p:nvPicPr>
        <p:blipFill>
          <a:blip r:embed="rId5"/>
          <a:stretch>
            <a:fillRect/>
          </a:stretch>
        </p:blipFill>
        <p:spPr>
          <a:xfrm>
            <a:off x="1141414" y="4257684"/>
            <a:ext cx="3325855" cy="2494392"/>
          </a:xfrm>
          <a:prstGeom prst="rect">
            <a:avLst/>
          </a:prstGeom>
        </p:spPr>
      </p:pic>
      <p:pic>
        <p:nvPicPr>
          <p:cNvPr id="13" name="Picture 12">
            <a:extLst>
              <a:ext uri="{FF2B5EF4-FFF2-40B4-BE49-F238E27FC236}">
                <a16:creationId xmlns:a16="http://schemas.microsoft.com/office/drawing/2014/main" id="{94016B68-5530-924C-A715-5B475935EB68}"/>
              </a:ext>
            </a:extLst>
          </p:cNvPr>
          <p:cNvPicPr>
            <a:picLocks noChangeAspect="1"/>
          </p:cNvPicPr>
          <p:nvPr/>
        </p:nvPicPr>
        <p:blipFill>
          <a:blip r:embed="rId6"/>
          <a:stretch>
            <a:fillRect/>
          </a:stretch>
        </p:blipFill>
        <p:spPr>
          <a:xfrm>
            <a:off x="5257448" y="4093856"/>
            <a:ext cx="1993665" cy="2658220"/>
          </a:xfrm>
          <a:prstGeom prst="rect">
            <a:avLst/>
          </a:prstGeom>
        </p:spPr>
      </p:pic>
      <p:pic>
        <p:nvPicPr>
          <p:cNvPr id="15" name="Picture 14">
            <a:extLst>
              <a:ext uri="{FF2B5EF4-FFF2-40B4-BE49-F238E27FC236}">
                <a16:creationId xmlns:a16="http://schemas.microsoft.com/office/drawing/2014/main" id="{EF3DB011-8A8A-DE4E-B2D0-0245C45E1657}"/>
              </a:ext>
            </a:extLst>
          </p:cNvPr>
          <p:cNvPicPr>
            <a:picLocks noChangeAspect="1"/>
          </p:cNvPicPr>
          <p:nvPr/>
        </p:nvPicPr>
        <p:blipFill>
          <a:blip r:embed="rId7"/>
          <a:stretch>
            <a:fillRect/>
          </a:stretch>
        </p:blipFill>
        <p:spPr>
          <a:xfrm>
            <a:off x="8636051" y="3897306"/>
            <a:ext cx="2411361" cy="2854770"/>
          </a:xfrm>
          <a:prstGeom prst="rect">
            <a:avLst/>
          </a:prstGeom>
        </p:spPr>
      </p:pic>
    </p:spTree>
    <p:extLst>
      <p:ext uri="{BB962C8B-B14F-4D97-AF65-F5344CB8AC3E}">
        <p14:creationId xmlns:p14="http://schemas.microsoft.com/office/powerpoint/2010/main" val="2573187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6F119-1DCE-B74D-9207-B62715287993}"/>
              </a:ext>
            </a:extLst>
          </p:cNvPr>
          <p:cNvSpPr>
            <a:spLocks noGrp="1"/>
          </p:cNvSpPr>
          <p:nvPr>
            <p:ph type="title"/>
          </p:nvPr>
        </p:nvSpPr>
        <p:spPr/>
        <p:txBody>
          <a:bodyPr/>
          <a:lstStyle/>
          <a:p>
            <a:pPr algn="ctr"/>
            <a:r>
              <a:rPr lang="en-US" dirty="0"/>
              <a:t>Lessons Learned</a:t>
            </a:r>
          </a:p>
        </p:txBody>
      </p:sp>
      <p:sp>
        <p:nvSpPr>
          <p:cNvPr id="3" name="Content Placeholder 2">
            <a:extLst>
              <a:ext uri="{FF2B5EF4-FFF2-40B4-BE49-F238E27FC236}">
                <a16:creationId xmlns:a16="http://schemas.microsoft.com/office/drawing/2014/main" id="{E7713FEC-4BE7-C541-85CD-D5348146A02E}"/>
              </a:ext>
            </a:extLst>
          </p:cNvPr>
          <p:cNvSpPr>
            <a:spLocks noGrp="1"/>
          </p:cNvSpPr>
          <p:nvPr>
            <p:ph idx="1"/>
          </p:nvPr>
        </p:nvSpPr>
        <p:spPr/>
        <p:txBody>
          <a:bodyPr/>
          <a:lstStyle/>
          <a:p>
            <a:r>
              <a:rPr lang="en-US" dirty="0"/>
              <a:t>Communication</a:t>
            </a:r>
          </a:p>
          <a:p>
            <a:r>
              <a:rPr lang="en-US" dirty="0"/>
              <a:t>Working as a team </a:t>
            </a:r>
          </a:p>
          <a:p>
            <a:r>
              <a:rPr lang="en-US" dirty="0"/>
              <a:t>How to use power tools</a:t>
            </a:r>
          </a:p>
          <a:p>
            <a:r>
              <a:rPr lang="en-US" dirty="0"/>
              <a:t>How to set up circuits</a:t>
            </a:r>
          </a:p>
          <a:p>
            <a:r>
              <a:rPr lang="en-US" dirty="0"/>
              <a:t>How to install a solar panel</a:t>
            </a:r>
          </a:p>
          <a:p>
            <a:endParaRPr lang="en-US" dirty="0"/>
          </a:p>
        </p:txBody>
      </p:sp>
    </p:spTree>
    <p:extLst>
      <p:ext uri="{BB962C8B-B14F-4D97-AF65-F5344CB8AC3E}">
        <p14:creationId xmlns:p14="http://schemas.microsoft.com/office/powerpoint/2010/main" val="10890399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90EFA-D219-F345-AD34-33A2D6A1115E}"/>
              </a:ext>
            </a:extLst>
          </p:cNvPr>
          <p:cNvSpPr>
            <a:spLocks noGrp="1"/>
          </p:cNvSpPr>
          <p:nvPr>
            <p:ph type="title"/>
          </p:nvPr>
        </p:nvSpPr>
        <p:spPr>
          <a:xfrm>
            <a:off x="1443036" y="2306238"/>
            <a:ext cx="9302752" cy="2748429"/>
          </a:xfrm>
        </p:spPr>
        <p:txBody>
          <a:bodyPr>
            <a:normAutofit/>
          </a:bodyPr>
          <a:lstStyle/>
          <a:p>
            <a:pPr algn="ctr"/>
            <a:r>
              <a:rPr lang="en-US" sz="5400" dirty="0"/>
              <a:t>The end</a:t>
            </a:r>
          </a:p>
        </p:txBody>
      </p:sp>
      <p:sp>
        <p:nvSpPr>
          <p:cNvPr id="3" name="Text Placeholder 2">
            <a:extLst>
              <a:ext uri="{FF2B5EF4-FFF2-40B4-BE49-F238E27FC236}">
                <a16:creationId xmlns:a16="http://schemas.microsoft.com/office/drawing/2014/main" id="{F39EF47C-A66B-2C4D-AC48-7D966CBC34ED}"/>
              </a:ext>
            </a:extLst>
          </p:cNvPr>
          <p:cNvSpPr>
            <a:spLocks noGrp="1"/>
          </p:cNvSpPr>
          <p:nvPr>
            <p:ph type="body" sz="half" idx="2"/>
          </p:nvPr>
        </p:nvSpPr>
        <p:spPr/>
        <p:txBody>
          <a:bodyPr/>
          <a:lstStyle/>
          <a:p>
            <a:endParaRPr lang="en-US" dirty="0"/>
          </a:p>
        </p:txBody>
      </p:sp>
      <p:sp>
        <p:nvSpPr>
          <p:cNvPr id="4" name="Text Placeholder 3">
            <a:extLst>
              <a:ext uri="{FF2B5EF4-FFF2-40B4-BE49-F238E27FC236}">
                <a16:creationId xmlns:a16="http://schemas.microsoft.com/office/drawing/2014/main" id="{548B9971-7C8E-AB4C-92D1-892AE1F1FA9F}"/>
              </a:ext>
            </a:extLst>
          </p:cNvPr>
          <p:cNvSpPr>
            <a:spLocks noGrp="1"/>
          </p:cNvSpPr>
          <p:nvPr>
            <p:ph type="body" sz="half" idx="13"/>
          </p:nvPr>
        </p:nvSpPr>
        <p:spPr/>
        <p:txBody>
          <a:bodyPr/>
          <a:lstStyle/>
          <a:p>
            <a:endParaRPr lang="en-US"/>
          </a:p>
        </p:txBody>
      </p:sp>
    </p:spTree>
    <p:extLst>
      <p:ext uri="{BB962C8B-B14F-4D97-AF65-F5344CB8AC3E}">
        <p14:creationId xmlns:p14="http://schemas.microsoft.com/office/powerpoint/2010/main" val="3508154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534D0-ACFB-B341-A0F4-3C8354DCDD3C}"/>
              </a:ext>
            </a:extLst>
          </p:cNvPr>
          <p:cNvSpPr>
            <a:spLocks noGrp="1"/>
          </p:cNvSpPr>
          <p:nvPr>
            <p:ph type="title"/>
          </p:nvPr>
        </p:nvSpPr>
        <p:spPr/>
        <p:txBody>
          <a:bodyPr/>
          <a:lstStyle/>
          <a:p>
            <a:pPr algn="ctr"/>
            <a:r>
              <a:rPr lang="en-US" dirty="0"/>
              <a:t>define</a:t>
            </a:r>
          </a:p>
        </p:txBody>
      </p:sp>
      <p:sp>
        <p:nvSpPr>
          <p:cNvPr id="3" name="Text Placeholder 2">
            <a:extLst>
              <a:ext uri="{FF2B5EF4-FFF2-40B4-BE49-F238E27FC236}">
                <a16:creationId xmlns:a16="http://schemas.microsoft.com/office/drawing/2014/main" id="{97F0829A-BF75-BF42-8ED8-3551AC8E0202}"/>
              </a:ext>
            </a:extLst>
          </p:cNvPr>
          <p:cNvSpPr>
            <a:spLocks noGrp="1"/>
          </p:cNvSpPr>
          <p:nvPr>
            <p:ph type="body" sz="half" idx="13"/>
          </p:nvPr>
        </p:nvSpPr>
        <p:spPr/>
        <p:txBody>
          <a:bodyPr/>
          <a:lstStyle/>
          <a:p>
            <a:endParaRPr lang="en-US"/>
          </a:p>
        </p:txBody>
      </p:sp>
      <p:sp>
        <p:nvSpPr>
          <p:cNvPr id="4" name="Text Placeholder 3">
            <a:extLst>
              <a:ext uri="{FF2B5EF4-FFF2-40B4-BE49-F238E27FC236}">
                <a16:creationId xmlns:a16="http://schemas.microsoft.com/office/drawing/2014/main" id="{00C21028-CD62-D345-B0CA-463FBDDEB8FE}"/>
              </a:ext>
            </a:extLst>
          </p:cNvPr>
          <p:cNvSpPr>
            <a:spLocks noGrp="1"/>
          </p:cNvSpPr>
          <p:nvPr>
            <p:ph type="body" sz="half" idx="2"/>
          </p:nvPr>
        </p:nvSpPr>
        <p:spPr/>
        <p:txBody>
          <a:bodyPr numCol="2">
            <a:normAutofit/>
          </a:bodyPr>
          <a:lstStyle/>
          <a:p>
            <a:r>
              <a:rPr lang="en-US" sz="2400" dirty="0"/>
              <a:t>-Problem Statement</a:t>
            </a:r>
          </a:p>
          <a:p>
            <a:r>
              <a:rPr lang="en-US" sz="2400" dirty="0"/>
              <a:t>-Role Objectives/Identification </a:t>
            </a:r>
          </a:p>
          <a:p>
            <a:r>
              <a:rPr lang="en-US" sz="2400" dirty="0"/>
              <a:t>-Decisions</a:t>
            </a:r>
          </a:p>
          <a:p>
            <a:r>
              <a:rPr lang="en-US" sz="2400" dirty="0"/>
              <a:t>-Challenges</a:t>
            </a:r>
          </a:p>
        </p:txBody>
      </p:sp>
    </p:spTree>
    <p:extLst>
      <p:ext uri="{BB962C8B-B14F-4D97-AF65-F5344CB8AC3E}">
        <p14:creationId xmlns:p14="http://schemas.microsoft.com/office/powerpoint/2010/main" val="3324143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33273-2C97-404C-8011-16195EB3C34E}"/>
              </a:ext>
            </a:extLst>
          </p:cNvPr>
          <p:cNvSpPr>
            <a:spLocks noGrp="1"/>
          </p:cNvSpPr>
          <p:nvPr>
            <p:ph type="title"/>
          </p:nvPr>
        </p:nvSpPr>
        <p:spPr/>
        <p:txBody>
          <a:bodyPr/>
          <a:lstStyle/>
          <a:p>
            <a:pPr algn="ctr"/>
            <a:r>
              <a:rPr lang="en-US" dirty="0"/>
              <a:t>Identification</a:t>
            </a:r>
          </a:p>
        </p:txBody>
      </p:sp>
      <p:sp>
        <p:nvSpPr>
          <p:cNvPr id="5" name="Content Placeholder 4">
            <a:extLst>
              <a:ext uri="{FF2B5EF4-FFF2-40B4-BE49-F238E27FC236}">
                <a16:creationId xmlns:a16="http://schemas.microsoft.com/office/drawing/2014/main" id="{27E9FEE4-C3F1-3942-AAEF-C4AD6EE2052B}"/>
              </a:ext>
            </a:extLst>
          </p:cNvPr>
          <p:cNvSpPr>
            <a:spLocks noGrp="1"/>
          </p:cNvSpPr>
          <p:nvPr>
            <p:ph idx="1"/>
          </p:nvPr>
        </p:nvSpPr>
        <p:spPr/>
        <p:txBody>
          <a:bodyPr/>
          <a:lstStyle/>
          <a:p>
            <a:r>
              <a:rPr lang="en-US" dirty="0"/>
              <a:t>Shed for indigenous people</a:t>
            </a:r>
          </a:p>
          <a:p>
            <a:r>
              <a:rPr lang="en-US" dirty="0"/>
              <a:t>Current housing is insufficient</a:t>
            </a:r>
          </a:p>
          <a:p>
            <a:r>
              <a:rPr lang="en-US" dirty="0"/>
              <a:t>Must be self sufficient and sustainable</a:t>
            </a:r>
          </a:p>
          <a:p>
            <a:r>
              <a:rPr lang="en-US" dirty="0"/>
              <a:t>Must be transportable </a:t>
            </a:r>
          </a:p>
        </p:txBody>
      </p:sp>
    </p:spTree>
    <p:extLst>
      <p:ext uri="{BB962C8B-B14F-4D97-AF65-F5344CB8AC3E}">
        <p14:creationId xmlns:p14="http://schemas.microsoft.com/office/powerpoint/2010/main" val="2215493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29500-C7D0-F440-9832-8C0D3066FA4A}"/>
              </a:ext>
            </a:extLst>
          </p:cNvPr>
          <p:cNvSpPr>
            <a:spLocks noGrp="1"/>
          </p:cNvSpPr>
          <p:nvPr>
            <p:ph type="title"/>
          </p:nvPr>
        </p:nvSpPr>
        <p:spPr/>
        <p:txBody>
          <a:bodyPr/>
          <a:lstStyle/>
          <a:p>
            <a:pPr algn="ctr"/>
            <a:r>
              <a:rPr lang="en-US" dirty="0"/>
              <a:t>Problem statement </a:t>
            </a:r>
          </a:p>
        </p:txBody>
      </p:sp>
      <p:sp>
        <p:nvSpPr>
          <p:cNvPr id="3" name="Content Placeholder 2">
            <a:extLst>
              <a:ext uri="{FF2B5EF4-FFF2-40B4-BE49-F238E27FC236}">
                <a16:creationId xmlns:a16="http://schemas.microsoft.com/office/drawing/2014/main" id="{29FD9F80-B74E-C74C-A139-A8E282AC9E46}"/>
              </a:ext>
            </a:extLst>
          </p:cNvPr>
          <p:cNvSpPr>
            <a:spLocks noGrp="1"/>
          </p:cNvSpPr>
          <p:nvPr>
            <p:ph idx="1"/>
          </p:nvPr>
        </p:nvSpPr>
        <p:spPr>
          <a:xfrm>
            <a:off x="969962" y="2097088"/>
            <a:ext cx="9905999" cy="3541714"/>
          </a:xfrm>
        </p:spPr>
        <p:txBody>
          <a:bodyPr>
            <a:normAutofit/>
          </a:bodyPr>
          <a:lstStyle/>
          <a:p>
            <a:r>
              <a:rPr lang="en-CA" dirty="0"/>
              <a:t>The task we were assigned was to build a cheap, but reliable house that is able to shelter the habitants of the land properly. However, since the generator is at maximum capacity, it is our job to build a self sufficient shed with the budget and materials we are given.</a:t>
            </a:r>
          </a:p>
          <a:p>
            <a:pPr marL="0" indent="0">
              <a:buNone/>
            </a:pPr>
            <a:br>
              <a:rPr lang="en-CA" dirty="0"/>
            </a:br>
            <a:endParaRPr lang="en-US" dirty="0"/>
          </a:p>
        </p:txBody>
      </p:sp>
    </p:spTree>
    <p:extLst>
      <p:ext uri="{BB962C8B-B14F-4D97-AF65-F5344CB8AC3E}">
        <p14:creationId xmlns:p14="http://schemas.microsoft.com/office/powerpoint/2010/main" val="4049076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52C9B-6141-7C4A-B91D-DB9D7F86355B}"/>
              </a:ext>
            </a:extLst>
          </p:cNvPr>
          <p:cNvSpPr>
            <a:spLocks noGrp="1"/>
          </p:cNvSpPr>
          <p:nvPr>
            <p:ph type="title"/>
          </p:nvPr>
        </p:nvSpPr>
        <p:spPr/>
        <p:txBody>
          <a:bodyPr/>
          <a:lstStyle/>
          <a:p>
            <a:pPr algn="ctr"/>
            <a:r>
              <a:rPr lang="en-US" dirty="0"/>
              <a:t>Our task</a:t>
            </a:r>
          </a:p>
        </p:txBody>
      </p:sp>
      <p:sp>
        <p:nvSpPr>
          <p:cNvPr id="3" name="Content Placeholder 2">
            <a:extLst>
              <a:ext uri="{FF2B5EF4-FFF2-40B4-BE49-F238E27FC236}">
                <a16:creationId xmlns:a16="http://schemas.microsoft.com/office/drawing/2014/main" id="{F497641C-4563-0245-9D12-5B0AEA34FC2F}"/>
              </a:ext>
            </a:extLst>
          </p:cNvPr>
          <p:cNvSpPr>
            <a:spLocks noGrp="1"/>
          </p:cNvSpPr>
          <p:nvPr>
            <p:ph idx="1"/>
          </p:nvPr>
        </p:nvSpPr>
        <p:spPr/>
        <p:txBody>
          <a:bodyPr/>
          <a:lstStyle/>
          <a:p>
            <a:r>
              <a:rPr lang="en-CA" dirty="0"/>
              <a:t>As the solar team, our responsibility is to use the solar panels that are given to produce electricity and heat which is required throughout the home. In terms of heat, this would include ways to maintain hot water along with keeping the people residing within the shelter warm as well. The electricity that is required throughout the house has a target purpose powering the basic appliances, lights, as well some external outlets which could be needed for temporary use. </a:t>
            </a:r>
            <a:endParaRPr lang="en-US" dirty="0"/>
          </a:p>
        </p:txBody>
      </p:sp>
    </p:spTree>
    <p:extLst>
      <p:ext uri="{BB962C8B-B14F-4D97-AF65-F5344CB8AC3E}">
        <p14:creationId xmlns:p14="http://schemas.microsoft.com/office/powerpoint/2010/main" val="2209941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9A4E3-D94F-BA49-A40F-BFB397126FC1}"/>
              </a:ext>
            </a:extLst>
          </p:cNvPr>
          <p:cNvSpPr>
            <a:spLocks noGrp="1"/>
          </p:cNvSpPr>
          <p:nvPr>
            <p:ph type="title"/>
          </p:nvPr>
        </p:nvSpPr>
        <p:spPr/>
        <p:txBody>
          <a:bodyPr/>
          <a:lstStyle/>
          <a:p>
            <a:pPr algn="ctr"/>
            <a:r>
              <a:rPr lang="en-US" dirty="0"/>
              <a:t>Potential challenges</a:t>
            </a:r>
          </a:p>
        </p:txBody>
      </p:sp>
      <p:sp>
        <p:nvSpPr>
          <p:cNvPr id="3" name="Content Placeholder 2">
            <a:extLst>
              <a:ext uri="{FF2B5EF4-FFF2-40B4-BE49-F238E27FC236}">
                <a16:creationId xmlns:a16="http://schemas.microsoft.com/office/drawing/2014/main" id="{741F63E3-C809-A142-8FAE-DA4765BB53A6}"/>
              </a:ext>
            </a:extLst>
          </p:cNvPr>
          <p:cNvSpPr>
            <a:spLocks noGrp="1"/>
          </p:cNvSpPr>
          <p:nvPr>
            <p:ph idx="1"/>
          </p:nvPr>
        </p:nvSpPr>
        <p:spPr/>
        <p:txBody>
          <a:bodyPr/>
          <a:lstStyle/>
          <a:p>
            <a:r>
              <a:rPr lang="en-US" dirty="0"/>
              <a:t>No experience with solar panels</a:t>
            </a:r>
          </a:p>
          <a:p>
            <a:r>
              <a:rPr lang="en-US" dirty="0"/>
              <a:t>No building experience </a:t>
            </a:r>
          </a:p>
          <a:p>
            <a:r>
              <a:rPr lang="en-US" dirty="0"/>
              <a:t>Time</a:t>
            </a:r>
          </a:p>
          <a:p>
            <a:r>
              <a:rPr lang="en-US" dirty="0"/>
              <a:t>Budget</a:t>
            </a:r>
          </a:p>
        </p:txBody>
      </p:sp>
    </p:spTree>
    <p:extLst>
      <p:ext uri="{BB962C8B-B14F-4D97-AF65-F5344CB8AC3E}">
        <p14:creationId xmlns:p14="http://schemas.microsoft.com/office/powerpoint/2010/main" val="12849333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{19A0F015-D18D-9949-8A06-66EDD50C39C5}tf10001122</Template>
  <TotalTime>5153</TotalTime>
  <Words>1330</Words>
  <Application>Microsoft Macintosh PowerPoint</Application>
  <PresentationFormat>Widescreen</PresentationFormat>
  <Paragraphs>230</Paragraphs>
  <Slides>42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Trebuchet MS</vt:lpstr>
      <vt:lpstr>Tw Cen MT</vt:lpstr>
      <vt:lpstr>Circuit</vt:lpstr>
      <vt:lpstr>Shed 1 - The solar team</vt:lpstr>
      <vt:lpstr>PowerPoint Presentation</vt:lpstr>
      <vt:lpstr>empathize</vt:lpstr>
      <vt:lpstr>Client Meeting</vt:lpstr>
      <vt:lpstr>define</vt:lpstr>
      <vt:lpstr>Identification</vt:lpstr>
      <vt:lpstr>Problem statement </vt:lpstr>
      <vt:lpstr>Our task</vt:lpstr>
      <vt:lpstr>Potential challenges</vt:lpstr>
      <vt:lpstr>ideate</vt:lpstr>
      <vt:lpstr>Problems to be solved</vt:lpstr>
      <vt:lpstr>Potential Idea 1- Water heating</vt:lpstr>
      <vt:lpstr>Potential Idea 2- Water heating</vt:lpstr>
      <vt:lpstr>Potential Idea 3- Water Heater</vt:lpstr>
      <vt:lpstr>Potential Idea 4- Water Heater</vt:lpstr>
      <vt:lpstr>Potential idea 1-Air Heating</vt:lpstr>
      <vt:lpstr>Potential idea 2-Air Heating</vt:lpstr>
      <vt:lpstr>Potential idea 3-Air Heating</vt:lpstr>
      <vt:lpstr>prototype</vt:lpstr>
      <vt:lpstr>Cost-Water heater</vt:lpstr>
      <vt:lpstr>Cost-Air heater</vt:lpstr>
      <vt:lpstr>Cost-solar panel</vt:lpstr>
      <vt:lpstr>Gantt chart</vt:lpstr>
      <vt:lpstr>Conceptual designs</vt:lpstr>
      <vt:lpstr>Conceptual Design-Water Heating</vt:lpstr>
      <vt:lpstr>PowerPoint Presentation</vt:lpstr>
      <vt:lpstr>Conceptual design- Air Heating</vt:lpstr>
      <vt:lpstr>Conceptual design- Solar panel</vt:lpstr>
      <vt:lpstr>Prototypes</vt:lpstr>
      <vt:lpstr>Prototype- water heater</vt:lpstr>
      <vt:lpstr>Prototype- air heater</vt:lpstr>
      <vt:lpstr>Prototype-solar panel</vt:lpstr>
      <vt:lpstr>test</vt:lpstr>
      <vt:lpstr>Final designs</vt:lpstr>
      <vt:lpstr>air heater</vt:lpstr>
      <vt:lpstr>water heater</vt:lpstr>
      <vt:lpstr>Solar panel</vt:lpstr>
      <vt:lpstr>Did it work?</vt:lpstr>
      <vt:lpstr>Challenges </vt:lpstr>
      <vt:lpstr>Mistakes made</vt:lpstr>
      <vt:lpstr>Lessons Learned</vt:lpstr>
      <vt:lpstr>The end</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Shed 1 - The solar team</dc:title>
  <dc:creator>Reethi Paul</dc:creator>
  <cp:lastModifiedBy>Reethi Paul</cp:lastModifiedBy>
  <cp:revision>27</cp:revision>
  <cp:lastPrinted>2018-04-09T03:25:16Z</cp:lastPrinted>
  <dcterms:created xsi:type="dcterms:W3CDTF">2018-04-06T23:24:31Z</dcterms:created>
  <dcterms:modified xsi:type="dcterms:W3CDTF">2018-04-10T15:38:58Z</dcterms:modified>
</cp:coreProperties>
</file>