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78" r:id="rId11"/>
    <p:sldId id="279" r:id="rId12"/>
    <p:sldId id="280" r:id="rId13"/>
    <p:sldId id="263" r:id="rId14"/>
    <p:sldId id="275" r:id="rId15"/>
    <p:sldId id="267" r:id="rId16"/>
    <p:sldId id="281" r:id="rId17"/>
    <p:sldId id="268" r:id="rId18"/>
    <p:sldId id="276" r:id="rId19"/>
    <p:sldId id="282" r:id="rId20"/>
    <p:sldId id="269" r:id="rId21"/>
    <p:sldId id="270" r:id="rId22"/>
    <p:sldId id="271" r:id="rId23"/>
    <p:sldId id="277" r:id="rId24"/>
    <p:sldId id="283" r:id="rId25"/>
    <p:sldId id="284" r:id="rId26"/>
    <p:sldId id="272" r:id="rId27"/>
    <p:sldId id="273" r:id="rId28"/>
    <p:sldId id="274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57" d="100"/>
          <a:sy n="57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99731B-9173-486F-AEA2-D5C1ED08BCE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76E34C-59FC-4B98-B52A-3C3F33EAFF37}">
      <dgm:prSet/>
      <dgm:spPr/>
      <dgm:t>
        <a:bodyPr/>
        <a:lstStyle/>
        <a:p>
          <a:r>
            <a:rPr lang="fr-FR"/>
            <a:t>Le prototype 3 fonctionnait parfaitement</a:t>
          </a:r>
          <a:endParaRPr lang="en-US"/>
        </a:p>
      </dgm:t>
    </dgm:pt>
    <dgm:pt modelId="{A670E45C-3400-43A1-A7CE-899753766B8E}" type="parTrans" cxnId="{902E97AE-62E3-4F1D-9219-F396BACCAAB0}">
      <dgm:prSet/>
      <dgm:spPr/>
      <dgm:t>
        <a:bodyPr/>
        <a:lstStyle/>
        <a:p>
          <a:endParaRPr lang="en-US"/>
        </a:p>
      </dgm:t>
    </dgm:pt>
    <dgm:pt modelId="{EC02A769-BC44-4E66-AFB1-638D75B89A71}" type="sibTrans" cxnId="{902E97AE-62E3-4F1D-9219-F396BACCAAB0}">
      <dgm:prSet/>
      <dgm:spPr/>
      <dgm:t>
        <a:bodyPr/>
        <a:lstStyle/>
        <a:p>
          <a:endParaRPr lang="en-US"/>
        </a:p>
      </dgm:t>
    </dgm:pt>
    <dgm:pt modelId="{A31FAB52-64AA-404F-A98F-BCFF1458D919}">
      <dgm:prSet/>
      <dgm:spPr/>
      <dgm:t>
        <a:bodyPr/>
        <a:lstStyle/>
        <a:p>
          <a:r>
            <a:rPr lang="fr-FR"/>
            <a:t>La partie la plus dure a été de souder les fils sur le circuit imprimé. Quelques fils ont requis d’être soudés plus d’une fois</a:t>
          </a:r>
          <a:endParaRPr lang="en-US"/>
        </a:p>
      </dgm:t>
    </dgm:pt>
    <dgm:pt modelId="{481837D2-9870-4578-AB81-7DFC735509FE}" type="parTrans" cxnId="{F3DFED8C-8E24-4B01-A8FB-FCB6830E2FFB}">
      <dgm:prSet/>
      <dgm:spPr/>
      <dgm:t>
        <a:bodyPr/>
        <a:lstStyle/>
        <a:p>
          <a:endParaRPr lang="en-US"/>
        </a:p>
      </dgm:t>
    </dgm:pt>
    <dgm:pt modelId="{CCD89639-1729-43F3-9367-40FA70EF534F}" type="sibTrans" cxnId="{F3DFED8C-8E24-4B01-A8FB-FCB6830E2FFB}">
      <dgm:prSet/>
      <dgm:spPr/>
      <dgm:t>
        <a:bodyPr/>
        <a:lstStyle/>
        <a:p>
          <a:endParaRPr lang="en-US"/>
        </a:p>
      </dgm:t>
    </dgm:pt>
    <dgm:pt modelId="{6321CB3D-F884-47D4-8BB5-F1FBBB528377}">
      <dgm:prSet/>
      <dgm:spPr/>
      <dgm:t>
        <a:bodyPr/>
        <a:lstStyle/>
        <a:p>
          <a:endParaRPr lang="en-US" dirty="0"/>
        </a:p>
      </dgm:t>
    </dgm:pt>
    <dgm:pt modelId="{E07C276B-540E-499C-8134-5B918A4C9AFE}" type="parTrans" cxnId="{95C11384-7347-4900-96F3-B4DBFB963AA2}">
      <dgm:prSet/>
      <dgm:spPr/>
      <dgm:t>
        <a:bodyPr/>
        <a:lstStyle/>
        <a:p>
          <a:endParaRPr lang="en-US"/>
        </a:p>
      </dgm:t>
    </dgm:pt>
    <dgm:pt modelId="{6976756D-3716-4A5A-B00E-7470D646CF44}" type="sibTrans" cxnId="{95C11384-7347-4900-96F3-B4DBFB963AA2}">
      <dgm:prSet/>
      <dgm:spPr/>
      <dgm:t>
        <a:bodyPr/>
        <a:lstStyle/>
        <a:p>
          <a:endParaRPr lang="en-US"/>
        </a:p>
      </dgm:t>
    </dgm:pt>
    <dgm:pt modelId="{E2DD8D33-39DD-4FB8-8997-4B584DF7939D}">
      <dgm:prSet/>
      <dgm:spPr/>
      <dgm:t>
        <a:bodyPr/>
        <a:lstStyle/>
        <a:p>
          <a:r>
            <a:rPr lang="fr-FR" dirty="0"/>
            <a:t>Après avoir soudé correctement le circuit et placer les rampes, la plaque était capable de monter et descendre sans problèmes.</a:t>
          </a:r>
          <a:endParaRPr lang="en-US" dirty="0"/>
        </a:p>
      </dgm:t>
    </dgm:pt>
    <dgm:pt modelId="{0C696517-AC16-4599-BF55-CA9390361E7A}" type="parTrans" cxnId="{A9FAAA55-33AE-4B22-8A1D-BDCA44A340AD}">
      <dgm:prSet/>
      <dgm:spPr/>
      <dgm:t>
        <a:bodyPr/>
        <a:lstStyle/>
        <a:p>
          <a:endParaRPr lang="en-US"/>
        </a:p>
      </dgm:t>
    </dgm:pt>
    <dgm:pt modelId="{9A9DEF45-E24B-4B52-B22A-539091A5353E}" type="sibTrans" cxnId="{A9FAAA55-33AE-4B22-8A1D-BDCA44A340AD}">
      <dgm:prSet/>
      <dgm:spPr/>
      <dgm:t>
        <a:bodyPr/>
        <a:lstStyle/>
        <a:p>
          <a:endParaRPr lang="en-US"/>
        </a:p>
      </dgm:t>
    </dgm:pt>
    <dgm:pt modelId="{87FA30D1-3CEC-47C0-9149-5A8211649A62}" type="pres">
      <dgm:prSet presAssocID="{E799731B-9173-486F-AEA2-D5C1ED08BCEB}" presName="vert0" presStyleCnt="0">
        <dgm:presLayoutVars>
          <dgm:dir/>
          <dgm:animOne val="branch"/>
          <dgm:animLvl val="lvl"/>
        </dgm:presLayoutVars>
      </dgm:prSet>
      <dgm:spPr/>
    </dgm:pt>
    <dgm:pt modelId="{EAF028F7-1170-4774-866E-2CEA200F8333}" type="pres">
      <dgm:prSet presAssocID="{7476E34C-59FC-4B98-B52A-3C3F33EAFF37}" presName="thickLine" presStyleLbl="alignNode1" presStyleIdx="0" presStyleCnt="4"/>
      <dgm:spPr/>
    </dgm:pt>
    <dgm:pt modelId="{6A7CACFF-685C-48A7-B811-282C7751F232}" type="pres">
      <dgm:prSet presAssocID="{7476E34C-59FC-4B98-B52A-3C3F33EAFF37}" presName="horz1" presStyleCnt="0"/>
      <dgm:spPr/>
    </dgm:pt>
    <dgm:pt modelId="{DAEFA01C-D726-4971-BDD7-CC7466C01FF3}" type="pres">
      <dgm:prSet presAssocID="{7476E34C-59FC-4B98-B52A-3C3F33EAFF37}" presName="tx1" presStyleLbl="revTx" presStyleIdx="0" presStyleCnt="4"/>
      <dgm:spPr/>
    </dgm:pt>
    <dgm:pt modelId="{A368F919-3F90-475F-89A0-B4E57ED452CC}" type="pres">
      <dgm:prSet presAssocID="{7476E34C-59FC-4B98-B52A-3C3F33EAFF37}" presName="vert1" presStyleCnt="0"/>
      <dgm:spPr/>
    </dgm:pt>
    <dgm:pt modelId="{31E0CD88-9F4C-4A8C-ABFA-3569EE7553FC}" type="pres">
      <dgm:prSet presAssocID="{A31FAB52-64AA-404F-A98F-BCFF1458D919}" presName="thickLine" presStyleLbl="alignNode1" presStyleIdx="1" presStyleCnt="4"/>
      <dgm:spPr/>
    </dgm:pt>
    <dgm:pt modelId="{FA956891-5DE5-4DE5-9F9B-9C36E25C1F1C}" type="pres">
      <dgm:prSet presAssocID="{A31FAB52-64AA-404F-A98F-BCFF1458D919}" presName="horz1" presStyleCnt="0"/>
      <dgm:spPr/>
    </dgm:pt>
    <dgm:pt modelId="{DB3A6C9D-AFBD-40BB-822D-3274CB3898EF}" type="pres">
      <dgm:prSet presAssocID="{A31FAB52-64AA-404F-A98F-BCFF1458D919}" presName="tx1" presStyleLbl="revTx" presStyleIdx="1" presStyleCnt="4"/>
      <dgm:spPr/>
    </dgm:pt>
    <dgm:pt modelId="{DC832FBA-AD82-4672-922B-49DC22391C56}" type="pres">
      <dgm:prSet presAssocID="{A31FAB52-64AA-404F-A98F-BCFF1458D919}" presName="vert1" presStyleCnt="0"/>
      <dgm:spPr/>
    </dgm:pt>
    <dgm:pt modelId="{D9464323-0005-481B-968F-CE4ADE1EB0E5}" type="pres">
      <dgm:prSet presAssocID="{6321CB3D-F884-47D4-8BB5-F1FBBB528377}" presName="thickLine" presStyleLbl="alignNode1" presStyleIdx="2" presStyleCnt="4"/>
      <dgm:spPr/>
    </dgm:pt>
    <dgm:pt modelId="{82389770-5AC6-41F0-84A8-1E37A669FD3A}" type="pres">
      <dgm:prSet presAssocID="{6321CB3D-F884-47D4-8BB5-F1FBBB528377}" presName="horz1" presStyleCnt="0"/>
      <dgm:spPr/>
    </dgm:pt>
    <dgm:pt modelId="{949A6DEE-9AF1-476F-852C-B2CFF2212238}" type="pres">
      <dgm:prSet presAssocID="{6321CB3D-F884-47D4-8BB5-F1FBBB528377}" presName="tx1" presStyleLbl="revTx" presStyleIdx="2" presStyleCnt="4"/>
      <dgm:spPr/>
    </dgm:pt>
    <dgm:pt modelId="{C6C5E69A-C84A-473E-BF8C-22FDC87D9CBC}" type="pres">
      <dgm:prSet presAssocID="{6321CB3D-F884-47D4-8BB5-F1FBBB528377}" presName="vert1" presStyleCnt="0"/>
      <dgm:spPr/>
    </dgm:pt>
    <dgm:pt modelId="{1C4D719D-D99D-425D-BEE8-4511A786D251}" type="pres">
      <dgm:prSet presAssocID="{E2DD8D33-39DD-4FB8-8997-4B584DF7939D}" presName="thickLine" presStyleLbl="alignNode1" presStyleIdx="3" presStyleCnt="4"/>
      <dgm:spPr/>
    </dgm:pt>
    <dgm:pt modelId="{581E0CC9-028E-4357-B681-BA3E732B33C3}" type="pres">
      <dgm:prSet presAssocID="{E2DD8D33-39DD-4FB8-8997-4B584DF7939D}" presName="horz1" presStyleCnt="0"/>
      <dgm:spPr/>
    </dgm:pt>
    <dgm:pt modelId="{9C56FF91-223D-4E1E-A058-417EB12E91F7}" type="pres">
      <dgm:prSet presAssocID="{E2DD8D33-39DD-4FB8-8997-4B584DF7939D}" presName="tx1" presStyleLbl="revTx" presStyleIdx="3" presStyleCnt="4"/>
      <dgm:spPr/>
    </dgm:pt>
    <dgm:pt modelId="{8264EEDD-391D-409E-9B33-D3638EC4E344}" type="pres">
      <dgm:prSet presAssocID="{E2DD8D33-39DD-4FB8-8997-4B584DF7939D}" presName="vert1" presStyleCnt="0"/>
      <dgm:spPr/>
    </dgm:pt>
  </dgm:ptLst>
  <dgm:cxnLst>
    <dgm:cxn modelId="{A9FAAA55-33AE-4B22-8A1D-BDCA44A340AD}" srcId="{E799731B-9173-486F-AEA2-D5C1ED08BCEB}" destId="{E2DD8D33-39DD-4FB8-8997-4B584DF7939D}" srcOrd="3" destOrd="0" parTransId="{0C696517-AC16-4599-BF55-CA9390361E7A}" sibTransId="{9A9DEF45-E24B-4B52-B22A-539091A5353E}"/>
    <dgm:cxn modelId="{0E679C79-5378-479E-B9DD-03C507DFDFBB}" type="presOf" srcId="{E2DD8D33-39DD-4FB8-8997-4B584DF7939D}" destId="{9C56FF91-223D-4E1E-A058-417EB12E91F7}" srcOrd="0" destOrd="0" presId="urn:microsoft.com/office/officeart/2008/layout/LinedList"/>
    <dgm:cxn modelId="{95C11384-7347-4900-96F3-B4DBFB963AA2}" srcId="{E799731B-9173-486F-AEA2-D5C1ED08BCEB}" destId="{6321CB3D-F884-47D4-8BB5-F1FBBB528377}" srcOrd="2" destOrd="0" parTransId="{E07C276B-540E-499C-8134-5B918A4C9AFE}" sibTransId="{6976756D-3716-4A5A-B00E-7470D646CF44}"/>
    <dgm:cxn modelId="{ABB9D485-5041-47A5-AE3B-3FA0CA7D8494}" type="presOf" srcId="{A31FAB52-64AA-404F-A98F-BCFF1458D919}" destId="{DB3A6C9D-AFBD-40BB-822D-3274CB3898EF}" srcOrd="0" destOrd="0" presId="urn:microsoft.com/office/officeart/2008/layout/LinedList"/>
    <dgm:cxn modelId="{40270889-9B50-44E4-9009-A21068217519}" type="presOf" srcId="{7476E34C-59FC-4B98-B52A-3C3F33EAFF37}" destId="{DAEFA01C-D726-4971-BDD7-CC7466C01FF3}" srcOrd="0" destOrd="0" presId="urn:microsoft.com/office/officeart/2008/layout/LinedList"/>
    <dgm:cxn modelId="{F3DFED8C-8E24-4B01-A8FB-FCB6830E2FFB}" srcId="{E799731B-9173-486F-AEA2-D5C1ED08BCEB}" destId="{A31FAB52-64AA-404F-A98F-BCFF1458D919}" srcOrd="1" destOrd="0" parTransId="{481837D2-9870-4578-AB81-7DFC735509FE}" sibTransId="{CCD89639-1729-43F3-9367-40FA70EF534F}"/>
    <dgm:cxn modelId="{699B5691-B744-421F-8602-021AD67DD38C}" type="presOf" srcId="{E799731B-9173-486F-AEA2-D5C1ED08BCEB}" destId="{87FA30D1-3CEC-47C0-9149-5A8211649A62}" srcOrd="0" destOrd="0" presId="urn:microsoft.com/office/officeart/2008/layout/LinedList"/>
    <dgm:cxn modelId="{902E97AE-62E3-4F1D-9219-F396BACCAAB0}" srcId="{E799731B-9173-486F-AEA2-D5C1ED08BCEB}" destId="{7476E34C-59FC-4B98-B52A-3C3F33EAFF37}" srcOrd="0" destOrd="0" parTransId="{A670E45C-3400-43A1-A7CE-899753766B8E}" sibTransId="{EC02A769-BC44-4E66-AFB1-638D75B89A71}"/>
    <dgm:cxn modelId="{1D2A9AEC-C805-43A5-B90D-120B9BC5A83F}" type="presOf" srcId="{6321CB3D-F884-47D4-8BB5-F1FBBB528377}" destId="{949A6DEE-9AF1-476F-852C-B2CFF2212238}" srcOrd="0" destOrd="0" presId="urn:microsoft.com/office/officeart/2008/layout/LinedList"/>
    <dgm:cxn modelId="{3BA82DC2-E215-4305-B8CF-D9E5BD26A07D}" type="presParOf" srcId="{87FA30D1-3CEC-47C0-9149-5A8211649A62}" destId="{EAF028F7-1170-4774-866E-2CEA200F8333}" srcOrd="0" destOrd="0" presId="urn:microsoft.com/office/officeart/2008/layout/LinedList"/>
    <dgm:cxn modelId="{CA853A95-64D1-4B0E-90A3-FEFCE763B139}" type="presParOf" srcId="{87FA30D1-3CEC-47C0-9149-5A8211649A62}" destId="{6A7CACFF-685C-48A7-B811-282C7751F232}" srcOrd="1" destOrd="0" presId="urn:microsoft.com/office/officeart/2008/layout/LinedList"/>
    <dgm:cxn modelId="{72F526F7-8DD7-4E2E-B69E-AB73F695CE1C}" type="presParOf" srcId="{6A7CACFF-685C-48A7-B811-282C7751F232}" destId="{DAEFA01C-D726-4971-BDD7-CC7466C01FF3}" srcOrd="0" destOrd="0" presId="urn:microsoft.com/office/officeart/2008/layout/LinedList"/>
    <dgm:cxn modelId="{D7007F76-3B89-4A97-8D72-B1776A09BCA6}" type="presParOf" srcId="{6A7CACFF-685C-48A7-B811-282C7751F232}" destId="{A368F919-3F90-475F-89A0-B4E57ED452CC}" srcOrd="1" destOrd="0" presId="urn:microsoft.com/office/officeart/2008/layout/LinedList"/>
    <dgm:cxn modelId="{26081EED-1395-4B8C-AFC9-1C0091012679}" type="presParOf" srcId="{87FA30D1-3CEC-47C0-9149-5A8211649A62}" destId="{31E0CD88-9F4C-4A8C-ABFA-3569EE7553FC}" srcOrd="2" destOrd="0" presId="urn:microsoft.com/office/officeart/2008/layout/LinedList"/>
    <dgm:cxn modelId="{E1F111CB-058E-4230-9351-15F1EABBBE0C}" type="presParOf" srcId="{87FA30D1-3CEC-47C0-9149-5A8211649A62}" destId="{FA956891-5DE5-4DE5-9F9B-9C36E25C1F1C}" srcOrd="3" destOrd="0" presId="urn:microsoft.com/office/officeart/2008/layout/LinedList"/>
    <dgm:cxn modelId="{9A4C5206-6CE8-4101-8D66-4392E1E86AFB}" type="presParOf" srcId="{FA956891-5DE5-4DE5-9F9B-9C36E25C1F1C}" destId="{DB3A6C9D-AFBD-40BB-822D-3274CB3898EF}" srcOrd="0" destOrd="0" presId="urn:microsoft.com/office/officeart/2008/layout/LinedList"/>
    <dgm:cxn modelId="{37B2170F-6442-4431-ADDC-6780F6A54FCF}" type="presParOf" srcId="{FA956891-5DE5-4DE5-9F9B-9C36E25C1F1C}" destId="{DC832FBA-AD82-4672-922B-49DC22391C56}" srcOrd="1" destOrd="0" presId="urn:microsoft.com/office/officeart/2008/layout/LinedList"/>
    <dgm:cxn modelId="{1095C9BA-59ED-4011-955F-C6276FD0E841}" type="presParOf" srcId="{87FA30D1-3CEC-47C0-9149-5A8211649A62}" destId="{D9464323-0005-481B-968F-CE4ADE1EB0E5}" srcOrd="4" destOrd="0" presId="urn:microsoft.com/office/officeart/2008/layout/LinedList"/>
    <dgm:cxn modelId="{99B99186-3460-4DDE-A563-44BF42D1693B}" type="presParOf" srcId="{87FA30D1-3CEC-47C0-9149-5A8211649A62}" destId="{82389770-5AC6-41F0-84A8-1E37A669FD3A}" srcOrd="5" destOrd="0" presId="urn:microsoft.com/office/officeart/2008/layout/LinedList"/>
    <dgm:cxn modelId="{4E62E607-FB70-4A68-B248-9591DABA6C7D}" type="presParOf" srcId="{82389770-5AC6-41F0-84A8-1E37A669FD3A}" destId="{949A6DEE-9AF1-476F-852C-B2CFF2212238}" srcOrd="0" destOrd="0" presId="urn:microsoft.com/office/officeart/2008/layout/LinedList"/>
    <dgm:cxn modelId="{2B4BC1CE-7594-4249-A4F9-CE3A6886F23D}" type="presParOf" srcId="{82389770-5AC6-41F0-84A8-1E37A669FD3A}" destId="{C6C5E69A-C84A-473E-BF8C-22FDC87D9CBC}" srcOrd="1" destOrd="0" presId="urn:microsoft.com/office/officeart/2008/layout/LinedList"/>
    <dgm:cxn modelId="{FBF18D90-89AD-47B4-9388-B6B76FD291BB}" type="presParOf" srcId="{87FA30D1-3CEC-47C0-9149-5A8211649A62}" destId="{1C4D719D-D99D-425D-BEE8-4511A786D251}" srcOrd="6" destOrd="0" presId="urn:microsoft.com/office/officeart/2008/layout/LinedList"/>
    <dgm:cxn modelId="{160A29C3-94D2-4DBB-9911-60273C2BC7C0}" type="presParOf" srcId="{87FA30D1-3CEC-47C0-9149-5A8211649A62}" destId="{581E0CC9-028E-4357-B681-BA3E732B33C3}" srcOrd="7" destOrd="0" presId="urn:microsoft.com/office/officeart/2008/layout/LinedList"/>
    <dgm:cxn modelId="{9F010B1A-82AC-4BD6-AB21-CBA014428F37}" type="presParOf" srcId="{581E0CC9-028E-4357-B681-BA3E732B33C3}" destId="{9C56FF91-223D-4E1E-A058-417EB12E91F7}" srcOrd="0" destOrd="0" presId="urn:microsoft.com/office/officeart/2008/layout/LinedList"/>
    <dgm:cxn modelId="{8449AD0C-C806-4100-BABB-EAD1214B6AF1}" type="presParOf" srcId="{581E0CC9-028E-4357-B681-BA3E732B33C3}" destId="{8264EEDD-391D-409E-9B33-D3638EC4E34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74793-28DE-4F2E-B911-DCCD2D934106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0BDC0E2-3DC8-4212-8D04-5544F3FAD51E}">
      <dgm:prSet/>
      <dgm:spPr/>
      <dgm:t>
        <a:bodyPr/>
        <a:lstStyle/>
        <a:p>
          <a:r>
            <a:rPr lang="fr-FR"/>
            <a:t>En somme, nous avons pu parvenir à une solution fonctionnelle et qui répondait aux attentes du client</a:t>
          </a:r>
          <a:endParaRPr lang="en-US"/>
        </a:p>
      </dgm:t>
    </dgm:pt>
    <dgm:pt modelId="{C7636976-05C3-4D94-A491-FBE723985D4E}" type="parTrans" cxnId="{17EB27B8-E9BA-444F-BF21-5302EA6863A4}">
      <dgm:prSet/>
      <dgm:spPr/>
      <dgm:t>
        <a:bodyPr/>
        <a:lstStyle/>
        <a:p>
          <a:endParaRPr lang="en-US"/>
        </a:p>
      </dgm:t>
    </dgm:pt>
    <dgm:pt modelId="{D73337F5-3093-48EA-B3E5-C14F012C155E}" type="sibTrans" cxnId="{17EB27B8-E9BA-444F-BF21-5302EA6863A4}">
      <dgm:prSet/>
      <dgm:spPr/>
      <dgm:t>
        <a:bodyPr/>
        <a:lstStyle/>
        <a:p>
          <a:endParaRPr lang="en-US"/>
        </a:p>
      </dgm:t>
    </dgm:pt>
    <dgm:pt modelId="{A52E1D1A-2F69-4911-98E8-67C61793AFD7}">
      <dgm:prSet/>
      <dgm:spPr/>
      <dgm:t>
        <a:bodyPr/>
        <a:lstStyle/>
        <a:p>
          <a:r>
            <a:rPr lang="fr-FR"/>
            <a:t>Fierté du travail accompli</a:t>
          </a:r>
          <a:endParaRPr lang="en-US"/>
        </a:p>
      </dgm:t>
    </dgm:pt>
    <dgm:pt modelId="{3B1C42E0-24E0-4528-9536-50296DD7FF38}" type="parTrans" cxnId="{5D2EF8FF-A2E5-4A88-9DEC-BB95CF256C1E}">
      <dgm:prSet/>
      <dgm:spPr/>
      <dgm:t>
        <a:bodyPr/>
        <a:lstStyle/>
        <a:p>
          <a:endParaRPr lang="en-US"/>
        </a:p>
      </dgm:t>
    </dgm:pt>
    <dgm:pt modelId="{60F52665-9D67-473D-9835-99F2850341EE}" type="sibTrans" cxnId="{5D2EF8FF-A2E5-4A88-9DEC-BB95CF256C1E}">
      <dgm:prSet/>
      <dgm:spPr/>
      <dgm:t>
        <a:bodyPr/>
        <a:lstStyle/>
        <a:p>
          <a:endParaRPr lang="en-US"/>
        </a:p>
      </dgm:t>
    </dgm:pt>
    <dgm:pt modelId="{D72207CD-E68A-4E82-96E2-A85C4E715409}">
      <dgm:prSet/>
      <dgm:spPr/>
      <dgm:t>
        <a:bodyPr/>
        <a:lstStyle/>
        <a:p>
          <a:r>
            <a:rPr lang="fr-FR"/>
            <a:t>Remerciements</a:t>
          </a:r>
          <a:endParaRPr lang="en-US"/>
        </a:p>
      </dgm:t>
    </dgm:pt>
    <dgm:pt modelId="{B58F277C-AAF6-403C-BB2B-EF4D8A41035F}" type="parTrans" cxnId="{45B61269-40AB-4E36-A463-38CF77F880E5}">
      <dgm:prSet/>
      <dgm:spPr/>
      <dgm:t>
        <a:bodyPr/>
        <a:lstStyle/>
        <a:p>
          <a:endParaRPr lang="en-US"/>
        </a:p>
      </dgm:t>
    </dgm:pt>
    <dgm:pt modelId="{A4A08DFB-BFC7-4E5E-8DEA-88744F4A1CA5}" type="sibTrans" cxnId="{45B61269-40AB-4E36-A463-38CF77F880E5}">
      <dgm:prSet/>
      <dgm:spPr/>
      <dgm:t>
        <a:bodyPr/>
        <a:lstStyle/>
        <a:p>
          <a:endParaRPr lang="en-US"/>
        </a:p>
      </dgm:t>
    </dgm:pt>
    <dgm:pt modelId="{B8204EFA-8BA9-46F2-AD8F-375577A5AC6A}" type="pres">
      <dgm:prSet presAssocID="{A2974793-28DE-4F2E-B911-DCCD2D934106}" presName="root" presStyleCnt="0">
        <dgm:presLayoutVars>
          <dgm:dir/>
          <dgm:resizeHandles val="exact"/>
        </dgm:presLayoutVars>
      </dgm:prSet>
      <dgm:spPr/>
    </dgm:pt>
    <dgm:pt modelId="{10D99E06-2C83-41A2-99CD-CB431B9E449B}" type="pres">
      <dgm:prSet presAssocID="{A0BDC0E2-3DC8-4212-8D04-5544F3FAD51E}" presName="compNode" presStyleCnt="0"/>
      <dgm:spPr/>
    </dgm:pt>
    <dgm:pt modelId="{DC671DFD-F692-4BCE-8727-5F75C0F6B445}" type="pres">
      <dgm:prSet presAssocID="{A0BDC0E2-3DC8-4212-8D04-5544F3FAD51E}" presName="bgRect" presStyleLbl="bgShp" presStyleIdx="0" presStyleCnt="3"/>
      <dgm:spPr/>
    </dgm:pt>
    <dgm:pt modelId="{7D101B14-39F5-42CF-9342-E4CFE4859884}" type="pres">
      <dgm:prSet presAssocID="{A0BDC0E2-3DC8-4212-8D04-5544F3FAD51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231106C-F6EA-42AE-A7FA-8A329E1607B1}" type="pres">
      <dgm:prSet presAssocID="{A0BDC0E2-3DC8-4212-8D04-5544F3FAD51E}" presName="spaceRect" presStyleCnt="0"/>
      <dgm:spPr/>
    </dgm:pt>
    <dgm:pt modelId="{BC7C67D9-9C2F-4F3C-A223-92EF9F32A940}" type="pres">
      <dgm:prSet presAssocID="{A0BDC0E2-3DC8-4212-8D04-5544F3FAD51E}" presName="parTx" presStyleLbl="revTx" presStyleIdx="0" presStyleCnt="3">
        <dgm:presLayoutVars>
          <dgm:chMax val="0"/>
          <dgm:chPref val="0"/>
        </dgm:presLayoutVars>
      </dgm:prSet>
      <dgm:spPr/>
    </dgm:pt>
    <dgm:pt modelId="{1AD0C45B-2B37-4215-B527-EA16ECF32A63}" type="pres">
      <dgm:prSet presAssocID="{D73337F5-3093-48EA-B3E5-C14F012C155E}" presName="sibTrans" presStyleCnt="0"/>
      <dgm:spPr/>
    </dgm:pt>
    <dgm:pt modelId="{189177FD-3F96-409F-970D-785213C3DA66}" type="pres">
      <dgm:prSet presAssocID="{A52E1D1A-2F69-4911-98E8-67C61793AFD7}" presName="compNode" presStyleCnt="0"/>
      <dgm:spPr/>
    </dgm:pt>
    <dgm:pt modelId="{7248D165-521E-460B-9575-B3EC5A2E94AF}" type="pres">
      <dgm:prSet presAssocID="{A52E1D1A-2F69-4911-98E8-67C61793AFD7}" presName="bgRect" presStyleLbl="bgShp" presStyleIdx="1" presStyleCnt="3"/>
      <dgm:spPr/>
    </dgm:pt>
    <dgm:pt modelId="{E18F2BEE-5593-4830-9055-969A62F6A961}" type="pres">
      <dgm:prSet presAssocID="{A52E1D1A-2F69-4911-98E8-67C61793AFD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ium"/>
        </a:ext>
      </dgm:extLst>
    </dgm:pt>
    <dgm:pt modelId="{264D4447-BE6C-4B61-9D45-B0606F5B436A}" type="pres">
      <dgm:prSet presAssocID="{A52E1D1A-2F69-4911-98E8-67C61793AFD7}" presName="spaceRect" presStyleCnt="0"/>
      <dgm:spPr/>
    </dgm:pt>
    <dgm:pt modelId="{C3C78015-A729-47B0-878D-6083F4D9D90E}" type="pres">
      <dgm:prSet presAssocID="{A52E1D1A-2F69-4911-98E8-67C61793AFD7}" presName="parTx" presStyleLbl="revTx" presStyleIdx="1" presStyleCnt="3">
        <dgm:presLayoutVars>
          <dgm:chMax val="0"/>
          <dgm:chPref val="0"/>
        </dgm:presLayoutVars>
      </dgm:prSet>
      <dgm:spPr/>
    </dgm:pt>
    <dgm:pt modelId="{6B758DEB-9682-40F4-8811-4EB9849C2245}" type="pres">
      <dgm:prSet presAssocID="{60F52665-9D67-473D-9835-99F2850341EE}" presName="sibTrans" presStyleCnt="0"/>
      <dgm:spPr/>
    </dgm:pt>
    <dgm:pt modelId="{722E3D43-F2F4-467B-B353-EAF8115F4585}" type="pres">
      <dgm:prSet presAssocID="{D72207CD-E68A-4E82-96E2-A85C4E715409}" presName="compNode" presStyleCnt="0"/>
      <dgm:spPr/>
    </dgm:pt>
    <dgm:pt modelId="{F4C4B160-912B-4D20-908B-135B5574AF7B}" type="pres">
      <dgm:prSet presAssocID="{D72207CD-E68A-4E82-96E2-A85C4E715409}" presName="bgRect" presStyleLbl="bgShp" presStyleIdx="2" presStyleCnt="3"/>
      <dgm:spPr/>
    </dgm:pt>
    <dgm:pt modelId="{1ADCC640-166B-410A-B346-DD378778CCBC}" type="pres">
      <dgm:prSet presAssocID="{D72207CD-E68A-4E82-96E2-A85C4E71540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D02C481-9EC9-4484-89FD-606BB08C6651}" type="pres">
      <dgm:prSet presAssocID="{D72207CD-E68A-4E82-96E2-A85C4E715409}" presName="spaceRect" presStyleCnt="0"/>
      <dgm:spPr/>
    </dgm:pt>
    <dgm:pt modelId="{E0537CD6-50F2-4763-BEF6-83EB5C3CDE18}" type="pres">
      <dgm:prSet presAssocID="{D72207CD-E68A-4E82-96E2-A85C4E71540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697A267-1AB8-4834-AF5B-97FDA658432C}" type="presOf" srcId="{D72207CD-E68A-4E82-96E2-A85C4E715409}" destId="{E0537CD6-50F2-4763-BEF6-83EB5C3CDE18}" srcOrd="0" destOrd="0" presId="urn:microsoft.com/office/officeart/2018/2/layout/IconVerticalSolidList"/>
    <dgm:cxn modelId="{45B61269-40AB-4E36-A463-38CF77F880E5}" srcId="{A2974793-28DE-4F2E-B911-DCCD2D934106}" destId="{D72207CD-E68A-4E82-96E2-A85C4E715409}" srcOrd="2" destOrd="0" parTransId="{B58F277C-AAF6-403C-BB2B-EF4D8A41035F}" sibTransId="{A4A08DFB-BFC7-4E5E-8DEA-88744F4A1CA5}"/>
    <dgm:cxn modelId="{39D41E4B-8C9C-4109-8C37-99106326F78A}" type="presOf" srcId="{A52E1D1A-2F69-4911-98E8-67C61793AFD7}" destId="{C3C78015-A729-47B0-878D-6083F4D9D90E}" srcOrd="0" destOrd="0" presId="urn:microsoft.com/office/officeart/2018/2/layout/IconVerticalSolidList"/>
    <dgm:cxn modelId="{827D8770-3124-4C7D-BE03-8AE5250566C8}" type="presOf" srcId="{A2974793-28DE-4F2E-B911-DCCD2D934106}" destId="{B8204EFA-8BA9-46F2-AD8F-375577A5AC6A}" srcOrd="0" destOrd="0" presId="urn:microsoft.com/office/officeart/2018/2/layout/IconVerticalSolidList"/>
    <dgm:cxn modelId="{B3004794-CDD8-43C6-A6FC-FAC8D9EF4DB7}" type="presOf" srcId="{A0BDC0E2-3DC8-4212-8D04-5544F3FAD51E}" destId="{BC7C67D9-9C2F-4F3C-A223-92EF9F32A940}" srcOrd="0" destOrd="0" presId="urn:microsoft.com/office/officeart/2018/2/layout/IconVerticalSolidList"/>
    <dgm:cxn modelId="{17EB27B8-E9BA-444F-BF21-5302EA6863A4}" srcId="{A2974793-28DE-4F2E-B911-DCCD2D934106}" destId="{A0BDC0E2-3DC8-4212-8D04-5544F3FAD51E}" srcOrd="0" destOrd="0" parTransId="{C7636976-05C3-4D94-A491-FBE723985D4E}" sibTransId="{D73337F5-3093-48EA-B3E5-C14F012C155E}"/>
    <dgm:cxn modelId="{5D2EF8FF-A2E5-4A88-9DEC-BB95CF256C1E}" srcId="{A2974793-28DE-4F2E-B911-DCCD2D934106}" destId="{A52E1D1A-2F69-4911-98E8-67C61793AFD7}" srcOrd="1" destOrd="0" parTransId="{3B1C42E0-24E0-4528-9536-50296DD7FF38}" sibTransId="{60F52665-9D67-473D-9835-99F2850341EE}"/>
    <dgm:cxn modelId="{6E20BCCC-4D9E-41FD-A462-DAC03D1F943A}" type="presParOf" srcId="{B8204EFA-8BA9-46F2-AD8F-375577A5AC6A}" destId="{10D99E06-2C83-41A2-99CD-CB431B9E449B}" srcOrd="0" destOrd="0" presId="urn:microsoft.com/office/officeart/2018/2/layout/IconVerticalSolidList"/>
    <dgm:cxn modelId="{AD153DE3-91E6-4BD1-A01F-47C4B3108E0C}" type="presParOf" srcId="{10D99E06-2C83-41A2-99CD-CB431B9E449B}" destId="{DC671DFD-F692-4BCE-8727-5F75C0F6B445}" srcOrd="0" destOrd="0" presId="urn:microsoft.com/office/officeart/2018/2/layout/IconVerticalSolidList"/>
    <dgm:cxn modelId="{F040E1B8-7688-462F-8A7F-F739E9D179B6}" type="presParOf" srcId="{10D99E06-2C83-41A2-99CD-CB431B9E449B}" destId="{7D101B14-39F5-42CF-9342-E4CFE4859884}" srcOrd="1" destOrd="0" presId="urn:microsoft.com/office/officeart/2018/2/layout/IconVerticalSolidList"/>
    <dgm:cxn modelId="{DB92B8E5-D7EB-4FB2-8083-41A27FD17010}" type="presParOf" srcId="{10D99E06-2C83-41A2-99CD-CB431B9E449B}" destId="{B231106C-F6EA-42AE-A7FA-8A329E1607B1}" srcOrd="2" destOrd="0" presId="urn:microsoft.com/office/officeart/2018/2/layout/IconVerticalSolidList"/>
    <dgm:cxn modelId="{51EDBEC1-7155-40C7-B1C5-306147A3058F}" type="presParOf" srcId="{10D99E06-2C83-41A2-99CD-CB431B9E449B}" destId="{BC7C67D9-9C2F-4F3C-A223-92EF9F32A940}" srcOrd="3" destOrd="0" presId="urn:microsoft.com/office/officeart/2018/2/layout/IconVerticalSolidList"/>
    <dgm:cxn modelId="{758F3D55-F53F-4A3D-BE1A-7C207AB339C5}" type="presParOf" srcId="{B8204EFA-8BA9-46F2-AD8F-375577A5AC6A}" destId="{1AD0C45B-2B37-4215-B527-EA16ECF32A63}" srcOrd="1" destOrd="0" presId="urn:microsoft.com/office/officeart/2018/2/layout/IconVerticalSolidList"/>
    <dgm:cxn modelId="{0E826CF3-F118-41C0-A465-9186B3B06750}" type="presParOf" srcId="{B8204EFA-8BA9-46F2-AD8F-375577A5AC6A}" destId="{189177FD-3F96-409F-970D-785213C3DA66}" srcOrd="2" destOrd="0" presId="urn:microsoft.com/office/officeart/2018/2/layout/IconVerticalSolidList"/>
    <dgm:cxn modelId="{39EC7955-AD37-4B44-B275-1A1EE04BCA13}" type="presParOf" srcId="{189177FD-3F96-409F-970D-785213C3DA66}" destId="{7248D165-521E-460B-9575-B3EC5A2E94AF}" srcOrd="0" destOrd="0" presId="urn:microsoft.com/office/officeart/2018/2/layout/IconVerticalSolidList"/>
    <dgm:cxn modelId="{8063554F-68D3-4A30-BBCC-36C07F9738C4}" type="presParOf" srcId="{189177FD-3F96-409F-970D-785213C3DA66}" destId="{E18F2BEE-5593-4830-9055-969A62F6A961}" srcOrd="1" destOrd="0" presId="urn:microsoft.com/office/officeart/2018/2/layout/IconVerticalSolidList"/>
    <dgm:cxn modelId="{0154D2A4-4746-411D-96FD-59ED6B8F84EB}" type="presParOf" srcId="{189177FD-3F96-409F-970D-785213C3DA66}" destId="{264D4447-BE6C-4B61-9D45-B0606F5B436A}" srcOrd="2" destOrd="0" presId="urn:microsoft.com/office/officeart/2018/2/layout/IconVerticalSolidList"/>
    <dgm:cxn modelId="{5C338D4C-F061-4DC5-8CEF-A9AC33D24AAD}" type="presParOf" srcId="{189177FD-3F96-409F-970D-785213C3DA66}" destId="{C3C78015-A729-47B0-878D-6083F4D9D90E}" srcOrd="3" destOrd="0" presId="urn:microsoft.com/office/officeart/2018/2/layout/IconVerticalSolidList"/>
    <dgm:cxn modelId="{BF9E7D34-A565-4DB0-AD29-75753723B4C7}" type="presParOf" srcId="{B8204EFA-8BA9-46F2-AD8F-375577A5AC6A}" destId="{6B758DEB-9682-40F4-8811-4EB9849C2245}" srcOrd="3" destOrd="0" presId="urn:microsoft.com/office/officeart/2018/2/layout/IconVerticalSolidList"/>
    <dgm:cxn modelId="{5D1CB15B-F22C-4D58-9AE1-BFFF014D3F4B}" type="presParOf" srcId="{B8204EFA-8BA9-46F2-AD8F-375577A5AC6A}" destId="{722E3D43-F2F4-467B-B353-EAF8115F4585}" srcOrd="4" destOrd="0" presId="urn:microsoft.com/office/officeart/2018/2/layout/IconVerticalSolidList"/>
    <dgm:cxn modelId="{28A2E10F-82EE-4871-AB76-652A3D789DE5}" type="presParOf" srcId="{722E3D43-F2F4-467B-B353-EAF8115F4585}" destId="{F4C4B160-912B-4D20-908B-135B5574AF7B}" srcOrd="0" destOrd="0" presId="urn:microsoft.com/office/officeart/2018/2/layout/IconVerticalSolidList"/>
    <dgm:cxn modelId="{A6B63C80-2D8B-4D73-8A2E-006A8B0561DE}" type="presParOf" srcId="{722E3D43-F2F4-467B-B353-EAF8115F4585}" destId="{1ADCC640-166B-410A-B346-DD378778CCBC}" srcOrd="1" destOrd="0" presId="urn:microsoft.com/office/officeart/2018/2/layout/IconVerticalSolidList"/>
    <dgm:cxn modelId="{894052EA-AEE8-4D88-B673-46C7F425CBF3}" type="presParOf" srcId="{722E3D43-F2F4-467B-B353-EAF8115F4585}" destId="{ED02C481-9EC9-4484-89FD-606BB08C6651}" srcOrd="2" destOrd="0" presId="urn:microsoft.com/office/officeart/2018/2/layout/IconVerticalSolidList"/>
    <dgm:cxn modelId="{B408C699-E77D-409F-AAD5-92E82CA2F452}" type="presParOf" srcId="{722E3D43-F2F4-467B-B353-EAF8115F4585}" destId="{E0537CD6-50F2-4763-BEF6-83EB5C3CDE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028F7-1170-4774-866E-2CEA200F8333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FA01C-D726-4971-BDD7-CC7466C01FF3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Le prototype 3 fonctionnait parfaitement</a:t>
          </a:r>
          <a:endParaRPr lang="en-US" sz="2500" kern="1200"/>
        </a:p>
      </dsp:txBody>
      <dsp:txXfrm>
        <a:off x="0" y="0"/>
        <a:ext cx="6492875" cy="1276350"/>
      </dsp:txXfrm>
    </dsp:sp>
    <dsp:sp modelId="{31E0CD88-9F4C-4A8C-ABFA-3569EE7553FC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A6C9D-AFBD-40BB-822D-3274CB3898EF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La partie la plus dure a été de souder les fils sur le circuit imprimé. Quelques fils ont requis d’être soudés plus d’une fois</a:t>
          </a:r>
          <a:endParaRPr lang="en-US" sz="2500" kern="1200"/>
        </a:p>
      </dsp:txBody>
      <dsp:txXfrm>
        <a:off x="0" y="1276350"/>
        <a:ext cx="6492875" cy="1276350"/>
      </dsp:txXfrm>
    </dsp:sp>
    <dsp:sp modelId="{D9464323-0005-481B-968F-CE4ADE1EB0E5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A6DEE-9AF1-476F-852C-B2CFF2212238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0" y="2552700"/>
        <a:ext cx="6492875" cy="1276350"/>
      </dsp:txXfrm>
    </dsp:sp>
    <dsp:sp modelId="{1C4D719D-D99D-425D-BEE8-4511A786D251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56FF91-223D-4E1E-A058-417EB12E91F7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Après avoir soudé correctement le circuit et placer les rampes, la plaque était capable de monter et descendre sans problèmes.</a:t>
          </a:r>
          <a:endParaRPr lang="en-US" sz="2500" kern="1200" dirty="0"/>
        </a:p>
      </dsp:txBody>
      <dsp:txXfrm>
        <a:off x="0" y="3829050"/>
        <a:ext cx="6492875" cy="1276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71DFD-F692-4BCE-8727-5F75C0F6B445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101B14-39F5-42CF-9342-E4CFE4859884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7C67D9-9C2F-4F3C-A223-92EF9F32A940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En somme, nous avons pu parvenir à une solution fonctionnelle et qui répondait aux attentes du client</a:t>
          </a:r>
          <a:endParaRPr lang="en-US" sz="2300" kern="1200"/>
        </a:p>
      </dsp:txBody>
      <dsp:txXfrm>
        <a:off x="1941716" y="718"/>
        <a:ext cx="4571887" cy="1681139"/>
      </dsp:txXfrm>
    </dsp:sp>
    <dsp:sp modelId="{7248D165-521E-460B-9575-B3EC5A2E94AF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8F2BEE-5593-4830-9055-969A62F6A961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C78015-A729-47B0-878D-6083F4D9D90E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Fierté du travail accompli</a:t>
          </a:r>
          <a:endParaRPr lang="en-US" sz="2300" kern="1200"/>
        </a:p>
      </dsp:txBody>
      <dsp:txXfrm>
        <a:off x="1941716" y="2102143"/>
        <a:ext cx="4571887" cy="1681139"/>
      </dsp:txXfrm>
    </dsp:sp>
    <dsp:sp modelId="{F4C4B160-912B-4D20-908B-135B5574AF7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DCC640-166B-410A-B346-DD378778CCBC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537CD6-50F2-4763-BEF6-83EB5C3CDE18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/>
            <a:t>Remerciements</a:t>
          </a:r>
          <a:endParaRPr lang="en-US" sz="2300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2D8AB-9653-456E-88A7-A951BE507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39D470-A4AF-4FAD-B1B9-6F4F1193E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506486-FA0F-4801-A4D9-832DC1E8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845A0-E6D0-4562-94EC-520B8560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3C81C2-3F50-4F68-98D2-C9A61B2E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30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DC7234-95EF-4F42-BCCF-3EEC1AEE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DBADFC5-7993-493A-B607-8DA129AFA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DD4CF-B0C1-4D3F-976D-CE2C5139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C70E66-792E-4DD3-82F6-FDB627A3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22212-776F-4B85-B21D-16DB5C80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76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A784C9F-0400-4D71-9705-60E9DE7D4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D65822-0172-4A74-B878-32F3C5A53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CD90E4-5F41-4895-BF44-AC83B8E0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EDC9C6-00B8-41E6-BC6B-43FCB028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3D40FE-9014-45C2-8B92-81C2D582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73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F3CE9B-D9D9-4558-AE1E-65489F44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AB580B-229C-4E0E-AAEA-08054FF9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37BEEC-D798-44EE-B17D-E84C4836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80438-D55B-4248-8AC3-F9911A939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69BED6-EC2E-45AE-8F29-5D86A139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20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3E1742-1874-4DB1-B872-DC13B65C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BEA058-8805-444C-B2A1-A4ED1DB10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4EFF32-DD0C-41E5-974C-B7E3F4FB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660E95-C7AB-44A9-83F9-36C295BD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17A699-879A-4C29-A89D-DEA07B45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94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D3BAC-F72B-424B-A996-33271FC57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D5159E-6120-4BC0-89B3-71DEC0553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9A8438-BBAE-4ED4-9834-A80C55543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7B2EED-A9B7-4542-9FEE-21430098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88A95D-C0C5-4574-BC5D-4C5468CA5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50A039-0D4E-49C0-A852-BE3D512C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04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591268-DE2C-4FEE-BDA9-E1AC3429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BF918C-DD1B-4F28-9E44-570CAD0E2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426D86-E230-4EA8-88F7-715CF73DE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FC44DC-11D7-43F0-8179-C69830F68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32EBB86-3C76-46D8-8709-EE67FCE9C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7121E0-C938-4F32-9A62-54008971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5C1D2DA-2269-4D06-8DB8-EFD48942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EA3598-B139-47C6-9C98-C82960E6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64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627E4-7506-4259-BCAA-96106D53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38AEA9-F425-44E8-A731-A5103CDB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78523-AAF6-4F1F-9A2F-82169DFE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BABC28B-B4DF-4DBE-AD2B-A07FDEC5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66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ABFA56-679D-450E-95E3-1474DFAC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5BDEF8-1804-4426-BDF2-EAD37B11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C5C221-7E2E-42D1-A33C-FFF63A9C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74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41DE2C-303F-4360-9D0E-5B46A7CE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26D73E-24DF-4494-8BA4-5FD70EE4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BF4660-E590-466E-B9F5-6B716EDD0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6E04F4-E77E-42B7-9878-CFCF1BCB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801D28-0014-402B-9725-36D03CEC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FD4660-E370-4A04-9643-4214D9E5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34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3C5E5-E8F6-45E5-A443-318B55CD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A10BA1-A3F6-41C2-8027-0471C1AEC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43F341-0A5D-4C3E-897A-895A21544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77DC83-60BB-4332-AF49-D5BE6BE5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3C390D-6BF6-4CB7-BD63-38BBA132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A38AD5-B279-4A54-A881-4A9E1B41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16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C83290A-6DF4-4964-ACFB-28501149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810FB9-0FC8-43EE-ACA2-EFC217CD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CDCCD3-18D1-43E5-BE4C-F730452D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C1AF-F70D-4EE1-9BB4-07C703D5D41E}" type="datetimeFigureOut">
              <a:rPr lang="fr-FR" smtClean="0"/>
              <a:t>21/11/2018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8333B-DAB7-4395-9C80-5B5B55DF1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40A509-84E0-4386-AC08-25A6F0D57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94F4E-CE52-4BA2-9E00-7FF18E060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9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7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BC9420-7480-47D9-8755-22A457CBB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PRESENTATION FINALE GNG 1503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94D693-A0DF-4A30-AA67-4C6166203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10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08A9F2-A588-4364-A10F-909E9328C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 FA4 :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Alexandre Aubrey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Michel Stephan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Habib Cissé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Andréas</a:t>
            </a:r>
            <a:r>
              <a:rPr lang="en-US" sz="2000" dirty="0">
                <a:solidFill>
                  <a:srgbClr val="FFFFFF"/>
                </a:solidFill>
              </a:rPr>
              <a:t> Beaulieu							</a:t>
            </a:r>
            <a:r>
              <a:rPr lang="en-US" sz="2000" dirty="0" err="1">
                <a:solidFill>
                  <a:srgbClr val="FFFFFF"/>
                </a:solidFill>
              </a:rPr>
              <a:t>Professeur</a:t>
            </a:r>
            <a:r>
              <a:rPr lang="en-US" sz="2000" dirty="0">
                <a:solidFill>
                  <a:srgbClr val="FFFFFF"/>
                </a:solidFill>
              </a:rPr>
              <a:t> : Emmanuel </a:t>
            </a:r>
            <a:r>
              <a:rPr lang="en-US" sz="2000" dirty="0" err="1">
                <a:solidFill>
                  <a:srgbClr val="FFFFFF"/>
                </a:solidFill>
              </a:rPr>
              <a:t>Bouendeu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2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570B1-9B91-47B1-ADF0-3C0F2C8A7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5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 du projet</a:t>
            </a:r>
            <a:br>
              <a:rPr lang="fr-F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CBE649-21A0-4EB1-8FDE-1AFBE3C62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Nous avons un tableau de tous nos matériaux utilisés ainsi que leur prix</a:t>
            </a:r>
          </a:p>
          <a:p>
            <a:r>
              <a:rPr lang="fr-FR" dirty="0"/>
              <a:t>Le coût total de tous les prototypes étaient de : 86,10 $ + courroie</a:t>
            </a:r>
          </a:p>
          <a:p>
            <a:r>
              <a:rPr lang="fr-FR" dirty="0"/>
              <a:t>Prototype 1 :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52EB25-0BE3-47AC-A732-B544F9453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36217" r="25369" b="25889"/>
          <a:stretch/>
        </p:blipFill>
        <p:spPr>
          <a:xfrm>
            <a:off x="3984517" y="3146307"/>
            <a:ext cx="7989757" cy="37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5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5C7F5-FAA8-4982-A3CF-4E81D6E5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88239" cy="512189"/>
          </a:xfrm>
        </p:spPr>
        <p:txBody>
          <a:bodyPr>
            <a:noAutofit/>
          </a:bodyPr>
          <a:lstStyle/>
          <a:p>
            <a:pPr algn="ctr"/>
            <a:r>
              <a:rPr lang="fr-F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0F239C-D9B8-4C97-8766-62FAD0E2A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429656" cy="512189"/>
          </a:xfrm>
        </p:spPr>
        <p:txBody>
          <a:bodyPr/>
          <a:lstStyle/>
          <a:p>
            <a:r>
              <a:rPr lang="fr-FR"/>
              <a:t>Prototype 2 : 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88D8AB-F16A-40DB-AEE7-E774E1C1C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t="24640" r="33607" b="3584"/>
          <a:stretch/>
        </p:blipFill>
        <p:spPr>
          <a:xfrm>
            <a:off x="3432748" y="877315"/>
            <a:ext cx="6773570" cy="6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9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43322-BD68-4D21-9486-5A9DFC30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43835" cy="737152"/>
          </a:xfrm>
        </p:spPr>
        <p:txBody>
          <a:bodyPr>
            <a:noAutofit/>
          </a:bodyPr>
          <a:lstStyle/>
          <a:p>
            <a:pPr algn="ctr"/>
            <a:r>
              <a:rPr lang="fr-F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Plan du projet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446885-9999-4CD8-8B1B-3942BE48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81518" cy="452436"/>
          </a:xfrm>
        </p:spPr>
        <p:txBody>
          <a:bodyPr>
            <a:normAutofit fontScale="92500"/>
          </a:bodyPr>
          <a:lstStyle/>
          <a:p>
            <a:r>
              <a:rPr lang="fr-FR" dirty="0"/>
              <a:t>Prototype 3 :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C54952-C66A-42C8-8857-C53494273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 t="39994" r="25220" b="3312"/>
          <a:stretch/>
        </p:blipFill>
        <p:spPr>
          <a:xfrm>
            <a:off x="3361765" y="1102277"/>
            <a:ext cx="7005917" cy="57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BDFE5E-724E-45F6-BB84-D22D18D92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fr-FR" sz="2800">
                <a:solidFill>
                  <a:schemeClr val="bg1"/>
                </a:solidFill>
              </a:rPr>
              <a:t>Le prototype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41E9D3-896B-4363-8DD9-43E23088E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Dispositif ciblé qui traitait de la levée de la plaque à l’aide des écrous et de la tige filetée</a:t>
            </a:r>
          </a:p>
          <a:p>
            <a:r>
              <a:rPr lang="fr-FR" sz="2000">
                <a:solidFill>
                  <a:schemeClr val="bg1"/>
                </a:solidFill>
              </a:rPr>
              <a:t>Le dispositif est entièrement fabriqué en carton </a:t>
            </a:r>
          </a:p>
          <a:p>
            <a:endParaRPr lang="fr-FR" sz="200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74BE71-1C5F-4BFE-9B1E-C9C7B4A6F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41957" r="27537" b="11746"/>
          <a:stretch/>
        </p:blipFill>
        <p:spPr>
          <a:xfrm>
            <a:off x="5297763" y="1020635"/>
            <a:ext cx="6250769" cy="46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D79279-BFE9-4FD1-8799-45602173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>
                <a:solidFill>
                  <a:schemeClr val="accent1"/>
                </a:solidFill>
              </a:rPr>
              <a:t>Le prototype 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D65CF2-C223-4CDA-9E9A-959D971D8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r-FR" sz="2400"/>
              <a:t>La rétroaction du client : </a:t>
            </a:r>
          </a:p>
          <a:p>
            <a:pPr lvl="1"/>
            <a:r>
              <a:rPr lang="fr-FR" dirty="0"/>
              <a:t>Présentation du concept</a:t>
            </a:r>
          </a:p>
          <a:p>
            <a:pPr lvl="1"/>
            <a:r>
              <a:rPr lang="fr-FR" dirty="0"/>
              <a:t>Bon impression de l’aspect salubrité de notre dispositif et du fait d’utiliser une télécommande pour faire fonctionner le tout</a:t>
            </a:r>
          </a:p>
          <a:p>
            <a:pPr lvl="1"/>
            <a:r>
              <a:rPr lang="fr-FR" dirty="0"/>
              <a:t>Suggestion de l’utilisation d’un niveau pour s’assurer que le tout est nivelé lorsque le dispositif est posé sur le plancher</a:t>
            </a:r>
          </a:p>
          <a:p>
            <a:pPr lvl="1"/>
            <a:r>
              <a:rPr lang="fr-FR" dirty="0"/>
              <a:t>Le client semblait satisfait des travaux et n’avait aucun commentaire négatif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122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B45848-7B7B-4B34-AA96-9158D09D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>
                <a:solidFill>
                  <a:schemeClr val="accent1"/>
                </a:solidFill>
              </a:rPr>
              <a:t>Le prototype 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55AE9B-1602-42FA-886C-0F1256A2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fr-FR" sz="2400"/>
              <a:t>Ce prototype nous a permis quelques ajustements techniques: </a:t>
            </a:r>
          </a:p>
          <a:p>
            <a:pPr lvl="1"/>
            <a:r>
              <a:rPr lang="fr-FR" dirty="0"/>
              <a:t>Nous avons constaté que le mur était très difficile à monter avec la tige filetée</a:t>
            </a:r>
          </a:p>
          <a:p>
            <a:pPr lvl="1"/>
            <a:r>
              <a:rPr lang="fr-FR" dirty="0"/>
              <a:t>Le moteur n’était pas assez puissant pour permettre à la plaque de monter</a:t>
            </a:r>
          </a:p>
          <a:p>
            <a:pPr lvl="1"/>
            <a:r>
              <a:rPr lang="fr-FR" dirty="0"/>
              <a:t>Nous avons donc choisi d’implémenter une courroie à la place de la tige filetée et d’utiliser un moteur plus puissant.</a:t>
            </a:r>
          </a:p>
        </p:txBody>
      </p:sp>
    </p:spTree>
    <p:extLst>
      <p:ext uri="{BB962C8B-B14F-4D97-AF65-F5344CB8AC3E}">
        <p14:creationId xmlns:p14="http://schemas.microsoft.com/office/powerpoint/2010/main" val="2465277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30753B-8CBA-42A0-8903-870F6427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prototype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822FE0-E666-4D54-AD47-9975D202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Vidéo du fonctionnement</a:t>
            </a:r>
          </a:p>
        </p:txBody>
      </p:sp>
    </p:spTree>
    <p:extLst>
      <p:ext uri="{BB962C8B-B14F-4D97-AF65-F5344CB8AC3E}">
        <p14:creationId xmlns:p14="http://schemas.microsoft.com/office/powerpoint/2010/main" val="158784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E8335E-428E-48CE-9385-80AF7FC8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fr-FR" sz="4000"/>
              <a:t>Le prototype 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6A8F9-42D1-436E-A824-EF412DD01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r>
              <a:rPr lang="fr-FR" sz="2000"/>
              <a:t>Dispositif compréhensif traitant 2 sous-systèmes avec une emphase sur le sous-système critique des électroniques :</a:t>
            </a:r>
          </a:p>
          <a:p>
            <a:pPr lvl="1"/>
            <a:r>
              <a:rPr lang="fr-FR" sz="2000"/>
              <a:t>La levée de la plaque avec le nouveau dispositif moteur + courroie. Test du contrôle du moteur par télécommande</a:t>
            </a:r>
          </a:p>
          <a:p>
            <a:pPr lvl="1"/>
            <a:r>
              <a:rPr lang="fr-FR" sz="2000"/>
              <a:t>Affichage digital de l’angle sur un écran LCD à l’aide d’un circuit arduino et d’un accéléromètre</a:t>
            </a:r>
          </a:p>
        </p:txBody>
      </p:sp>
    </p:spTree>
    <p:extLst>
      <p:ext uri="{BB962C8B-B14F-4D97-AF65-F5344CB8AC3E}">
        <p14:creationId xmlns:p14="http://schemas.microsoft.com/office/powerpoint/2010/main" val="225263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9E716E-BFE2-4004-9F65-1268A702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 prototype 2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09DD0A-CA93-45A6-956E-A0A43B645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1" t="28195" r="16352" b="2891"/>
          <a:stretch/>
        </p:blipFill>
        <p:spPr>
          <a:xfrm>
            <a:off x="320040" y="1002301"/>
            <a:ext cx="3425609" cy="26084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42AA84-BDB9-48A4-84E7-9D7FDD32D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28813" r="15845" b="2329"/>
          <a:stretch/>
        </p:blipFill>
        <p:spPr>
          <a:xfrm>
            <a:off x="4385729" y="1015666"/>
            <a:ext cx="3433324" cy="258176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E9F581B8-5A0C-4FCB-BF36-C3255740B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0" t="24521" r="37463" b="8607"/>
          <a:stretch/>
        </p:blipFill>
        <p:spPr>
          <a:xfrm>
            <a:off x="8626149" y="330045"/>
            <a:ext cx="3071067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301BF-2BD6-4F91-AC91-05107448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428251"/>
          </a:xfrm>
        </p:spPr>
        <p:txBody>
          <a:bodyPr>
            <a:normAutofit fontScale="90000"/>
          </a:bodyPr>
          <a:lstStyle/>
          <a:p>
            <a:r>
              <a:rPr lang="fr-FR" dirty="0"/>
              <a:t>Le prototype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F35A57-2551-424E-8993-EBD262A8E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918"/>
            <a:ext cx="8045822" cy="658907"/>
          </a:xfrm>
        </p:spPr>
        <p:txBody>
          <a:bodyPr>
            <a:normAutofit/>
          </a:bodyPr>
          <a:lstStyle/>
          <a:p>
            <a:r>
              <a:rPr lang="fr-FR" dirty="0"/>
              <a:t>Vidéo du fonctionnement</a:t>
            </a:r>
          </a:p>
        </p:txBody>
      </p:sp>
      <p:pic>
        <p:nvPicPr>
          <p:cNvPr id="4" name="20181104_214129">
            <a:hlinkClick r:id="" action="ppaction://media"/>
            <a:extLst>
              <a:ext uri="{FF2B5EF4-FFF2-40B4-BE49-F238E27FC236}">
                <a16:creationId xmlns:a16="http://schemas.microsoft.com/office/drawing/2014/main" id="{AE17EC70-D91B-41AD-A009-F5C1E2155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457" y="1828801"/>
            <a:ext cx="847164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1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2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A7D10BE-4490-4B40-A4E1-19D83EDF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fr-FR" sz="4000">
                <a:solidFill>
                  <a:srgbClr val="FFFFFF"/>
                </a:solidFill>
              </a:rPr>
              <a:t>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D853B6-6714-431C-AF68-55725E9FA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Autofit/>
          </a:bodyPr>
          <a:lstStyle/>
          <a:p>
            <a:r>
              <a:rPr lang="fr-FR" sz="1900" dirty="0"/>
              <a:t>Introduction</a:t>
            </a:r>
          </a:p>
          <a:p>
            <a:pPr lvl="1"/>
            <a:r>
              <a:rPr lang="fr-FR" sz="1900" dirty="0"/>
              <a:t>Problème à résoudre</a:t>
            </a:r>
          </a:p>
          <a:p>
            <a:pPr lvl="1"/>
            <a:r>
              <a:rPr lang="fr-FR" sz="1900" dirty="0"/>
              <a:t>Besoins du clients</a:t>
            </a:r>
          </a:p>
          <a:p>
            <a:r>
              <a:rPr lang="fr-FR" sz="1900" dirty="0"/>
              <a:t>Les Critères de conception</a:t>
            </a:r>
          </a:p>
          <a:p>
            <a:r>
              <a:rPr lang="fr-FR" sz="1900" dirty="0"/>
              <a:t>Les concepts préliminaires</a:t>
            </a:r>
          </a:p>
          <a:p>
            <a:pPr lvl="1"/>
            <a:r>
              <a:rPr lang="fr-FR" sz="1900" dirty="0"/>
              <a:t>Les 3 solutions initiales</a:t>
            </a:r>
          </a:p>
          <a:p>
            <a:pPr lvl="1"/>
            <a:r>
              <a:rPr lang="fr-FR" sz="1900" dirty="0"/>
              <a:t>Les sous-systèmes</a:t>
            </a:r>
          </a:p>
          <a:p>
            <a:pPr lvl="1"/>
            <a:r>
              <a:rPr lang="fr-FR" sz="1900" dirty="0"/>
              <a:t>Le choix final</a:t>
            </a:r>
          </a:p>
          <a:p>
            <a:r>
              <a:rPr lang="fr-FR" sz="1900" dirty="0"/>
              <a:t>Le plan du projet</a:t>
            </a:r>
          </a:p>
          <a:p>
            <a:pPr lvl="1"/>
            <a:r>
              <a:rPr lang="fr-FR" sz="1900" dirty="0"/>
              <a:t>Coût des matériaux</a:t>
            </a:r>
          </a:p>
          <a:p>
            <a:pPr lvl="1"/>
            <a:r>
              <a:rPr lang="fr-FR" sz="1900" dirty="0"/>
              <a:t>Diagramme de Gantt</a:t>
            </a:r>
          </a:p>
          <a:p>
            <a:r>
              <a:rPr lang="fr-FR" sz="1900" dirty="0"/>
              <a:t>Le prototype 1 + rétroaction du client</a:t>
            </a:r>
          </a:p>
          <a:p>
            <a:r>
              <a:rPr lang="fr-FR" sz="1900" dirty="0"/>
              <a:t>Le prototype 2  + rétroaction du client</a:t>
            </a:r>
          </a:p>
          <a:p>
            <a:r>
              <a:rPr lang="fr-FR" sz="1900" dirty="0"/>
              <a:t>Le prototype final </a:t>
            </a:r>
          </a:p>
          <a:p>
            <a:r>
              <a:rPr lang="fr-FR" sz="1900" dirty="0"/>
              <a:t>Leçons apprises</a:t>
            </a:r>
          </a:p>
          <a:p>
            <a:r>
              <a:rPr lang="fr-FR" sz="1900" dirty="0"/>
              <a:t>Conclusion</a:t>
            </a:r>
          </a:p>
          <a:p>
            <a:r>
              <a:rPr lang="fr-FR" sz="1900" dirty="0"/>
              <a:t>Questions </a:t>
            </a:r>
          </a:p>
          <a:p>
            <a:pPr marL="457200" lvl="1" indent="0">
              <a:buNone/>
            </a:pPr>
            <a:r>
              <a:rPr lang="fr-FR" sz="1900" dirty="0"/>
              <a:t>							</a:t>
            </a:r>
          </a:p>
        </p:txBody>
      </p:sp>
    </p:spTree>
    <p:extLst>
      <p:ext uri="{BB962C8B-B14F-4D97-AF65-F5344CB8AC3E}">
        <p14:creationId xmlns:p14="http://schemas.microsoft.com/office/powerpoint/2010/main" val="3211386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C54116-936B-4DD4-B494-B459D5DBB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5468471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23A416-999C-4FA3-A853-0AE48404B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08676"/>
            <a:ext cx="12192000" cy="3049325"/>
            <a:chOff x="0" y="3808676"/>
            <a:chExt cx="12192000" cy="30493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62F656-1A8D-4BA3-BA72-92332E75D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16" b="9820"/>
            <a:stretch>
              <a:fillRect/>
            </a:stretch>
          </p:blipFill>
          <p:spPr>
            <a:xfrm>
              <a:off x="0" y="3808676"/>
              <a:ext cx="12192000" cy="3049325"/>
            </a:xfrm>
            <a:custGeom>
              <a:avLst/>
              <a:gdLst>
                <a:gd name="connsiteX0" fmla="*/ 0 w 12192000"/>
                <a:gd name="connsiteY0" fmla="*/ 0 h 3049325"/>
                <a:gd name="connsiteX1" fmla="*/ 12192000 w 12192000"/>
                <a:gd name="connsiteY1" fmla="*/ 0 h 3049325"/>
                <a:gd name="connsiteX2" fmla="*/ 12192000 w 12192000"/>
                <a:gd name="connsiteY2" fmla="*/ 3049325 h 3049325"/>
                <a:gd name="connsiteX3" fmla="*/ 0 w 12192000"/>
                <a:gd name="connsiteY3" fmla="*/ 3049325 h 3049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049325">
                  <a:moveTo>
                    <a:pt x="0" y="0"/>
                  </a:moveTo>
                  <a:lnTo>
                    <a:pt x="12192000" y="0"/>
                  </a:lnTo>
                  <a:lnTo>
                    <a:pt x="12192000" y="3049325"/>
                  </a:lnTo>
                  <a:lnTo>
                    <a:pt x="0" y="3049325"/>
                  </a:lnTo>
                  <a:close/>
                </a:path>
              </a:pathLst>
            </a:cu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38807D-FB66-4E3A-9CF0-786662C4A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7339" y="5375082"/>
              <a:ext cx="373711" cy="40551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C61F17B-E55A-4CAC-867C-C101B437B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5105400"/>
            <a:ext cx="9833548" cy="1066802"/>
          </a:xfrm>
        </p:spPr>
        <p:txBody>
          <a:bodyPr>
            <a:normAutofit/>
          </a:bodyPr>
          <a:lstStyle/>
          <a:p>
            <a:r>
              <a:rPr lang="fr-FR" sz="4000">
                <a:solidFill>
                  <a:srgbClr val="3F3F3F"/>
                </a:solidFill>
              </a:rPr>
              <a:t>Le prototype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01F4FC-601F-4C89-9F75-8E02CF6CE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872046"/>
            <a:ext cx="9833548" cy="2945574"/>
          </a:xfrm>
        </p:spPr>
        <p:txBody>
          <a:bodyPr anchor="ctr">
            <a:normAutofit/>
          </a:bodyPr>
          <a:lstStyle/>
          <a:p>
            <a:r>
              <a:rPr lang="fr-FR" sz="2000">
                <a:solidFill>
                  <a:srgbClr val="FFFFFF"/>
                </a:solidFill>
              </a:rPr>
              <a:t>Rencontre avec le client en classe :</a:t>
            </a:r>
          </a:p>
          <a:p>
            <a:pPr lvl="1"/>
            <a:r>
              <a:rPr lang="fr-FR" sz="2000">
                <a:solidFill>
                  <a:srgbClr val="FFFFFF"/>
                </a:solidFill>
              </a:rPr>
              <a:t>Nous lui avons fait un bref exposé du statut de notre projet</a:t>
            </a:r>
          </a:p>
          <a:p>
            <a:pPr lvl="1"/>
            <a:r>
              <a:rPr lang="fr-FR" sz="2000">
                <a:solidFill>
                  <a:srgbClr val="FFFFFF"/>
                </a:solidFill>
              </a:rPr>
              <a:t>Présentation du prototype 2</a:t>
            </a:r>
          </a:p>
          <a:p>
            <a:pPr lvl="1"/>
            <a:r>
              <a:rPr lang="fr-FR" sz="2000">
                <a:solidFill>
                  <a:srgbClr val="FFFFFF"/>
                </a:solidFill>
              </a:rPr>
              <a:t>Celui-ci paraissait satisfait des résultats et a dit être impatient de voir la solution finale</a:t>
            </a:r>
          </a:p>
          <a:p>
            <a:r>
              <a:rPr lang="fr-FR" sz="2000">
                <a:solidFill>
                  <a:srgbClr val="FFFFFF"/>
                </a:solidFill>
              </a:rPr>
              <a:t>Le circuit arduino fonctionnait correctement et on arrivait à afficher l’angle sans problèmes. Toutefois, le moteur demeurait encore faible. C’est ainsi que nous avons pensé à utiliser non seulement des rampes entre la base et le support vertical mais aussi un moteur plus fort.</a:t>
            </a:r>
          </a:p>
        </p:txBody>
      </p:sp>
    </p:spTree>
    <p:extLst>
      <p:ext uri="{BB962C8B-B14F-4D97-AF65-F5344CB8AC3E}">
        <p14:creationId xmlns:p14="http://schemas.microsoft.com/office/powerpoint/2010/main" val="583960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8D348F-41C3-4FF5-ADF7-C7502A35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fr-FR" sz="4000"/>
              <a:t>Le prototype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6E0E43-3C40-4306-A95B-BCA21E62A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r>
              <a:rPr lang="en-CA" sz="2000"/>
              <a:t>Prototype com</a:t>
            </a:r>
            <a:r>
              <a:rPr lang="fr-FR" sz="2000"/>
              <a:t>préhensif et version quasi-complète de notre dispositif final</a:t>
            </a:r>
          </a:p>
          <a:p>
            <a:pPr lvl="1"/>
            <a:r>
              <a:rPr lang="fr-FR" sz="2000"/>
              <a:t>La base et mur de support initialement en carton ont été remplaçés par une structure plus solide en acier galvanisé</a:t>
            </a:r>
          </a:p>
          <a:p>
            <a:pPr lvl="1"/>
            <a:r>
              <a:rPr lang="fr-FR" sz="2000"/>
              <a:t>Impression 3d des dispositifs de soutien de la plaque ajoutés</a:t>
            </a:r>
          </a:p>
          <a:p>
            <a:pPr lvl="1"/>
            <a:r>
              <a:rPr lang="fr-FR" sz="2000"/>
              <a:t>Nouveau moteur plus puissant</a:t>
            </a:r>
          </a:p>
          <a:p>
            <a:pPr lvl="1"/>
            <a:r>
              <a:rPr lang="fr-FR" sz="2000"/>
              <a:t>Circuit imprimé utilisé à la place des plaques d’essai</a:t>
            </a:r>
          </a:p>
          <a:p>
            <a:pPr lvl="1"/>
            <a:r>
              <a:rPr lang="fr-FR" sz="2000"/>
              <a:t>Soudure du circuit avec des fils obtenus via des câbles ethernet</a:t>
            </a:r>
          </a:p>
          <a:p>
            <a:pPr lvl="1"/>
            <a:r>
              <a:rPr lang="fr-FR" sz="2000"/>
              <a:t>Impression 3d de boîtes pour les électroniques</a:t>
            </a:r>
          </a:p>
        </p:txBody>
      </p:sp>
    </p:spTree>
    <p:extLst>
      <p:ext uri="{BB962C8B-B14F-4D97-AF65-F5344CB8AC3E}">
        <p14:creationId xmlns:p14="http://schemas.microsoft.com/office/powerpoint/2010/main" val="557439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Espace réservé du contenu 4">
            <a:extLst>
              <a:ext uri="{FF2B5EF4-FFF2-40B4-BE49-F238E27FC236}">
                <a16:creationId xmlns:a16="http://schemas.microsoft.com/office/drawing/2014/main" id="{D02AFE5D-0971-4B80-8056-AAC5A31EB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5" t="26032" r="46409" b="8453"/>
          <a:stretch/>
        </p:blipFill>
        <p:spPr>
          <a:xfrm>
            <a:off x="6256859" y="446544"/>
            <a:ext cx="2648371" cy="37200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FF517C-D7E8-412B-B6F4-4EE651F5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 prototype 3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9279BB1-AE83-470B-969B-F422EF2A3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24641" r="42868" b="8411"/>
          <a:stretch/>
        </p:blipFill>
        <p:spPr>
          <a:xfrm>
            <a:off x="320041" y="567032"/>
            <a:ext cx="2659472" cy="34790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EF8A69D-0929-4BB7-9348-71A18F9F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2541" r="45184" b="13511"/>
          <a:stretch/>
        </p:blipFill>
        <p:spPr>
          <a:xfrm>
            <a:off x="3290143" y="795784"/>
            <a:ext cx="2646677" cy="302153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EA994D95-8A2C-4383-B5E1-754201BAA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3" t="28814" r="43088" b="12923"/>
          <a:stretch/>
        </p:blipFill>
        <p:spPr>
          <a:xfrm>
            <a:off x="9225269" y="860699"/>
            <a:ext cx="2648372" cy="293632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59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276AD0D-6E57-41E5-8B7E-BD06C0C66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fr-FR" sz="4000">
                <a:solidFill>
                  <a:srgbClr val="FFFFFF"/>
                </a:solidFill>
              </a:rPr>
              <a:t>Le prototype 3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ABA8393-325E-4C25-8EBF-92BBCE6FCA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253234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654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754DF7-1507-49C7-83C9-51CB99DB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Le dispositif Final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BAB904-A29C-4859-A1CC-758DBA5A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lnSpcReduction="10000"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Essentiellement le prototype 3 à quelques modifications près: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La plaque a été </a:t>
            </a:r>
            <a:r>
              <a:rPr lang="fr-FR" dirty="0" err="1">
                <a:solidFill>
                  <a:srgbClr val="000000"/>
                </a:solidFill>
              </a:rPr>
              <a:t>remplaçée</a:t>
            </a:r>
            <a:r>
              <a:rPr lang="fr-FR" dirty="0">
                <a:solidFill>
                  <a:srgbClr val="000000"/>
                </a:solidFill>
              </a:rPr>
              <a:t> par une plaque légère en plastique pour faciliter le mouvement.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Utilisation de rampes 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Inversion de l’affichage de l’angle pour que la position verticale corresponde à 0° et celle horizontale à 90°.</a:t>
            </a:r>
          </a:p>
          <a:p>
            <a:pPr lvl="1"/>
            <a:r>
              <a:rPr lang="fr-FR" dirty="0">
                <a:solidFill>
                  <a:srgbClr val="000000"/>
                </a:solidFill>
              </a:rPr>
              <a:t>Réduire le délai dans le </a:t>
            </a:r>
            <a:r>
              <a:rPr lang="fr-FR">
                <a:solidFill>
                  <a:srgbClr val="000000"/>
                </a:solidFill>
              </a:rPr>
              <a:t>code arduino pour que la plaque monte et descende plus rapidement</a:t>
            </a:r>
            <a:endParaRPr lang="fr-FR" dirty="0">
              <a:solidFill>
                <a:srgbClr val="000000"/>
              </a:solidFill>
            </a:endParaRPr>
          </a:p>
          <a:p>
            <a:pPr lvl="1"/>
            <a:r>
              <a:rPr lang="fr-FR" dirty="0">
                <a:solidFill>
                  <a:srgbClr val="000000"/>
                </a:solidFill>
              </a:rPr>
              <a:t>Impression 3d de boîtes pour les électroniques (étanchéité et portabilité)</a:t>
            </a:r>
          </a:p>
          <a:p>
            <a:pPr lvl="1"/>
            <a:endParaRPr lang="fr-FR" dirty="0">
              <a:solidFill>
                <a:srgbClr val="000000"/>
              </a:solidFill>
            </a:endParaRPr>
          </a:p>
          <a:p>
            <a:pPr lvl="1"/>
            <a:endParaRPr lang="fr-FR" dirty="0">
              <a:solidFill>
                <a:srgbClr val="000000"/>
              </a:solidFill>
            </a:endParaRPr>
          </a:p>
          <a:p>
            <a:pPr lvl="1"/>
            <a:endParaRPr lang="fr-FR" dirty="0">
              <a:solidFill>
                <a:srgbClr val="000000"/>
              </a:solidFill>
            </a:endParaRPr>
          </a:p>
          <a:p>
            <a:pPr lvl="1"/>
            <a:endParaRPr lang="fr-FR" dirty="0">
              <a:solidFill>
                <a:srgbClr val="000000"/>
              </a:solidFill>
            </a:endParaRPr>
          </a:p>
          <a:p>
            <a:pPr lvl="1"/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04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35340D-2AA4-48FC-92AA-7BF77137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dispositif final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EFB88D-FD39-4F71-AEFB-D882DBDD0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259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4975CF2-ED51-475D-BD8A-72C67EAC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fr-FR" sz="4000">
                <a:solidFill>
                  <a:srgbClr val="FFFFFF"/>
                </a:solidFill>
              </a:rPr>
              <a:t>Leçons apprises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BCF9B-ADEF-4046-B8DB-C87BAF1A8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endParaRPr lang="fr-FR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26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8E8829-D011-449E-9CD6-41869294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Conclusion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D0E7F11-63EA-4E11-9D56-F934C42131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02774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141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4402377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8B89F1-E1FB-478B-813D-139A8130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759200" cy="33401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8949" y="450221"/>
            <a:ext cx="2115455" cy="1898903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1A3858-2AE5-4C7B-97FC-D0ED74CE9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3078" y="2576514"/>
            <a:ext cx="1705848" cy="1705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1" y="4521269"/>
            <a:ext cx="6697525" cy="187781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1418" y="450221"/>
            <a:ext cx="4421661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96B915-C0DF-4EB0-8AA0-0CB33FE7A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103" y="795548"/>
            <a:ext cx="3759198" cy="5275603"/>
          </a:xfrm>
        </p:spPr>
        <p:txBody>
          <a:bodyPr anchor="ctr">
            <a:normAutofit/>
          </a:bodyPr>
          <a:lstStyle/>
          <a:p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47451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0B3EF3-F96D-4642-9B8C-68BCEF161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3D36F04-65DB-400B-A7DD-B8541642E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6440D2-8F43-4BCD-A058-55912961E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Autofit/>
          </a:bodyPr>
          <a:lstStyle/>
          <a:p>
            <a:r>
              <a:rPr lang="en-CA" sz="2200" dirty="0" err="1">
                <a:solidFill>
                  <a:srgbClr val="000000"/>
                </a:solidFill>
              </a:rPr>
              <a:t>Concevoir</a:t>
            </a:r>
            <a:r>
              <a:rPr lang="en-CA" sz="2200" dirty="0">
                <a:solidFill>
                  <a:srgbClr val="000000"/>
                </a:solidFill>
              </a:rPr>
              <a:t> un </a:t>
            </a:r>
            <a:r>
              <a:rPr lang="fr-FR" sz="2200" dirty="0">
                <a:solidFill>
                  <a:srgbClr val="000000"/>
                </a:solidFill>
              </a:rPr>
              <a:t>panneau d’impact portable, facile à nettoyer, peu coûteux et d’angle variant entre 0° et 90° pour permettre à la police d’analyser les patrons des tâches de sang sur les scènes de crime,</a:t>
            </a:r>
          </a:p>
          <a:p>
            <a:r>
              <a:rPr lang="fr-FR" sz="2200" dirty="0">
                <a:solidFill>
                  <a:srgbClr val="000000"/>
                </a:solidFill>
              </a:rPr>
              <a:t>Besoins mentionnés par le client:</a:t>
            </a:r>
          </a:p>
          <a:p>
            <a:pPr lvl="1"/>
            <a:r>
              <a:rPr lang="fr-FR" sz="2200" dirty="0">
                <a:solidFill>
                  <a:srgbClr val="000000"/>
                </a:solidFill>
              </a:rPr>
              <a:t>Facilité de transport</a:t>
            </a:r>
          </a:p>
          <a:p>
            <a:pPr lvl="1"/>
            <a:r>
              <a:rPr lang="fr-FR" sz="2200" dirty="0">
                <a:solidFill>
                  <a:srgbClr val="000000"/>
                </a:solidFill>
              </a:rPr>
              <a:t>Facilité de nettoyage</a:t>
            </a:r>
          </a:p>
          <a:p>
            <a:pPr lvl="1"/>
            <a:r>
              <a:rPr lang="fr-FR" sz="2200" dirty="0">
                <a:solidFill>
                  <a:srgbClr val="000000"/>
                </a:solidFill>
              </a:rPr>
              <a:t>Facilité d’utilisation et ajustements précis</a:t>
            </a:r>
          </a:p>
          <a:p>
            <a:pPr lvl="1"/>
            <a:r>
              <a:rPr lang="fr-FR" sz="2200" dirty="0">
                <a:solidFill>
                  <a:srgbClr val="000000"/>
                </a:solidFill>
              </a:rPr>
              <a:t>Dimensions de la plaque 8’’ par 14’’</a:t>
            </a:r>
          </a:p>
          <a:p>
            <a:pPr lvl="1"/>
            <a:r>
              <a:rPr lang="fr-FR" sz="2200" dirty="0">
                <a:solidFill>
                  <a:srgbClr val="000000"/>
                </a:solidFill>
              </a:rPr>
              <a:t>Interchangeabilité de la surface</a:t>
            </a:r>
          </a:p>
          <a:p>
            <a:pPr lvl="1"/>
            <a:r>
              <a:rPr lang="fr-FR" sz="2200" dirty="0">
                <a:solidFill>
                  <a:srgbClr val="000000"/>
                </a:solidFill>
              </a:rPr>
              <a:t>Prix abordable</a:t>
            </a:r>
          </a:p>
        </p:txBody>
      </p:sp>
    </p:spTree>
    <p:extLst>
      <p:ext uri="{BB962C8B-B14F-4D97-AF65-F5344CB8AC3E}">
        <p14:creationId xmlns:p14="http://schemas.microsoft.com/office/powerpoint/2010/main" val="62350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E5DDC-959A-438D-900A-A76E2387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496" y="640080"/>
            <a:ext cx="2799907" cy="2306320"/>
          </a:xfrm>
        </p:spPr>
        <p:txBody>
          <a:bodyPr anchor="b">
            <a:normAutofit/>
          </a:bodyPr>
          <a:lstStyle/>
          <a:p>
            <a:r>
              <a:rPr lang="fr-FR" sz="4000"/>
              <a:t>Les critères de conception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BE3C0C-B377-438B-B27C-2A395485B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r="17080"/>
          <a:stretch/>
        </p:blipFill>
        <p:spPr>
          <a:xfrm>
            <a:off x="344966" y="427878"/>
            <a:ext cx="7704751" cy="59144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242809-AFFD-4514-A4B4-8B4891C4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6150" y="3136900"/>
            <a:ext cx="2774253" cy="3077633"/>
          </a:xfrm>
        </p:spPr>
        <p:txBody>
          <a:bodyPr>
            <a:normAutofit/>
          </a:bodyPr>
          <a:lstStyle/>
          <a:p>
            <a:r>
              <a:rPr lang="fr-FR" sz="2200" dirty="0"/>
              <a:t>Nous avons assigné des critères de conception aux besoins cités plus-haut ainsi que leur importance relative.</a:t>
            </a:r>
          </a:p>
          <a:p>
            <a:endParaRPr lang="fr-FR" sz="2200" dirty="0"/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2729466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BB074B-51D1-48DD-B708-250919B6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21" y="5529884"/>
            <a:ext cx="5693783" cy="1096331"/>
          </a:xfrm>
        </p:spPr>
        <p:txBody>
          <a:bodyPr>
            <a:normAutofit/>
          </a:bodyPr>
          <a:lstStyle/>
          <a:p>
            <a:r>
              <a:rPr lang="fr-FR" sz="4000">
                <a:solidFill>
                  <a:srgbClr val="303030"/>
                </a:solidFill>
              </a:rPr>
              <a:t>Les concepts préliminaires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E18D05-F3A9-4DBE-9637-77DB73493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t="26609" r="31066" b="5302"/>
          <a:stretch/>
        </p:blipFill>
        <p:spPr>
          <a:xfrm>
            <a:off x="359764" y="-27046"/>
            <a:ext cx="6986841" cy="555693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B848FC-371E-48F0-A97A-05DD38F5C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965199"/>
            <a:ext cx="4008101" cy="4020458"/>
          </a:xfrm>
        </p:spPr>
        <p:txBody>
          <a:bodyPr anchor="ctr">
            <a:normAutofit/>
          </a:bodyPr>
          <a:lstStyle/>
          <a:p>
            <a:r>
              <a:rPr lang="fr-FR" sz="2000"/>
              <a:t>Nous avons pensé à 3 façons différentes de résoudre le problème</a:t>
            </a:r>
          </a:p>
          <a:p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51019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F39018-F58C-44A0-9FBD-CE9CB05E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272" y="4999581"/>
            <a:ext cx="10558120" cy="6875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Les concepts préliminaires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F92EB7-9DFD-4C36-8E45-B8052E6CA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9" t="25723" r="23817"/>
          <a:stretch/>
        </p:blipFill>
        <p:spPr>
          <a:xfrm>
            <a:off x="0" y="477749"/>
            <a:ext cx="4154922" cy="28863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817933-5583-4CCC-B4C3-686847CB3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56278" r="23897" b="13315"/>
          <a:stretch/>
        </p:blipFill>
        <p:spPr>
          <a:xfrm>
            <a:off x="4057391" y="0"/>
            <a:ext cx="8297985" cy="4135349"/>
          </a:xfrm>
          <a:prstGeom prst="rect">
            <a:avLst/>
          </a:prstGeom>
        </p:spPr>
      </p:pic>
      <p:cxnSp>
        <p:nvCxnSpPr>
          <p:cNvPr id="22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879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BD2051-BC2B-4206-BE6C-C8E4FE33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/>
              <a:t>Les concepts préliminaires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9BB3F4-B738-472C-BC62-AA8E40F1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fr-FR" sz="1700"/>
              <a:t>Les sous-systèmes : </a:t>
            </a:r>
          </a:p>
          <a:p>
            <a:pPr lvl="1"/>
            <a:r>
              <a:rPr lang="fr-FR" sz="1700"/>
              <a:t>Montage du moteur : tige filetée attachée au moteur via un pignon de raccord</a:t>
            </a:r>
          </a:p>
          <a:p>
            <a:pPr lvl="1"/>
            <a:r>
              <a:rPr lang="fr-FR" sz="1700"/>
              <a:t>Viscer et déviscer le mur vertical (portabilité) à l’aide d’une tige fixée dans la base qui entre dans un trou situé dans le mur</a:t>
            </a:r>
          </a:p>
          <a:p>
            <a:pPr lvl="1"/>
            <a:r>
              <a:rPr lang="fr-FR" sz="1700"/>
              <a:t>Pivot fixé sous la plaque dans lequel passe la tige filetée et une autre tige non-filetée pour stabiliser celle-ci et permettre de la faire bouger </a:t>
            </a:r>
          </a:p>
          <a:p>
            <a:pPr lvl="1"/>
            <a:r>
              <a:rPr lang="fr-FR" sz="1700"/>
              <a:t>Rapporteur d’angle numérique avec circuit arduino et impression d’une échelle sur le mur vertical en guise de surplus</a:t>
            </a:r>
          </a:p>
          <a:p>
            <a:pPr lvl="1"/>
            <a:r>
              <a:rPr lang="fr-FR" sz="1700"/>
              <a:t>Utilisation d’une poignée reliée à la tige filetée par une courroie pour la faire tourner pour l’ajustement manuel et aussi étendre les bords du pivot pour permettre à l’utilisateur de le faire bouger directement à la main.</a:t>
            </a:r>
          </a:p>
          <a:p>
            <a:pPr lvl="1"/>
            <a:r>
              <a:rPr lang="fr-FR" sz="1700"/>
              <a:t>Moteur et affichage d’angle contrôlés par arduino</a:t>
            </a:r>
          </a:p>
          <a:p>
            <a:pPr lvl="1"/>
            <a:r>
              <a:rPr lang="fr-FR" sz="1700"/>
              <a:t>Epingles pour fixer le matériel à la plaque</a:t>
            </a:r>
          </a:p>
          <a:p>
            <a:pPr lvl="1"/>
            <a:r>
              <a:rPr lang="fr-FR" sz="1700"/>
              <a:t>Mettre le moteur et les électroniques dans une boîte pour l’étanchéité à l’eau</a:t>
            </a:r>
          </a:p>
          <a:p>
            <a:pPr lvl="1"/>
            <a:endParaRPr lang="fr-FR" sz="1700"/>
          </a:p>
          <a:p>
            <a:pPr lvl="1"/>
            <a:endParaRPr lang="fr-FR" sz="1700"/>
          </a:p>
        </p:txBody>
      </p:sp>
    </p:spTree>
    <p:extLst>
      <p:ext uri="{BB962C8B-B14F-4D97-AF65-F5344CB8AC3E}">
        <p14:creationId xmlns:p14="http://schemas.microsoft.com/office/powerpoint/2010/main" val="246858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E4938-A32B-4950-8E25-534BD320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 plan du projet</a:t>
            </a:r>
            <a:br>
              <a:rPr lang="fr-F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endParaRPr lang="fr-FR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4C08A67B-31C2-4206-9977-C758CF775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" t="46580" r="1808" b="8291"/>
          <a:stretch/>
        </p:blipFill>
        <p:spPr>
          <a:xfrm>
            <a:off x="583751" y="1360358"/>
            <a:ext cx="9714492" cy="2387184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4CAD3B2-00A3-4161-909E-AE543DCFE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9" r="1762" b="7301"/>
          <a:stretch/>
        </p:blipFill>
        <p:spPr>
          <a:xfrm>
            <a:off x="583750" y="3747542"/>
            <a:ext cx="9714492" cy="23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37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F81B2-D494-46AE-8867-BDE8AB019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 plan du projet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A3050C-6619-4A03-8B64-15706093D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6" r="1515" b="6569"/>
          <a:stretch/>
        </p:blipFill>
        <p:spPr>
          <a:xfrm>
            <a:off x="648994" y="1690687"/>
            <a:ext cx="10877349" cy="3016223"/>
          </a:xfrm>
        </p:spPr>
      </p:pic>
    </p:spTree>
    <p:extLst>
      <p:ext uri="{BB962C8B-B14F-4D97-AF65-F5344CB8AC3E}">
        <p14:creationId xmlns:p14="http://schemas.microsoft.com/office/powerpoint/2010/main" val="558653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938</Words>
  <Application>Microsoft Office PowerPoint</Application>
  <PresentationFormat>Grand écran</PresentationFormat>
  <Paragraphs>118</Paragraphs>
  <Slides>28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PRESENTATION FINALE GNG 1503</vt:lpstr>
      <vt:lpstr>AGENDA </vt:lpstr>
      <vt:lpstr>Introduction</vt:lpstr>
      <vt:lpstr>Les critères de conception</vt:lpstr>
      <vt:lpstr>Les concepts préliminaires</vt:lpstr>
      <vt:lpstr>Les concepts préliminaires</vt:lpstr>
      <vt:lpstr>Les concepts préliminaires</vt:lpstr>
      <vt:lpstr>Le plan du projet </vt:lpstr>
      <vt:lpstr>Le plan du projet</vt:lpstr>
      <vt:lpstr>Plan du projet </vt:lpstr>
      <vt:lpstr>Plan du projet</vt:lpstr>
      <vt:lpstr>Plan du projet</vt:lpstr>
      <vt:lpstr>Le prototype 1</vt:lpstr>
      <vt:lpstr>Le prototype 1</vt:lpstr>
      <vt:lpstr>Le prototype 1</vt:lpstr>
      <vt:lpstr>Le prototype 1</vt:lpstr>
      <vt:lpstr>Le prototype 2</vt:lpstr>
      <vt:lpstr>Le prototype 2</vt:lpstr>
      <vt:lpstr>Le prototype 2</vt:lpstr>
      <vt:lpstr>Le prototype 2</vt:lpstr>
      <vt:lpstr>Le prototype 3</vt:lpstr>
      <vt:lpstr>Le prototype 3 </vt:lpstr>
      <vt:lpstr>Le prototype 3</vt:lpstr>
      <vt:lpstr>Le dispositif Final</vt:lpstr>
      <vt:lpstr>Le dispositif final</vt:lpstr>
      <vt:lpstr>Leçons apprises</vt:lpstr>
      <vt:lpstr>Conclusion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FINALE GNG 1503</dc:title>
  <dc:creator>Talib Cissé</dc:creator>
  <cp:lastModifiedBy>Talib Cissé</cp:lastModifiedBy>
  <cp:revision>2</cp:revision>
  <dcterms:created xsi:type="dcterms:W3CDTF">2018-11-22T17:37:39Z</dcterms:created>
  <dcterms:modified xsi:type="dcterms:W3CDTF">2018-11-22T17:42:24Z</dcterms:modified>
</cp:coreProperties>
</file>