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71" r:id="rId3"/>
    <p:sldId id="299" r:id="rId4"/>
    <p:sldId id="281" r:id="rId5"/>
    <p:sldId id="282" r:id="rId6"/>
    <p:sldId id="285" r:id="rId7"/>
    <p:sldId id="283" r:id="rId8"/>
    <p:sldId id="284" r:id="rId9"/>
    <p:sldId id="286" r:id="rId10"/>
    <p:sldId id="297" r:id="rId11"/>
    <p:sldId id="296" r:id="rId12"/>
    <p:sldId id="295" r:id="rId13"/>
    <p:sldId id="298" r:id="rId14"/>
    <p:sldId id="301" r:id="rId15"/>
    <p:sldId id="288" r:id="rId16"/>
    <p:sldId id="302" r:id="rId17"/>
    <p:sldId id="289" r:id="rId18"/>
    <p:sldId id="290" r:id="rId19"/>
    <p:sldId id="292" r:id="rId20"/>
    <p:sldId id="293" r:id="rId21"/>
    <p:sldId id="30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56" autoAdjust="0"/>
    <p:restoredTop sz="94660"/>
  </p:normalViewPr>
  <p:slideViewPr>
    <p:cSldViewPr snapToGrid="0">
      <p:cViewPr varScale="1">
        <p:scale>
          <a:sx n="113" d="100"/>
          <a:sy n="113" d="100"/>
        </p:scale>
        <p:origin x="101" y="269"/>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BAC628-5560-4A86-855D-96A295023658}" type="datetimeFigureOut">
              <a:rPr lang="en-CA" smtClean="0"/>
              <a:t>30-Mar-2022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1119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AC628-5560-4A86-855D-96A295023658}" type="datetimeFigureOut">
              <a:rPr lang="en-CA" smtClean="0"/>
              <a:t>30-Mar-2022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187406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AC628-5560-4A86-855D-96A295023658}" type="datetimeFigureOut">
              <a:rPr lang="en-CA" smtClean="0"/>
              <a:t>30-Mar-2022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362619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AC628-5560-4A86-855D-96A295023658}" type="datetimeFigureOut">
              <a:rPr lang="en-CA" smtClean="0"/>
              <a:t>30-Mar-2022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289669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AC628-5560-4A86-855D-96A295023658}" type="datetimeFigureOut">
              <a:rPr lang="en-CA" smtClean="0"/>
              <a:t>30-Mar-2022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329062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BAC628-5560-4A86-855D-96A295023658}" type="datetimeFigureOut">
              <a:rPr lang="en-CA" smtClean="0"/>
              <a:t>30-Mar-2022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166299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AC628-5560-4A86-855D-96A295023658}" type="datetimeFigureOut">
              <a:rPr lang="en-CA" smtClean="0"/>
              <a:t>30-Mar-2022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26290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BAC628-5560-4A86-855D-96A295023658}" type="datetimeFigureOut">
              <a:rPr lang="en-CA" smtClean="0"/>
              <a:t>30-Mar-2022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342324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AC628-5560-4A86-855D-96A295023658}" type="datetimeFigureOut">
              <a:rPr lang="en-CA" smtClean="0"/>
              <a:t>30-Mar-2022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255026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BAC628-5560-4A86-855D-96A295023658}" type="datetimeFigureOut">
              <a:rPr lang="en-CA" smtClean="0"/>
              <a:t>30-Mar-2022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351945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BAC628-5560-4A86-855D-96A295023658}" type="datetimeFigureOut">
              <a:rPr lang="en-CA" smtClean="0"/>
              <a:t>30-Mar-2022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DDB9BDD-B43E-4CFD-AF07-945605BA33E1}" type="slidenum">
              <a:rPr lang="en-CA" smtClean="0"/>
              <a:t>‹#›</a:t>
            </a:fld>
            <a:endParaRPr lang="en-CA"/>
          </a:p>
        </p:txBody>
      </p:sp>
    </p:spTree>
    <p:extLst>
      <p:ext uri="{BB962C8B-B14F-4D97-AF65-F5344CB8AC3E}">
        <p14:creationId xmlns:p14="http://schemas.microsoft.com/office/powerpoint/2010/main" val="145573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AC628-5560-4A86-855D-96A295023658}" type="datetimeFigureOut">
              <a:rPr lang="en-CA" smtClean="0"/>
              <a:t>30-Mar-2022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B9BDD-B43E-4CFD-AF07-945605BA33E1}" type="slidenum">
              <a:rPr lang="en-CA" smtClean="0"/>
              <a:t>‹#›</a:t>
            </a:fld>
            <a:endParaRPr lang="en-CA"/>
          </a:p>
        </p:txBody>
      </p:sp>
    </p:spTree>
    <p:extLst>
      <p:ext uri="{BB962C8B-B14F-4D97-AF65-F5344CB8AC3E}">
        <p14:creationId xmlns:p14="http://schemas.microsoft.com/office/powerpoint/2010/main" val="483211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DE7099F-1347-4D55-989B-ACCBFB1A4119}"/>
              </a:ext>
            </a:extLst>
          </p:cNvPr>
          <p:cNvSpPr>
            <a:spLocks noGrp="1"/>
          </p:cNvSpPr>
          <p:nvPr>
            <p:ph type="ctrTitle"/>
          </p:nvPr>
        </p:nvSpPr>
        <p:spPr>
          <a:xfrm>
            <a:off x="7473454" y="309224"/>
            <a:ext cx="4256544" cy="1285037"/>
          </a:xfrm>
        </p:spPr>
        <p:txBody>
          <a:bodyPr>
            <a:normAutofit/>
          </a:bodyPr>
          <a:lstStyle/>
          <a:p>
            <a:pPr algn="l"/>
            <a:r>
              <a:rPr lang="en-CA" sz="3400" dirty="0"/>
              <a:t>SDG-13 Climate Action</a:t>
            </a:r>
            <a:br>
              <a:rPr lang="en-CA" sz="3400" dirty="0"/>
            </a:br>
            <a:r>
              <a:rPr lang="en-CA" sz="2400" dirty="0"/>
              <a:t>The case of India’s forests</a:t>
            </a:r>
          </a:p>
        </p:txBody>
      </p:sp>
      <p:sp>
        <p:nvSpPr>
          <p:cNvPr id="16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Shape 147">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 name="Picture 14" descr="A tree on a hill&#10;&#10;Description automatically generated with low confidence">
            <a:extLst>
              <a:ext uri="{FF2B5EF4-FFF2-40B4-BE49-F238E27FC236}">
                <a16:creationId xmlns:a16="http://schemas.microsoft.com/office/drawing/2014/main" id="{96088FF2-EC62-4008-9B10-4C4742CB1253}"/>
              </a:ext>
            </a:extLst>
          </p:cNvPr>
          <p:cNvPicPr>
            <a:picLocks noChangeAspect="1"/>
          </p:cNvPicPr>
          <p:nvPr/>
        </p:nvPicPr>
        <p:blipFill rotWithShape="1">
          <a:blip r:embed="rId2">
            <a:extLst>
              <a:ext uri="{28A0092B-C50C-407E-A947-70E740481C1C}">
                <a14:useLocalDpi xmlns:a14="http://schemas.microsoft.com/office/drawing/2010/main" val="0"/>
              </a:ext>
            </a:extLst>
          </a:blip>
          <a:srcRect l="13927" r="2"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40341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8AC09-11BE-48ED-B904-A4C074EEEFB9}"/>
              </a:ext>
            </a:extLst>
          </p:cNvPr>
          <p:cNvSpPr>
            <a:spLocks noGrp="1"/>
          </p:cNvSpPr>
          <p:nvPr>
            <p:ph type="title"/>
          </p:nvPr>
        </p:nvSpPr>
        <p:spPr>
          <a:xfrm>
            <a:off x="7741010" y="2025847"/>
            <a:ext cx="4375573" cy="2806306"/>
          </a:xfrm>
        </p:spPr>
        <p:txBody>
          <a:bodyPr vert="horz" lIns="91440" tIns="45720" rIns="91440" bIns="45720" rtlCol="0" anchor="b">
            <a:noAutofit/>
          </a:bodyPr>
          <a:lstStyle/>
          <a:p>
            <a:pPr algn="ctr"/>
            <a:r>
              <a:rPr lang="en-US" sz="3200" b="1" dirty="0">
                <a:solidFill>
                  <a:schemeClr val="tx1">
                    <a:lumMod val="85000"/>
                    <a:lumOff val="15000"/>
                  </a:schemeClr>
                </a:solidFill>
                <a:latin typeface="Bradley Hand ITC" panose="03070402050302030203" pitchFamily="66" charset="0"/>
              </a:rPr>
              <a:t>Amit realizes that something is wrong.</a:t>
            </a:r>
            <a:br>
              <a:rPr lang="en-US" sz="3200" b="1" dirty="0">
                <a:solidFill>
                  <a:schemeClr val="tx1">
                    <a:lumMod val="85000"/>
                    <a:lumOff val="15000"/>
                  </a:schemeClr>
                </a:solidFill>
                <a:latin typeface="Bradley Hand ITC" panose="03070402050302030203" pitchFamily="66" charset="0"/>
              </a:rPr>
            </a:br>
            <a:br>
              <a:rPr lang="en-US" sz="3200" b="1" dirty="0">
                <a:solidFill>
                  <a:schemeClr val="tx1">
                    <a:lumMod val="85000"/>
                    <a:lumOff val="15000"/>
                  </a:schemeClr>
                </a:solidFill>
                <a:latin typeface="Bradley Hand ITC" panose="03070402050302030203" pitchFamily="66" charset="0"/>
              </a:rPr>
            </a:br>
            <a:r>
              <a:rPr lang="en-US" sz="3200" b="1" dirty="0">
                <a:solidFill>
                  <a:schemeClr val="tx1">
                    <a:lumMod val="85000"/>
                    <a:lumOff val="15000"/>
                  </a:schemeClr>
                </a:solidFill>
                <a:latin typeface="Bradley Hand ITC" panose="03070402050302030203" pitchFamily="66" charset="0"/>
              </a:rPr>
              <a:t>He goes and reads about deforestation and its effects.</a:t>
            </a:r>
          </a:p>
        </p:txBody>
      </p:sp>
      <p:pic>
        <p:nvPicPr>
          <p:cNvPr id="4" name="Picture 3">
            <a:extLst>
              <a:ext uri="{FF2B5EF4-FFF2-40B4-BE49-F238E27FC236}">
                <a16:creationId xmlns:a16="http://schemas.microsoft.com/office/drawing/2014/main" id="{5C040549-FCFF-43D0-A2FD-70A481BEA323}"/>
              </a:ext>
            </a:extLst>
          </p:cNvPr>
          <p:cNvPicPr>
            <a:picLocks noChangeAspect="1"/>
          </p:cNvPicPr>
          <p:nvPr/>
        </p:nvPicPr>
        <p:blipFill rotWithShape="1">
          <a:blip r:embed="rId2">
            <a:extLst>
              <a:ext uri="{28A0092B-C50C-407E-A947-70E740481C1C}">
                <a14:useLocalDpi xmlns:a14="http://schemas.microsoft.com/office/drawing/2010/main" val="0"/>
              </a:ext>
            </a:extLst>
          </a:blip>
          <a:srcRect b="10535"/>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10" name="Oval 9">
            <a:extLst>
              <a:ext uri="{FF2B5EF4-FFF2-40B4-BE49-F238E27FC236}">
                <a16:creationId xmlns:a16="http://schemas.microsoft.com/office/drawing/2014/main" id="{696A2114-8E34-4DA2-B456-075A8131588B}"/>
              </a:ext>
            </a:extLst>
          </p:cNvPr>
          <p:cNvSpPr/>
          <p:nvPr/>
        </p:nvSpPr>
        <p:spPr>
          <a:xfrm>
            <a:off x="4052106" y="3539359"/>
            <a:ext cx="334305" cy="2923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CCE4854E-A2E1-44CF-9804-9E13831E7AD7}"/>
              </a:ext>
            </a:extLst>
          </p:cNvPr>
          <p:cNvSpPr/>
          <p:nvPr/>
        </p:nvSpPr>
        <p:spPr>
          <a:xfrm>
            <a:off x="4204506" y="3691759"/>
            <a:ext cx="334305" cy="2923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8278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D2EC3529-E81E-443E-BA0E-7DC352408BBA}"/>
              </a:ext>
            </a:extLst>
          </p:cNvPr>
          <p:cNvSpPr txBox="1">
            <a:spLocks/>
          </p:cNvSpPr>
          <p:nvPr/>
        </p:nvSpPr>
        <p:spPr>
          <a:xfrm>
            <a:off x="529412" y="805902"/>
            <a:ext cx="4704692" cy="3573516"/>
          </a:xfrm>
          <a:prstGeom prst="rect">
            <a:avLst/>
          </a:prstGeom>
        </p:spPr>
        <p:txBody>
          <a:bodyPr vert="horz" lIns="91440" tIns="45720" rIns="91440" bIns="45720" rtlCol="0" anchor="b">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6600" kern="1200" dirty="0">
                <a:solidFill>
                  <a:schemeClr val="tx1"/>
                </a:solidFill>
                <a:latin typeface="Bradley Hand ITC" panose="03070402050302030203" pitchFamily="66" charset="0"/>
                <a:ea typeface="+mj-ea"/>
                <a:cs typeface="+mj-cs"/>
              </a:rPr>
              <a:t>Amit discovers what has been happening!</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1731160-A8D4-4DD4-B1B1-ABA47A8EC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862" y="10332"/>
            <a:ext cx="6839850" cy="6839850"/>
          </a:xfrm>
          <a:prstGeom prst="rect">
            <a:avLst/>
          </a:prstGeom>
        </p:spPr>
      </p:pic>
    </p:spTree>
    <p:extLst>
      <p:ext uri="{BB962C8B-B14F-4D97-AF65-F5344CB8AC3E}">
        <p14:creationId xmlns:p14="http://schemas.microsoft.com/office/powerpoint/2010/main" val="375392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D2EC3529-E81E-443E-BA0E-7DC352408BBA}"/>
              </a:ext>
            </a:extLst>
          </p:cNvPr>
          <p:cNvSpPr txBox="1">
            <a:spLocks/>
          </p:cNvSpPr>
          <p:nvPr/>
        </p:nvSpPr>
        <p:spPr>
          <a:xfrm>
            <a:off x="638882" y="639193"/>
            <a:ext cx="3571810" cy="3573516"/>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6600" b="1" kern="1200" dirty="0">
                <a:solidFill>
                  <a:schemeClr val="tx1"/>
                </a:solidFill>
                <a:latin typeface="Bradley Hand ITC" panose="03070402050302030203" pitchFamily="66" charset="0"/>
                <a:ea typeface="+mj-ea"/>
                <a:cs typeface="+mj-cs"/>
              </a:rPr>
              <a:t>The History </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10;&#10;Description automatically generated">
            <a:extLst>
              <a:ext uri="{FF2B5EF4-FFF2-40B4-BE49-F238E27FC236}">
                <a16:creationId xmlns:a16="http://schemas.microsoft.com/office/drawing/2014/main" id="{7E16411C-E9B8-4751-855C-5D2CE2884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6628" y="0"/>
            <a:ext cx="6855372" cy="6855372"/>
          </a:xfrm>
        </p:spPr>
      </p:pic>
    </p:spTree>
    <p:extLst>
      <p:ext uri="{BB962C8B-B14F-4D97-AF65-F5344CB8AC3E}">
        <p14:creationId xmlns:p14="http://schemas.microsoft.com/office/powerpoint/2010/main" val="342534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D2EC3529-E81E-443E-BA0E-7DC352408BBA}"/>
              </a:ext>
            </a:extLst>
          </p:cNvPr>
          <p:cNvSpPr txBox="1">
            <a:spLocks/>
          </p:cNvSpPr>
          <p:nvPr/>
        </p:nvSpPr>
        <p:spPr>
          <a:xfrm>
            <a:off x="638882" y="639193"/>
            <a:ext cx="3571810" cy="3573516"/>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6600" b="1" kern="1200">
                <a:solidFill>
                  <a:schemeClr val="tx1"/>
                </a:solidFill>
                <a:latin typeface="+mj-lt"/>
                <a:ea typeface="+mj-ea"/>
                <a:cs typeface="+mj-cs"/>
              </a:rPr>
              <a:t>The History </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B89B7118-F301-4CED-B4A5-AEFD9D23F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530" y="791938"/>
            <a:ext cx="7901310" cy="5274124"/>
          </a:xfrm>
          <a:prstGeom prst="rect">
            <a:avLst/>
          </a:prstGeom>
        </p:spPr>
      </p:pic>
    </p:spTree>
    <p:extLst>
      <p:ext uri="{BB962C8B-B14F-4D97-AF65-F5344CB8AC3E}">
        <p14:creationId xmlns:p14="http://schemas.microsoft.com/office/powerpoint/2010/main" val="233685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F7C90-6324-4B8E-ACDA-E1BDBAA82AC9}"/>
              </a:ext>
            </a:extLst>
          </p:cNvPr>
          <p:cNvPicPr>
            <a:picLocks noChangeAspect="1"/>
          </p:cNvPicPr>
          <p:nvPr/>
        </p:nvPicPr>
        <p:blipFill>
          <a:blip r:embed="rId2"/>
          <a:stretch>
            <a:fillRect/>
          </a:stretch>
        </p:blipFill>
        <p:spPr>
          <a:xfrm>
            <a:off x="1416260" y="3539359"/>
            <a:ext cx="2903312" cy="3318641"/>
          </a:xfrm>
          <a:prstGeom prst="rect">
            <a:avLst/>
          </a:prstGeom>
        </p:spPr>
      </p:pic>
      <p:sp>
        <p:nvSpPr>
          <p:cNvPr id="6" name="Oval 5">
            <a:extLst>
              <a:ext uri="{FF2B5EF4-FFF2-40B4-BE49-F238E27FC236}">
                <a16:creationId xmlns:a16="http://schemas.microsoft.com/office/drawing/2014/main" id="{A430CB78-5421-46C6-B332-D81D0279FF0D}"/>
              </a:ext>
            </a:extLst>
          </p:cNvPr>
          <p:cNvSpPr/>
          <p:nvPr/>
        </p:nvSpPr>
        <p:spPr>
          <a:xfrm>
            <a:off x="4152419" y="3429000"/>
            <a:ext cx="334305" cy="2923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764F229B-6289-4E71-A561-C6672392FE6E}"/>
              </a:ext>
            </a:extLst>
          </p:cNvPr>
          <p:cNvSpPr/>
          <p:nvPr/>
        </p:nvSpPr>
        <p:spPr>
          <a:xfrm>
            <a:off x="4779393" y="3011252"/>
            <a:ext cx="408884" cy="3943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66536513-7711-4147-8D63-E5F11760E011}"/>
              </a:ext>
            </a:extLst>
          </p:cNvPr>
          <p:cNvSpPr/>
          <p:nvPr/>
        </p:nvSpPr>
        <p:spPr>
          <a:xfrm>
            <a:off x="3546995" y="3669102"/>
            <a:ext cx="229847" cy="20431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5662F2E5-978A-4161-A968-FAD7C7FF74D2}"/>
              </a:ext>
            </a:extLst>
          </p:cNvPr>
          <p:cNvSpPr>
            <a:spLocks noGrp="1"/>
          </p:cNvSpPr>
          <p:nvPr>
            <p:ph type="title"/>
          </p:nvPr>
        </p:nvSpPr>
        <p:spPr>
          <a:xfrm>
            <a:off x="5757334" y="1110826"/>
            <a:ext cx="4741333" cy="1226927"/>
          </a:xfrm>
        </p:spPr>
        <p:txBody>
          <a:bodyPr vert="horz" lIns="91440" tIns="45720" rIns="91440" bIns="45720" rtlCol="0" anchor="b">
            <a:noAutofit/>
          </a:bodyPr>
          <a:lstStyle/>
          <a:p>
            <a:pPr algn="ctr"/>
            <a:r>
              <a:rPr lang="en-US" sz="2800" b="1" dirty="0">
                <a:solidFill>
                  <a:schemeClr val="tx1">
                    <a:lumMod val="85000"/>
                    <a:lumOff val="15000"/>
                  </a:schemeClr>
                </a:solidFill>
                <a:latin typeface="Bradley Hand ITC" panose="03070402050302030203" pitchFamily="66" charset="0"/>
              </a:rPr>
              <a:t>Amit asks himself how can we improve the situation</a:t>
            </a:r>
          </a:p>
        </p:txBody>
      </p:sp>
      <p:sp>
        <p:nvSpPr>
          <p:cNvPr id="17" name="Oval 16">
            <a:extLst>
              <a:ext uri="{FF2B5EF4-FFF2-40B4-BE49-F238E27FC236}">
                <a16:creationId xmlns:a16="http://schemas.microsoft.com/office/drawing/2014/main" id="{F630DB2D-553A-42B1-8CD7-AB12EFB1C5CF}"/>
              </a:ext>
            </a:extLst>
          </p:cNvPr>
          <p:cNvSpPr/>
          <p:nvPr/>
        </p:nvSpPr>
        <p:spPr>
          <a:xfrm>
            <a:off x="5676055" y="278447"/>
            <a:ext cx="4924212" cy="295338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4232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tanding on a stage&#10;&#10;Description automatically generated with low confidence">
            <a:extLst>
              <a:ext uri="{FF2B5EF4-FFF2-40B4-BE49-F238E27FC236}">
                <a16:creationId xmlns:a16="http://schemas.microsoft.com/office/drawing/2014/main" id="{404DEBA0-13CC-4989-9442-842BAA223BB3}"/>
              </a:ext>
            </a:extLst>
          </p:cNvPr>
          <p:cNvPicPr>
            <a:picLocks noChangeAspect="1"/>
          </p:cNvPicPr>
          <p:nvPr/>
        </p:nvPicPr>
        <p:blipFill rotWithShape="1">
          <a:blip r:embed="rId2">
            <a:extLst>
              <a:ext uri="{28A0092B-C50C-407E-A947-70E740481C1C}">
                <a14:useLocalDpi xmlns:a14="http://schemas.microsoft.com/office/drawing/2010/main" val="0"/>
              </a:ext>
            </a:extLst>
          </a:blip>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4" name="TextBox 13">
            <a:extLst>
              <a:ext uri="{FF2B5EF4-FFF2-40B4-BE49-F238E27FC236}">
                <a16:creationId xmlns:a16="http://schemas.microsoft.com/office/drawing/2014/main" id="{438D9B72-1D53-4CB2-B5BC-E07503691D53}"/>
              </a:ext>
            </a:extLst>
          </p:cNvPr>
          <p:cNvSpPr txBox="1"/>
          <p:nvPr/>
        </p:nvSpPr>
        <p:spPr>
          <a:xfrm>
            <a:off x="6755524" y="2134929"/>
            <a:ext cx="5257800" cy="2588140"/>
          </a:xfrm>
          <a:prstGeom prst="rect">
            <a:avLst/>
          </a:prstGeom>
        </p:spPr>
        <p:txBody>
          <a:bodyPr vert="horz" lIns="91440" tIns="45720" rIns="91440" bIns="45720" rtlCol="0">
            <a:noAutofit/>
          </a:bodyPr>
          <a:lstStyle/>
          <a:p>
            <a:pPr defTabSz="914400">
              <a:lnSpc>
                <a:spcPct val="90000"/>
              </a:lnSpc>
              <a:spcAft>
                <a:spcPts val="600"/>
              </a:spcAft>
            </a:pPr>
            <a:r>
              <a:rPr lang="en-US" sz="3600" b="1" dirty="0">
                <a:latin typeface="Bradley Hand ITC" panose="03070402050302030203" pitchFamily="66" charset="0"/>
              </a:rPr>
              <a:t>Amit learns about climate change and COP-26 goals and discusses that with his class</a:t>
            </a:r>
          </a:p>
        </p:txBody>
      </p:sp>
    </p:spTree>
    <p:extLst>
      <p:ext uri="{BB962C8B-B14F-4D97-AF65-F5344CB8AC3E}">
        <p14:creationId xmlns:p14="http://schemas.microsoft.com/office/powerpoint/2010/main" val="410316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wall, indoor, picture frame&#10;&#10;Description automatically generated">
            <a:extLst>
              <a:ext uri="{FF2B5EF4-FFF2-40B4-BE49-F238E27FC236}">
                <a16:creationId xmlns:a16="http://schemas.microsoft.com/office/drawing/2014/main" id="{E32570DD-9139-498C-8AD8-A0D4BA469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8" name="TextBox 7">
            <a:extLst>
              <a:ext uri="{FF2B5EF4-FFF2-40B4-BE49-F238E27FC236}">
                <a16:creationId xmlns:a16="http://schemas.microsoft.com/office/drawing/2014/main" id="{76F4BF81-0D38-41B8-8999-F65A00009F5C}"/>
              </a:ext>
            </a:extLst>
          </p:cNvPr>
          <p:cNvSpPr txBox="1"/>
          <p:nvPr/>
        </p:nvSpPr>
        <p:spPr>
          <a:xfrm>
            <a:off x="283780" y="2537598"/>
            <a:ext cx="5105400" cy="2264696"/>
          </a:xfrm>
          <a:prstGeom prst="rect">
            <a:avLst/>
          </a:prstGeom>
        </p:spPr>
        <p:txBody>
          <a:bodyPr vert="horz" lIns="91440" tIns="45720" rIns="91440" bIns="45720" rtlCol="0">
            <a:noAutofit/>
          </a:bodyPr>
          <a:lstStyle/>
          <a:p>
            <a:pPr defTabSz="914400">
              <a:lnSpc>
                <a:spcPct val="90000"/>
              </a:lnSpc>
              <a:spcAft>
                <a:spcPts val="600"/>
              </a:spcAft>
            </a:pPr>
            <a:r>
              <a:rPr lang="en-US" sz="3600" b="1" dirty="0">
                <a:latin typeface="Bradley Hand ITC" panose="03070402050302030203" pitchFamily="66" charset="0"/>
              </a:rPr>
              <a:t>The class learns about COP-26 goals and actions that can be taken to achieve them </a:t>
            </a:r>
          </a:p>
        </p:txBody>
      </p:sp>
    </p:spTree>
    <p:extLst>
      <p:ext uri="{BB962C8B-B14F-4D97-AF65-F5344CB8AC3E}">
        <p14:creationId xmlns:p14="http://schemas.microsoft.com/office/powerpoint/2010/main" val="305329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98D39B-80B7-4475-829F-37641B377F2D}"/>
              </a:ext>
            </a:extLst>
          </p:cNvPr>
          <p:cNvSpPr txBox="1"/>
          <p:nvPr/>
        </p:nvSpPr>
        <p:spPr>
          <a:xfrm>
            <a:off x="518598" y="658210"/>
            <a:ext cx="4179526" cy="5541580"/>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200" b="1" dirty="0">
                <a:latin typeface="Bradley Hand ITC" panose="03070402050302030203" pitchFamily="66" charset="0"/>
                <a:ea typeface="+mj-ea"/>
                <a:cs typeface="+mj-cs"/>
              </a:rPr>
              <a:t>Amit takes the initiative to help reach the goals.</a:t>
            </a:r>
          </a:p>
          <a:p>
            <a:pPr defTabSz="914400">
              <a:lnSpc>
                <a:spcPct val="90000"/>
              </a:lnSpc>
              <a:spcBef>
                <a:spcPct val="0"/>
              </a:spcBef>
              <a:spcAft>
                <a:spcPts val="600"/>
              </a:spcAft>
            </a:pPr>
            <a:endParaRPr lang="en-US" sz="3200" b="1" dirty="0">
              <a:latin typeface="Bradley Hand ITC" panose="03070402050302030203" pitchFamily="66" charset="0"/>
              <a:ea typeface="+mj-ea"/>
              <a:cs typeface="+mj-cs"/>
            </a:endParaRPr>
          </a:p>
          <a:p>
            <a:pPr defTabSz="914400">
              <a:lnSpc>
                <a:spcPct val="90000"/>
              </a:lnSpc>
              <a:spcBef>
                <a:spcPct val="0"/>
              </a:spcBef>
              <a:spcAft>
                <a:spcPts val="600"/>
              </a:spcAft>
            </a:pPr>
            <a:r>
              <a:rPr lang="en-US" sz="3200" b="1" dirty="0">
                <a:latin typeface="Bradley Hand ITC" panose="03070402050302030203" pitchFamily="66" charset="0"/>
                <a:ea typeface="+mj-ea"/>
                <a:cs typeface="+mj-cs"/>
              </a:rPr>
              <a:t>He organizes a tree plantation movement on Earth Day in the school with his friends and classmates and plant more than 1000 trees in one day.</a:t>
            </a:r>
          </a:p>
        </p:txBody>
      </p:sp>
      <p:pic>
        <p:nvPicPr>
          <p:cNvPr id="6" name="Content Placeholder 5" descr="A picture containing person, sport, group&#10;&#10;Description automatically generated">
            <a:extLst>
              <a:ext uri="{FF2B5EF4-FFF2-40B4-BE49-F238E27FC236}">
                <a16:creationId xmlns:a16="http://schemas.microsoft.com/office/drawing/2014/main" id="{5BADCBC9-87E8-4EB6-A46B-C0D133E88B7F}"/>
              </a:ext>
            </a:extLst>
          </p:cNvPr>
          <p:cNvPicPr>
            <a:picLocks noChangeAspect="1"/>
          </p:cNvPicPr>
          <p:nvPr/>
        </p:nvPicPr>
        <p:blipFill rotWithShape="1">
          <a:blip r:embed="rId2">
            <a:extLst>
              <a:ext uri="{28A0092B-C50C-407E-A947-70E740481C1C}">
                <a14:useLocalDpi xmlns:a14="http://schemas.microsoft.com/office/drawing/2010/main" val="0"/>
              </a:ext>
            </a:extLst>
          </a:blip>
          <a:srcRect t="5326" r="3" b="3"/>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52721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ransport, bicycle&#10;&#10;Description automatically generated">
            <a:extLst>
              <a:ext uri="{FF2B5EF4-FFF2-40B4-BE49-F238E27FC236}">
                <a16:creationId xmlns:a16="http://schemas.microsoft.com/office/drawing/2014/main" id="{0D1E7BD2-464B-44A5-8DEB-2B1BB74AE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723" y="0"/>
            <a:ext cx="6858000" cy="6858000"/>
          </a:xfrm>
          <a:prstGeom prst="rect">
            <a:avLst/>
          </a:prstGeom>
        </p:spPr>
      </p:pic>
      <p:sp>
        <p:nvSpPr>
          <p:cNvPr id="9" name="TextBox 8">
            <a:extLst>
              <a:ext uri="{FF2B5EF4-FFF2-40B4-BE49-F238E27FC236}">
                <a16:creationId xmlns:a16="http://schemas.microsoft.com/office/drawing/2014/main" id="{9A897FC8-5DA2-4D21-82AE-A809A20B057C}"/>
              </a:ext>
            </a:extLst>
          </p:cNvPr>
          <p:cNvSpPr txBox="1"/>
          <p:nvPr/>
        </p:nvSpPr>
        <p:spPr>
          <a:xfrm>
            <a:off x="130277" y="2397948"/>
            <a:ext cx="5073446" cy="2062103"/>
          </a:xfrm>
          <a:prstGeom prst="rect">
            <a:avLst/>
          </a:prstGeom>
          <a:noFill/>
        </p:spPr>
        <p:txBody>
          <a:bodyPr wrap="square" rtlCol="0">
            <a:spAutoFit/>
          </a:bodyPr>
          <a:lstStyle/>
          <a:p>
            <a:r>
              <a:rPr lang="en-CA" sz="3200" b="1" dirty="0">
                <a:latin typeface="Bradley Hand ITC" panose="03070402050302030203" pitchFamily="66" charset="0"/>
              </a:rPr>
              <a:t>Students also educate their parents to use less polluting alternatives which helps the environment.</a:t>
            </a:r>
          </a:p>
        </p:txBody>
      </p:sp>
    </p:spTree>
    <p:extLst>
      <p:ext uri="{BB962C8B-B14F-4D97-AF65-F5344CB8AC3E}">
        <p14:creationId xmlns:p14="http://schemas.microsoft.com/office/powerpoint/2010/main" val="169479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3B137317-BD96-4B56-A1A2-E4272632F77F}"/>
              </a:ext>
            </a:extLst>
          </p:cNvPr>
          <p:cNvPicPr>
            <a:picLocks noChangeAspect="1"/>
          </p:cNvPicPr>
          <p:nvPr/>
        </p:nvPicPr>
        <p:blipFill rotWithShape="1">
          <a:blip r:embed="rId2">
            <a:extLst>
              <a:ext uri="{28A0092B-C50C-407E-A947-70E740481C1C}">
                <a14:useLocalDpi xmlns:a14="http://schemas.microsoft.com/office/drawing/2010/main" val="0"/>
              </a:ext>
            </a:extLst>
          </a:blip>
          <a:srcRect l="12134" r="10214" b="-2"/>
          <a:stretch/>
        </p:blipFill>
        <p:spPr>
          <a:xfrm>
            <a:off x="643467" y="1536823"/>
            <a:ext cx="5294716" cy="3784351"/>
          </a:xfrm>
          <a:prstGeom prst="rect">
            <a:avLst/>
          </a:prstGeom>
        </p:spPr>
      </p:pic>
      <p:cxnSp>
        <p:nvCxnSpPr>
          <p:cNvPr id="44" name="Straight Connector 4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clipart&#10;&#10;Description automatically generated">
            <a:extLst>
              <a:ext uri="{FF2B5EF4-FFF2-40B4-BE49-F238E27FC236}">
                <a16:creationId xmlns:a16="http://schemas.microsoft.com/office/drawing/2014/main" id="{49AED590-30AA-461F-924C-CB012BA6F39C}"/>
              </a:ext>
            </a:extLst>
          </p:cNvPr>
          <p:cNvPicPr>
            <a:picLocks noChangeAspect="1"/>
          </p:cNvPicPr>
          <p:nvPr/>
        </p:nvPicPr>
        <p:blipFill rotWithShape="1">
          <a:blip r:embed="rId3">
            <a:extLst>
              <a:ext uri="{28A0092B-C50C-407E-A947-70E740481C1C}">
                <a14:useLocalDpi xmlns:a14="http://schemas.microsoft.com/office/drawing/2010/main" val="0"/>
              </a:ext>
            </a:extLst>
          </a:blip>
          <a:srcRect l="7394" r="14272" b="-2"/>
          <a:stretch/>
        </p:blipFill>
        <p:spPr>
          <a:xfrm>
            <a:off x="6253817" y="1527951"/>
            <a:ext cx="5294715" cy="3802098"/>
          </a:xfrm>
          <a:prstGeom prst="rect">
            <a:avLst/>
          </a:prstGeom>
        </p:spPr>
      </p:pic>
      <p:sp>
        <p:nvSpPr>
          <p:cNvPr id="36" name="TextBox 35">
            <a:extLst>
              <a:ext uri="{FF2B5EF4-FFF2-40B4-BE49-F238E27FC236}">
                <a16:creationId xmlns:a16="http://schemas.microsoft.com/office/drawing/2014/main" id="{EC6D295D-6AB0-4049-AEF9-76D76BB30799}"/>
              </a:ext>
            </a:extLst>
          </p:cNvPr>
          <p:cNvSpPr txBox="1"/>
          <p:nvPr/>
        </p:nvSpPr>
        <p:spPr>
          <a:xfrm>
            <a:off x="579107" y="502530"/>
            <a:ext cx="10718151" cy="584775"/>
          </a:xfrm>
          <a:prstGeom prst="rect">
            <a:avLst/>
          </a:prstGeom>
          <a:noFill/>
        </p:spPr>
        <p:txBody>
          <a:bodyPr wrap="square" rtlCol="0">
            <a:spAutoFit/>
          </a:bodyPr>
          <a:lstStyle/>
          <a:p>
            <a:r>
              <a:rPr lang="en-CA" sz="3200" b="1" dirty="0">
                <a:latin typeface="Bradley Hand ITC" panose="03070402050302030203" pitchFamily="66" charset="0"/>
              </a:rPr>
              <a:t>A Small step can go a long way….</a:t>
            </a:r>
          </a:p>
        </p:txBody>
      </p:sp>
      <p:sp>
        <p:nvSpPr>
          <p:cNvPr id="8" name="TextBox 7">
            <a:extLst>
              <a:ext uri="{FF2B5EF4-FFF2-40B4-BE49-F238E27FC236}">
                <a16:creationId xmlns:a16="http://schemas.microsoft.com/office/drawing/2014/main" id="{25A01205-3246-49FA-B7C5-3CE4588B6D85}"/>
              </a:ext>
            </a:extLst>
          </p:cNvPr>
          <p:cNvSpPr txBox="1"/>
          <p:nvPr/>
        </p:nvSpPr>
        <p:spPr>
          <a:xfrm>
            <a:off x="8559585" y="5338303"/>
            <a:ext cx="893380" cy="461665"/>
          </a:xfrm>
          <a:prstGeom prst="rect">
            <a:avLst/>
          </a:prstGeom>
          <a:noFill/>
        </p:spPr>
        <p:txBody>
          <a:bodyPr wrap="square" rtlCol="0">
            <a:spAutoFit/>
          </a:bodyPr>
          <a:lstStyle/>
          <a:p>
            <a:r>
              <a:rPr lang="en-CA" sz="2400" dirty="0">
                <a:latin typeface="Bradley Hand ITC" panose="03070402050302030203" pitchFamily="66" charset="0"/>
              </a:rPr>
              <a:t>After</a:t>
            </a:r>
          </a:p>
        </p:txBody>
      </p:sp>
      <p:sp>
        <p:nvSpPr>
          <p:cNvPr id="37" name="TextBox 36">
            <a:extLst>
              <a:ext uri="{FF2B5EF4-FFF2-40B4-BE49-F238E27FC236}">
                <a16:creationId xmlns:a16="http://schemas.microsoft.com/office/drawing/2014/main" id="{6F5ABEEA-D015-4218-90BB-7729BF2CF9E7}"/>
              </a:ext>
            </a:extLst>
          </p:cNvPr>
          <p:cNvSpPr txBox="1"/>
          <p:nvPr/>
        </p:nvSpPr>
        <p:spPr>
          <a:xfrm>
            <a:off x="2844135" y="5327790"/>
            <a:ext cx="1052698" cy="461665"/>
          </a:xfrm>
          <a:prstGeom prst="rect">
            <a:avLst/>
          </a:prstGeom>
          <a:noFill/>
        </p:spPr>
        <p:txBody>
          <a:bodyPr wrap="square" rtlCol="0">
            <a:spAutoFit/>
          </a:bodyPr>
          <a:lstStyle/>
          <a:p>
            <a:r>
              <a:rPr lang="en-CA" sz="2400" dirty="0">
                <a:latin typeface="Bradley Hand ITC" panose="03070402050302030203" pitchFamily="66" charset="0"/>
              </a:rPr>
              <a:t>Before</a:t>
            </a:r>
          </a:p>
        </p:txBody>
      </p:sp>
    </p:spTree>
    <p:extLst>
      <p:ext uri="{BB962C8B-B14F-4D97-AF65-F5344CB8AC3E}">
        <p14:creationId xmlns:p14="http://schemas.microsoft.com/office/powerpoint/2010/main" val="26001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BEE02-EF8D-48B9-BBB0-8834170C882E}"/>
              </a:ext>
            </a:extLst>
          </p:cNvPr>
          <p:cNvSpPr>
            <a:spLocks noGrp="1"/>
          </p:cNvSpPr>
          <p:nvPr>
            <p:ph type="title"/>
          </p:nvPr>
        </p:nvSpPr>
        <p:spPr>
          <a:xfrm>
            <a:off x="719381" y="3538462"/>
            <a:ext cx="5872565" cy="1325563"/>
          </a:xfrm>
        </p:spPr>
        <p:txBody>
          <a:bodyPr vert="horz" lIns="91440" tIns="45720" rIns="91440" bIns="45720" rtlCol="0">
            <a:normAutofit/>
          </a:bodyPr>
          <a:lstStyle/>
          <a:p>
            <a:r>
              <a:rPr lang="en-US" kern="1200" dirty="0">
                <a:latin typeface="Bradley Hand ITC" panose="03070402050302030203" pitchFamily="66" charset="0"/>
              </a:rPr>
              <a:t>Focus: India’s Forests</a:t>
            </a:r>
          </a:p>
        </p:txBody>
      </p:sp>
      <p:sp>
        <p:nvSpPr>
          <p:cNvPr id="83" name="Oval 8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0" name="Picture 2" descr="Deforestation Awareness Sad Tree Stock Vector (Royalty Free) 263414741">
            <a:extLst>
              <a:ext uri="{FF2B5EF4-FFF2-40B4-BE49-F238E27FC236}">
                <a16:creationId xmlns:a16="http://schemas.microsoft.com/office/drawing/2014/main" id="{CB230019-B0F9-4200-BF8E-094491A185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 r="1" b="8560"/>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extLst>
            <a:ext uri="{909E8E84-426E-40DD-AFC4-6F175D3DCCD1}">
              <a14:hiddenFill xmlns:a14="http://schemas.microsoft.com/office/drawing/2010/main">
                <a:solidFill>
                  <a:srgbClr val="FFFFFF"/>
                </a:solidFill>
              </a14:hiddenFill>
            </a:ext>
          </a:extLst>
        </p:spPr>
      </p:pic>
      <p:sp>
        <p:nvSpPr>
          <p:cNvPr id="85" name="Arc 8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174" name="Picture 6" descr="Large Plant CO2 Emissions Vector Illustration, Flat Cartoon City Scene And Carbon  Dioxide Emissions Or Pollution Clouds In The City. Smoke Or Smog, Ecology  Problem. Royalty Free Cliparts, Vectors, And Stock Illustration.">
            <a:extLst>
              <a:ext uri="{FF2B5EF4-FFF2-40B4-BE49-F238E27FC236}">
                <a16:creationId xmlns:a16="http://schemas.microsoft.com/office/drawing/2014/main" id="{86027128-5372-49C5-AF97-BC71579CE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0" r="-2" b="12769"/>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075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D0E512AC-C633-409B-9945-55861848CBCA}"/>
              </a:ext>
            </a:extLst>
          </p:cNvPr>
          <p:cNvPicPr>
            <a:picLocks noChangeAspect="1"/>
          </p:cNvPicPr>
          <p:nvPr/>
        </p:nvPicPr>
        <p:blipFill rotWithShape="1">
          <a:blip r:embed="rId2">
            <a:extLst>
              <a:ext uri="{28A0092B-C50C-407E-A947-70E740481C1C}">
                <a14:useLocalDpi xmlns:a14="http://schemas.microsoft.com/office/drawing/2010/main" val="0"/>
              </a:ext>
            </a:extLst>
          </a:blip>
          <a:srcRect l="8704" r="1" b="1"/>
          <a:stretch/>
        </p:blipFill>
        <p:spPr>
          <a:xfrm>
            <a:off x="2522356"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3288C35-0DF2-5B00-ABBD-12E89CA5E864}"/>
              </a:ext>
            </a:extLst>
          </p:cNvPr>
          <p:cNvSpPr>
            <a:spLocks noGrp="1"/>
          </p:cNvSpPr>
          <p:nvPr>
            <p:ph idx="1"/>
          </p:nvPr>
        </p:nvSpPr>
        <p:spPr>
          <a:xfrm>
            <a:off x="191386" y="2131802"/>
            <a:ext cx="3822189" cy="2594395"/>
          </a:xfrm>
        </p:spPr>
        <p:txBody>
          <a:bodyPr>
            <a:normAutofit/>
          </a:bodyPr>
          <a:lstStyle/>
          <a:p>
            <a:pPr marL="0" indent="0">
              <a:buNone/>
            </a:pPr>
            <a:r>
              <a:rPr lang="en-US" sz="3600" b="1" dirty="0">
                <a:latin typeface="Bradley Hand ITC" panose="03070402050302030203" pitchFamily="66" charset="0"/>
              </a:rPr>
              <a:t>Now is the right time to act!!</a:t>
            </a:r>
          </a:p>
          <a:p>
            <a:pPr marL="0" indent="0">
              <a:buNone/>
            </a:pPr>
            <a:endParaRPr lang="en-US" sz="3600" b="1" dirty="0">
              <a:latin typeface="Bradley Hand ITC" panose="03070402050302030203" pitchFamily="66" charset="0"/>
            </a:endParaRPr>
          </a:p>
          <a:p>
            <a:pPr marL="0" indent="0">
              <a:buNone/>
            </a:pPr>
            <a:r>
              <a:rPr lang="en-US" sz="3600" b="1" dirty="0">
                <a:latin typeface="Bradley Hand ITC" panose="03070402050302030203" pitchFamily="66" charset="0"/>
              </a:rPr>
              <a:t>It start with us.</a:t>
            </a:r>
          </a:p>
        </p:txBody>
      </p:sp>
    </p:spTree>
    <p:extLst>
      <p:ext uri="{BB962C8B-B14F-4D97-AF65-F5344CB8AC3E}">
        <p14:creationId xmlns:p14="http://schemas.microsoft.com/office/powerpoint/2010/main" val="3655189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DC1B8-D6EC-454D-A781-C3051FFD55A1}"/>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Bradley Hand ITC" panose="03070402050302030203" pitchFamily="66" charset="0"/>
              </a:rPr>
              <a:t>This is not the end…..</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02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8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3FB3E-0E77-4F04-A954-B5005E499F3E}"/>
              </a:ext>
            </a:extLst>
          </p:cNvPr>
          <p:cNvSpPr>
            <a:spLocks noGrp="1"/>
          </p:cNvSpPr>
          <p:nvPr>
            <p:ph type="title"/>
          </p:nvPr>
        </p:nvSpPr>
        <p:spPr>
          <a:xfrm>
            <a:off x="890338" y="640080"/>
            <a:ext cx="4606394" cy="3566160"/>
          </a:xfrm>
        </p:spPr>
        <p:txBody>
          <a:bodyPr vert="horz" lIns="91440" tIns="45720" rIns="91440" bIns="45720" rtlCol="0" anchor="b">
            <a:normAutofit/>
          </a:bodyPr>
          <a:lstStyle/>
          <a:p>
            <a:r>
              <a:rPr lang="en-US" sz="5400" dirty="0">
                <a:latin typeface="Bradley Hand ITC" panose="03070402050302030203" pitchFamily="66" charset="0"/>
              </a:rPr>
              <a:t>Amit’s Story</a:t>
            </a:r>
          </a:p>
        </p:txBody>
      </p:sp>
      <p:sp>
        <p:nvSpPr>
          <p:cNvPr id="9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vector graphics, clipart&#10;&#10;Description automatically generated">
            <a:extLst>
              <a:ext uri="{FF2B5EF4-FFF2-40B4-BE49-F238E27FC236}">
                <a16:creationId xmlns:a16="http://schemas.microsoft.com/office/drawing/2014/main" id="{3DD7E1AF-0E1B-4DCA-9245-6E50208E0C14}"/>
              </a:ext>
            </a:extLst>
          </p:cNvPr>
          <p:cNvPicPr>
            <a:picLocks noChangeAspect="1"/>
          </p:cNvPicPr>
          <p:nvPr/>
        </p:nvPicPr>
        <p:blipFill rotWithShape="1">
          <a:blip r:embed="rId2">
            <a:extLst>
              <a:ext uri="{28A0092B-C50C-407E-A947-70E740481C1C}">
                <a14:useLocalDpi xmlns:a14="http://schemas.microsoft.com/office/drawing/2010/main" val="0"/>
              </a:ext>
            </a:extLst>
          </a:blip>
          <a:srcRect r="1" b="74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766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3">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5">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CA758E17-0C28-5AEB-9522-13B245C20BD1}"/>
              </a:ext>
            </a:extLst>
          </p:cNvPr>
          <p:cNvSpPr>
            <a:spLocks noGrp="1"/>
          </p:cNvSpPr>
          <p:nvPr>
            <p:ph idx="1"/>
          </p:nvPr>
        </p:nvSpPr>
        <p:spPr>
          <a:xfrm>
            <a:off x="657283" y="2263697"/>
            <a:ext cx="3633623" cy="2330602"/>
          </a:xfrm>
        </p:spPr>
        <p:txBody>
          <a:bodyPr>
            <a:normAutofit/>
          </a:bodyPr>
          <a:lstStyle/>
          <a:p>
            <a:pPr marL="0" indent="0">
              <a:buNone/>
            </a:pPr>
            <a:r>
              <a:rPr lang="en-US" sz="2400" b="1" dirty="0">
                <a:latin typeface="Cavolini" panose="03000502040302020204" pitchFamily="66" charset="0"/>
                <a:cs typeface="Cavolini" panose="03000502040302020204" pitchFamily="66" charset="0"/>
              </a:rPr>
              <a:t>Amit’s favorite time of the day!</a:t>
            </a:r>
          </a:p>
          <a:p>
            <a:pPr marL="0" indent="0">
              <a:buNone/>
            </a:pPr>
            <a:endParaRPr lang="en-US" sz="2400" b="1" dirty="0">
              <a:latin typeface="Bradley Hand ITC" panose="03070402050302030203" pitchFamily="66" charset="0"/>
            </a:endParaRPr>
          </a:p>
          <a:p>
            <a:pPr marL="0" indent="0">
              <a:buNone/>
            </a:pPr>
            <a:r>
              <a:rPr lang="en-US" sz="2400" b="1" dirty="0">
                <a:latin typeface="Bradley Hand ITC" panose="03070402050302030203" pitchFamily="66" charset="0"/>
              </a:rPr>
              <a:t>Listening to grandma’s bedtime stories</a:t>
            </a:r>
          </a:p>
        </p:txBody>
      </p:sp>
      <p:pic>
        <p:nvPicPr>
          <p:cNvPr id="3" name="Picture 2" descr="A picture containing indoor, bed&#10;&#10;Description automatically generated">
            <a:extLst>
              <a:ext uri="{FF2B5EF4-FFF2-40B4-BE49-F238E27FC236}">
                <a16:creationId xmlns:a16="http://schemas.microsoft.com/office/drawing/2014/main" id="{93B09578-10B8-4989-8C40-9B42A7AD92C5}"/>
              </a:ext>
            </a:extLst>
          </p:cNvPr>
          <p:cNvPicPr>
            <a:picLocks noChangeAspect="1"/>
          </p:cNvPicPr>
          <p:nvPr/>
        </p:nvPicPr>
        <p:blipFill rotWithShape="1">
          <a:blip r:embed="rId2">
            <a:extLst>
              <a:ext uri="{28A0092B-C50C-407E-A947-70E740481C1C}">
                <a14:useLocalDpi xmlns:a14="http://schemas.microsoft.com/office/drawing/2010/main" val="0"/>
              </a:ext>
            </a:extLst>
          </a:blip>
          <a:srcRect t="5326" r="3" b="3"/>
          <a:stretch/>
        </p:blipFill>
        <p:spPr>
          <a:xfrm>
            <a:off x="4808483" y="1"/>
            <a:ext cx="7383517"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19519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E5491-6EB7-4177-8786-1F23602C0B1C}"/>
              </a:ext>
            </a:extLst>
          </p:cNvPr>
          <p:cNvSpPr>
            <a:spLocks noGrp="1"/>
          </p:cNvSpPr>
          <p:nvPr>
            <p:ph type="title"/>
          </p:nvPr>
        </p:nvSpPr>
        <p:spPr>
          <a:xfrm>
            <a:off x="676255" y="773372"/>
            <a:ext cx="3595678" cy="1330839"/>
          </a:xfrm>
        </p:spPr>
        <p:txBody>
          <a:bodyPr vert="horz" lIns="91440" tIns="45720" rIns="91440" bIns="45720" rtlCol="0">
            <a:normAutofit/>
          </a:bodyPr>
          <a:lstStyle/>
          <a:p>
            <a:r>
              <a:rPr lang="en-US" sz="2800" b="1" kern="1200" dirty="0">
                <a:latin typeface="Cavolini" panose="03000502040302020204" pitchFamily="66" charset="0"/>
                <a:cs typeface="Cavolini" panose="03000502040302020204" pitchFamily="66" charset="0"/>
              </a:rPr>
              <a:t>Grandma’s world in the story</a:t>
            </a:r>
          </a:p>
        </p:txBody>
      </p:sp>
      <p:sp>
        <p:nvSpPr>
          <p:cNvPr id="16" name="Content Placeholder 15">
            <a:extLst>
              <a:ext uri="{FF2B5EF4-FFF2-40B4-BE49-F238E27FC236}">
                <a16:creationId xmlns:a16="http://schemas.microsoft.com/office/drawing/2014/main" id="{EC7E43EF-57D5-95BA-F488-6DF3AB89C02E}"/>
              </a:ext>
            </a:extLst>
          </p:cNvPr>
          <p:cNvSpPr>
            <a:spLocks noGrp="1"/>
          </p:cNvSpPr>
          <p:nvPr>
            <p:ph idx="1"/>
          </p:nvPr>
        </p:nvSpPr>
        <p:spPr>
          <a:xfrm>
            <a:off x="676255" y="2517756"/>
            <a:ext cx="4003926" cy="1822484"/>
          </a:xfrm>
        </p:spPr>
        <p:txBody>
          <a:bodyPr>
            <a:noAutofit/>
          </a:bodyPr>
          <a:lstStyle/>
          <a:p>
            <a:pPr marL="0" indent="0">
              <a:buNone/>
            </a:pPr>
            <a:r>
              <a:rPr lang="en-US" b="1" dirty="0">
                <a:latin typeface="Bradley Hand ITC" panose="03070402050302030203" pitchFamily="66" charset="0"/>
                <a:cs typeface="Dreaming Outloud Script Pro" panose="020B0604020202020204" pitchFamily="66" charset="0"/>
              </a:rPr>
              <a:t>The village is surrounded by beautiful trees, green fields and greenery everywhere….</a:t>
            </a:r>
          </a:p>
        </p:txBody>
      </p:sp>
      <p:pic>
        <p:nvPicPr>
          <p:cNvPr id="4" name="Picture 3" descr="A picture containing tree, person, person&#10;&#10;Description automatically generated">
            <a:extLst>
              <a:ext uri="{FF2B5EF4-FFF2-40B4-BE49-F238E27FC236}">
                <a16:creationId xmlns:a16="http://schemas.microsoft.com/office/drawing/2014/main" id="{2E171FE2-EE49-4C5B-8794-26A76A058A26}"/>
              </a:ext>
            </a:extLst>
          </p:cNvPr>
          <p:cNvPicPr>
            <a:picLocks noChangeAspect="1"/>
          </p:cNvPicPr>
          <p:nvPr/>
        </p:nvPicPr>
        <p:blipFill rotWithShape="1">
          <a:blip r:embed="rId2">
            <a:extLst>
              <a:ext uri="{28A0092B-C50C-407E-A947-70E740481C1C}">
                <a14:useLocalDpi xmlns:a14="http://schemas.microsoft.com/office/drawing/2010/main" val="0"/>
              </a:ext>
            </a:extLst>
          </a:blip>
          <a:srcRect r="3" b="5329"/>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409818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B471B38-22FA-6EC0-4357-5D5FFA6F8F27}"/>
              </a:ext>
            </a:extLst>
          </p:cNvPr>
          <p:cNvSpPr>
            <a:spLocks noGrp="1"/>
          </p:cNvSpPr>
          <p:nvPr>
            <p:ph idx="1"/>
          </p:nvPr>
        </p:nvSpPr>
        <p:spPr>
          <a:xfrm>
            <a:off x="252003" y="1858307"/>
            <a:ext cx="4373338" cy="1342400"/>
          </a:xfrm>
        </p:spPr>
        <p:txBody>
          <a:bodyPr>
            <a:normAutofit/>
          </a:bodyPr>
          <a:lstStyle/>
          <a:p>
            <a:pPr marL="0" indent="0">
              <a:buNone/>
            </a:pPr>
            <a:r>
              <a:rPr lang="en-US" b="1" dirty="0">
                <a:latin typeface="Bradley Hand ITC" panose="03070402050302030203" pitchFamily="66" charset="0"/>
                <a:cs typeface="Cavolini" panose="03000502040302020204" pitchFamily="66" charset="0"/>
              </a:rPr>
              <a:t>Wow, the greenery would be so beautiful to look at….</a:t>
            </a:r>
          </a:p>
        </p:txBody>
      </p:sp>
      <p:pic>
        <p:nvPicPr>
          <p:cNvPr id="6" name="Picture 5" descr="A picture containing tree, plant&#10;&#10;Description automatically generated">
            <a:extLst>
              <a:ext uri="{FF2B5EF4-FFF2-40B4-BE49-F238E27FC236}">
                <a16:creationId xmlns:a16="http://schemas.microsoft.com/office/drawing/2014/main" id="{F904D0A4-3473-42B1-BE4D-FC9806518DDF}"/>
              </a:ext>
            </a:extLst>
          </p:cNvPr>
          <p:cNvPicPr>
            <a:picLocks noChangeAspect="1"/>
          </p:cNvPicPr>
          <p:nvPr/>
        </p:nvPicPr>
        <p:blipFill rotWithShape="1">
          <a:blip r:embed="rId2">
            <a:extLst>
              <a:ext uri="{28A0092B-C50C-407E-A947-70E740481C1C}">
                <a14:useLocalDpi xmlns:a14="http://schemas.microsoft.com/office/drawing/2010/main" val="0"/>
              </a:ext>
            </a:extLst>
          </a:blip>
          <a:srcRect r="-1" b="5688"/>
          <a:stretch/>
        </p:blipFill>
        <p:spPr>
          <a:xfrm>
            <a:off x="4157718" y="10"/>
            <a:ext cx="803428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Oval 1">
            <a:extLst>
              <a:ext uri="{FF2B5EF4-FFF2-40B4-BE49-F238E27FC236}">
                <a16:creationId xmlns:a16="http://schemas.microsoft.com/office/drawing/2014/main" id="{8ECD5664-65C7-46AF-9205-DAE2BC837BCD}"/>
              </a:ext>
            </a:extLst>
          </p:cNvPr>
          <p:cNvSpPr/>
          <p:nvPr/>
        </p:nvSpPr>
        <p:spPr>
          <a:xfrm>
            <a:off x="2657079" y="4583430"/>
            <a:ext cx="209954" cy="2095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4637BCF3-B6EA-4843-A5BD-E120FC12C377}"/>
              </a:ext>
            </a:extLst>
          </p:cNvPr>
          <p:cNvSpPr/>
          <p:nvPr/>
        </p:nvSpPr>
        <p:spPr>
          <a:xfrm>
            <a:off x="3270945" y="4280535"/>
            <a:ext cx="334305" cy="30289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6BCF745E-C2D7-4E93-83EF-B3000C64A59D}"/>
              </a:ext>
            </a:extLst>
          </p:cNvPr>
          <p:cNvSpPr/>
          <p:nvPr/>
        </p:nvSpPr>
        <p:spPr>
          <a:xfrm>
            <a:off x="3860759" y="3871912"/>
            <a:ext cx="408884" cy="4086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A591C616-6580-4B92-AE8D-2F23A3C125CE}"/>
              </a:ext>
            </a:extLst>
          </p:cNvPr>
          <p:cNvPicPr>
            <a:picLocks noChangeAspect="1"/>
          </p:cNvPicPr>
          <p:nvPr/>
        </p:nvPicPr>
        <p:blipFill>
          <a:blip r:embed="rId3"/>
          <a:stretch>
            <a:fillRect/>
          </a:stretch>
        </p:blipFill>
        <p:spPr>
          <a:xfrm>
            <a:off x="867572" y="4296188"/>
            <a:ext cx="2254894" cy="2577465"/>
          </a:xfrm>
          <a:prstGeom prst="rect">
            <a:avLst/>
          </a:prstGeom>
        </p:spPr>
      </p:pic>
    </p:spTree>
    <p:extLst>
      <p:ext uri="{BB962C8B-B14F-4D97-AF65-F5344CB8AC3E}">
        <p14:creationId xmlns:p14="http://schemas.microsoft.com/office/powerpoint/2010/main" val="967024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B471B38-22FA-6EC0-4357-5D5FFA6F8F27}"/>
              </a:ext>
            </a:extLst>
          </p:cNvPr>
          <p:cNvSpPr>
            <a:spLocks noGrp="1"/>
          </p:cNvSpPr>
          <p:nvPr>
            <p:ph idx="1"/>
          </p:nvPr>
        </p:nvSpPr>
        <p:spPr>
          <a:xfrm>
            <a:off x="114300" y="2705100"/>
            <a:ext cx="4914900" cy="1958340"/>
          </a:xfrm>
        </p:spPr>
        <p:txBody>
          <a:bodyPr>
            <a:noAutofit/>
          </a:bodyPr>
          <a:lstStyle/>
          <a:p>
            <a:pPr marL="0" indent="0">
              <a:buNone/>
            </a:pPr>
            <a:r>
              <a:rPr lang="en-US" b="1" dirty="0">
                <a:latin typeface="Bradley Hand ITC" panose="03070402050302030203" pitchFamily="66" charset="0"/>
                <a:cs typeface="Cavolini" panose="03000502040302020204" pitchFamily="66" charset="0"/>
              </a:rPr>
              <a:t>Beautiful trees? Greenery?</a:t>
            </a:r>
          </a:p>
          <a:p>
            <a:pPr marL="0" indent="0">
              <a:buNone/>
            </a:pPr>
            <a:r>
              <a:rPr lang="en-US" b="1" dirty="0">
                <a:latin typeface="Bradley Hand ITC" panose="03070402050302030203" pitchFamily="66" charset="0"/>
                <a:cs typeface="Cavolini" panose="03000502040302020204" pitchFamily="66" charset="0"/>
              </a:rPr>
              <a:t>I hardly see one tree here!!!</a:t>
            </a:r>
          </a:p>
          <a:p>
            <a:pPr marL="0" indent="0">
              <a:buNone/>
            </a:pPr>
            <a:r>
              <a:rPr lang="en-US" b="1" dirty="0">
                <a:latin typeface="Bradley Hand ITC" panose="03070402050302030203" pitchFamily="66" charset="0"/>
                <a:cs typeface="Cavolini" panose="03000502040302020204" pitchFamily="66" charset="0"/>
              </a:rPr>
              <a:t>Why are all these trees cut???</a:t>
            </a:r>
          </a:p>
        </p:txBody>
      </p:sp>
      <p:pic>
        <p:nvPicPr>
          <p:cNvPr id="5" name="Content Placeholder 4" descr="A child looking at a tree&#10;&#10;Description automatically generated with low confidence">
            <a:extLst>
              <a:ext uri="{FF2B5EF4-FFF2-40B4-BE49-F238E27FC236}">
                <a16:creationId xmlns:a16="http://schemas.microsoft.com/office/drawing/2014/main" id="{015959FC-C84E-4611-BCC2-A523A4B483FB}"/>
              </a:ext>
            </a:extLst>
          </p:cNvPr>
          <p:cNvPicPr>
            <a:picLocks noChangeAspect="1"/>
          </p:cNvPicPr>
          <p:nvPr/>
        </p:nvPicPr>
        <p:blipFill rotWithShape="1">
          <a:blip r:embed="rId2">
            <a:extLst>
              <a:ext uri="{28A0092B-C50C-407E-A947-70E740481C1C}">
                <a14:useLocalDpi xmlns:a14="http://schemas.microsoft.com/office/drawing/2010/main" val="0"/>
              </a:ext>
            </a:extLst>
          </a:blip>
          <a:srcRect r="3" b="5329"/>
          <a:stretch/>
        </p:blipFill>
        <p:spPr>
          <a:xfrm>
            <a:off x="4640580" y="1"/>
            <a:ext cx="7551420"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54566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7">
            <a:extLst>
              <a:ext uri="{FF2B5EF4-FFF2-40B4-BE49-F238E27FC236}">
                <a16:creationId xmlns:a16="http://schemas.microsoft.com/office/drawing/2014/main" id="{9140436F-2BA8-4607-A82F-5999648E4C96}"/>
              </a:ext>
            </a:extLst>
          </p:cNvPr>
          <p:cNvSpPr>
            <a:spLocks noGrp="1"/>
          </p:cNvSpPr>
          <p:nvPr>
            <p:ph idx="1"/>
          </p:nvPr>
        </p:nvSpPr>
        <p:spPr>
          <a:xfrm>
            <a:off x="87630" y="1474705"/>
            <a:ext cx="4772928" cy="3908586"/>
          </a:xfrm>
        </p:spPr>
        <p:txBody>
          <a:bodyPr>
            <a:normAutofit/>
          </a:bodyPr>
          <a:lstStyle/>
          <a:p>
            <a:pPr marL="0" indent="0">
              <a:buNone/>
            </a:pPr>
            <a:r>
              <a:rPr lang="en-CA" sz="3200" b="1" dirty="0">
                <a:latin typeface="Bradley Hand ITC" panose="03070402050302030203" pitchFamily="66" charset="0"/>
              </a:rPr>
              <a:t>Where are the green fields like grandma told in the story??</a:t>
            </a:r>
          </a:p>
          <a:p>
            <a:pPr marL="0" indent="0">
              <a:buNone/>
            </a:pPr>
            <a:endParaRPr lang="en-CA" sz="3200" b="1" dirty="0">
              <a:latin typeface="Bradley Hand ITC" panose="03070402050302030203" pitchFamily="66" charset="0"/>
            </a:endParaRPr>
          </a:p>
          <a:p>
            <a:pPr marL="0" indent="0">
              <a:buNone/>
            </a:pPr>
            <a:r>
              <a:rPr lang="en-CA" sz="3200" b="1" dirty="0">
                <a:latin typeface="Bradley Hand ITC" panose="03070402050302030203" pitchFamily="66" charset="0"/>
              </a:rPr>
              <a:t>I barely see any greenery, there’s smoke everywhere from the factory…..</a:t>
            </a:r>
          </a:p>
        </p:txBody>
      </p:sp>
      <p:pic>
        <p:nvPicPr>
          <p:cNvPr id="40" name="Picture 39">
            <a:extLst>
              <a:ext uri="{FF2B5EF4-FFF2-40B4-BE49-F238E27FC236}">
                <a16:creationId xmlns:a16="http://schemas.microsoft.com/office/drawing/2014/main" id="{39718C5D-C50C-4CEB-B21B-4650C1F652FB}"/>
              </a:ext>
            </a:extLst>
          </p:cNvPr>
          <p:cNvPicPr>
            <a:picLocks noChangeAspect="1"/>
          </p:cNvPicPr>
          <p:nvPr/>
        </p:nvPicPr>
        <p:blipFill rotWithShape="1">
          <a:blip r:embed="rId2">
            <a:extLst>
              <a:ext uri="{28A0092B-C50C-407E-A947-70E740481C1C}">
                <a14:useLocalDpi xmlns:a14="http://schemas.microsoft.com/office/drawing/2010/main" val="0"/>
              </a:ext>
            </a:extLst>
          </a:blip>
          <a:srcRect t="10788" r="1" b="10634"/>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94702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BB20903-9367-442C-B7B5-904D700B97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246" b="28504"/>
          <a:stretch/>
        </p:blipFill>
        <p:spPr>
          <a:xfrm>
            <a:off x="1" y="1"/>
            <a:ext cx="12192000" cy="6857998"/>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6" name="TextBox 5">
            <a:extLst>
              <a:ext uri="{FF2B5EF4-FFF2-40B4-BE49-F238E27FC236}">
                <a16:creationId xmlns:a16="http://schemas.microsoft.com/office/drawing/2014/main" id="{3EA4EEEE-4519-4EB9-A2AE-7AEE5EA73371}"/>
              </a:ext>
            </a:extLst>
          </p:cNvPr>
          <p:cNvSpPr txBox="1"/>
          <p:nvPr/>
        </p:nvSpPr>
        <p:spPr>
          <a:xfrm>
            <a:off x="523390" y="556923"/>
            <a:ext cx="4621816" cy="82693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dirty="0">
                <a:solidFill>
                  <a:schemeClr val="tx1">
                    <a:lumMod val="85000"/>
                    <a:lumOff val="15000"/>
                  </a:schemeClr>
                </a:solidFill>
                <a:latin typeface="Bradley Hand ITC" panose="03070402050302030203" pitchFamily="66" charset="0"/>
                <a:ea typeface="+mj-ea"/>
                <a:cs typeface="+mj-cs"/>
              </a:rPr>
              <a:t>Then vs Now</a:t>
            </a:r>
          </a:p>
        </p:txBody>
      </p:sp>
    </p:spTree>
    <p:extLst>
      <p:ext uri="{BB962C8B-B14F-4D97-AF65-F5344CB8AC3E}">
        <p14:creationId xmlns:p14="http://schemas.microsoft.com/office/powerpoint/2010/main" val="3184726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538</TotalTime>
  <Words>255</Words>
  <Application>Microsoft Office PowerPoint</Application>
  <PresentationFormat>Widescreen</PresentationFormat>
  <Paragraphs>34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Bradley Hand ITC</vt:lpstr>
      <vt:lpstr>Calibri</vt:lpstr>
      <vt:lpstr>Calibri Light</vt:lpstr>
      <vt:lpstr>Cavolini</vt:lpstr>
      <vt:lpstr>Rockwell</vt:lpstr>
      <vt:lpstr>Office Theme</vt:lpstr>
      <vt:lpstr>SDG-13 Climate Action The case of India’s forests</vt:lpstr>
      <vt:lpstr>Focus: India’s Forests</vt:lpstr>
      <vt:lpstr>Amit’s Story</vt:lpstr>
      <vt:lpstr>PowerPoint Presentation</vt:lpstr>
      <vt:lpstr>Grandma’s world in the story</vt:lpstr>
      <vt:lpstr>PowerPoint Presentation</vt:lpstr>
      <vt:lpstr>PowerPoint Presentation</vt:lpstr>
      <vt:lpstr>PowerPoint Presentation</vt:lpstr>
      <vt:lpstr>PowerPoint Presentation</vt:lpstr>
      <vt:lpstr>Amit realizes that something is wrong.  He goes and reads about deforestation and its effects.</vt:lpstr>
      <vt:lpstr>PowerPoint Presentation</vt:lpstr>
      <vt:lpstr>PowerPoint Presentation</vt:lpstr>
      <vt:lpstr>PowerPoint Presentation</vt:lpstr>
      <vt:lpstr>Amit asks himself how can we improve the situation</vt:lpstr>
      <vt:lpstr>PowerPoint Presentation</vt:lpstr>
      <vt:lpstr>PowerPoint Presentation</vt:lpstr>
      <vt:lpstr>PowerPoint Presentation</vt:lpstr>
      <vt:lpstr>PowerPoint Presentation</vt:lpstr>
      <vt:lpstr>PowerPoint Presentation</vt:lpstr>
      <vt:lpstr>PowerPoint Presentation</vt:lpstr>
      <vt:lpstr>This is not 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SDG-13: Climate Action</dc:title>
  <dc:creator>Anshika Agarwal</dc:creator>
  <cp:lastModifiedBy>Aditya Kumar Mishra</cp:lastModifiedBy>
  <cp:revision>21</cp:revision>
  <dcterms:created xsi:type="dcterms:W3CDTF">2022-03-02T19:41:56Z</dcterms:created>
  <dcterms:modified xsi:type="dcterms:W3CDTF">2022-03-30T23:23:41Z</dcterms:modified>
</cp:coreProperties>
</file>