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</p:sldMasterIdLst>
  <p:notesMasterIdLst>
    <p:notesMasterId r:id="rId15"/>
  </p:notesMasterIdLst>
  <p:sldIdLst>
    <p:sldId id="329" r:id="rId3"/>
    <p:sldId id="282" r:id="rId4"/>
    <p:sldId id="295" r:id="rId5"/>
    <p:sldId id="301" r:id="rId6"/>
    <p:sldId id="330" r:id="rId7"/>
    <p:sldId id="324" r:id="rId8"/>
    <p:sldId id="331" r:id="rId9"/>
    <p:sldId id="332" r:id="rId10"/>
    <p:sldId id="333" r:id="rId11"/>
    <p:sldId id="334" r:id="rId12"/>
    <p:sldId id="335" r:id="rId13"/>
    <p:sldId id="336" r:id="rId1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66"/>
    <a:srgbClr val="DF8C8C"/>
    <a:srgbClr val="19BCF7"/>
    <a:srgbClr val="4FD0FF"/>
    <a:srgbClr val="009F84"/>
    <a:srgbClr val="202C8F"/>
    <a:srgbClr val="FDFBF6"/>
    <a:srgbClr val="AAC4E9"/>
    <a:srgbClr val="F5CDCE"/>
    <a:srgbClr val="D4D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EAE76-C1B8-4994-88E3-AA7A8B2D28B3}" v="17" dt="2023-03-30T03:54:49.942"/>
    <p1510:client id="{05F08999-FA50-4386-9E38-F8629D65848B}" v="35" dt="2023-03-30T03:15:59.293"/>
    <p1510:client id="{3A349988-94F3-496A-A8D0-5C76C8BAC501}" v="2" dt="2023-03-30T03:30:25.443"/>
    <p1510:client id="{5814403E-75B5-450F-9A04-9EC1D4DD44BD}" v="20" dt="2023-03-30T03:48:26.421"/>
    <p1510:client id="{7C469C96-D37E-45B0-B37C-99C76863ECA6}" v="97" dt="2023-03-29T02:00:26.233"/>
    <p1510:client id="{B09AF643-A5BE-4C9C-A661-1BF5C50A5EF9}" v="22" dt="2023-03-30T03:52:29.648"/>
    <p1510:client id="{E3D35C1E-504A-4293-85EE-35396E3AE4D1}" v="334" dt="2023-03-30T03:03:59.623"/>
    <p1510:client id="{F00E6013-B54D-4969-B74B-A318FDF84EE5}" v="87" dt="2023-03-30T02:18:56.644"/>
    <p1510:client id="{F59609B3-6E25-4AA8-8F17-2701C08F3D4C}" v="81" dt="2023-03-30T03:22:16.86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6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COUVERTURE (option 1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REMARQUE</a:t>
            </a:r>
            <a:r>
              <a:rPr lang="en-US" sz="1200" b="1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pas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En-tête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institutionnel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institutionnel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uOttawa.ca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personnalisée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afin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répondre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aux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besoins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l’utilisateur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le nom du document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inséré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droite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l’URL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nécessaire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Vous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pouvez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simplement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taper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désirée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boîte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appropriée</a:t>
            </a:r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La photo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ou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l’image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fond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remplacée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par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votre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choix</a:t>
            </a:r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COVER PAGE (option 1)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The following elements of the template must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uOttawa footer including the grey/garnet stripe and logo</a:t>
            </a:r>
          </a:p>
          <a:p>
            <a:endParaRPr lang="en-US" sz="1200" kern="120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The following elements of the template may be customized: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You may include the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uOttawa.ca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URL of your choice in the footer, and insert the name of the document to the right of the URL, if needed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The URL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can be customized to a specific URL by following these simple steps: On the PowerPoint View tab, in the Master Views group, select Slide Master. Select the third slide on the left side panel, and type in the desired URL on the slide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The photo or background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image may be replaced by the photo or background image of your choice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0333" y="692696"/>
            <a:ext cx="10366176" cy="864096"/>
          </a:xfrm>
        </p:spPr>
        <p:txBody>
          <a:bodyPr/>
          <a:lstStyle/>
          <a:p>
            <a:endParaRPr lang="en-US" b="1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7381" y="1700808"/>
            <a:ext cx="10363200" cy="375354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8857" y="5768215"/>
            <a:ext cx="12200857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14" name="Picture 1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15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16" name="Picture 15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2811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78092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3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9" name="Picture 8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5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6" name="Picture 5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3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664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title</a:t>
            </a:r>
            <a:r>
              <a:rPr lang="fr-CA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4665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7281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0292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02920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22" y="6652165"/>
            <a:ext cx="12221883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8858" y="5768215"/>
            <a:ext cx="12220779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66"/>
            <a:ext cx="12192003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239349" y="6152115"/>
            <a:ext cx="6048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200" b="1" i="0" err="1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sz="1200" b="1" i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90" y="5947834"/>
            <a:ext cx="2263421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83" r:id="rId9"/>
    <p:sldLayoutId id="2147483670" r:id="rId10"/>
    <p:sldLayoutId id="2147483682" r:id="rId11"/>
    <p:sldLayoutId id="2147483655" r:id="rId12"/>
    <p:sldLayoutId id="2147483684" r:id="rId13"/>
    <p:sldLayoutId id="2147483685" r:id="rId14"/>
    <p:sldLayoutId id="214748368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873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</a:t>
            </a:r>
            <a:r>
              <a:rPr lang="fr-CA" err="1"/>
              <a:t>add</a:t>
            </a:r>
            <a:r>
              <a:rPr lang="fr-CA"/>
              <a:t> </a:t>
            </a:r>
            <a:r>
              <a:rPr lang="fr-CA" err="1"/>
              <a:t>title</a:t>
            </a:r>
            <a:r>
              <a:rPr lang="fr-CA"/>
              <a:t> </a:t>
            </a:r>
            <a:r>
              <a:rPr lang="fr-CA" err="1"/>
              <a:t>here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</a:t>
            </a:r>
            <a:r>
              <a:rPr lang="fr-CA" err="1"/>
              <a:t>add</a:t>
            </a:r>
            <a:r>
              <a:rPr lang="fr-CA"/>
              <a:t> content </a:t>
            </a:r>
            <a:r>
              <a:rPr lang="fr-CA" err="1"/>
              <a:t>here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51623" y="20077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B1AAE9-9813-2248-B2A8-96C88B254205}" type="slidenum">
              <a:rPr lang="en-US" sz="1000" smtClean="0">
                <a:solidFill>
                  <a:schemeClr val="bg2"/>
                </a:solidFill>
                <a:latin typeface="Arial;"/>
                <a:cs typeface="Arial;"/>
              </a:rPr>
              <a:t>‹#›</a:t>
            </a:fld>
            <a:endParaRPr lang="en-US" sz="1000">
              <a:solidFill>
                <a:schemeClr val="bg2"/>
              </a:solidFill>
              <a:latin typeface="Arial;"/>
              <a:cs typeface="Arial;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n-lt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1356-017-0280-z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4912" y="-1866"/>
            <a:ext cx="9280559" cy="6867337"/>
            <a:chOff x="-129088" y="-1866"/>
            <a:chExt cx="9280559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129088" y="6512456"/>
              <a:ext cx="9165584" cy="45719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n-US">
                <a:solidFill>
                  <a:schemeClr val="tx1"/>
                </a:solidFill>
                <a:latin typeface="Times" pitchFamily="-110" charset="0"/>
              </a:endParaRPr>
            </a:p>
          </p:txBody>
        </p:sp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 bwMode="auto">
          <a:xfrm>
            <a:off x="3295159" y="3299270"/>
            <a:ext cx="7380312" cy="3213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chemeClr val="tx1"/>
              </a:solidFill>
              <a:latin typeface="Times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19824" y="3299270"/>
            <a:ext cx="78510" cy="321320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US">
                <a:solidFill>
                  <a:srgbClr val="A69C95"/>
                </a:solidFill>
                <a:latin typeface="Times" pitchFamily="-110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219824" y="2003126"/>
            <a:ext cx="78511" cy="1224136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A69C95"/>
              </a:solidFill>
              <a:latin typeface="Times" pitchFamily="-11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95159" y="2003126"/>
            <a:ext cx="7380312" cy="122413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chemeClr val="tx1"/>
              </a:solidFill>
              <a:latin typeface="Times" pitchFamily="-110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403679" y="2003126"/>
            <a:ext cx="71642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3403679" y="2723206"/>
            <a:ext cx="71642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CA" sz="2800" b="1">
                <a:solidFill>
                  <a:srgbClr val="FF4D00"/>
                </a:solidFill>
                <a:ea typeface="ＭＳ Ｐゴシック"/>
              </a:rPr>
              <a:t>University of Ottawa</a:t>
            </a:r>
            <a:endParaRPr lang="en-CA" sz="2800" b="1">
              <a:solidFill>
                <a:srgbClr val="FF4D00"/>
              </a:solidFill>
            </a:endParaRPr>
          </a:p>
          <a:p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3403679" y="3459930"/>
            <a:ext cx="71642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Presented by: E-Bike Team B</a:t>
            </a: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A08AC50-69E7-F3FC-0FDC-B9F13DF00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93" y="1774541"/>
            <a:ext cx="2400300" cy="1905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85F48F7-163C-90B6-3206-573B482F3C57}"/>
              </a:ext>
            </a:extLst>
          </p:cNvPr>
          <p:cNvSpPr txBox="1">
            <a:spLocks/>
          </p:cNvSpPr>
          <p:nvPr/>
        </p:nvSpPr>
        <p:spPr>
          <a:xfrm>
            <a:off x="808993" y="4003081"/>
            <a:ext cx="6616472" cy="113329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+mn-lt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kern="0">
                <a:ea typeface="ＭＳ Ｐゴシック"/>
              </a:rPr>
              <a:t>GNG 5140 - Engineering Design </a:t>
            </a:r>
            <a:endParaRPr lang="en-US" b="0" kern="0">
              <a:solidFill>
                <a:srgbClr val="202122"/>
              </a:solidFill>
              <a:latin typeface="Lato" panose="020F0502020204030203" pitchFamily="34" charset="0"/>
              <a:ea typeface="ＭＳ Ｐゴシック"/>
            </a:endParaRPr>
          </a:p>
          <a:p>
            <a:endParaRPr lang="en-US" kern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C93CF54-954E-A1B7-B547-ED1AE7435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265" y="4003157"/>
            <a:ext cx="3659659" cy="1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9" y="941432"/>
            <a:ext cx="10671048" cy="768096"/>
          </a:xfrm>
        </p:spPr>
        <p:txBody>
          <a:bodyPr/>
          <a:lstStyle/>
          <a:p>
            <a:r>
              <a:rPr lang="en-US" sz="1800" b="0">
                <a:ea typeface="+mj-lt"/>
                <a:cs typeface="+mj-lt"/>
              </a:rPr>
              <a:t>Environmental impact categories and PCB manufacturing's role</a:t>
            </a:r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13" name="Picture 13" descr="Table&#10;&#10;Description automatically generated">
            <a:extLst>
              <a:ext uri="{FF2B5EF4-FFF2-40B4-BE49-F238E27FC236}">
                <a16:creationId xmlns:a16="http://schemas.microsoft.com/office/drawing/2014/main" id="{1FB641FF-E0EA-61D0-347E-475FCF237D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909167" y="1383988"/>
            <a:ext cx="3754022" cy="4671676"/>
          </a:xfrm>
        </p:spPr>
      </p:pic>
    </p:spTree>
    <p:extLst>
      <p:ext uri="{BB962C8B-B14F-4D97-AF65-F5344CB8AC3E}">
        <p14:creationId xmlns:p14="http://schemas.microsoft.com/office/powerpoint/2010/main" val="203898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9" y="941432"/>
            <a:ext cx="10671048" cy="768096"/>
          </a:xfrm>
        </p:spPr>
        <p:txBody>
          <a:bodyPr/>
          <a:lstStyle/>
          <a:p>
            <a:r>
              <a:rPr lang="en-US" sz="1800" b="0">
                <a:ea typeface="+mj-lt"/>
                <a:cs typeface="+mj-lt"/>
              </a:rPr>
              <a:t>EXPECTED OF ESP32 ARDUINO BOARD LONGEVITY PROVIDED BY MANUFACTURER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5DE1F2-62B4-445E-4C82-D9285A76E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086876" y="1526472"/>
            <a:ext cx="5488885" cy="4434840"/>
          </a:xfrm>
        </p:spPr>
      </p:pic>
    </p:spTree>
    <p:extLst>
      <p:ext uri="{BB962C8B-B14F-4D97-AF65-F5344CB8AC3E}">
        <p14:creationId xmlns:p14="http://schemas.microsoft.com/office/powerpoint/2010/main" val="5110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6DA4-7735-1CDF-736E-4BA645AD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00" y="1078361"/>
            <a:ext cx="6994913" cy="928003"/>
          </a:xfrm>
        </p:spPr>
        <p:txBody>
          <a:bodyPr>
            <a:noAutofit/>
          </a:bodyPr>
          <a:lstStyle/>
          <a:p>
            <a:pPr algn="l"/>
            <a:r>
              <a:rPr lang="en-US" sz="2400"/>
              <a:t>REFERENCES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CDE89-C4F1-BF80-3E1D-16166C95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2092CE-A135-35E2-538C-59D1607AF61E}"/>
              </a:ext>
            </a:extLst>
          </p:cNvPr>
          <p:cNvSpPr txBox="1">
            <a:spLocks/>
          </p:cNvSpPr>
          <p:nvPr/>
        </p:nvSpPr>
        <p:spPr>
          <a:xfrm>
            <a:off x="868778" y="4366364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D6DB475-5E4C-BAD3-11A1-3FA31B0146EB}"/>
              </a:ext>
            </a:extLst>
          </p:cNvPr>
          <p:cNvSpPr txBox="1">
            <a:spLocks/>
          </p:cNvSpPr>
          <p:nvPr/>
        </p:nvSpPr>
        <p:spPr>
          <a:xfrm>
            <a:off x="2595089" y="1538502"/>
            <a:ext cx="5394452" cy="256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/>
              <a:buChar char="•"/>
            </a:pPr>
            <a:r>
              <a:rPr lang="en-US" sz="1400" b="0">
                <a:latin typeface="Arial"/>
                <a:cs typeface="Arial"/>
              </a:rPr>
              <a:t>1. E. Ozkan, N. </a:t>
            </a:r>
            <a:r>
              <a:rPr lang="en-US" sz="1400" b="0" err="1">
                <a:latin typeface="Arial"/>
                <a:cs typeface="Arial"/>
              </a:rPr>
              <a:t>Elginoz</a:t>
            </a:r>
            <a:r>
              <a:rPr lang="en-US" sz="1400" b="0">
                <a:latin typeface="Arial"/>
                <a:cs typeface="Arial"/>
              </a:rPr>
              <a:t>, and F. </a:t>
            </a:r>
            <a:r>
              <a:rPr lang="en-US" sz="1400" b="0" err="1">
                <a:latin typeface="Arial"/>
                <a:cs typeface="Arial"/>
              </a:rPr>
              <a:t>Germirli</a:t>
            </a:r>
            <a:r>
              <a:rPr lang="en-US" sz="1400" b="0">
                <a:latin typeface="Arial"/>
                <a:cs typeface="Arial"/>
              </a:rPr>
              <a:t> </a:t>
            </a:r>
            <a:r>
              <a:rPr lang="en-US" sz="1400" b="0" err="1">
                <a:latin typeface="Arial"/>
                <a:cs typeface="Arial"/>
              </a:rPr>
              <a:t>Babuna</a:t>
            </a:r>
            <a:r>
              <a:rPr lang="en-US" sz="1400" b="0">
                <a:latin typeface="Arial"/>
                <a:cs typeface="Arial"/>
              </a:rPr>
              <a:t>, “Life cycle assessment of a printed circuit board manufacturing plant in Turkey,” </a:t>
            </a:r>
            <a:r>
              <a:rPr lang="en-US" sz="1400" b="0" i="1">
                <a:latin typeface="Arial"/>
                <a:cs typeface="Arial"/>
              </a:rPr>
              <a:t>Environmental Science and Pollution Research</a:t>
            </a:r>
            <a:r>
              <a:rPr lang="en-US" sz="1400" b="0">
                <a:latin typeface="Arial"/>
                <a:cs typeface="Arial"/>
              </a:rPr>
              <a:t>, vol. 25, no. 27, pp. 26801–26808, Sep. 2017, </a:t>
            </a:r>
            <a:r>
              <a:rPr lang="en-US" sz="1400" b="0" err="1">
                <a:latin typeface="Arial"/>
                <a:cs typeface="Arial"/>
              </a:rPr>
              <a:t>doi</a:t>
            </a:r>
            <a:r>
              <a:rPr lang="en-US" sz="1400" b="0">
                <a:latin typeface="Arial"/>
                <a:cs typeface="Arial"/>
              </a:rPr>
              <a:t>: </a:t>
            </a:r>
            <a:r>
              <a:rPr lang="en-US" sz="1400" b="0">
                <a:latin typeface="Arial"/>
                <a:cs typeface="Arial"/>
                <a:hlinkClick r:id="rId2"/>
              </a:rPr>
              <a:t>https://doi.org/10.1007/s11356-017-0280-z</a:t>
            </a:r>
            <a:r>
              <a:rPr lang="en-US" sz="1400" b="0">
                <a:latin typeface="Arial"/>
                <a:cs typeface="Arial"/>
              </a:rPr>
              <a:t>.</a:t>
            </a:r>
            <a:endParaRPr lang="en-US" sz="1400">
              <a:latin typeface="Arial"/>
              <a:cs typeface="Arial"/>
            </a:endParaRPr>
          </a:p>
          <a:p>
            <a:pPr algn="l">
              <a:buFont typeface="Arial"/>
              <a:buChar char="•"/>
            </a:pPr>
            <a:endParaRPr lang="en-US" sz="1400" b="0">
              <a:latin typeface="Arial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sz="1400" b="0">
                <a:latin typeface="Arial"/>
                <a:cs typeface="Arial"/>
              </a:rPr>
              <a:t>2. https://www.espressif.com/en/products/longevity-commitment</a:t>
            </a:r>
          </a:p>
          <a:p>
            <a:pPr marL="342900" indent="-342900" algn="l">
              <a:buAutoNum type="arabicPeriod"/>
            </a:pPr>
            <a:endParaRPr lang="en-US" sz="1400" b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696" y="2601468"/>
            <a:ext cx="7013448" cy="1627632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LIFE CYCLE ASSESSMENT OF PRINTED CIRCUIT BORD MANUFACTURING</a:t>
            </a:r>
            <a:endParaRPr lang="en-US" b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6DA4-7735-1CDF-736E-4BA645AD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76" y="687064"/>
            <a:ext cx="10671048" cy="1422273"/>
          </a:xfrm>
        </p:spPr>
        <p:txBody>
          <a:bodyPr>
            <a:noAutofit/>
          </a:bodyPr>
          <a:lstStyle/>
          <a:p>
            <a:r>
              <a:rPr lang="en-US" sz="2400"/>
              <a:t>WHY EVALUATING THE LCA OF BOARD IS IMPORTANT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CDE89-C4F1-BF80-3E1D-16166C95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FAF133-5B71-670B-9612-E319C5C3B9DF}"/>
              </a:ext>
            </a:extLst>
          </p:cNvPr>
          <p:cNvSpPr txBox="1">
            <a:spLocks/>
          </p:cNvSpPr>
          <p:nvPr/>
        </p:nvSpPr>
        <p:spPr>
          <a:xfrm>
            <a:off x="2595090" y="1507610"/>
            <a:ext cx="3932238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0">
                <a:solidFill>
                  <a:srgbClr val="007A66"/>
                </a:solidFill>
                <a:latin typeface="Arial"/>
                <a:cs typeface="Arial"/>
              </a:rPr>
              <a:t>Printed circuit boards (PCBs) considered as an inseparable part of most electrical and electronic equipment</a:t>
            </a:r>
            <a:endParaRPr lang="en-US">
              <a:solidFill>
                <a:srgbClr val="007A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5174B-30BC-90DC-1BAF-BB15708EF3CA}"/>
              </a:ext>
            </a:extLst>
          </p:cNvPr>
          <p:cNvSpPr txBox="1">
            <a:spLocks/>
          </p:cNvSpPr>
          <p:nvPr/>
        </p:nvSpPr>
        <p:spPr>
          <a:xfrm>
            <a:off x="2595089" y="3134583"/>
            <a:ext cx="3932238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0">
                <a:solidFill>
                  <a:srgbClr val="0070C0"/>
                </a:solidFill>
                <a:latin typeface="Arial"/>
                <a:cs typeface="Arial"/>
              </a:rPr>
              <a:t>Sustainable production of electronics covers issues such as waste generation, hazardous substance, and resources utilization</a:t>
            </a:r>
            <a:endParaRPr lang="en-US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2092CE-A135-35E2-538C-59D1607AF61E}"/>
              </a:ext>
            </a:extLst>
          </p:cNvPr>
          <p:cNvSpPr txBox="1">
            <a:spLocks/>
          </p:cNvSpPr>
          <p:nvPr/>
        </p:nvSpPr>
        <p:spPr>
          <a:xfrm>
            <a:off x="868778" y="4366364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ea typeface="+mj-lt"/>
                <a:cs typeface="+mj-lt"/>
              </a:rPr>
              <a:t>The whole PCB production</a:t>
            </a:r>
            <a:endParaRPr lang="en-US" sz="24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10B187C-3C4A-65DF-3BD4-D685BAFB5FCB}"/>
              </a:ext>
            </a:extLst>
          </p:cNvPr>
          <p:cNvSpPr txBox="1">
            <a:spLocks/>
          </p:cNvSpPr>
          <p:nvPr/>
        </p:nvSpPr>
        <p:spPr>
          <a:xfrm>
            <a:off x="1606548" y="5307313"/>
            <a:ext cx="3932238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45" indent="-347345" algn="l">
              <a:lnSpc>
                <a:spcPct val="150000"/>
              </a:lnSpc>
              <a:spcBef>
                <a:spcPts val="360"/>
              </a:spcBef>
              <a:buFont typeface="Wingdings,Sans-Serif"/>
              <a:buChar char="Ø"/>
            </a:pPr>
            <a:r>
              <a:rPr lang="en-US" b="0">
                <a:latin typeface="Arial"/>
                <a:cs typeface="Arial"/>
              </a:rPr>
              <a:t>board fabrication</a:t>
            </a:r>
          </a:p>
          <a:p>
            <a:pPr marL="347345" indent="-347345" algn="l">
              <a:lnSpc>
                <a:spcPct val="150000"/>
              </a:lnSpc>
              <a:spcBef>
                <a:spcPts val="360"/>
              </a:spcBef>
              <a:buFont typeface="Wingdings,Sans-Serif"/>
              <a:buChar char="Ø"/>
            </a:pPr>
            <a:r>
              <a:rPr lang="en-US" b="0">
                <a:latin typeface="Arial"/>
                <a:cs typeface="Arial"/>
              </a:rPr>
              <a:t>the manufacturing of PCB.</a:t>
            </a:r>
          </a:p>
          <a:p>
            <a:pPr algn="just"/>
            <a:endParaRPr lang="en-US" b="0">
              <a:solidFill>
                <a:srgbClr val="19BCF7"/>
              </a:solidFill>
              <a:latin typeface="Arial"/>
              <a:cs typeface="Arial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D6DB475-5E4C-BAD3-11A1-3FA31B0146EB}"/>
              </a:ext>
            </a:extLst>
          </p:cNvPr>
          <p:cNvSpPr txBox="1">
            <a:spLocks/>
          </p:cNvSpPr>
          <p:nvPr/>
        </p:nvSpPr>
        <p:spPr>
          <a:xfrm>
            <a:off x="7373035" y="2341691"/>
            <a:ext cx="3932238" cy="58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0">
                <a:solidFill>
                  <a:srgbClr val="002060"/>
                </a:solidFill>
                <a:latin typeface="Arial"/>
                <a:cs typeface="Arial"/>
              </a:rPr>
              <a:t>Life cycle assessment (LCA) is a useful tool to envisage the environmental impacts of a product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9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25" y="805172"/>
            <a:ext cx="10671048" cy="768096"/>
          </a:xfrm>
        </p:spPr>
        <p:txBody>
          <a:bodyPr/>
          <a:lstStyle/>
          <a:p>
            <a:r>
              <a:rPr lang="en-US" sz="2300">
                <a:latin typeface="+mn-lt"/>
              </a:rPr>
              <a:t>The process of </a:t>
            </a:r>
            <a:r>
              <a:rPr lang="en-US" sz="2300" err="1">
                <a:latin typeface="+mn-lt"/>
              </a:rPr>
              <a:t>pcb</a:t>
            </a:r>
            <a:r>
              <a:rPr lang="en-US" sz="2300">
                <a:latin typeface="+mn-lt"/>
              </a:rPr>
              <a:t> production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B5AB2B3D-E61D-F02D-9ACB-A05999CFCD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04248" y="1392606"/>
            <a:ext cx="7645437" cy="4434840"/>
          </a:xfrm>
        </p:spPr>
      </p:pic>
    </p:spTree>
    <p:extLst>
      <p:ext uri="{BB962C8B-B14F-4D97-AF65-F5344CB8AC3E}">
        <p14:creationId xmlns:p14="http://schemas.microsoft.com/office/powerpoint/2010/main" val="213591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" y="485956"/>
            <a:ext cx="10671048" cy="768096"/>
          </a:xfrm>
        </p:spPr>
        <p:txBody>
          <a:bodyPr/>
          <a:lstStyle/>
          <a:p>
            <a:r>
              <a:rPr lang="en-US" sz="2000" b="0">
                <a:ea typeface="+mj-lt"/>
                <a:cs typeface="+mj-lt"/>
              </a:rPr>
              <a:t>Combined inventory information for 1 square meter of ready-to-use PCB production (board fabrication + PCB manufacturing)</a:t>
            </a:r>
            <a:endParaRPr lang="en-US" sz="20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E76DCF9C-83D1-8AA3-D1B1-FCA127570E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19845" y="1258742"/>
            <a:ext cx="7089082" cy="4908515"/>
          </a:xfrm>
        </p:spPr>
      </p:pic>
    </p:spTree>
    <p:extLst>
      <p:ext uri="{BB962C8B-B14F-4D97-AF65-F5344CB8AC3E}">
        <p14:creationId xmlns:p14="http://schemas.microsoft.com/office/powerpoint/2010/main" val="224413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78B4-B990-9787-EA32-EC1B0E33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32" y="729567"/>
            <a:ext cx="10671048" cy="768096"/>
          </a:xfrm>
        </p:spPr>
        <p:txBody>
          <a:bodyPr/>
          <a:lstStyle/>
          <a:p>
            <a:r>
              <a:rPr lang="en-US" sz="4000">
                <a:latin typeface="Poppins"/>
                <a:cs typeface="Poppins"/>
              </a:rPr>
              <a:t>GUIDLINE FOR ABBREVIATION 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40DE-A426-E224-9FFA-49A3194A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18C9C8-0234-16B3-E37E-1B3F7A9EAB86}"/>
              </a:ext>
            </a:extLst>
          </p:cNvPr>
          <p:cNvSpPr/>
          <p:nvPr/>
        </p:nvSpPr>
        <p:spPr>
          <a:xfrm>
            <a:off x="8943975" y="5686425"/>
            <a:ext cx="952501" cy="3794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8CC5A6-5303-925C-5CB6-89240A7F154E}"/>
              </a:ext>
            </a:extLst>
          </p:cNvPr>
          <p:cNvSpPr txBox="1">
            <a:spLocks/>
          </p:cNvSpPr>
          <p:nvPr/>
        </p:nvSpPr>
        <p:spPr>
          <a:xfrm>
            <a:off x="539496" y="1886332"/>
            <a:ext cx="11119104" cy="443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AD588E-D123-8181-B921-DE433C8215CC}"/>
              </a:ext>
            </a:extLst>
          </p:cNvPr>
          <p:cNvSpPr txBox="1"/>
          <p:nvPr/>
        </p:nvSpPr>
        <p:spPr>
          <a:xfrm>
            <a:off x="444532" y="1960912"/>
            <a:ext cx="5775135" cy="4092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global warming potential (GWP),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acidification potential (AP),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marine aquatic ecotoxicity potential (MAEP),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freshwater aquatic ecotoxicity potential (FAETP),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ozone layer depletion potential (ODP),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 err="1">
                <a:latin typeface="Arial"/>
                <a:ea typeface="+mn-lt"/>
                <a:cs typeface="+mn-lt"/>
              </a:rPr>
              <a:t>terrestric</a:t>
            </a:r>
            <a:r>
              <a:rPr lang="en-US" sz="2200">
                <a:latin typeface="Arial"/>
                <a:ea typeface="+mn-lt"/>
                <a:cs typeface="+mn-lt"/>
              </a:rPr>
              <a:t> ecotoxicity potential (TETP),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2200">
              <a:solidFill>
                <a:srgbClr val="000000"/>
              </a:solidFill>
              <a:latin typeface="Arial"/>
              <a:cs typeface="Sabon Next 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4D6B40-2C0A-E667-C781-F0F838728CBA}"/>
              </a:ext>
            </a:extLst>
          </p:cNvPr>
          <p:cNvGrpSpPr/>
          <p:nvPr/>
        </p:nvGrpSpPr>
        <p:grpSpPr>
          <a:xfrm>
            <a:off x="-9936" y="0"/>
            <a:ext cx="12201937" cy="6858000"/>
            <a:chOff x="-22411" y="-1866"/>
            <a:chExt cx="9173883" cy="70923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93C78B-55B8-FCB5-3AFE-D78C5715B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778128"/>
              <a:ext cx="9166412" cy="312322"/>
            </a:xfrm>
            <a:prstGeom prst="rect">
              <a:avLst/>
            </a:prstGeom>
          </p:spPr>
        </p:pic>
        <p:pic>
          <p:nvPicPr>
            <p:cNvPr id="6" name="Picture 5" descr="top.png">
              <a:extLst>
                <a:ext uri="{FF2B5EF4-FFF2-40B4-BE49-F238E27FC236}">
                  <a16:creationId xmlns:a16="http://schemas.microsoft.com/office/drawing/2014/main" id="{DDC68857-BA16-8AA1-7A3E-EE84109A5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270495-3EB2-12B0-5CDD-F973A42217AF}"/>
              </a:ext>
            </a:extLst>
          </p:cNvPr>
          <p:cNvSpPr txBox="1"/>
          <p:nvPr/>
        </p:nvSpPr>
        <p:spPr>
          <a:xfrm>
            <a:off x="6262505" y="1960910"/>
            <a:ext cx="5672165" cy="3543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photochemical ozone creation potential (POCP),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abiotic depletion fossil (ADP fossil),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abiotic depletion elements (ADP elements),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eutrophication potential (EP), </a:t>
            </a:r>
            <a:endParaRPr lang="en-US">
              <a:latin typeface="Arial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Arial"/>
                <a:ea typeface="+mn-lt"/>
                <a:cs typeface="+mn-lt"/>
              </a:rPr>
              <a:t>human toxicity potential (HTP)</a:t>
            </a:r>
            <a:endParaRPr lang="en-US">
              <a:latin typeface="Arial"/>
              <a:cs typeface="Sabon Next LT"/>
            </a:endParaRPr>
          </a:p>
          <a:p>
            <a:pPr>
              <a:lnSpc>
                <a:spcPct val="150000"/>
              </a:lnSpc>
            </a:pPr>
            <a:endParaRPr lang="en-US" sz="2000">
              <a:latin typeface="Arial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00323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7" y="702199"/>
            <a:ext cx="10671048" cy="768096"/>
          </a:xfrm>
        </p:spPr>
        <p:txBody>
          <a:bodyPr/>
          <a:lstStyle/>
          <a:p>
            <a:r>
              <a:rPr lang="en-US" sz="2000" b="0">
                <a:ea typeface="+mj-lt"/>
                <a:cs typeface="+mj-lt"/>
              </a:rPr>
              <a:t>Contribution of board manufacture and PCB manufacturing to different environmental effect categories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10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7C3DBBBD-CD85-EC1C-4A03-4C031B30B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67451" y="1713651"/>
            <a:ext cx="8357029" cy="3720670"/>
          </a:xfrm>
        </p:spPr>
      </p:pic>
    </p:spTree>
    <p:extLst>
      <p:ext uri="{BB962C8B-B14F-4D97-AF65-F5344CB8AC3E}">
        <p14:creationId xmlns:p14="http://schemas.microsoft.com/office/powerpoint/2010/main" val="389179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7" y="702199"/>
            <a:ext cx="10671048" cy="768096"/>
          </a:xfrm>
        </p:spPr>
        <p:txBody>
          <a:bodyPr/>
          <a:lstStyle/>
          <a:p>
            <a:r>
              <a:rPr lang="en-US" sz="2000" b="0">
                <a:ea typeface="+mj-lt"/>
                <a:cs typeface="+mj-lt"/>
              </a:rPr>
              <a:t>environmental effects of PCB manufacture as a whole</a:t>
            </a:r>
            <a:endParaRPr lang="en-US">
              <a:ea typeface="+mj-lt"/>
              <a:cs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EA9B0201-D283-A95F-9D73-2E2770D82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197527" y="1477327"/>
            <a:ext cx="5185204" cy="4687587"/>
          </a:xfrm>
        </p:spPr>
      </p:pic>
    </p:spTree>
    <p:extLst>
      <p:ext uri="{BB962C8B-B14F-4D97-AF65-F5344CB8AC3E}">
        <p14:creationId xmlns:p14="http://schemas.microsoft.com/office/powerpoint/2010/main" val="31290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E7507-BFF7-5229-7E42-2307FE15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895A4-CCFC-49C3-04D2-13E49CF7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47" y="702199"/>
            <a:ext cx="10671048" cy="768096"/>
          </a:xfrm>
        </p:spPr>
        <p:txBody>
          <a:bodyPr/>
          <a:lstStyle/>
          <a:p>
            <a:r>
              <a:rPr lang="en-US" sz="2000" b="0">
                <a:ea typeface="+mj-lt"/>
                <a:cs typeface="+mj-lt"/>
              </a:rPr>
              <a:t>Environmental impact categories that are impacted by different PCB manufacturing procedures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337C9-170A-BC0D-E1E8-3D9AF3F7731C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-22411" y="-1866"/>
            <a:chExt cx="9173883" cy="71249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7BEDC1-65B8-1700-51E7-5E1591B9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941" y="6881446"/>
              <a:ext cx="9166412" cy="241686"/>
            </a:xfrm>
            <a:prstGeom prst="rect">
              <a:avLst/>
            </a:prstGeom>
          </p:spPr>
        </p:pic>
        <p:pic>
          <p:nvPicPr>
            <p:cNvPr id="4" name="Picture 3" descr="top.png">
              <a:extLst>
                <a:ext uri="{FF2B5EF4-FFF2-40B4-BE49-F238E27FC236}">
                  <a16:creationId xmlns:a16="http://schemas.microsoft.com/office/drawing/2014/main" id="{EBA51571-D81A-66B8-59FA-917317766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11" y="-1866"/>
              <a:ext cx="9173883" cy="385561"/>
            </a:xfrm>
            <a:prstGeom prst="rect">
              <a:avLst/>
            </a:prstGeom>
          </p:spPr>
        </p:pic>
      </p:grpSp>
      <p:pic>
        <p:nvPicPr>
          <p:cNvPr id="9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07B259B5-47B2-4AC9-9C50-CE097E91CC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52803" y="1477585"/>
            <a:ext cx="7873056" cy="4378153"/>
          </a:xfrm>
        </p:spPr>
      </p:pic>
    </p:spTree>
    <p:extLst>
      <p:ext uri="{BB962C8B-B14F-4D97-AF65-F5344CB8AC3E}">
        <p14:creationId xmlns:p14="http://schemas.microsoft.com/office/powerpoint/2010/main" val="126915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uOttawa-powerpoint-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{4379871A-9786-4731-96FC-6738892917E3}tf78438558_win32</Template>
  <TotalTime>0</TotalTime>
  <Words>619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Arial;</vt:lpstr>
      <vt:lpstr>Calibri</vt:lpstr>
      <vt:lpstr>Lato</vt:lpstr>
      <vt:lpstr>Poppins</vt:lpstr>
      <vt:lpstr>Sabon Next LT</vt:lpstr>
      <vt:lpstr>Times</vt:lpstr>
      <vt:lpstr>Verdana</vt:lpstr>
      <vt:lpstr>Wingdings,Sans-Serif</vt:lpstr>
      <vt:lpstr>Office Theme</vt:lpstr>
      <vt:lpstr>uOttawa-powerpoint-template</vt:lpstr>
      <vt:lpstr>PowerPoint Presentation</vt:lpstr>
      <vt:lpstr>LIFE CYCLE ASSESSMENT OF PRINTED CIRCUIT BORD MANUFACTURING </vt:lpstr>
      <vt:lpstr>WHY EVALUATING THE LCA OF BOARD IS IMPORTANT</vt:lpstr>
      <vt:lpstr>The process of pcb production</vt:lpstr>
      <vt:lpstr>Combined inventory information for 1 square meter of ready-to-use PCB production (board fabrication + PCB manufacturing)</vt:lpstr>
      <vt:lpstr>GUIDLINE FOR ABBREVIATION </vt:lpstr>
      <vt:lpstr>Contribution of board manufacture and PCB manufacturing to different environmental effect categories</vt:lpstr>
      <vt:lpstr>environmental effects of PCB manufacture as a whole</vt:lpstr>
      <vt:lpstr>Environmental impact categories that are impacted by different PCB manufacturing procedures</vt:lpstr>
      <vt:lpstr>Environmental impact categories and PCB manufacturing's role</vt:lpstr>
      <vt:lpstr>EXPECTED OF ESP32 ARDUINO BOARD LONGEVITY PROVIDED BY MANUFACTURER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operations water treatment</dc:title>
  <dc:subject/>
  <dc:creator>Hadis</dc:creator>
  <cp:lastModifiedBy>Daniyal</cp:lastModifiedBy>
  <cp:revision>2</cp:revision>
  <dcterms:created xsi:type="dcterms:W3CDTF">2023-03-23T20:28:30Z</dcterms:created>
  <dcterms:modified xsi:type="dcterms:W3CDTF">2023-03-30T04:02:48Z</dcterms:modified>
</cp:coreProperties>
</file>