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sraël Panda" initials="" lastIdx="1" clrIdx="0"/>
  <p:cmAuthor id="1" name="Noel Daigba"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3-25T23:20:52.450" idx="1">
    <p:pos x="196" y="543"/>
    <p:text>sait ont combien de volt et quel genre de type de pilles ont aurais utiliser?</p:text>
  </p:cm>
  <p:cm authorId="1" dt="2020-03-25T23:20:52.450" idx="1">
    <p:pos x="196" y="543"/>
    <p:text>on peut estimer à environ 9v je crois. 5v pour l'arduino et 3.3v pour le bluetooth</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1f76ed994_2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1f76ed994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209ef3c15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209ef3c15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209ef3c15_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209ef3c15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1f76ed994_2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1f76ed994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209ef3c15_4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209ef3c15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09ef3c15_4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09ef3c15_4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1f76ed994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1f76ed99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1f76ed994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1f76ed99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chose à mentionner: Livrable sur les Besoin, les critères de conceptions, de différent concepte possible et le plan. </a:t>
            </a:r>
            <a:endParaRPr/>
          </a:p>
          <a:p>
            <a:pPr marL="0" lvl="0" indent="0" algn="l" rtl="0">
              <a:spcBef>
                <a:spcPts val="0"/>
              </a:spcBef>
              <a:spcAft>
                <a:spcPts val="0"/>
              </a:spcAft>
              <a:buNone/>
            </a:pPr>
            <a:endParaRPr/>
          </a:p>
          <a:p>
            <a:pPr marL="0" lvl="0" indent="0" algn="l" rtl="0">
              <a:spcBef>
                <a:spcPts val="0"/>
              </a:spcBef>
              <a:spcAft>
                <a:spcPts val="0"/>
              </a:spcAft>
              <a:buNone/>
            </a:pPr>
            <a:r>
              <a:rPr lang="fr-CA"/>
              <a:t>Nous sommes également entrain de confectionner un manuel d’utilisateur.</a:t>
            </a:r>
            <a:endParaRPr/>
          </a:p>
          <a:p>
            <a:pPr marL="0" lvl="0" indent="0" algn="l" rtl="0">
              <a:spcBef>
                <a:spcPts val="0"/>
              </a:spcBef>
              <a:spcAft>
                <a:spcPts val="0"/>
              </a:spcAft>
              <a:buNone/>
            </a:pPr>
            <a:r>
              <a:rPr lang="fr-CA"/>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ee9e9d90a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7ee9e9d90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Ici l’on résume le problème de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ee9e9d90a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ee9e9d90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-Ici Il serait important de parler du processus de conc.</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ee9e9d90a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ee9e9d90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209ef3c15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209ef3c1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Possible de redessiner ce dessin et mettre le boitier arduino dans le piano dans le petit slot?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1f76ed994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71f76ed994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1f76ed994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1f76ed994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C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comments" Target="../comments/commen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5" name="Google Shape;55;p13"/>
          <p:cNvSpPr txBox="1">
            <a:spLocks noGrp="1"/>
          </p:cNvSpPr>
          <p:nvPr>
            <p:ph type="subTitle" idx="1"/>
          </p:nvPr>
        </p:nvSpPr>
        <p:spPr>
          <a:xfrm>
            <a:off x="1655100" y="1205050"/>
            <a:ext cx="7488900" cy="2482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CA" sz="7200">
                <a:solidFill>
                  <a:srgbClr val="FFFFFF"/>
                </a:solidFill>
              </a:rPr>
              <a:t>Sous </a:t>
            </a:r>
            <a:endParaRPr sz="7200">
              <a:solidFill>
                <a:srgbClr val="FFFFFF"/>
              </a:solidFill>
            </a:endParaRPr>
          </a:p>
          <a:p>
            <a:pPr marL="0" lvl="0" indent="0" algn="r" rtl="0">
              <a:spcBef>
                <a:spcPts val="0"/>
              </a:spcBef>
              <a:spcAft>
                <a:spcPts val="0"/>
              </a:spcAft>
              <a:buNone/>
            </a:pPr>
            <a:r>
              <a:rPr lang="fr-CA" sz="7200">
                <a:solidFill>
                  <a:srgbClr val="FFFFFF"/>
                </a:solidFill>
              </a:rPr>
              <a:t>Pression</a:t>
            </a:r>
            <a:endParaRPr sz="7200">
              <a:solidFill>
                <a:srgbClr val="FFFFFF"/>
              </a:solidFill>
            </a:endParaRPr>
          </a:p>
          <a:p>
            <a:pPr marL="0" lvl="0" indent="0" algn="l" rtl="0">
              <a:spcBef>
                <a:spcPts val="0"/>
              </a:spcBef>
              <a:spcAft>
                <a:spcPts val="0"/>
              </a:spcAft>
              <a:buNone/>
            </a:pPr>
            <a:endParaRPr sz="7200"/>
          </a:p>
        </p:txBody>
      </p:sp>
      <p:sp>
        <p:nvSpPr>
          <p:cNvPr id="56" name="Google Shape;56;p13"/>
          <p:cNvSpPr txBox="1"/>
          <p:nvPr/>
        </p:nvSpPr>
        <p:spPr>
          <a:xfrm>
            <a:off x="5579400" y="3588263"/>
            <a:ext cx="3564600" cy="594000"/>
          </a:xfrm>
          <a:prstGeom prst="rect">
            <a:avLst/>
          </a:prstGeom>
          <a:noFill/>
          <a:ln>
            <a:noFill/>
          </a:ln>
        </p:spPr>
        <p:txBody>
          <a:bodyPr spcFirstLastPara="1" wrap="square" lIns="91425" tIns="91425" rIns="91425" bIns="91425" anchor="t" anchorCtr="0">
            <a:noAutofit/>
          </a:bodyPr>
          <a:lstStyle/>
          <a:p>
            <a:pPr marL="457200" lvl="0" indent="0" algn="r" rtl="0">
              <a:spcBef>
                <a:spcPts val="0"/>
              </a:spcBef>
              <a:spcAft>
                <a:spcPts val="0"/>
              </a:spcAft>
              <a:buNone/>
            </a:pPr>
            <a:r>
              <a:rPr lang="fr-CA" sz="1100">
                <a:solidFill>
                  <a:srgbClr val="F1C232"/>
                </a:solidFill>
                <a:latin typeface="Times New Roman"/>
                <a:ea typeface="Times New Roman"/>
                <a:cs typeface="Times New Roman"/>
                <a:sym typeface="Times New Roman"/>
              </a:rPr>
              <a:t>Golden touch inc.</a:t>
            </a:r>
            <a:r>
              <a:rPr lang="fr-CA" sz="1100">
                <a:solidFill>
                  <a:srgbClr val="FFFFFF"/>
                </a:solidFill>
                <a:latin typeface="Times New Roman"/>
                <a:ea typeface="Times New Roman"/>
                <a:cs typeface="Times New Roman"/>
                <a:sym typeface="Times New Roman"/>
              </a:rPr>
              <a:t> </a:t>
            </a:r>
            <a:endParaRPr sz="1100">
              <a:solidFill>
                <a:srgbClr val="FFFFFF"/>
              </a:solidFill>
              <a:latin typeface="Times New Roman"/>
              <a:ea typeface="Times New Roman"/>
              <a:cs typeface="Times New Roman"/>
              <a:sym typeface="Times New Roman"/>
            </a:endParaRPr>
          </a:p>
          <a:p>
            <a:pPr marL="457200" lvl="0" indent="0" algn="r" rtl="0">
              <a:spcBef>
                <a:spcPts val="0"/>
              </a:spcBef>
              <a:spcAft>
                <a:spcPts val="0"/>
              </a:spcAft>
              <a:buNone/>
            </a:pPr>
            <a:r>
              <a:rPr lang="fr-CA" sz="1100">
                <a:solidFill>
                  <a:srgbClr val="FFFFFF"/>
                </a:solidFill>
                <a:latin typeface="Times New Roman"/>
                <a:ea typeface="Times New Roman"/>
                <a:cs typeface="Times New Roman"/>
                <a:sym typeface="Times New Roman"/>
              </a:rPr>
              <a:t>Groupe FB5</a:t>
            </a:r>
            <a:endParaRPr sz="1100">
              <a:solidFill>
                <a:srgbClr val="FFFFFF"/>
              </a:solidFill>
              <a:latin typeface="Times New Roman"/>
              <a:ea typeface="Times New Roman"/>
              <a:cs typeface="Times New Roman"/>
              <a:sym typeface="Times New Roman"/>
            </a:endParaRPr>
          </a:p>
        </p:txBody>
      </p:sp>
      <p:sp>
        <p:nvSpPr>
          <p:cNvPr id="57" name="Google Shape;57;p13"/>
          <p:cNvSpPr txBox="1"/>
          <p:nvPr/>
        </p:nvSpPr>
        <p:spPr>
          <a:xfrm>
            <a:off x="1501400" y="1803900"/>
            <a:ext cx="2280000" cy="89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solidFill>
                <a:srgbClr val="FFFFFF"/>
              </a:solidFill>
            </a:endParaRPr>
          </a:p>
          <a:p>
            <a:pPr marL="0" lvl="0" indent="0" algn="ctr" rtl="0">
              <a:spcBef>
                <a:spcPts val="0"/>
              </a:spcBef>
              <a:spcAft>
                <a:spcPts val="0"/>
              </a:spcAft>
              <a:buNone/>
            </a:pPr>
            <a:endParaRPr/>
          </a:p>
        </p:txBody>
      </p:sp>
      <p:sp>
        <p:nvSpPr>
          <p:cNvPr id="58" name="Google Shape;58;p13"/>
          <p:cNvSpPr txBox="1"/>
          <p:nvPr/>
        </p:nvSpPr>
        <p:spPr>
          <a:xfrm>
            <a:off x="595300" y="3273525"/>
            <a:ext cx="3431400" cy="9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59" name="Google Shape;59;p13"/>
          <p:cNvPicPr preferRelativeResize="0"/>
          <p:nvPr/>
        </p:nvPicPr>
        <p:blipFill>
          <a:blip r:embed="rId4">
            <a:alphaModFix/>
          </a:blip>
          <a:stretch>
            <a:fillRect/>
          </a:stretch>
        </p:blipFill>
        <p:spPr>
          <a:xfrm>
            <a:off x="688713" y="626275"/>
            <a:ext cx="3244582" cy="35559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6" name="Google Shape;136;p22"/>
          <p:cNvSpPr txBox="1">
            <a:spLocks noGrp="1"/>
          </p:cNvSpPr>
          <p:nvPr>
            <p:ph type="title"/>
          </p:nvPr>
        </p:nvSpPr>
        <p:spPr>
          <a:xfrm>
            <a:off x="311700" y="155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a:solidFill>
                  <a:srgbClr val="FFFFFF"/>
                </a:solidFill>
              </a:rPr>
              <a:t>Prototype 3 </a:t>
            </a:r>
            <a:endParaRPr>
              <a:solidFill>
                <a:srgbClr val="FFFFFF"/>
              </a:solidFill>
            </a:endParaRPr>
          </a:p>
        </p:txBody>
      </p:sp>
      <p:sp>
        <p:nvSpPr>
          <p:cNvPr id="137" name="Google Shape;137;p22"/>
          <p:cNvSpPr txBox="1">
            <a:spLocks noGrp="1"/>
          </p:cNvSpPr>
          <p:nvPr>
            <p:ph type="body" idx="1"/>
          </p:nvPr>
        </p:nvSpPr>
        <p:spPr>
          <a:xfrm>
            <a:off x="311700" y="863550"/>
            <a:ext cx="8520600" cy="387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u="sng">
                <a:solidFill>
                  <a:srgbClr val="FFFFFF"/>
                </a:solidFill>
              </a:rPr>
              <a:t>Réalisé:</a:t>
            </a:r>
            <a:endParaRPr u="sng">
              <a:solidFill>
                <a:srgbClr val="FFFFFF"/>
              </a:solidFill>
            </a:endParaRPr>
          </a:p>
          <a:p>
            <a:pPr marL="457200" lvl="0" indent="-342900" algn="l" rtl="0">
              <a:spcBef>
                <a:spcPts val="1600"/>
              </a:spcBef>
              <a:spcAft>
                <a:spcPts val="0"/>
              </a:spcAft>
              <a:buClr>
                <a:srgbClr val="FFFFFF"/>
              </a:buClr>
              <a:buSzPts val="1800"/>
              <a:buChar char="-"/>
            </a:pPr>
            <a:r>
              <a:rPr lang="fr-CA">
                <a:solidFill>
                  <a:srgbClr val="FFFFFF"/>
                </a:solidFill>
              </a:rPr>
              <a:t>Mesure de pression</a:t>
            </a:r>
            <a:endParaRPr>
              <a:solidFill>
                <a:srgbClr val="FFFFFF"/>
              </a:solidFill>
            </a:endParaRPr>
          </a:p>
          <a:p>
            <a:pPr marL="457200" lvl="0" indent="-342900" algn="l" rtl="0">
              <a:spcBef>
                <a:spcPts val="0"/>
              </a:spcBef>
              <a:spcAft>
                <a:spcPts val="0"/>
              </a:spcAft>
              <a:buClr>
                <a:srgbClr val="FFFFFF"/>
              </a:buClr>
              <a:buSzPts val="1800"/>
              <a:buChar char="-"/>
            </a:pPr>
            <a:r>
              <a:rPr lang="fr-CA">
                <a:solidFill>
                  <a:srgbClr val="FFFFFF"/>
                </a:solidFill>
              </a:rPr>
              <a:t>transmission Bluetooth</a:t>
            </a:r>
            <a:endParaRPr>
              <a:solidFill>
                <a:srgbClr val="FFFFFF"/>
              </a:solidFill>
            </a:endParaRPr>
          </a:p>
          <a:p>
            <a:pPr marL="457200" lvl="0" indent="-342900" algn="l" rtl="0">
              <a:spcBef>
                <a:spcPts val="0"/>
              </a:spcBef>
              <a:spcAft>
                <a:spcPts val="0"/>
              </a:spcAft>
              <a:buClr>
                <a:srgbClr val="FFFFFF"/>
              </a:buClr>
              <a:buSzPts val="1800"/>
              <a:buChar char="-"/>
            </a:pPr>
            <a:r>
              <a:rPr lang="fr-CA">
                <a:solidFill>
                  <a:srgbClr val="FFFFFF"/>
                </a:solidFill>
              </a:rPr>
              <a:t>Graphique en temps réel</a:t>
            </a:r>
            <a:endParaRPr>
              <a:solidFill>
                <a:srgbClr val="FFFFFF"/>
              </a:solidFill>
            </a:endParaRPr>
          </a:p>
          <a:p>
            <a:pPr marL="457200" lvl="0" indent="-342900" algn="l" rtl="0">
              <a:spcBef>
                <a:spcPts val="0"/>
              </a:spcBef>
              <a:spcAft>
                <a:spcPts val="0"/>
              </a:spcAft>
              <a:buClr>
                <a:srgbClr val="FFFFFF"/>
              </a:buClr>
              <a:buSzPts val="1800"/>
              <a:buChar char="-"/>
            </a:pPr>
            <a:r>
              <a:rPr lang="fr-CA">
                <a:solidFill>
                  <a:srgbClr val="FFFFFF"/>
                </a:solidFill>
              </a:rPr>
              <a:t>Importation des données format csv</a:t>
            </a:r>
            <a:endParaRPr>
              <a:solidFill>
                <a:srgbClr val="FFFFFF"/>
              </a:solidFill>
            </a:endParaRPr>
          </a:p>
          <a:p>
            <a:pPr marL="0" lvl="0" indent="0" algn="l" rtl="0">
              <a:spcBef>
                <a:spcPts val="1600"/>
              </a:spcBef>
              <a:spcAft>
                <a:spcPts val="0"/>
              </a:spcAft>
              <a:buNone/>
            </a:pPr>
            <a:r>
              <a:rPr lang="fr-CA" u="sng">
                <a:solidFill>
                  <a:srgbClr val="FFFFFF"/>
                </a:solidFill>
              </a:rPr>
              <a:t>Reste à faire:</a:t>
            </a:r>
            <a:endParaRPr u="sng">
              <a:solidFill>
                <a:srgbClr val="FFFFFF"/>
              </a:solidFill>
            </a:endParaRPr>
          </a:p>
          <a:p>
            <a:pPr marL="457200" lvl="0" indent="-342900" algn="l" rtl="0">
              <a:spcBef>
                <a:spcPts val="1600"/>
              </a:spcBef>
              <a:spcAft>
                <a:spcPts val="0"/>
              </a:spcAft>
              <a:buClr>
                <a:srgbClr val="FFFFFF"/>
              </a:buClr>
              <a:buSzPts val="1800"/>
              <a:buChar char="-"/>
            </a:pPr>
            <a:r>
              <a:rPr lang="fr-CA">
                <a:solidFill>
                  <a:srgbClr val="FFFFFF"/>
                </a:solidFill>
              </a:rPr>
              <a:t>Soudure et boitier</a:t>
            </a:r>
            <a:endParaRPr>
              <a:solidFill>
                <a:srgbClr val="FFFFFF"/>
              </a:solidFill>
            </a:endParaRPr>
          </a:p>
          <a:p>
            <a:pPr marL="457200" lvl="0" indent="-342900" algn="l" rtl="0">
              <a:spcBef>
                <a:spcPts val="0"/>
              </a:spcBef>
              <a:spcAft>
                <a:spcPts val="0"/>
              </a:spcAft>
              <a:buClr>
                <a:srgbClr val="FFFFFF"/>
              </a:buClr>
              <a:buSzPts val="1800"/>
              <a:buChar char="-"/>
            </a:pPr>
            <a:r>
              <a:rPr lang="fr-CA">
                <a:solidFill>
                  <a:srgbClr val="FFFFFF"/>
                </a:solidFill>
              </a:rPr>
              <a:t>Conversion données csv en xls</a:t>
            </a:r>
            <a:endParaRPr>
              <a:solidFill>
                <a:srgbClr val="FFFFFF"/>
              </a:solidFill>
            </a:endParaRPr>
          </a:p>
          <a:p>
            <a:pPr marL="457200" lvl="0" indent="-342900" algn="l" rtl="0">
              <a:spcBef>
                <a:spcPts val="0"/>
              </a:spcBef>
              <a:spcAft>
                <a:spcPts val="0"/>
              </a:spcAft>
              <a:buClr>
                <a:srgbClr val="FFFFFF"/>
              </a:buClr>
              <a:buSzPts val="1800"/>
              <a:buChar char="-"/>
            </a:pPr>
            <a:r>
              <a:rPr lang="fr-CA">
                <a:solidFill>
                  <a:srgbClr val="FFFFFF"/>
                </a:solidFill>
              </a:rPr>
              <a:t>Batterie </a:t>
            </a:r>
            <a:endParaRPr>
              <a:solidFill>
                <a:srgbClr val="FFFFFF"/>
              </a:solidFill>
            </a:endParaRPr>
          </a:p>
          <a:p>
            <a:pPr marL="457200" lvl="0" indent="-342900" algn="l" rtl="0">
              <a:spcBef>
                <a:spcPts val="0"/>
              </a:spcBef>
              <a:spcAft>
                <a:spcPts val="0"/>
              </a:spcAft>
              <a:buClr>
                <a:srgbClr val="FFFFFF"/>
              </a:buClr>
              <a:buSzPts val="1800"/>
              <a:buChar char="-"/>
            </a:pPr>
            <a:r>
              <a:rPr lang="fr-CA">
                <a:solidFill>
                  <a:srgbClr val="FFFFFF"/>
                </a:solidFill>
              </a:rPr>
              <a:t>Arduino Nano</a:t>
            </a:r>
            <a:endParaRPr>
              <a:solidFill>
                <a:srgbClr val="FFFFFF"/>
              </a:solidFill>
            </a:endParaRPr>
          </a:p>
        </p:txBody>
      </p:sp>
      <p:pic>
        <p:nvPicPr>
          <p:cNvPr id="138" name="Google Shape;138;p22"/>
          <p:cNvPicPr preferRelativeResize="0"/>
          <p:nvPr/>
        </p:nvPicPr>
        <p:blipFill>
          <a:blip r:embed="rId4">
            <a:alphaModFix/>
          </a:blip>
          <a:stretch>
            <a:fillRect/>
          </a:stretch>
        </p:blipFill>
        <p:spPr>
          <a:xfrm>
            <a:off x="5591425" y="3037475"/>
            <a:ext cx="3109675" cy="1917975"/>
          </a:xfrm>
          <a:prstGeom prst="rect">
            <a:avLst/>
          </a:prstGeom>
          <a:noFill/>
          <a:ln>
            <a:noFill/>
          </a:ln>
        </p:spPr>
      </p:pic>
      <p:pic>
        <p:nvPicPr>
          <p:cNvPr id="139" name="Google Shape;139;p22"/>
          <p:cNvPicPr preferRelativeResize="0"/>
          <p:nvPr/>
        </p:nvPicPr>
        <p:blipFill>
          <a:blip r:embed="rId5">
            <a:alphaModFix/>
          </a:blip>
          <a:stretch>
            <a:fillRect/>
          </a:stretch>
        </p:blipFill>
        <p:spPr>
          <a:xfrm>
            <a:off x="5591425" y="863550"/>
            <a:ext cx="3109676" cy="1917976"/>
          </a:xfrm>
          <a:prstGeom prst="rect">
            <a:avLst/>
          </a:prstGeom>
          <a:noFill/>
          <a:ln>
            <a:noFill/>
          </a:ln>
        </p:spPr>
      </p:pic>
      <p:sp>
        <p:nvSpPr>
          <p:cNvPr id="140" name="Google Shape;140;p22"/>
          <p:cNvSpPr txBox="1"/>
          <p:nvPr/>
        </p:nvSpPr>
        <p:spPr>
          <a:xfrm>
            <a:off x="0" y="4736700"/>
            <a:ext cx="2162400" cy="406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fr-CA" sz="1100">
                <a:solidFill>
                  <a:srgbClr val="F1C232"/>
                </a:solidFill>
                <a:latin typeface="Times New Roman"/>
                <a:ea typeface="Times New Roman"/>
                <a:cs typeface="Times New Roman"/>
                <a:sym typeface="Times New Roman"/>
              </a:rPr>
              <a:t>Golden Touch inc.</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 name="video-1585186907(1)">
            <a:hlinkClick r:id="" action="ppaction://media"/>
            <a:extLst>
              <a:ext uri="{FF2B5EF4-FFF2-40B4-BE49-F238E27FC236}">
                <a16:creationId xmlns:a16="http://schemas.microsoft.com/office/drawing/2014/main" id="{A1AC3FF5-5149-4E7E-940E-B1D14A2DB2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69456" y="389963"/>
            <a:ext cx="2605087" cy="4592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2" name="Google Shape;15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a:solidFill>
                  <a:srgbClr val="FFFFFF"/>
                </a:solidFill>
              </a:rPr>
              <a:t>Produit final </a:t>
            </a:r>
            <a:endParaRPr>
              <a:solidFill>
                <a:srgbClr val="FFFFFF"/>
              </a:solidFill>
            </a:endParaRPr>
          </a:p>
        </p:txBody>
      </p:sp>
      <p:sp>
        <p:nvSpPr>
          <p:cNvPr id="153" name="Google Shape;153;p24"/>
          <p:cNvSpPr txBox="1">
            <a:spLocks noGrp="1"/>
          </p:cNvSpPr>
          <p:nvPr>
            <p:ph type="body" idx="1"/>
          </p:nvPr>
        </p:nvSpPr>
        <p:spPr>
          <a:xfrm>
            <a:off x="311700" y="1567375"/>
            <a:ext cx="4260300" cy="2586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fr-CA">
                <a:solidFill>
                  <a:srgbClr val="FFFFFF"/>
                </a:solidFill>
              </a:rPr>
              <a:t>Compacte, petit et mobile </a:t>
            </a:r>
            <a:endParaRPr>
              <a:solidFill>
                <a:srgbClr val="FFFFFF"/>
              </a:solidFill>
            </a:endParaRPr>
          </a:p>
          <a:p>
            <a:pPr marL="457200" lvl="0" indent="-342900" algn="l" rtl="0">
              <a:spcBef>
                <a:spcPts val="0"/>
              </a:spcBef>
              <a:spcAft>
                <a:spcPts val="0"/>
              </a:spcAft>
              <a:buClr>
                <a:srgbClr val="FFFFFF"/>
              </a:buClr>
              <a:buSzPts val="1800"/>
              <a:buChar char="-"/>
            </a:pPr>
            <a:r>
              <a:rPr lang="fr-CA">
                <a:solidFill>
                  <a:srgbClr val="FFFFFF"/>
                </a:solidFill>
              </a:rPr>
              <a:t>4 capteur </a:t>
            </a:r>
            <a:endParaRPr>
              <a:solidFill>
                <a:srgbClr val="FFFFFF"/>
              </a:solidFill>
            </a:endParaRPr>
          </a:p>
          <a:p>
            <a:pPr marL="457200" lvl="0" indent="-342900" algn="l" rtl="0">
              <a:spcBef>
                <a:spcPts val="0"/>
              </a:spcBef>
              <a:spcAft>
                <a:spcPts val="0"/>
              </a:spcAft>
              <a:buClr>
                <a:srgbClr val="FFFFFF"/>
              </a:buClr>
              <a:buSzPts val="1800"/>
              <a:buChar char="-"/>
            </a:pPr>
            <a:r>
              <a:rPr lang="fr-CA">
                <a:solidFill>
                  <a:srgbClr val="FFFFFF"/>
                </a:solidFill>
              </a:rPr>
              <a:t>Bluetooth (avec option de mettre en mode veille) </a:t>
            </a:r>
            <a:endParaRPr>
              <a:solidFill>
                <a:srgbClr val="FFFFFF"/>
              </a:solidFill>
            </a:endParaRPr>
          </a:p>
          <a:p>
            <a:pPr marL="457200" lvl="0" indent="-342900" algn="l" rtl="0">
              <a:spcBef>
                <a:spcPts val="0"/>
              </a:spcBef>
              <a:spcAft>
                <a:spcPts val="0"/>
              </a:spcAft>
              <a:buClr>
                <a:srgbClr val="FFFFFF"/>
              </a:buClr>
              <a:buSzPts val="1800"/>
              <a:buChar char="-"/>
            </a:pPr>
            <a:r>
              <a:rPr lang="fr-CA">
                <a:solidFill>
                  <a:srgbClr val="FFFFFF"/>
                </a:solidFill>
              </a:rPr>
              <a:t>Lisible sur écran ( logiciel facile de compréhension et à manipuler </a:t>
            </a:r>
            <a:endParaRPr>
              <a:solidFill>
                <a:srgbClr val="FFFFFF"/>
              </a:solidFill>
            </a:endParaRPr>
          </a:p>
          <a:p>
            <a:pPr marL="457200" lvl="0" indent="-342900" algn="l" rtl="0">
              <a:spcBef>
                <a:spcPts val="0"/>
              </a:spcBef>
              <a:spcAft>
                <a:spcPts val="0"/>
              </a:spcAft>
              <a:buSzPts val="1800"/>
              <a:buChar char="-"/>
            </a:pPr>
            <a:r>
              <a:rPr lang="fr-CA">
                <a:solidFill>
                  <a:srgbClr val="FFFFFF"/>
                </a:solidFill>
              </a:rPr>
              <a:t>Sauvegarde des données possible sur excel</a:t>
            </a:r>
            <a:r>
              <a:rPr lang="fr-CA"/>
              <a:t> </a:t>
            </a:r>
            <a:endParaRPr/>
          </a:p>
          <a:p>
            <a:pPr marL="457200" lvl="0" indent="0" algn="l" rtl="0">
              <a:spcBef>
                <a:spcPts val="1600"/>
              </a:spcBef>
              <a:spcAft>
                <a:spcPts val="1600"/>
              </a:spcAft>
              <a:buNone/>
            </a:pPr>
            <a:r>
              <a:rPr lang="fr-CA"/>
              <a:t> </a:t>
            </a:r>
            <a:endParaRPr/>
          </a:p>
        </p:txBody>
      </p:sp>
      <p:pic>
        <p:nvPicPr>
          <p:cNvPr id="154" name="Google Shape;154;p24"/>
          <p:cNvPicPr preferRelativeResize="0"/>
          <p:nvPr/>
        </p:nvPicPr>
        <p:blipFill>
          <a:blip r:embed="rId4">
            <a:alphaModFix/>
          </a:blip>
          <a:stretch>
            <a:fillRect/>
          </a:stretch>
        </p:blipFill>
        <p:spPr>
          <a:xfrm>
            <a:off x="4822950" y="1152475"/>
            <a:ext cx="3700062" cy="3416400"/>
          </a:xfrm>
          <a:prstGeom prst="rect">
            <a:avLst/>
          </a:prstGeom>
          <a:noFill/>
          <a:ln>
            <a:noFill/>
          </a:ln>
        </p:spPr>
      </p:pic>
      <p:sp>
        <p:nvSpPr>
          <p:cNvPr id="155" name="Google Shape;155;p24"/>
          <p:cNvSpPr txBox="1"/>
          <p:nvPr/>
        </p:nvSpPr>
        <p:spPr>
          <a:xfrm>
            <a:off x="0" y="4736700"/>
            <a:ext cx="2162400" cy="406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fr-CA" sz="1100">
                <a:solidFill>
                  <a:srgbClr val="F1C232"/>
                </a:solidFill>
                <a:latin typeface="Times New Roman"/>
                <a:ea typeface="Times New Roman"/>
                <a:cs typeface="Times New Roman"/>
                <a:sym typeface="Times New Roman"/>
              </a:rPr>
              <a:t>Golden Touch inc.</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61" name="Google Shape;161;p25"/>
          <p:cNvPicPr preferRelativeResize="0"/>
          <p:nvPr/>
        </p:nvPicPr>
        <p:blipFill>
          <a:blip r:embed="rId4">
            <a:alphaModFix/>
          </a:blip>
          <a:stretch>
            <a:fillRect/>
          </a:stretch>
        </p:blipFill>
        <p:spPr>
          <a:xfrm>
            <a:off x="424025" y="185925"/>
            <a:ext cx="8295975" cy="703475"/>
          </a:xfrm>
          <a:prstGeom prst="rect">
            <a:avLst/>
          </a:prstGeom>
          <a:noFill/>
          <a:ln>
            <a:noFill/>
          </a:ln>
        </p:spPr>
      </p:pic>
      <p:sp>
        <p:nvSpPr>
          <p:cNvPr id="162" name="Google Shape;162;p25"/>
          <p:cNvSpPr txBox="1">
            <a:spLocks noGrp="1"/>
          </p:cNvSpPr>
          <p:nvPr>
            <p:ph type="title"/>
          </p:nvPr>
        </p:nvSpPr>
        <p:spPr>
          <a:xfrm>
            <a:off x="424025" y="1859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u="sng">
                <a:solidFill>
                  <a:srgbClr val="FFD966"/>
                </a:solidFill>
              </a:rPr>
              <a:t>Nomenclature des matériaux </a:t>
            </a:r>
            <a:r>
              <a:rPr lang="fr-CA">
                <a:solidFill>
                  <a:srgbClr val="FFFFFF"/>
                </a:solidFill>
              </a:rPr>
              <a:t> </a:t>
            </a:r>
            <a:endParaRPr>
              <a:solidFill>
                <a:srgbClr val="FFFFFF"/>
              </a:solidFill>
            </a:endParaRPr>
          </a:p>
        </p:txBody>
      </p:sp>
      <p:sp>
        <p:nvSpPr>
          <p:cNvPr id="163" name="Google Shape;163;p25"/>
          <p:cNvSpPr txBox="1"/>
          <p:nvPr/>
        </p:nvSpPr>
        <p:spPr>
          <a:xfrm>
            <a:off x="0" y="4798675"/>
            <a:ext cx="1721400" cy="3591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fr-CA" sz="1100">
                <a:solidFill>
                  <a:srgbClr val="F1C232"/>
                </a:solidFill>
                <a:latin typeface="Times New Roman"/>
                <a:ea typeface="Times New Roman"/>
                <a:cs typeface="Times New Roman"/>
                <a:sym typeface="Times New Roman"/>
              </a:rPr>
              <a:t>Golden Touch inc.</a:t>
            </a:r>
            <a:endParaRPr/>
          </a:p>
        </p:txBody>
      </p:sp>
      <p:sp>
        <p:nvSpPr>
          <p:cNvPr id="164" name="Google Shape;164;p25"/>
          <p:cNvSpPr txBox="1"/>
          <p:nvPr/>
        </p:nvSpPr>
        <p:spPr>
          <a:xfrm>
            <a:off x="1869500" y="2440100"/>
            <a:ext cx="6083400" cy="7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65" name="Google Shape;165;p25"/>
          <p:cNvPicPr preferRelativeResize="0"/>
          <p:nvPr/>
        </p:nvPicPr>
        <p:blipFill>
          <a:blip r:embed="rId5">
            <a:alphaModFix/>
          </a:blip>
          <a:stretch>
            <a:fillRect/>
          </a:stretch>
        </p:blipFill>
        <p:spPr>
          <a:xfrm>
            <a:off x="424025" y="975125"/>
            <a:ext cx="7709125" cy="3943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6"/>
          <p:cNvPicPr preferRelativeResize="0"/>
          <p:nvPr/>
        </p:nvPicPr>
        <p:blipFill>
          <a:blip r:embed="rId3">
            <a:alphaModFix/>
          </a:blip>
          <a:stretch>
            <a:fillRect/>
          </a:stretch>
        </p:blipFill>
        <p:spPr>
          <a:xfrm>
            <a:off x="0" y="5"/>
            <a:ext cx="9144000" cy="5143495"/>
          </a:xfrm>
          <a:prstGeom prst="rect">
            <a:avLst/>
          </a:prstGeom>
          <a:noFill/>
          <a:ln>
            <a:noFill/>
          </a:ln>
        </p:spPr>
      </p:pic>
      <p:sp>
        <p:nvSpPr>
          <p:cNvPr id="171" name="Google Shape;17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CA" u="sng">
                <a:solidFill>
                  <a:srgbClr val="FFD966"/>
                </a:solidFill>
              </a:rPr>
              <a:t>Défis </a:t>
            </a:r>
            <a:endParaRPr u="sng">
              <a:solidFill>
                <a:srgbClr val="FFD966"/>
              </a:solidFill>
            </a:endParaRPr>
          </a:p>
        </p:txBody>
      </p:sp>
      <p:sp>
        <p:nvSpPr>
          <p:cNvPr id="172" name="Google Shape;172;p26"/>
          <p:cNvSpPr txBox="1">
            <a:spLocks noGrp="1"/>
          </p:cNvSpPr>
          <p:nvPr>
            <p:ph type="body" idx="1"/>
          </p:nvPr>
        </p:nvSpPr>
        <p:spPr>
          <a:xfrm>
            <a:off x="6115308" y="1374275"/>
            <a:ext cx="27621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D966"/>
              </a:buClr>
              <a:buSzPts val="1800"/>
              <a:buChar char="-"/>
            </a:pPr>
            <a:r>
              <a:rPr lang="fr-CA">
                <a:solidFill>
                  <a:srgbClr val="FFD966"/>
                </a:solidFill>
              </a:rPr>
              <a:t>Telecharger le code sur l’Arduino Nano</a:t>
            </a:r>
            <a:endParaRPr>
              <a:solidFill>
                <a:srgbClr val="FFD966"/>
              </a:solidFill>
            </a:endParaRPr>
          </a:p>
          <a:p>
            <a:pPr marL="457200" lvl="0" indent="-342900" algn="l" rtl="0">
              <a:spcBef>
                <a:spcPts val="0"/>
              </a:spcBef>
              <a:spcAft>
                <a:spcPts val="0"/>
              </a:spcAft>
              <a:buClr>
                <a:srgbClr val="FFD966"/>
              </a:buClr>
              <a:buSzPts val="1800"/>
              <a:buChar char="-"/>
            </a:pPr>
            <a:r>
              <a:rPr lang="fr-CA">
                <a:solidFill>
                  <a:srgbClr val="FFD966"/>
                </a:solidFill>
              </a:rPr>
              <a:t>Installer plus de 4 capteurs </a:t>
            </a:r>
            <a:endParaRPr>
              <a:solidFill>
                <a:srgbClr val="FFD966"/>
              </a:solidFill>
            </a:endParaRPr>
          </a:p>
          <a:p>
            <a:pPr marL="457200" lvl="0" indent="-342900" algn="l" rtl="0">
              <a:spcBef>
                <a:spcPts val="0"/>
              </a:spcBef>
              <a:spcAft>
                <a:spcPts val="0"/>
              </a:spcAft>
              <a:buClr>
                <a:srgbClr val="FFD966"/>
              </a:buClr>
              <a:buSzPts val="1800"/>
              <a:buChar char="-"/>
            </a:pPr>
            <a:r>
              <a:rPr lang="fr-CA">
                <a:solidFill>
                  <a:srgbClr val="FFD966"/>
                </a:solidFill>
              </a:rPr>
              <a:t>Connexion du bluetooth</a:t>
            </a:r>
            <a:endParaRPr>
              <a:solidFill>
                <a:srgbClr val="FFD966"/>
              </a:solidFill>
            </a:endParaRPr>
          </a:p>
          <a:p>
            <a:pPr marL="457200" lvl="0" indent="-342900" algn="l" rtl="0">
              <a:spcBef>
                <a:spcPts val="0"/>
              </a:spcBef>
              <a:spcAft>
                <a:spcPts val="0"/>
              </a:spcAft>
              <a:buClr>
                <a:srgbClr val="FFD966"/>
              </a:buClr>
              <a:buSzPts val="1800"/>
              <a:buChar char="-"/>
            </a:pPr>
            <a:r>
              <a:rPr lang="fr-CA">
                <a:solidFill>
                  <a:srgbClr val="FFD966"/>
                </a:solidFill>
              </a:rPr>
              <a:t>Charge de travail</a:t>
            </a:r>
            <a:endParaRPr>
              <a:solidFill>
                <a:srgbClr val="FFD966"/>
              </a:solidFill>
            </a:endParaRPr>
          </a:p>
          <a:p>
            <a:pPr marL="457200" lvl="0" indent="0" algn="l" rtl="0">
              <a:spcBef>
                <a:spcPts val="1600"/>
              </a:spcBef>
              <a:spcAft>
                <a:spcPts val="0"/>
              </a:spcAft>
              <a:buNone/>
            </a:pPr>
            <a:endParaRPr>
              <a:solidFill>
                <a:srgbClr val="FFD966"/>
              </a:solidFill>
            </a:endParaRPr>
          </a:p>
          <a:p>
            <a:pPr marL="457200" lvl="0" indent="0" algn="l" rtl="0">
              <a:spcBef>
                <a:spcPts val="1600"/>
              </a:spcBef>
              <a:spcAft>
                <a:spcPts val="1600"/>
              </a:spcAft>
              <a:buNone/>
            </a:pPr>
            <a:endParaRPr>
              <a:solidFill>
                <a:srgbClr val="FFD966"/>
              </a:solidFill>
            </a:endParaRPr>
          </a:p>
        </p:txBody>
      </p:sp>
      <p:sp>
        <p:nvSpPr>
          <p:cNvPr id="173" name="Google Shape;173;p26"/>
          <p:cNvSpPr txBox="1"/>
          <p:nvPr/>
        </p:nvSpPr>
        <p:spPr>
          <a:xfrm>
            <a:off x="0" y="4736700"/>
            <a:ext cx="2162400" cy="406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fr-CA" sz="1100">
                <a:solidFill>
                  <a:srgbClr val="F1C232"/>
                </a:solidFill>
                <a:latin typeface="Times New Roman"/>
                <a:ea typeface="Times New Roman"/>
                <a:cs typeface="Times New Roman"/>
                <a:sym typeface="Times New Roman"/>
              </a:rPr>
              <a:t>Golden Touch inc.</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7"/>
          <p:cNvPicPr preferRelativeResize="0"/>
          <p:nvPr/>
        </p:nvPicPr>
        <p:blipFill>
          <a:blip r:embed="rId3">
            <a:alphaModFix/>
          </a:blip>
          <a:stretch>
            <a:fillRect/>
          </a:stretch>
        </p:blipFill>
        <p:spPr>
          <a:xfrm>
            <a:off x="0" y="5"/>
            <a:ext cx="9144000" cy="5143495"/>
          </a:xfrm>
          <a:prstGeom prst="rect">
            <a:avLst/>
          </a:prstGeom>
          <a:noFill/>
          <a:ln>
            <a:noFill/>
          </a:ln>
        </p:spPr>
      </p:pic>
      <p:sp>
        <p:nvSpPr>
          <p:cNvPr id="179" name="Google Shape;179;p27"/>
          <p:cNvSpPr txBox="1">
            <a:spLocks noGrp="1"/>
          </p:cNvSpPr>
          <p:nvPr>
            <p:ph type="title"/>
          </p:nvPr>
        </p:nvSpPr>
        <p:spPr>
          <a:xfrm>
            <a:off x="5101350" y="434475"/>
            <a:ext cx="27276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CA" u="sng">
                <a:solidFill>
                  <a:srgbClr val="FFD966"/>
                </a:solidFill>
              </a:rPr>
              <a:t>Remerciement </a:t>
            </a:r>
            <a:endParaRPr u="sng">
              <a:solidFill>
                <a:srgbClr val="FFD966"/>
              </a:solidFill>
            </a:endParaRPr>
          </a:p>
        </p:txBody>
      </p:sp>
      <p:sp>
        <p:nvSpPr>
          <p:cNvPr id="180" name="Google Shape;180;p27"/>
          <p:cNvSpPr txBox="1">
            <a:spLocks noGrp="1"/>
          </p:cNvSpPr>
          <p:nvPr>
            <p:ph type="body" idx="1"/>
          </p:nvPr>
        </p:nvSpPr>
        <p:spPr>
          <a:xfrm>
            <a:off x="4663075" y="1353150"/>
            <a:ext cx="4346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solidFill>
                  <a:srgbClr val="FFD966"/>
                </a:solidFill>
              </a:rPr>
              <a:t>-Professeur Bouendeu, Emmanuel </a:t>
            </a:r>
            <a:endParaRPr>
              <a:solidFill>
                <a:srgbClr val="FFD966"/>
              </a:solidFill>
            </a:endParaRPr>
          </a:p>
          <a:p>
            <a:pPr marL="0" lvl="0" indent="0" algn="l" rtl="0">
              <a:spcBef>
                <a:spcPts val="1600"/>
              </a:spcBef>
              <a:spcAft>
                <a:spcPts val="0"/>
              </a:spcAft>
              <a:buNone/>
            </a:pPr>
            <a:r>
              <a:rPr lang="fr-CA">
                <a:solidFill>
                  <a:srgbClr val="FFD966"/>
                </a:solidFill>
              </a:rPr>
              <a:t>-Monsieur Comeau, Gilles   </a:t>
            </a:r>
            <a:endParaRPr>
              <a:solidFill>
                <a:srgbClr val="FFD966"/>
              </a:solidFill>
            </a:endParaRPr>
          </a:p>
          <a:p>
            <a:pPr marL="0" lvl="0" indent="0" algn="l" rtl="0">
              <a:spcBef>
                <a:spcPts val="1600"/>
              </a:spcBef>
              <a:spcAft>
                <a:spcPts val="0"/>
              </a:spcAft>
              <a:buNone/>
            </a:pPr>
            <a:r>
              <a:rPr lang="fr-CA">
                <a:solidFill>
                  <a:srgbClr val="FFD966"/>
                </a:solidFill>
              </a:rPr>
              <a:t>-Professeur Swirp, Mikael </a:t>
            </a:r>
            <a:endParaRPr>
              <a:solidFill>
                <a:srgbClr val="FFD966"/>
              </a:solidFill>
            </a:endParaRPr>
          </a:p>
          <a:p>
            <a:pPr marL="0" lvl="0" indent="0" algn="l" rtl="0">
              <a:spcBef>
                <a:spcPts val="1600"/>
              </a:spcBef>
              <a:spcAft>
                <a:spcPts val="0"/>
              </a:spcAft>
              <a:buNone/>
            </a:pPr>
            <a:r>
              <a:rPr lang="fr-CA">
                <a:solidFill>
                  <a:srgbClr val="FFD966"/>
                </a:solidFill>
              </a:rPr>
              <a:t>-Mannion, Kaleb</a:t>
            </a:r>
            <a:endParaRPr>
              <a:solidFill>
                <a:srgbClr val="FFD966"/>
              </a:solidFill>
            </a:endParaRPr>
          </a:p>
          <a:p>
            <a:pPr marL="0" lvl="0" indent="0" algn="l" rtl="0">
              <a:spcBef>
                <a:spcPts val="1600"/>
              </a:spcBef>
              <a:spcAft>
                <a:spcPts val="0"/>
              </a:spcAft>
              <a:buNone/>
            </a:pPr>
            <a:r>
              <a:rPr lang="fr-CA">
                <a:solidFill>
                  <a:srgbClr val="FFD966"/>
                </a:solidFill>
              </a:rPr>
              <a:t>-Halle-Sherman, Eric</a:t>
            </a:r>
            <a:r>
              <a:rPr lang="fr-CA"/>
              <a:t> </a:t>
            </a:r>
            <a:endParaRPr/>
          </a:p>
          <a:p>
            <a:pPr marL="0" lvl="0" indent="0" algn="l" rtl="0">
              <a:spcBef>
                <a:spcPts val="1600"/>
              </a:spcBef>
              <a:spcAft>
                <a:spcPts val="1600"/>
              </a:spcAft>
              <a:buNone/>
            </a:pPr>
            <a:r>
              <a:rPr lang="fr-CA">
                <a:solidFill>
                  <a:srgbClr val="FFD966"/>
                </a:solidFill>
              </a:rPr>
              <a:t>-Faculté de musique</a:t>
            </a:r>
            <a:r>
              <a:rPr lang="fr-CA">
                <a:solidFill>
                  <a:srgbClr val="F1C232"/>
                </a:solidFill>
              </a:rPr>
              <a:t> </a:t>
            </a:r>
            <a:endParaRPr>
              <a:solidFill>
                <a:srgbClr val="F1C232"/>
              </a:solidFill>
            </a:endParaRPr>
          </a:p>
        </p:txBody>
      </p:sp>
      <p:sp>
        <p:nvSpPr>
          <p:cNvPr id="181" name="Google Shape;181;p27"/>
          <p:cNvSpPr txBox="1"/>
          <p:nvPr/>
        </p:nvSpPr>
        <p:spPr>
          <a:xfrm>
            <a:off x="0" y="4736700"/>
            <a:ext cx="2162400" cy="406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fr-CA" sz="1100">
                <a:solidFill>
                  <a:srgbClr val="F1C232"/>
                </a:solidFill>
                <a:latin typeface="Times New Roman"/>
                <a:ea typeface="Times New Roman"/>
                <a:cs typeface="Times New Roman"/>
                <a:sym typeface="Times New Roman"/>
              </a:rPr>
              <a:t>Golden Touch inc.</a:t>
            </a:r>
            <a:endParaRPr/>
          </a:p>
        </p:txBody>
      </p:sp>
      <p:pic>
        <p:nvPicPr>
          <p:cNvPr id="182" name="Google Shape;182;p27"/>
          <p:cNvPicPr preferRelativeResize="0"/>
          <p:nvPr/>
        </p:nvPicPr>
        <p:blipFill>
          <a:blip r:embed="rId4">
            <a:alphaModFix/>
          </a:blip>
          <a:stretch>
            <a:fillRect/>
          </a:stretch>
        </p:blipFill>
        <p:spPr>
          <a:xfrm>
            <a:off x="688713" y="626275"/>
            <a:ext cx="3244582" cy="35559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pic>
        <p:nvPicPr>
          <p:cNvPr id="65" name="Google Shape;65;p14"/>
          <p:cNvPicPr preferRelativeResize="0"/>
          <p:nvPr/>
        </p:nvPicPr>
        <p:blipFill>
          <a:blip r:embed="rId3">
            <a:alphaModFix/>
          </a:blip>
          <a:stretch>
            <a:fillRect/>
          </a:stretch>
        </p:blipFill>
        <p:spPr>
          <a:xfrm>
            <a:off x="0" y="5"/>
            <a:ext cx="9144000" cy="5143495"/>
          </a:xfrm>
          <a:prstGeom prst="rect">
            <a:avLst/>
          </a:prstGeom>
          <a:noFill/>
          <a:ln>
            <a:noFill/>
          </a:ln>
        </p:spPr>
      </p:pic>
      <p:sp>
        <p:nvSpPr>
          <p:cNvPr id="66" name="Google Shape;66;p14"/>
          <p:cNvSpPr txBox="1">
            <a:spLocks noGrp="1"/>
          </p:cNvSpPr>
          <p:nvPr>
            <p:ph type="subTitle" idx="1"/>
          </p:nvPr>
        </p:nvSpPr>
        <p:spPr>
          <a:xfrm>
            <a:off x="5205125" y="97750"/>
            <a:ext cx="3627300" cy="4830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CA" u="sng">
                <a:solidFill>
                  <a:srgbClr val="FFD966"/>
                </a:solidFill>
              </a:rPr>
              <a:t>Membre de l’equipe</a:t>
            </a:r>
            <a:endParaRPr u="sng">
              <a:solidFill>
                <a:srgbClr val="FFD966"/>
              </a:solidFill>
            </a:endParaRPr>
          </a:p>
          <a:p>
            <a:pPr marL="0" lvl="0" indent="0" algn="r" rtl="0">
              <a:spcBef>
                <a:spcPts val="0"/>
              </a:spcBef>
              <a:spcAft>
                <a:spcPts val="0"/>
              </a:spcAft>
              <a:buNone/>
            </a:pPr>
            <a:endParaRPr>
              <a:solidFill>
                <a:srgbClr val="FFD966"/>
              </a:solidFill>
            </a:endParaRPr>
          </a:p>
          <a:p>
            <a:pPr marL="0" lvl="0" indent="0" algn="r" rtl="0">
              <a:spcBef>
                <a:spcPts val="0"/>
              </a:spcBef>
              <a:spcAft>
                <a:spcPts val="0"/>
              </a:spcAft>
              <a:buNone/>
            </a:pPr>
            <a:r>
              <a:rPr lang="fr-CA">
                <a:solidFill>
                  <a:srgbClr val="FFD966"/>
                </a:solidFill>
              </a:rPr>
              <a:t>Israël Panda</a:t>
            </a:r>
            <a:endParaRPr>
              <a:solidFill>
                <a:srgbClr val="FFD966"/>
              </a:solidFill>
            </a:endParaRPr>
          </a:p>
          <a:p>
            <a:pPr marL="0" lvl="0" indent="0" algn="r" rtl="0">
              <a:spcBef>
                <a:spcPts val="0"/>
              </a:spcBef>
              <a:spcAft>
                <a:spcPts val="0"/>
              </a:spcAft>
              <a:buNone/>
            </a:pPr>
            <a:r>
              <a:rPr lang="fr-CA">
                <a:solidFill>
                  <a:srgbClr val="FFD966"/>
                </a:solidFill>
              </a:rPr>
              <a:t> </a:t>
            </a:r>
            <a:endParaRPr>
              <a:solidFill>
                <a:srgbClr val="FFD966"/>
              </a:solidFill>
            </a:endParaRPr>
          </a:p>
          <a:p>
            <a:pPr marL="0" lvl="0" indent="0" algn="r" rtl="0">
              <a:spcBef>
                <a:spcPts val="0"/>
              </a:spcBef>
              <a:spcAft>
                <a:spcPts val="0"/>
              </a:spcAft>
              <a:buNone/>
            </a:pPr>
            <a:r>
              <a:rPr lang="fr-CA">
                <a:solidFill>
                  <a:srgbClr val="FFD966"/>
                </a:solidFill>
              </a:rPr>
              <a:t>Noël Daigba</a:t>
            </a:r>
            <a:endParaRPr>
              <a:solidFill>
                <a:srgbClr val="FFD966"/>
              </a:solidFill>
            </a:endParaRPr>
          </a:p>
          <a:p>
            <a:pPr marL="0" lvl="0" indent="0" algn="r" rtl="0">
              <a:spcBef>
                <a:spcPts val="0"/>
              </a:spcBef>
              <a:spcAft>
                <a:spcPts val="0"/>
              </a:spcAft>
              <a:buNone/>
            </a:pPr>
            <a:endParaRPr>
              <a:solidFill>
                <a:srgbClr val="FFD966"/>
              </a:solidFill>
            </a:endParaRPr>
          </a:p>
          <a:p>
            <a:pPr marL="0" lvl="0" indent="0" algn="r" rtl="0">
              <a:spcBef>
                <a:spcPts val="0"/>
              </a:spcBef>
              <a:spcAft>
                <a:spcPts val="0"/>
              </a:spcAft>
              <a:buNone/>
            </a:pPr>
            <a:r>
              <a:rPr lang="fr-CA">
                <a:solidFill>
                  <a:srgbClr val="FFD966"/>
                </a:solidFill>
              </a:rPr>
              <a:t>Catalina Tapias</a:t>
            </a:r>
            <a:endParaRPr>
              <a:solidFill>
                <a:srgbClr val="FFD966"/>
              </a:solidFill>
            </a:endParaRPr>
          </a:p>
          <a:p>
            <a:pPr marL="0" lvl="0" indent="0" algn="r" rtl="0">
              <a:spcBef>
                <a:spcPts val="0"/>
              </a:spcBef>
              <a:spcAft>
                <a:spcPts val="0"/>
              </a:spcAft>
              <a:buNone/>
            </a:pPr>
            <a:endParaRPr>
              <a:solidFill>
                <a:srgbClr val="FFD966"/>
              </a:solidFill>
            </a:endParaRPr>
          </a:p>
          <a:p>
            <a:pPr marL="0" lvl="0" indent="0" algn="r" rtl="0">
              <a:spcBef>
                <a:spcPts val="0"/>
              </a:spcBef>
              <a:spcAft>
                <a:spcPts val="0"/>
              </a:spcAft>
              <a:buNone/>
            </a:pPr>
            <a:r>
              <a:rPr lang="fr-CA">
                <a:solidFill>
                  <a:srgbClr val="FFD966"/>
                </a:solidFill>
              </a:rPr>
              <a:t>Dominik Séguin</a:t>
            </a:r>
            <a:endParaRPr>
              <a:solidFill>
                <a:srgbClr val="FFD966"/>
              </a:solidFill>
            </a:endParaRPr>
          </a:p>
          <a:p>
            <a:pPr marL="0" lvl="0" indent="0" algn="r" rtl="0">
              <a:spcBef>
                <a:spcPts val="0"/>
              </a:spcBef>
              <a:spcAft>
                <a:spcPts val="0"/>
              </a:spcAft>
              <a:buNone/>
            </a:pPr>
            <a:endParaRPr>
              <a:solidFill>
                <a:srgbClr val="FFD966"/>
              </a:solidFill>
            </a:endParaRPr>
          </a:p>
          <a:p>
            <a:pPr marL="0" lvl="0" indent="0" algn="r" rtl="0">
              <a:spcBef>
                <a:spcPts val="0"/>
              </a:spcBef>
              <a:spcAft>
                <a:spcPts val="0"/>
              </a:spcAft>
              <a:buNone/>
            </a:pPr>
            <a:r>
              <a:rPr lang="fr-CA">
                <a:solidFill>
                  <a:srgbClr val="FFD966"/>
                </a:solidFill>
              </a:rPr>
              <a:t>Younes  Sabate</a:t>
            </a:r>
            <a:endParaRPr>
              <a:solidFill>
                <a:srgbClr val="FFD966"/>
              </a:solidFill>
            </a:endParaRPr>
          </a:p>
          <a:p>
            <a:pPr marL="0" lvl="0" indent="0" algn="ctr" rtl="0">
              <a:spcBef>
                <a:spcPts val="0"/>
              </a:spcBef>
              <a:spcAft>
                <a:spcPts val="0"/>
              </a:spcAft>
              <a:buNone/>
            </a:pPr>
            <a:endParaRPr/>
          </a:p>
        </p:txBody>
      </p:sp>
      <p:sp>
        <p:nvSpPr>
          <p:cNvPr id="67" name="Google Shape;67;p14"/>
          <p:cNvSpPr txBox="1"/>
          <p:nvPr/>
        </p:nvSpPr>
        <p:spPr>
          <a:xfrm>
            <a:off x="29500" y="4713825"/>
            <a:ext cx="1744800" cy="3801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fr-CA" sz="1100">
                <a:solidFill>
                  <a:srgbClr val="F1C232"/>
                </a:solidFill>
                <a:latin typeface="Times New Roman"/>
                <a:ea typeface="Times New Roman"/>
                <a:cs typeface="Times New Roman"/>
                <a:sym typeface="Times New Roman"/>
              </a:rPr>
              <a:t>Golden Touch inc.</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0" y="-37470"/>
            <a:ext cx="9144000" cy="5143500"/>
          </a:xfrm>
          <a:prstGeom prst="rect">
            <a:avLst/>
          </a:prstGeom>
          <a:noFill/>
          <a:ln>
            <a:noFill/>
          </a:ln>
        </p:spPr>
      </p:pic>
      <p:sp>
        <p:nvSpPr>
          <p:cNvPr id="73" name="Google Shape;73;p15"/>
          <p:cNvSpPr txBox="1">
            <a:spLocks noGrp="1"/>
          </p:cNvSpPr>
          <p:nvPr>
            <p:ph type="title"/>
          </p:nvPr>
        </p:nvSpPr>
        <p:spPr>
          <a:xfrm>
            <a:off x="311700" y="471800"/>
            <a:ext cx="85206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CA" u="sng">
                <a:solidFill>
                  <a:srgbClr val="FFD966"/>
                </a:solidFill>
              </a:rPr>
              <a:t>Plan de la présentation</a:t>
            </a:r>
            <a:endParaRPr u="sng">
              <a:solidFill>
                <a:srgbClr val="FFD966"/>
              </a:solidFill>
            </a:endParaRPr>
          </a:p>
        </p:txBody>
      </p:sp>
      <p:sp>
        <p:nvSpPr>
          <p:cNvPr id="74" name="Google Shape;74;p15"/>
          <p:cNvSpPr txBox="1">
            <a:spLocks noGrp="1"/>
          </p:cNvSpPr>
          <p:nvPr>
            <p:ph type="body" idx="1"/>
          </p:nvPr>
        </p:nvSpPr>
        <p:spPr>
          <a:xfrm>
            <a:off x="4170900" y="1287225"/>
            <a:ext cx="46614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D966"/>
              </a:buClr>
              <a:buSzPts val="1800"/>
              <a:buChar char="-"/>
            </a:pPr>
            <a:r>
              <a:rPr lang="fr-CA">
                <a:solidFill>
                  <a:srgbClr val="FFD966"/>
                </a:solidFill>
              </a:rPr>
              <a:t>Enonce du probleme</a:t>
            </a:r>
            <a:endParaRPr>
              <a:solidFill>
                <a:srgbClr val="FFD966"/>
              </a:solidFill>
            </a:endParaRPr>
          </a:p>
          <a:p>
            <a:pPr marL="457200" lvl="0" indent="-342900" algn="l" rtl="0">
              <a:spcBef>
                <a:spcPts val="0"/>
              </a:spcBef>
              <a:spcAft>
                <a:spcPts val="0"/>
              </a:spcAft>
              <a:buClr>
                <a:srgbClr val="FFD966"/>
              </a:buClr>
              <a:buSzPts val="1800"/>
              <a:buChar char="-"/>
            </a:pPr>
            <a:r>
              <a:rPr lang="fr-CA">
                <a:solidFill>
                  <a:srgbClr val="FFD966"/>
                </a:solidFill>
              </a:rPr>
              <a:t>Priorité des besoins </a:t>
            </a:r>
            <a:endParaRPr>
              <a:solidFill>
                <a:srgbClr val="FFD966"/>
              </a:solidFill>
            </a:endParaRPr>
          </a:p>
          <a:p>
            <a:pPr marL="457200" lvl="0" indent="-342900" algn="l" rtl="0">
              <a:spcBef>
                <a:spcPts val="0"/>
              </a:spcBef>
              <a:spcAft>
                <a:spcPts val="0"/>
              </a:spcAft>
              <a:buClr>
                <a:srgbClr val="FFD966"/>
              </a:buClr>
              <a:buSzPts val="1800"/>
              <a:buChar char="-"/>
            </a:pPr>
            <a:r>
              <a:rPr lang="fr-CA">
                <a:solidFill>
                  <a:srgbClr val="FFD966"/>
                </a:solidFill>
              </a:rPr>
              <a:t>Prototype 1 </a:t>
            </a:r>
            <a:endParaRPr>
              <a:solidFill>
                <a:srgbClr val="FFD966"/>
              </a:solidFill>
            </a:endParaRPr>
          </a:p>
          <a:p>
            <a:pPr marL="457200" lvl="0" indent="-342900" algn="l" rtl="0">
              <a:spcBef>
                <a:spcPts val="0"/>
              </a:spcBef>
              <a:spcAft>
                <a:spcPts val="0"/>
              </a:spcAft>
              <a:buClr>
                <a:srgbClr val="FFD966"/>
              </a:buClr>
              <a:buSzPts val="1800"/>
              <a:buChar char="-"/>
            </a:pPr>
            <a:r>
              <a:rPr lang="fr-CA">
                <a:solidFill>
                  <a:srgbClr val="FFD966"/>
                </a:solidFill>
              </a:rPr>
              <a:t>Prototype 2</a:t>
            </a:r>
            <a:endParaRPr>
              <a:solidFill>
                <a:srgbClr val="FFD966"/>
              </a:solidFill>
            </a:endParaRPr>
          </a:p>
          <a:p>
            <a:pPr marL="457200" lvl="0" indent="-342900" algn="l" rtl="0">
              <a:spcBef>
                <a:spcPts val="0"/>
              </a:spcBef>
              <a:spcAft>
                <a:spcPts val="0"/>
              </a:spcAft>
              <a:buClr>
                <a:srgbClr val="FFD966"/>
              </a:buClr>
              <a:buSzPts val="1800"/>
              <a:buChar char="-"/>
            </a:pPr>
            <a:r>
              <a:rPr lang="fr-CA">
                <a:solidFill>
                  <a:srgbClr val="FFD966"/>
                </a:solidFill>
              </a:rPr>
              <a:t>Prototype 3 </a:t>
            </a:r>
            <a:endParaRPr>
              <a:solidFill>
                <a:srgbClr val="FFD966"/>
              </a:solidFill>
            </a:endParaRPr>
          </a:p>
          <a:p>
            <a:pPr marL="457200" lvl="0" indent="-342900" algn="l" rtl="0">
              <a:spcBef>
                <a:spcPts val="0"/>
              </a:spcBef>
              <a:spcAft>
                <a:spcPts val="0"/>
              </a:spcAft>
              <a:buClr>
                <a:srgbClr val="FFD966"/>
              </a:buClr>
              <a:buSzPts val="1800"/>
              <a:buChar char="-"/>
            </a:pPr>
            <a:r>
              <a:rPr lang="fr-CA">
                <a:solidFill>
                  <a:srgbClr val="FFD966"/>
                </a:solidFill>
              </a:rPr>
              <a:t>Produit finale ( stipulation d’apparence voulu) </a:t>
            </a:r>
            <a:endParaRPr>
              <a:solidFill>
                <a:srgbClr val="FFD966"/>
              </a:solidFill>
            </a:endParaRPr>
          </a:p>
          <a:p>
            <a:pPr marL="457200" lvl="0" indent="-342900" algn="l" rtl="0">
              <a:spcBef>
                <a:spcPts val="0"/>
              </a:spcBef>
              <a:spcAft>
                <a:spcPts val="0"/>
              </a:spcAft>
              <a:buClr>
                <a:srgbClr val="FFD966"/>
              </a:buClr>
              <a:buSzPts val="1800"/>
              <a:buChar char="-"/>
            </a:pPr>
            <a:r>
              <a:rPr lang="fr-CA">
                <a:solidFill>
                  <a:srgbClr val="FFD966"/>
                </a:solidFill>
              </a:rPr>
              <a:t>Nomenclature des matériaux </a:t>
            </a:r>
            <a:endParaRPr>
              <a:solidFill>
                <a:srgbClr val="FFD966"/>
              </a:solidFill>
            </a:endParaRPr>
          </a:p>
          <a:p>
            <a:pPr marL="457200" lvl="0" indent="-342900" algn="l" rtl="0">
              <a:spcBef>
                <a:spcPts val="0"/>
              </a:spcBef>
              <a:spcAft>
                <a:spcPts val="0"/>
              </a:spcAft>
              <a:buClr>
                <a:srgbClr val="FFD966"/>
              </a:buClr>
              <a:buSzPts val="1800"/>
              <a:buChar char="-"/>
            </a:pPr>
            <a:r>
              <a:rPr lang="fr-CA">
                <a:solidFill>
                  <a:srgbClr val="FFD966"/>
                </a:solidFill>
              </a:rPr>
              <a:t>Défis  </a:t>
            </a:r>
            <a:endParaRPr/>
          </a:p>
        </p:txBody>
      </p:sp>
      <p:sp>
        <p:nvSpPr>
          <p:cNvPr id="75" name="Google Shape;75;p15"/>
          <p:cNvSpPr txBox="1"/>
          <p:nvPr/>
        </p:nvSpPr>
        <p:spPr>
          <a:xfrm>
            <a:off x="0" y="4703625"/>
            <a:ext cx="2290800" cy="3531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fr-CA" sz="1100">
                <a:solidFill>
                  <a:srgbClr val="F1C232"/>
                </a:solidFill>
                <a:latin typeface="Times New Roman"/>
                <a:ea typeface="Times New Roman"/>
                <a:cs typeface="Times New Roman"/>
                <a:sym typeface="Times New Roman"/>
              </a:rPr>
              <a:t>Golden Touch inc.</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6"/>
          <p:cNvPicPr preferRelativeResize="0"/>
          <p:nvPr/>
        </p:nvPicPr>
        <p:blipFill>
          <a:blip r:embed="rId3">
            <a:alphaModFix/>
          </a:blip>
          <a:stretch>
            <a:fillRect/>
          </a:stretch>
        </p:blipFill>
        <p:spPr>
          <a:xfrm>
            <a:off x="-12" y="-18738"/>
            <a:ext cx="9144000" cy="5180976"/>
          </a:xfrm>
          <a:prstGeom prst="rect">
            <a:avLst/>
          </a:prstGeom>
          <a:noFill/>
          <a:ln>
            <a:noFill/>
          </a:ln>
        </p:spPr>
      </p:pic>
      <p:pic>
        <p:nvPicPr>
          <p:cNvPr id="81" name="Google Shape;81;p16"/>
          <p:cNvPicPr preferRelativeResize="0"/>
          <p:nvPr/>
        </p:nvPicPr>
        <p:blipFill>
          <a:blip r:embed="rId4">
            <a:alphaModFix/>
          </a:blip>
          <a:stretch>
            <a:fillRect/>
          </a:stretch>
        </p:blipFill>
        <p:spPr>
          <a:xfrm>
            <a:off x="311700" y="1002250"/>
            <a:ext cx="8295975" cy="2933025"/>
          </a:xfrm>
          <a:prstGeom prst="rect">
            <a:avLst/>
          </a:prstGeom>
          <a:noFill/>
          <a:ln>
            <a:noFill/>
          </a:ln>
        </p:spPr>
      </p:pic>
      <p:sp>
        <p:nvSpPr>
          <p:cNvPr id="82" name="Google Shape;82;p16"/>
          <p:cNvSpPr txBox="1">
            <a:spLocks noGrp="1"/>
          </p:cNvSpPr>
          <p:nvPr>
            <p:ph type="body" idx="1"/>
          </p:nvPr>
        </p:nvSpPr>
        <p:spPr>
          <a:xfrm>
            <a:off x="311700" y="1796725"/>
            <a:ext cx="8520600" cy="2316000"/>
          </a:xfrm>
          <a:prstGeom prst="rect">
            <a:avLst/>
          </a:prstGeom>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fr-CA">
                <a:solidFill>
                  <a:srgbClr val="FFD966"/>
                </a:solidFill>
                <a:latin typeface="Times New Roman"/>
                <a:ea typeface="Times New Roman"/>
                <a:cs typeface="Times New Roman"/>
                <a:sym typeface="Times New Roman"/>
              </a:rPr>
              <a:t>Concevoir, pour les </a:t>
            </a:r>
            <a:r>
              <a:rPr lang="fr-CA" u="sng">
                <a:solidFill>
                  <a:srgbClr val="FFD966"/>
                </a:solidFill>
                <a:latin typeface="Times New Roman"/>
                <a:ea typeface="Times New Roman"/>
                <a:cs typeface="Times New Roman"/>
                <a:sym typeface="Times New Roman"/>
              </a:rPr>
              <a:t>formateurs au piano, les chercheurs et les apprenants</a:t>
            </a:r>
            <a:r>
              <a:rPr lang="fr-CA">
                <a:solidFill>
                  <a:srgbClr val="FFD966"/>
                </a:solidFill>
                <a:latin typeface="Times New Roman"/>
                <a:ea typeface="Times New Roman"/>
                <a:cs typeface="Times New Roman"/>
                <a:sym typeface="Times New Roman"/>
              </a:rPr>
              <a:t>, un dispositif de mesure de pression de petite taille, très sensible, facilement démontable, d’un prix abordable et qui est capable d’enregistrer les données mesurées puis les afficher sur un écran sous forme de graphique facile à interpréter et comprendre.</a:t>
            </a:r>
            <a:endParaRPr>
              <a:solidFill>
                <a:srgbClr val="FFD966"/>
              </a:solidFill>
              <a:latin typeface="Times New Roman"/>
              <a:ea typeface="Times New Roman"/>
              <a:cs typeface="Times New Roman"/>
              <a:sym typeface="Times New Roman"/>
            </a:endParaRPr>
          </a:p>
          <a:p>
            <a:pPr marL="0" lvl="0" indent="457200" algn="just" rtl="0">
              <a:lnSpc>
                <a:spcPct val="200000"/>
              </a:lnSpc>
              <a:spcBef>
                <a:spcPts val="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sp>
        <p:nvSpPr>
          <p:cNvPr id="83" name="Google Shape;83;p16"/>
          <p:cNvSpPr txBox="1"/>
          <p:nvPr/>
        </p:nvSpPr>
        <p:spPr>
          <a:xfrm>
            <a:off x="2331388" y="907200"/>
            <a:ext cx="5672400" cy="7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3600">
                <a:solidFill>
                  <a:srgbClr val="FFD966"/>
                </a:solidFill>
                <a:latin typeface="Times New Roman"/>
                <a:ea typeface="Times New Roman"/>
                <a:cs typeface="Times New Roman"/>
                <a:sym typeface="Times New Roman"/>
              </a:rPr>
              <a:t>Enonce du probleme</a:t>
            </a:r>
            <a:endParaRPr sz="3600">
              <a:solidFill>
                <a:srgbClr val="FFD966"/>
              </a:solidFill>
              <a:latin typeface="Times New Roman"/>
              <a:ea typeface="Times New Roman"/>
              <a:cs typeface="Times New Roman"/>
              <a:sym typeface="Times New Roman"/>
            </a:endParaRPr>
          </a:p>
        </p:txBody>
      </p:sp>
      <p:sp>
        <p:nvSpPr>
          <p:cNvPr id="84" name="Google Shape;84;p16"/>
          <p:cNvSpPr txBox="1"/>
          <p:nvPr/>
        </p:nvSpPr>
        <p:spPr>
          <a:xfrm>
            <a:off x="0" y="4736700"/>
            <a:ext cx="2162400" cy="406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fr-CA" sz="1100">
                <a:solidFill>
                  <a:srgbClr val="F1C232"/>
                </a:solidFill>
                <a:latin typeface="Times New Roman"/>
                <a:ea typeface="Times New Roman"/>
                <a:cs typeface="Times New Roman"/>
                <a:sym typeface="Times New Roman"/>
              </a:rPr>
              <a:t>Golden Touch inc.</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90" name="Google Shape;90;p17"/>
          <p:cNvSpPr txBox="1">
            <a:spLocks noGrp="1"/>
          </p:cNvSpPr>
          <p:nvPr>
            <p:ph type="title"/>
          </p:nvPr>
        </p:nvSpPr>
        <p:spPr>
          <a:xfrm>
            <a:off x="311700" y="327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a:solidFill>
                  <a:srgbClr val="FFFFFF"/>
                </a:solidFill>
              </a:rPr>
              <a:t>Priorités des besoins </a:t>
            </a:r>
            <a:endParaRPr>
              <a:solidFill>
                <a:srgbClr val="FFFFFF"/>
              </a:solidFill>
            </a:endParaRPr>
          </a:p>
        </p:txBody>
      </p:sp>
      <p:sp>
        <p:nvSpPr>
          <p:cNvPr id="91" name="Google Shape;91;p17"/>
          <p:cNvSpPr txBox="1"/>
          <p:nvPr/>
        </p:nvSpPr>
        <p:spPr>
          <a:xfrm>
            <a:off x="0" y="4789200"/>
            <a:ext cx="2478000" cy="3693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fr-CA" sz="1100">
                <a:solidFill>
                  <a:srgbClr val="F1C232"/>
                </a:solidFill>
                <a:latin typeface="Times New Roman"/>
                <a:ea typeface="Times New Roman"/>
                <a:cs typeface="Times New Roman"/>
                <a:sym typeface="Times New Roman"/>
              </a:rPr>
              <a:t>Golden Touch inc.</a:t>
            </a:r>
            <a:endParaRPr/>
          </a:p>
        </p:txBody>
      </p:sp>
      <p:pic>
        <p:nvPicPr>
          <p:cNvPr id="92" name="Google Shape;92;p17"/>
          <p:cNvPicPr preferRelativeResize="0"/>
          <p:nvPr/>
        </p:nvPicPr>
        <p:blipFill>
          <a:blip r:embed="rId4">
            <a:alphaModFix/>
          </a:blip>
          <a:stretch>
            <a:fillRect/>
          </a:stretch>
        </p:blipFill>
        <p:spPr>
          <a:xfrm>
            <a:off x="1075275" y="1064850"/>
            <a:ext cx="6993449" cy="3457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98" name="Google Shape;98;p18"/>
          <p:cNvSpPr txBox="1">
            <a:spLocks noGrp="1"/>
          </p:cNvSpPr>
          <p:nvPr>
            <p:ph type="title"/>
          </p:nvPr>
        </p:nvSpPr>
        <p:spPr>
          <a:xfrm>
            <a:off x="177025" y="-286725"/>
            <a:ext cx="5407800" cy="9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sz="3600">
                <a:solidFill>
                  <a:srgbClr val="FFFFFF"/>
                </a:solidFill>
              </a:rPr>
              <a:t>Prototype 1</a:t>
            </a:r>
            <a:r>
              <a:rPr lang="fr-CA" sz="9600">
                <a:solidFill>
                  <a:srgbClr val="FFFFFF"/>
                </a:solidFill>
              </a:rPr>
              <a:t> </a:t>
            </a:r>
            <a:endParaRPr sz="9600">
              <a:solidFill>
                <a:srgbClr val="FFFFFF"/>
              </a:solidFill>
            </a:endParaRPr>
          </a:p>
        </p:txBody>
      </p:sp>
      <p:sp>
        <p:nvSpPr>
          <p:cNvPr id="99" name="Google Shape;99;p18"/>
          <p:cNvSpPr txBox="1">
            <a:spLocks noGrp="1"/>
          </p:cNvSpPr>
          <p:nvPr>
            <p:ph type="body" idx="1"/>
          </p:nvPr>
        </p:nvSpPr>
        <p:spPr>
          <a:xfrm>
            <a:off x="177025" y="1457725"/>
            <a:ext cx="54078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a:solidFill>
                  <a:srgbClr val="FFFFFF"/>
                </a:solidFill>
              </a:rPr>
              <a:t>-Aucune dépense </a:t>
            </a:r>
            <a:endParaRPr>
              <a:solidFill>
                <a:srgbClr val="FFFFFF"/>
              </a:solidFill>
            </a:endParaRPr>
          </a:p>
          <a:p>
            <a:pPr marL="0" lvl="0" indent="0" algn="ctr" rtl="0">
              <a:spcBef>
                <a:spcPts val="1600"/>
              </a:spcBef>
              <a:spcAft>
                <a:spcPts val="0"/>
              </a:spcAft>
              <a:buNone/>
            </a:pPr>
            <a:r>
              <a:rPr lang="fr-CA">
                <a:solidFill>
                  <a:srgbClr val="FFFFFF"/>
                </a:solidFill>
              </a:rPr>
              <a:t>-Basée sur la taille réelle de notre produit finale </a:t>
            </a:r>
            <a:endParaRPr>
              <a:solidFill>
                <a:srgbClr val="FFFFFF"/>
              </a:solidFill>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fr-CA"/>
              <a:t> </a:t>
            </a:r>
            <a:endParaRPr/>
          </a:p>
        </p:txBody>
      </p:sp>
      <p:pic>
        <p:nvPicPr>
          <p:cNvPr id="100" name="Google Shape;100;p18"/>
          <p:cNvPicPr preferRelativeResize="0"/>
          <p:nvPr/>
        </p:nvPicPr>
        <p:blipFill rotWithShape="1">
          <a:blip r:embed="rId4">
            <a:alphaModFix/>
          </a:blip>
          <a:srcRect t="1710" b="-1709"/>
          <a:stretch/>
        </p:blipFill>
        <p:spPr>
          <a:xfrm>
            <a:off x="177025" y="2687075"/>
            <a:ext cx="2341426" cy="2092900"/>
          </a:xfrm>
          <a:prstGeom prst="rect">
            <a:avLst/>
          </a:prstGeom>
          <a:noFill/>
          <a:ln>
            <a:noFill/>
          </a:ln>
        </p:spPr>
      </p:pic>
      <p:pic>
        <p:nvPicPr>
          <p:cNvPr id="101" name="Google Shape;101;p18"/>
          <p:cNvPicPr preferRelativeResize="0"/>
          <p:nvPr/>
        </p:nvPicPr>
        <p:blipFill>
          <a:blip r:embed="rId5">
            <a:alphaModFix/>
          </a:blip>
          <a:stretch>
            <a:fillRect/>
          </a:stretch>
        </p:blipFill>
        <p:spPr>
          <a:xfrm>
            <a:off x="3235525" y="2687075"/>
            <a:ext cx="2341424" cy="2092901"/>
          </a:xfrm>
          <a:prstGeom prst="rect">
            <a:avLst/>
          </a:prstGeom>
          <a:noFill/>
          <a:ln>
            <a:noFill/>
          </a:ln>
        </p:spPr>
      </p:pic>
      <p:pic>
        <p:nvPicPr>
          <p:cNvPr id="102" name="Google Shape;102;p18"/>
          <p:cNvPicPr preferRelativeResize="0"/>
          <p:nvPr/>
        </p:nvPicPr>
        <p:blipFill>
          <a:blip r:embed="rId6">
            <a:alphaModFix/>
          </a:blip>
          <a:stretch>
            <a:fillRect/>
          </a:stretch>
        </p:blipFill>
        <p:spPr>
          <a:xfrm>
            <a:off x="6294030" y="2687075"/>
            <a:ext cx="2341424" cy="2092901"/>
          </a:xfrm>
          <a:prstGeom prst="rect">
            <a:avLst/>
          </a:prstGeom>
          <a:noFill/>
          <a:ln>
            <a:noFill/>
          </a:ln>
        </p:spPr>
      </p:pic>
      <p:pic>
        <p:nvPicPr>
          <p:cNvPr id="103" name="Google Shape;103;p18"/>
          <p:cNvPicPr preferRelativeResize="0"/>
          <p:nvPr/>
        </p:nvPicPr>
        <p:blipFill>
          <a:blip r:embed="rId7">
            <a:alphaModFix/>
          </a:blip>
          <a:stretch>
            <a:fillRect/>
          </a:stretch>
        </p:blipFill>
        <p:spPr>
          <a:xfrm>
            <a:off x="6294024" y="220075"/>
            <a:ext cx="2341424" cy="2092901"/>
          </a:xfrm>
          <a:prstGeom prst="rect">
            <a:avLst/>
          </a:prstGeom>
          <a:noFill/>
          <a:ln>
            <a:noFill/>
          </a:ln>
        </p:spPr>
      </p:pic>
      <p:sp>
        <p:nvSpPr>
          <p:cNvPr id="104" name="Google Shape;104;p18"/>
          <p:cNvSpPr txBox="1"/>
          <p:nvPr/>
        </p:nvSpPr>
        <p:spPr>
          <a:xfrm>
            <a:off x="0" y="4784025"/>
            <a:ext cx="2027700" cy="3009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fr-CA" sz="1100">
                <a:solidFill>
                  <a:srgbClr val="F1C232"/>
                </a:solidFill>
                <a:latin typeface="Times New Roman"/>
                <a:ea typeface="Times New Roman"/>
                <a:cs typeface="Times New Roman"/>
                <a:sym typeface="Times New Roman"/>
              </a:rPr>
              <a:t>Golden Touch inc.</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10" name="Google Shape;110;p19"/>
          <p:cNvPicPr preferRelativeResize="0"/>
          <p:nvPr/>
        </p:nvPicPr>
        <p:blipFill>
          <a:blip r:embed="rId4">
            <a:alphaModFix/>
          </a:blip>
          <a:stretch>
            <a:fillRect/>
          </a:stretch>
        </p:blipFill>
        <p:spPr>
          <a:xfrm>
            <a:off x="1598900" y="211600"/>
            <a:ext cx="4555124" cy="3981725"/>
          </a:xfrm>
          <a:prstGeom prst="rect">
            <a:avLst/>
          </a:prstGeom>
          <a:noFill/>
          <a:ln>
            <a:noFill/>
          </a:ln>
        </p:spPr>
      </p:pic>
      <p:sp>
        <p:nvSpPr>
          <p:cNvPr id="111" name="Google Shape;111;p19"/>
          <p:cNvSpPr txBox="1"/>
          <p:nvPr/>
        </p:nvSpPr>
        <p:spPr>
          <a:xfrm>
            <a:off x="2095350" y="4320075"/>
            <a:ext cx="4953300" cy="6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a:solidFill>
                  <a:srgbClr val="FFFFFF"/>
                </a:solidFill>
              </a:rPr>
              <a:t>Conclusion tirée: Construire en largeur et non en hauteur  </a:t>
            </a:r>
            <a:endParaRPr>
              <a:solidFill>
                <a:srgbClr val="FFFFFF"/>
              </a:solidFill>
            </a:endParaRPr>
          </a:p>
        </p:txBody>
      </p:sp>
      <p:sp>
        <p:nvSpPr>
          <p:cNvPr id="112" name="Google Shape;112;p19"/>
          <p:cNvSpPr txBox="1"/>
          <p:nvPr/>
        </p:nvSpPr>
        <p:spPr>
          <a:xfrm>
            <a:off x="0" y="4753200"/>
            <a:ext cx="1732200" cy="3903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fr-CA" sz="1100">
                <a:solidFill>
                  <a:srgbClr val="F1C232"/>
                </a:solidFill>
                <a:latin typeface="Times New Roman"/>
                <a:ea typeface="Times New Roman"/>
                <a:cs typeface="Times New Roman"/>
                <a:sym typeface="Times New Roman"/>
              </a:rPr>
              <a:t>Golden Touch inc.</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8" name="Google Shape;118;p20"/>
          <p:cNvSpPr txBox="1">
            <a:spLocks noGrp="1"/>
          </p:cNvSpPr>
          <p:nvPr>
            <p:ph type="title"/>
          </p:nvPr>
        </p:nvSpPr>
        <p:spPr>
          <a:xfrm>
            <a:off x="205200" y="2739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sz="3600">
                <a:solidFill>
                  <a:srgbClr val="FFFFFF"/>
                </a:solidFill>
              </a:rPr>
              <a:t>Prototype 2  </a:t>
            </a:r>
            <a:endParaRPr sz="3600">
              <a:solidFill>
                <a:srgbClr val="FFFFFF"/>
              </a:solidFill>
            </a:endParaRPr>
          </a:p>
        </p:txBody>
      </p:sp>
      <p:sp>
        <p:nvSpPr>
          <p:cNvPr id="119" name="Google Shape;119;p20"/>
          <p:cNvSpPr txBox="1">
            <a:spLocks noGrp="1"/>
          </p:cNvSpPr>
          <p:nvPr>
            <p:ph type="body" idx="1"/>
          </p:nvPr>
        </p:nvSpPr>
        <p:spPr>
          <a:xfrm>
            <a:off x="311700" y="1165575"/>
            <a:ext cx="4260300" cy="3154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fr-CA">
                <a:solidFill>
                  <a:srgbClr val="FFFFFF"/>
                </a:solidFill>
              </a:rPr>
              <a:t>Expérience avec un seul capteur</a:t>
            </a:r>
            <a:endParaRPr>
              <a:solidFill>
                <a:srgbClr val="FFFFFF"/>
              </a:solidFill>
            </a:endParaRPr>
          </a:p>
          <a:p>
            <a:pPr marL="457200" lvl="0" indent="-342900" algn="l" rtl="0">
              <a:spcBef>
                <a:spcPts val="0"/>
              </a:spcBef>
              <a:spcAft>
                <a:spcPts val="0"/>
              </a:spcAft>
              <a:buClr>
                <a:srgbClr val="FFFFFF"/>
              </a:buClr>
              <a:buSzPts val="1800"/>
              <a:buChar char="-"/>
            </a:pPr>
            <a:r>
              <a:rPr lang="fr-CA">
                <a:solidFill>
                  <a:srgbClr val="FFFFFF"/>
                </a:solidFill>
              </a:rPr>
              <a:t>Première mise en service du code arduino</a:t>
            </a:r>
            <a:endParaRPr>
              <a:solidFill>
                <a:srgbClr val="FFFFFF"/>
              </a:solidFill>
            </a:endParaRPr>
          </a:p>
          <a:p>
            <a:pPr marL="457200" lvl="0" indent="-342900" algn="l" rtl="0">
              <a:spcBef>
                <a:spcPts val="0"/>
              </a:spcBef>
              <a:spcAft>
                <a:spcPts val="0"/>
              </a:spcAft>
              <a:buClr>
                <a:srgbClr val="FFFFFF"/>
              </a:buClr>
              <a:buSzPts val="1800"/>
              <a:buChar char="-"/>
            </a:pPr>
            <a:r>
              <a:rPr lang="fr-CA">
                <a:solidFill>
                  <a:srgbClr val="FFFFFF"/>
                </a:solidFill>
              </a:rPr>
              <a:t>Tester le fonctionnement et la sensibilité du capteur</a:t>
            </a:r>
            <a:endParaRPr>
              <a:solidFill>
                <a:srgbClr val="FFFFFF"/>
              </a:solidFill>
            </a:endParaRPr>
          </a:p>
          <a:p>
            <a:pPr marL="457200" lvl="0" indent="-342900" algn="l" rtl="0">
              <a:spcBef>
                <a:spcPts val="0"/>
              </a:spcBef>
              <a:spcAft>
                <a:spcPts val="0"/>
              </a:spcAft>
              <a:buClr>
                <a:srgbClr val="FFFFFF"/>
              </a:buClr>
              <a:buSzPts val="1800"/>
              <a:buChar char="-"/>
            </a:pPr>
            <a:r>
              <a:rPr lang="fr-CA">
                <a:solidFill>
                  <a:srgbClr val="FFFFFF"/>
                </a:solidFill>
              </a:rPr>
              <a:t> Tester  “Telemetry Viewer v06”, pour visualisation des graphiques </a:t>
            </a:r>
            <a:endParaRPr>
              <a:solidFill>
                <a:srgbClr val="FFFFFF"/>
              </a:solidFill>
            </a:endParaRPr>
          </a:p>
          <a:p>
            <a:pPr marL="457200" lvl="0" indent="-342900" algn="l" rtl="0">
              <a:spcBef>
                <a:spcPts val="0"/>
              </a:spcBef>
              <a:spcAft>
                <a:spcPts val="0"/>
              </a:spcAft>
              <a:buClr>
                <a:srgbClr val="FFFFFF"/>
              </a:buClr>
              <a:buSzPts val="1800"/>
              <a:buChar char="-"/>
            </a:pPr>
            <a:r>
              <a:rPr lang="fr-CA">
                <a:solidFill>
                  <a:srgbClr val="FFFFFF"/>
                </a:solidFill>
              </a:rPr>
              <a:t>Tester l'enregistrement des données sous Excel</a:t>
            </a:r>
            <a:endParaRPr>
              <a:solidFill>
                <a:srgbClr val="FFFFFF"/>
              </a:solidFill>
            </a:endParaRPr>
          </a:p>
        </p:txBody>
      </p:sp>
      <p:sp>
        <p:nvSpPr>
          <p:cNvPr id="120" name="Google Shape;120;p20"/>
          <p:cNvSpPr txBox="1"/>
          <p:nvPr/>
        </p:nvSpPr>
        <p:spPr>
          <a:xfrm>
            <a:off x="0" y="4736700"/>
            <a:ext cx="2162400" cy="406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fr-CA" sz="1100">
                <a:solidFill>
                  <a:srgbClr val="F1C232"/>
                </a:solidFill>
                <a:latin typeface="Times New Roman"/>
                <a:ea typeface="Times New Roman"/>
                <a:cs typeface="Times New Roman"/>
                <a:sym typeface="Times New Roman"/>
              </a:rPr>
              <a:t>Golden Touch inc.</a:t>
            </a:r>
            <a:endParaRPr/>
          </a:p>
        </p:txBody>
      </p:sp>
      <p:pic>
        <p:nvPicPr>
          <p:cNvPr id="121" name="Google Shape;121;p20"/>
          <p:cNvPicPr preferRelativeResize="0"/>
          <p:nvPr/>
        </p:nvPicPr>
        <p:blipFill>
          <a:blip r:embed="rId4">
            <a:alphaModFix/>
          </a:blip>
          <a:stretch>
            <a:fillRect/>
          </a:stretch>
        </p:blipFill>
        <p:spPr>
          <a:xfrm>
            <a:off x="5900100" y="1056025"/>
            <a:ext cx="2666075" cy="1349975"/>
          </a:xfrm>
          <a:prstGeom prst="rect">
            <a:avLst/>
          </a:prstGeom>
          <a:noFill/>
          <a:ln>
            <a:noFill/>
          </a:ln>
        </p:spPr>
      </p:pic>
      <p:pic>
        <p:nvPicPr>
          <p:cNvPr id="122" name="Google Shape;122;p20"/>
          <p:cNvPicPr preferRelativeResize="0"/>
          <p:nvPr/>
        </p:nvPicPr>
        <p:blipFill>
          <a:blip r:embed="rId5">
            <a:alphaModFix/>
          </a:blip>
          <a:stretch>
            <a:fillRect/>
          </a:stretch>
        </p:blipFill>
        <p:spPr>
          <a:xfrm>
            <a:off x="5945575" y="2615400"/>
            <a:ext cx="2512875" cy="1349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1"/>
          <p:cNvPicPr preferRelativeResize="0"/>
          <p:nvPr/>
        </p:nvPicPr>
        <p:blipFill>
          <a:blip r:embed="rId5">
            <a:alphaModFix/>
          </a:blip>
          <a:stretch>
            <a:fillRect/>
          </a:stretch>
        </p:blipFill>
        <p:spPr>
          <a:xfrm>
            <a:off x="0" y="0"/>
            <a:ext cx="9144000" cy="5143500"/>
          </a:xfrm>
          <a:prstGeom prst="rect">
            <a:avLst/>
          </a:prstGeom>
          <a:noFill/>
          <a:ln>
            <a:noFill/>
          </a:ln>
        </p:spPr>
      </p:pic>
      <p:sp>
        <p:nvSpPr>
          <p:cNvPr id="128" name="Google Shape;128;p21"/>
          <p:cNvSpPr txBox="1"/>
          <p:nvPr/>
        </p:nvSpPr>
        <p:spPr>
          <a:xfrm>
            <a:off x="1502225" y="3965225"/>
            <a:ext cx="5346600" cy="5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a:solidFill>
                  <a:srgbClr val="FFFFFF"/>
                </a:solidFill>
              </a:rPr>
              <a:t>Conclusion : Le code fonctionne et fait fonctionner le capteur  </a:t>
            </a:r>
            <a:endParaRPr>
              <a:solidFill>
                <a:srgbClr val="FFFFFF"/>
              </a:solidFill>
            </a:endParaRPr>
          </a:p>
        </p:txBody>
      </p:sp>
      <p:sp>
        <p:nvSpPr>
          <p:cNvPr id="129" name="Google Shape;129;p21"/>
          <p:cNvSpPr txBox="1"/>
          <p:nvPr/>
        </p:nvSpPr>
        <p:spPr>
          <a:xfrm>
            <a:off x="0" y="4709275"/>
            <a:ext cx="1898700" cy="4341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fr-CA" sz="1100">
                <a:solidFill>
                  <a:srgbClr val="F1C232"/>
                </a:solidFill>
                <a:latin typeface="Times New Roman"/>
                <a:ea typeface="Times New Roman"/>
                <a:cs typeface="Times New Roman"/>
                <a:sym typeface="Times New Roman"/>
              </a:rPr>
              <a:t>Golden Touch inc.</a:t>
            </a:r>
            <a:endParaRPr/>
          </a:p>
        </p:txBody>
      </p:sp>
      <p:pic>
        <p:nvPicPr>
          <p:cNvPr id="2" name="video-1583686443">
            <a:hlinkClick r:id="" action="ppaction://media"/>
            <a:extLst>
              <a:ext uri="{FF2B5EF4-FFF2-40B4-BE49-F238E27FC236}">
                <a16:creationId xmlns:a16="http://schemas.microsoft.com/office/drawing/2014/main" id="{4555CCFE-AA75-48B5-840C-ACCC657155A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28962" y="174812"/>
            <a:ext cx="2886075" cy="3899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427</Words>
  <Application>Microsoft Office PowerPoint</Application>
  <PresentationFormat>On-screen Show (16:9)</PresentationFormat>
  <Paragraphs>92</Paragraphs>
  <Slides>15</Slides>
  <Notes>15</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Times New Roman</vt:lpstr>
      <vt:lpstr>Simple Light</vt:lpstr>
      <vt:lpstr>PowerPoint Presentation</vt:lpstr>
      <vt:lpstr>PowerPoint Presentation</vt:lpstr>
      <vt:lpstr>Plan de la présentation</vt:lpstr>
      <vt:lpstr>PowerPoint Presentation</vt:lpstr>
      <vt:lpstr>Priorités des besoins </vt:lpstr>
      <vt:lpstr>Prototype 1 </vt:lpstr>
      <vt:lpstr>PowerPoint Presentation</vt:lpstr>
      <vt:lpstr>Prototype 2  </vt:lpstr>
      <vt:lpstr>PowerPoint Presentation</vt:lpstr>
      <vt:lpstr>Prototype 3 </vt:lpstr>
      <vt:lpstr>PowerPoint Presentation</vt:lpstr>
      <vt:lpstr>Produit final </vt:lpstr>
      <vt:lpstr>Nomenclature des matériaux  </vt:lpstr>
      <vt:lpstr>Défis </vt:lpstr>
      <vt:lpstr>Remerciement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dc:creator>
  <cp:lastModifiedBy>Dom Seguin</cp:lastModifiedBy>
  <cp:revision>1</cp:revision>
  <dcterms:modified xsi:type="dcterms:W3CDTF">2020-03-26T18:30:03Z</dcterms:modified>
</cp:coreProperties>
</file>