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Nunito"/>
      <p:regular r:id="rId14"/>
      <p:bold r:id="rId15"/>
      <p:italic r:id="rId16"/>
      <p:boldItalic r:id="rId17"/>
    </p:embeddedFont>
    <p:embeddedFont>
      <p:font typeface="Maven Pro"/>
      <p:regular r:id="rId18"/>
      <p:bold r:id="rId19"/>
    </p:embeddedFont>
    <p:embeddedFont>
      <p:font typeface="Merriweather"/>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regular.fntdata"/><Relationship Id="rId11" Type="http://schemas.openxmlformats.org/officeDocument/2006/relationships/slide" Target="slides/slide6.xml"/><Relationship Id="rId22" Type="http://schemas.openxmlformats.org/officeDocument/2006/relationships/font" Target="fonts/Merriweather-italic.fntdata"/><Relationship Id="rId10" Type="http://schemas.openxmlformats.org/officeDocument/2006/relationships/slide" Target="slides/slide5.xml"/><Relationship Id="rId21" Type="http://schemas.openxmlformats.org/officeDocument/2006/relationships/font" Target="fonts/Merriweather-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Merriweather-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Nunito-bold.fntdata"/><Relationship Id="rId14" Type="http://schemas.openxmlformats.org/officeDocument/2006/relationships/font" Target="fonts/Nunito-regular.fntdata"/><Relationship Id="rId17" Type="http://schemas.openxmlformats.org/officeDocument/2006/relationships/font" Target="fonts/Nunito-boldItalic.fntdata"/><Relationship Id="rId16" Type="http://schemas.openxmlformats.org/officeDocument/2006/relationships/font" Target="fonts/Nunito-italic.fntdata"/><Relationship Id="rId5" Type="http://schemas.openxmlformats.org/officeDocument/2006/relationships/notesMaster" Target="notesMasters/notesMaster1.xml"/><Relationship Id="rId19" Type="http://schemas.openxmlformats.org/officeDocument/2006/relationships/font" Target="fonts/MavenPro-bold.fntdata"/><Relationship Id="rId6" Type="http://schemas.openxmlformats.org/officeDocument/2006/relationships/slide" Target="slides/slide1.xml"/><Relationship Id="rId18" Type="http://schemas.openxmlformats.org/officeDocument/2006/relationships/font" Target="fonts/MavenPr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20e1aa7777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20e1aa7777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 are S.W.A,A.M. we consist of Shahrayar, Wacira, Ayham, Akem, and Matthew. Our group’s main mission was to create a inverse kinematic robot cleaning and painting over Halifax Class </a:t>
            </a:r>
            <a:r>
              <a:rPr lang="en-GB"/>
              <a:t>Destroyer</a:t>
            </a:r>
            <a:r>
              <a:rPr lang="en-GB"/>
              <a:t> Ships.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20e1aa777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120e1aa777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As S.W.A.A.M, our mission was to create an inverse </a:t>
            </a:r>
            <a:r>
              <a:rPr lang="en-GB"/>
              <a:t>kinematic robot that's lightweight, cost effective, and portable. The robot shall have 3 degrees of freedom and an end effector that can interchange with other parts depending on the task at hand.</a:t>
            </a:r>
            <a:r>
              <a:rPr lang="en-GB"/>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20e1aa7777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120e1aa7777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Throughout the entire Project, we decided to follow the engineering </a:t>
            </a:r>
            <a:r>
              <a:rPr lang="en-GB"/>
              <a:t>design</a:t>
            </a:r>
            <a:r>
              <a:rPr lang="en-GB"/>
              <a:t> phase </a:t>
            </a:r>
            <a:r>
              <a:rPr lang="en-GB"/>
              <a:t>which</a:t>
            </a:r>
            <a:r>
              <a:rPr lang="en-GB"/>
              <a:t> follows these 3 steps. Empathize, where we try to understand how our client and/or user is feeling. Define, where we create a problem statement that we will follow throughout the process. Ideate, where we create many different concepts for the project. Prototype, where we create certain parts of the final product through different prototypes. And finally, Test, where once we completed our final prototype, we use the product in action to see how it performs.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20e1aa7777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120e1aa7777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20e1aa7777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20e1aa7777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 this simulation, we demonstrate how the robot’s going to move when in practice. As you can see, the arm movements are quite fluid and clean so there should be no issue in the way the robot moves. We also simulated the End effector and how the claw sort of mechanism shall work. With the use of springs in the effector itself, it has elastic properties, allowing it to have a strong grip.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20e1aa7777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120e1aa7777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20e1aa7777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120e1aa7777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youtube.com/watch?v=ywRqgEABFsM" TargetMode="Externa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a:t>Team S.W.A.A.M.</a:t>
            </a:r>
            <a:endParaRPr/>
          </a:p>
          <a:p>
            <a:pPr indent="0" lvl="0" marL="0" rtl="0" algn="l">
              <a:spcBef>
                <a:spcPts val="0"/>
              </a:spcBef>
              <a:spcAft>
                <a:spcPts val="0"/>
              </a:spcAft>
              <a:buNone/>
            </a:pPr>
            <a:r>
              <a:rPr lang="en-GB"/>
              <a:t>Robot Arm </a:t>
            </a:r>
            <a:endParaRPr/>
          </a:p>
          <a:p>
            <a:pPr indent="0" lvl="0" marL="0" rtl="0" algn="l">
              <a:spcBef>
                <a:spcPts val="0"/>
              </a:spcBef>
              <a:spcAft>
                <a:spcPts val="0"/>
              </a:spcAft>
              <a:buNone/>
            </a:pPr>
            <a:r>
              <a:rPr lang="en-GB"/>
              <a:t>Group C04</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1" name="Shape 281"/>
        <p:cNvGrpSpPr/>
        <p:nvPr/>
      </p:nvGrpSpPr>
      <p:grpSpPr>
        <a:xfrm>
          <a:off x="0" y="0"/>
          <a:ext cx="0" cy="0"/>
          <a:chOff x="0" y="0"/>
          <a:chExt cx="0" cy="0"/>
        </a:xfrm>
      </p:grpSpPr>
      <p:sp>
        <p:nvSpPr>
          <p:cNvPr id="282" name="Google Shape;282;p1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Who are we? </a:t>
            </a:r>
            <a:endParaRPr/>
          </a:p>
        </p:txBody>
      </p:sp>
      <p:pic>
        <p:nvPicPr>
          <p:cNvPr id="283" name="Google Shape;283;p14"/>
          <p:cNvPicPr preferRelativeResize="0"/>
          <p:nvPr/>
        </p:nvPicPr>
        <p:blipFill>
          <a:blip r:embed="rId3">
            <a:alphaModFix/>
          </a:blip>
          <a:stretch>
            <a:fillRect/>
          </a:stretch>
        </p:blipFill>
        <p:spPr>
          <a:xfrm>
            <a:off x="2821372" y="1224562"/>
            <a:ext cx="3501274" cy="36489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Our Goal</a:t>
            </a:r>
            <a:endParaRPr/>
          </a:p>
        </p:txBody>
      </p:sp>
      <p:sp>
        <p:nvSpPr>
          <p:cNvPr id="289" name="Google Shape;289;p15"/>
          <p:cNvSpPr txBox="1"/>
          <p:nvPr>
            <p:ph idx="1" type="body"/>
          </p:nvPr>
        </p:nvSpPr>
        <p:spPr>
          <a:xfrm>
            <a:off x="1303800" y="1323050"/>
            <a:ext cx="3847500" cy="3429000"/>
          </a:xfrm>
          <a:prstGeom prst="rect">
            <a:avLst/>
          </a:prstGeom>
        </p:spPr>
        <p:txBody>
          <a:bodyPr anchorCtr="0" anchor="t" bIns="91425" lIns="91425" spcFirstLastPara="1" rIns="91425" wrap="square" tIns="91425">
            <a:normAutofit/>
          </a:bodyPr>
          <a:lstStyle/>
          <a:p>
            <a:pPr indent="457200" lvl="0" marL="0" rtl="0" algn="l">
              <a:spcBef>
                <a:spcPts val="0"/>
              </a:spcBef>
              <a:spcAft>
                <a:spcPts val="0"/>
              </a:spcAft>
              <a:buNone/>
            </a:pPr>
            <a:r>
              <a:rPr i="1" lang="en-GB" sz="1800">
                <a:solidFill>
                  <a:schemeClr val="accent3"/>
                </a:solidFill>
                <a:latin typeface="Merriweather"/>
                <a:ea typeface="Merriweather"/>
                <a:cs typeface="Merriweather"/>
                <a:sym typeface="Merriweather"/>
              </a:rPr>
              <a:t>“An inverse kinematics solver that is easy to use, light-weight, cost-effective, and portable with three degrees of freedom with an end effector that can be interchangeable for different procedures.”</a:t>
            </a:r>
            <a:endParaRPr i="1" sz="1800">
              <a:solidFill>
                <a:schemeClr val="accent3"/>
              </a:solidFill>
              <a:latin typeface="Merriweather"/>
              <a:ea typeface="Merriweather"/>
              <a:cs typeface="Merriweather"/>
              <a:sym typeface="Merriweather"/>
            </a:endParaRPr>
          </a:p>
          <a:p>
            <a:pPr indent="0" lvl="0" marL="0" rtl="0" algn="l">
              <a:spcBef>
                <a:spcPts val="0"/>
              </a:spcBef>
              <a:spcAft>
                <a:spcPts val="0"/>
              </a:spcAft>
              <a:buNone/>
            </a:pPr>
            <a:r>
              <a:t/>
            </a:r>
            <a:endParaRPr>
              <a:solidFill>
                <a:srgbClr val="000000"/>
              </a:solidFill>
            </a:endParaRPr>
          </a:p>
        </p:txBody>
      </p:sp>
      <p:pic>
        <p:nvPicPr>
          <p:cNvPr id="290" name="Google Shape;290;p15"/>
          <p:cNvPicPr preferRelativeResize="0"/>
          <p:nvPr/>
        </p:nvPicPr>
        <p:blipFill>
          <a:blip r:embed="rId3">
            <a:alphaModFix/>
          </a:blip>
          <a:stretch>
            <a:fillRect/>
          </a:stretch>
        </p:blipFill>
        <p:spPr>
          <a:xfrm>
            <a:off x="5108400" y="1383450"/>
            <a:ext cx="3573674" cy="27892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Our Process</a:t>
            </a:r>
            <a:endParaRPr/>
          </a:p>
        </p:txBody>
      </p:sp>
      <p:sp>
        <p:nvSpPr>
          <p:cNvPr id="296" name="Google Shape;296;p16"/>
          <p:cNvSpPr txBox="1"/>
          <p:nvPr/>
        </p:nvSpPr>
        <p:spPr>
          <a:xfrm>
            <a:off x="683125" y="1426525"/>
            <a:ext cx="381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Nunito"/>
              <a:ea typeface="Nunito"/>
              <a:cs typeface="Nunito"/>
              <a:sym typeface="Nunito"/>
            </a:endParaRPr>
          </a:p>
        </p:txBody>
      </p:sp>
      <p:pic>
        <p:nvPicPr>
          <p:cNvPr id="297" name="Google Shape;297;p16"/>
          <p:cNvPicPr preferRelativeResize="0"/>
          <p:nvPr/>
        </p:nvPicPr>
        <p:blipFill>
          <a:blip r:embed="rId3">
            <a:alphaModFix/>
          </a:blip>
          <a:stretch>
            <a:fillRect/>
          </a:stretch>
        </p:blipFill>
        <p:spPr>
          <a:xfrm>
            <a:off x="1155775" y="1689450"/>
            <a:ext cx="6832458" cy="3011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Our Product </a:t>
            </a:r>
            <a:endParaRPr/>
          </a:p>
        </p:txBody>
      </p:sp>
      <p:pic>
        <p:nvPicPr>
          <p:cNvPr id="303" name="Google Shape;303;p17"/>
          <p:cNvPicPr preferRelativeResize="0"/>
          <p:nvPr/>
        </p:nvPicPr>
        <p:blipFill rotWithShape="1">
          <a:blip r:embed="rId3">
            <a:alphaModFix/>
          </a:blip>
          <a:srcRect b="19460" l="48877" r="13141" t="9044"/>
          <a:stretch/>
        </p:blipFill>
        <p:spPr>
          <a:xfrm>
            <a:off x="240300" y="1954938"/>
            <a:ext cx="1720675" cy="1822325"/>
          </a:xfrm>
          <a:prstGeom prst="rect">
            <a:avLst/>
          </a:prstGeom>
          <a:noFill/>
          <a:ln>
            <a:noFill/>
          </a:ln>
        </p:spPr>
      </p:pic>
      <p:pic>
        <p:nvPicPr>
          <p:cNvPr id="304" name="Google Shape;304;p17"/>
          <p:cNvPicPr preferRelativeResize="0"/>
          <p:nvPr/>
        </p:nvPicPr>
        <p:blipFill rotWithShape="1">
          <a:blip r:embed="rId4">
            <a:alphaModFix/>
          </a:blip>
          <a:srcRect b="30577" l="38457" r="33390" t="19261"/>
          <a:stretch/>
        </p:blipFill>
        <p:spPr>
          <a:xfrm>
            <a:off x="1935149" y="1923350"/>
            <a:ext cx="1881274" cy="1885521"/>
          </a:xfrm>
          <a:prstGeom prst="rect">
            <a:avLst/>
          </a:prstGeom>
          <a:noFill/>
          <a:ln>
            <a:noFill/>
          </a:ln>
        </p:spPr>
      </p:pic>
      <p:pic>
        <p:nvPicPr>
          <p:cNvPr id="305" name="Google Shape;305;p17"/>
          <p:cNvPicPr preferRelativeResize="0"/>
          <p:nvPr/>
        </p:nvPicPr>
        <p:blipFill>
          <a:blip r:embed="rId5">
            <a:alphaModFix/>
          </a:blip>
          <a:stretch>
            <a:fillRect/>
          </a:stretch>
        </p:blipFill>
        <p:spPr>
          <a:xfrm>
            <a:off x="5389100" y="1443538"/>
            <a:ext cx="3660649" cy="2769001"/>
          </a:xfrm>
          <a:prstGeom prst="rect">
            <a:avLst/>
          </a:prstGeom>
          <a:noFill/>
          <a:ln>
            <a:noFill/>
          </a:ln>
        </p:spPr>
      </p:pic>
      <p:pic>
        <p:nvPicPr>
          <p:cNvPr id="306" name="Google Shape;306;p17"/>
          <p:cNvPicPr preferRelativeResize="0"/>
          <p:nvPr/>
        </p:nvPicPr>
        <p:blipFill rotWithShape="1">
          <a:blip r:embed="rId6">
            <a:alphaModFix/>
          </a:blip>
          <a:srcRect b="24678" l="0" r="0" t="25313"/>
          <a:stretch/>
        </p:blipFill>
        <p:spPr>
          <a:xfrm>
            <a:off x="3711650" y="2346150"/>
            <a:ext cx="1720673" cy="1147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1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Product Simulation</a:t>
            </a:r>
            <a:endParaRPr/>
          </a:p>
        </p:txBody>
      </p:sp>
      <p:pic>
        <p:nvPicPr>
          <p:cNvPr id="312" name="Google Shape;312;p18" title="3 DOF Arm and End Effector Movement">
            <a:hlinkClick r:id="rId3"/>
          </p:cNvPr>
          <p:cNvPicPr preferRelativeResize="0"/>
          <p:nvPr/>
        </p:nvPicPr>
        <p:blipFill>
          <a:blip r:embed="rId4">
            <a:alphaModFix/>
          </a:blip>
          <a:stretch>
            <a:fillRect/>
          </a:stretch>
        </p:blipFill>
        <p:spPr>
          <a:xfrm>
            <a:off x="2149176" y="1352700"/>
            <a:ext cx="4845650" cy="3634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Why us?</a:t>
            </a:r>
            <a:endParaRPr/>
          </a:p>
        </p:txBody>
      </p:sp>
      <p:pic>
        <p:nvPicPr>
          <p:cNvPr id="318" name="Google Shape;318;p19"/>
          <p:cNvPicPr preferRelativeResize="0"/>
          <p:nvPr/>
        </p:nvPicPr>
        <p:blipFill>
          <a:blip r:embed="rId3">
            <a:alphaModFix/>
          </a:blip>
          <a:stretch>
            <a:fillRect/>
          </a:stretch>
        </p:blipFill>
        <p:spPr>
          <a:xfrm>
            <a:off x="1558413" y="1420350"/>
            <a:ext cx="6027174" cy="32647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0"/>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a:t>Time for Questions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