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Cousine"/>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ousine-regular.fntdata"/><Relationship Id="rId10" Type="http://schemas.openxmlformats.org/officeDocument/2006/relationships/slide" Target="slides/slide6.xml"/><Relationship Id="rId13" Type="http://schemas.openxmlformats.org/officeDocument/2006/relationships/font" Target="fonts/Cousine-italic.fntdata"/><Relationship Id="rId12" Type="http://schemas.openxmlformats.org/officeDocument/2006/relationships/font" Target="fonts/Cousin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Cousin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7613edea2_6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7613edea2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Kathryne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7613edea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7613ede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Kai</a:t>
            </a:r>
            <a:endParaRPr/>
          </a:p>
          <a:p>
            <a:pPr indent="-317500" lvl="0" marL="457200" rtl="0" algn="l">
              <a:spcBef>
                <a:spcPts val="0"/>
              </a:spcBef>
              <a:spcAft>
                <a:spcPts val="0"/>
              </a:spcAft>
              <a:buSzPts val="1400"/>
              <a:buChar char="-"/>
            </a:pPr>
            <a:r>
              <a:rPr lang="en"/>
              <a:t>Pulley system</a:t>
            </a:r>
            <a:endParaRPr/>
          </a:p>
          <a:p>
            <a:pPr indent="-317500" lvl="0" marL="457200" rtl="0" algn="l">
              <a:spcBef>
                <a:spcPts val="0"/>
              </a:spcBef>
              <a:spcAft>
                <a:spcPts val="0"/>
              </a:spcAft>
              <a:buSzPts val="1400"/>
              <a:buChar char="-"/>
            </a:pPr>
            <a:r>
              <a:rPr lang="en"/>
              <a:t>Find new mounting system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7613edea2_6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7613edea2_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Yuteng</a:t>
            </a:r>
            <a:endParaRPr/>
          </a:p>
          <a:p>
            <a:pPr indent="0" lvl="0" marL="0" rtl="0" algn="l">
              <a:spcBef>
                <a:spcPts val="0"/>
              </a:spcBef>
              <a:spcAft>
                <a:spcPts val="0"/>
              </a:spcAft>
              <a:buNone/>
            </a:pPr>
            <a:r>
              <a:rPr lang="en"/>
              <a:t>So far, there are some risks and unknown issues with our design. We have defined four main risk issues. First, until now we have not prepared in advance for design day because we have not made a preliminary model that can be directly built and applied. The second risk is that, as we all know, we have more than one client as the design baseline, and different clients will give different opinions, but some of them will conflict in the design process, which is a headache of choice. The third consideration is the budget issue. Our budget is actually very limited, and we have to design the perfect product while matching the budget. The last risk of concern is that the product will have an inevitable impact on pedestrians as it works, and we are considering how to minimize the impact while also enriching the environment for our customers to use. As for the issue of openness, we have two customers; if they have different needs, how will we choose which one to prioritize? So we're considering increasing the scope of input collection to be clearer about what we really want and what is practical. There is also the practical issue of damaged or missing parts in the Makerspace, which affects our team's ability to accurately judge parts; is it possible for us to get a wheelchair that functions properly?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7613edea2_6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07613edea2_6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914400" y="2980864"/>
            <a:ext cx="7212600" cy="11598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b="1" sz="4800"/>
            </a:lvl1pPr>
            <a:lvl2pPr lvl="1">
              <a:spcBef>
                <a:spcPts val="0"/>
              </a:spcBef>
              <a:spcAft>
                <a:spcPts val="0"/>
              </a:spcAft>
              <a:buSzPts val="4800"/>
              <a:buNone/>
              <a:defRPr b="1" sz="4800"/>
            </a:lvl2pPr>
            <a:lvl3pPr lvl="2">
              <a:spcBef>
                <a:spcPts val="0"/>
              </a:spcBef>
              <a:spcAft>
                <a:spcPts val="0"/>
              </a:spcAft>
              <a:buSzPts val="4800"/>
              <a:buNone/>
              <a:defRPr b="1" sz="4800"/>
            </a:lvl3pPr>
            <a:lvl4pPr lvl="3">
              <a:spcBef>
                <a:spcPts val="0"/>
              </a:spcBef>
              <a:spcAft>
                <a:spcPts val="0"/>
              </a:spcAft>
              <a:buSzPts val="4800"/>
              <a:buNone/>
              <a:defRPr b="1" sz="4800"/>
            </a:lvl4pPr>
            <a:lvl5pPr lvl="4">
              <a:spcBef>
                <a:spcPts val="0"/>
              </a:spcBef>
              <a:spcAft>
                <a:spcPts val="0"/>
              </a:spcAft>
              <a:buSzPts val="4800"/>
              <a:buNone/>
              <a:defRPr b="1" sz="4800"/>
            </a:lvl5pPr>
            <a:lvl6pPr lvl="5">
              <a:spcBef>
                <a:spcPts val="0"/>
              </a:spcBef>
              <a:spcAft>
                <a:spcPts val="0"/>
              </a:spcAft>
              <a:buSzPts val="4800"/>
              <a:buNone/>
              <a:defRPr b="1" sz="4800"/>
            </a:lvl6pPr>
            <a:lvl7pPr lvl="6">
              <a:spcBef>
                <a:spcPts val="0"/>
              </a:spcBef>
              <a:spcAft>
                <a:spcPts val="0"/>
              </a:spcAft>
              <a:buSzPts val="4800"/>
              <a:buNone/>
              <a:defRPr b="1" sz="4800"/>
            </a:lvl7pPr>
            <a:lvl8pPr lvl="7">
              <a:spcBef>
                <a:spcPts val="0"/>
              </a:spcBef>
              <a:spcAft>
                <a:spcPts val="0"/>
              </a:spcAft>
              <a:buSzPts val="4800"/>
              <a:buNone/>
              <a:defRPr b="1" sz="4800"/>
            </a:lvl8pPr>
            <a:lvl9pPr lvl="8">
              <a:spcBef>
                <a:spcPts val="0"/>
              </a:spcBef>
              <a:spcAft>
                <a:spcPts val="0"/>
              </a:spcAft>
              <a:buSzPts val="4800"/>
              <a:buNone/>
              <a:defRPr b="1" sz="4800"/>
            </a:lvl9pPr>
          </a:lstStyle>
          <a:p/>
        </p:txBody>
      </p:sp>
      <p:sp>
        <p:nvSpPr>
          <p:cNvPr id="13" name="Google Shape;13;p2"/>
          <p:cNvSpPr/>
          <p:nvPr/>
        </p:nvSpPr>
        <p:spPr>
          <a:xfrm rot="5400000">
            <a:off x="4527177" y="744699"/>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14" name="Google Shape;14;p2"/>
          <p:cNvSpPr/>
          <p:nvPr/>
        </p:nvSpPr>
        <p:spPr>
          <a:xfrm rot="10800000">
            <a:off x="660998" y="3645100"/>
            <a:ext cx="1080000" cy="9951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 name="Google Shape;15;p2"/>
          <p:cNvCxnSpPr/>
          <p:nvPr/>
        </p:nvCxnSpPr>
        <p:spPr>
          <a:xfrm>
            <a:off x="8296743" y="2299856"/>
            <a:ext cx="0" cy="2075100"/>
          </a:xfrm>
          <a:prstGeom prst="straightConnector1">
            <a:avLst/>
          </a:prstGeom>
          <a:noFill/>
          <a:ln cap="flat" cmpd="sng" w="9525">
            <a:solidFill>
              <a:srgbClr val="FFFFFF"/>
            </a:solidFill>
            <a:prstDash val="solid"/>
            <a:round/>
            <a:headEnd len="sm" w="sm" type="triangle"/>
            <a:tailEnd len="sm" w="sm" type="triangle"/>
          </a:ln>
        </p:spPr>
      </p:cxnSp>
      <p:sp>
        <p:nvSpPr>
          <p:cNvPr id="16" name="Google Shape;16;p2"/>
          <p:cNvSpPr/>
          <p:nvPr/>
        </p:nvSpPr>
        <p:spPr>
          <a:xfrm rot="-5400000">
            <a:off x="4525702" y="-1293868"/>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17" name="Google Shape;17;p2"/>
          <p:cNvSpPr/>
          <p:nvPr/>
        </p:nvSpPr>
        <p:spPr>
          <a:xfrm>
            <a:off x="7216304" y="1888685"/>
            <a:ext cx="1395000" cy="1285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8" name="Shape 18"/>
        <p:cNvGrpSpPr/>
        <p:nvPr/>
      </p:nvGrpSpPr>
      <p:grpSpPr>
        <a:xfrm>
          <a:off x="0" y="0"/>
          <a:ext cx="0" cy="0"/>
          <a:chOff x="0" y="0"/>
          <a:chExt cx="0" cy="0"/>
        </a:xfrm>
      </p:grpSpPr>
      <p:sp>
        <p:nvSpPr>
          <p:cNvPr id="19" name="Google Shape;19;p3"/>
          <p:cNvSpPr/>
          <p:nvPr/>
        </p:nvSpPr>
        <p:spPr>
          <a:xfrm rot="5400000">
            <a:off x="4527177" y="-550510"/>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20" name="Google Shape;20;p3"/>
          <p:cNvSpPr/>
          <p:nvPr/>
        </p:nvSpPr>
        <p:spPr>
          <a:xfrm rot="-5400000">
            <a:off x="695075" y="986571"/>
            <a:ext cx="995100" cy="10662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 name="Google Shape;21;p3"/>
          <p:cNvCxnSpPr/>
          <p:nvPr/>
        </p:nvCxnSpPr>
        <p:spPr>
          <a:xfrm>
            <a:off x="8365300" y="1345300"/>
            <a:ext cx="0" cy="1696800"/>
          </a:xfrm>
          <a:prstGeom prst="straightConnector1">
            <a:avLst/>
          </a:prstGeom>
          <a:noFill/>
          <a:ln cap="flat" cmpd="sng" w="9525">
            <a:solidFill>
              <a:srgbClr val="FFFFFF"/>
            </a:solidFill>
            <a:prstDash val="solid"/>
            <a:round/>
            <a:headEnd len="sm" w="sm" type="triangle"/>
            <a:tailEnd len="sm" w="sm" type="triangle"/>
          </a:ln>
        </p:spPr>
      </p:cxnSp>
      <p:sp>
        <p:nvSpPr>
          <p:cNvPr id="22" name="Google Shape;22;p3"/>
          <p:cNvSpPr/>
          <p:nvPr/>
        </p:nvSpPr>
        <p:spPr>
          <a:xfrm rot="-5400000">
            <a:off x="4525702" y="-2134011"/>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23" name="Google Shape;23;p3"/>
          <p:cNvSpPr/>
          <p:nvPr/>
        </p:nvSpPr>
        <p:spPr>
          <a:xfrm rot="5400000">
            <a:off x="7048175" y="2866905"/>
            <a:ext cx="1285500" cy="13773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ctrTitle"/>
          </p:nvPr>
        </p:nvSpPr>
        <p:spPr>
          <a:xfrm>
            <a:off x="921200" y="1509206"/>
            <a:ext cx="7205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25" name="Google Shape;25;p3"/>
          <p:cNvSpPr txBox="1"/>
          <p:nvPr>
            <p:ph idx="1" type="subTitle"/>
          </p:nvPr>
        </p:nvSpPr>
        <p:spPr>
          <a:xfrm>
            <a:off x="4698564" y="3108819"/>
            <a:ext cx="35424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2400"/>
              <a:buNone/>
              <a:defRPr>
                <a:solidFill>
                  <a:srgbClr val="FFFFFF"/>
                </a:solidFill>
              </a:defRPr>
            </a:lvl4pPr>
            <a:lvl5pPr lvl="4" rtl="0" algn="r">
              <a:spcBef>
                <a:spcPts val="0"/>
              </a:spcBef>
              <a:spcAft>
                <a:spcPts val="0"/>
              </a:spcAft>
              <a:buClr>
                <a:srgbClr val="FFFFFF"/>
              </a:buClr>
              <a:buSzPts val="2400"/>
              <a:buNone/>
              <a:defRPr>
                <a:solidFill>
                  <a:srgbClr val="FFFFFF"/>
                </a:solidFill>
              </a:defRPr>
            </a:lvl5pPr>
            <a:lvl6pPr lvl="5" rtl="0" algn="r">
              <a:spcBef>
                <a:spcPts val="0"/>
              </a:spcBef>
              <a:spcAft>
                <a:spcPts val="0"/>
              </a:spcAft>
              <a:buClr>
                <a:srgbClr val="FFFFFF"/>
              </a:buClr>
              <a:buSzPts val="2400"/>
              <a:buNone/>
              <a:defRPr>
                <a:solidFill>
                  <a:srgbClr val="FFFFFF"/>
                </a:solidFill>
              </a:defRPr>
            </a:lvl6pPr>
            <a:lvl7pPr lvl="6" rtl="0" algn="r">
              <a:spcBef>
                <a:spcPts val="0"/>
              </a:spcBef>
              <a:spcAft>
                <a:spcPts val="0"/>
              </a:spcAft>
              <a:buClr>
                <a:srgbClr val="FFFFFF"/>
              </a:buClr>
              <a:buSzPts val="2400"/>
              <a:buNone/>
              <a:defRPr>
                <a:solidFill>
                  <a:srgbClr val="FFFFFF"/>
                </a:solidFill>
              </a:defRPr>
            </a:lvl7pPr>
            <a:lvl8pPr lvl="7" rtl="0" algn="r">
              <a:spcBef>
                <a:spcPts val="0"/>
              </a:spcBef>
              <a:spcAft>
                <a:spcPts val="0"/>
              </a:spcAft>
              <a:buClr>
                <a:srgbClr val="FFFFFF"/>
              </a:buClr>
              <a:buSzPts val="2400"/>
              <a:buNone/>
              <a:defRPr>
                <a:solidFill>
                  <a:srgbClr val="FFFFFF"/>
                </a:solidFill>
              </a:defRPr>
            </a:lvl8pPr>
            <a:lvl9pPr lvl="8" rtl="0" algn="r">
              <a:spcBef>
                <a:spcPts val="0"/>
              </a:spcBef>
              <a:spcAft>
                <a:spcPts val="0"/>
              </a:spcAft>
              <a:buClr>
                <a:srgbClr val="FFFFFF"/>
              </a:buClr>
              <a:buSzPts val="2400"/>
              <a:buNone/>
              <a:defRPr>
                <a:solidFill>
                  <a:srgbClr val="FFFFFF"/>
                </a:solidFill>
              </a:defRPr>
            </a:lvl9pPr>
          </a:lstStyle>
          <a:p/>
        </p:txBody>
      </p:sp>
      <p:sp>
        <p:nvSpPr>
          <p:cNvPr id="26" name="Google Shape;26;p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7" name="Shape 27"/>
        <p:cNvGrpSpPr/>
        <p:nvPr/>
      </p:nvGrpSpPr>
      <p:grpSpPr>
        <a:xfrm>
          <a:off x="0" y="0"/>
          <a:ext cx="0" cy="0"/>
          <a:chOff x="0" y="0"/>
          <a:chExt cx="0" cy="0"/>
        </a:xfrm>
      </p:grpSpPr>
      <p:sp>
        <p:nvSpPr>
          <p:cNvPr id="28" name="Google Shape;28;p4"/>
          <p:cNvSpPr txBox="1"/>
          <p:nvPr>
            <p:ph idx="1" type="body"/>
          </p:nvPr>
        </p:nvSpPr>
        <p:spPr>
          <a:xfrm>
            <a:off x="1413600" y="2466600"/>
            <a:ext cx="6316800" cy="8199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b="1" sz="2400"/>
            </a:lvl1pPr>
            <a:lvl2pPr indent="-381000" lvl="1" marL="914400" rtl="0" algn="ctr">
              <a:spcBef>
                <a:spcPts val="0"/>
              </a:spcBef>
              <a:spcAft>
                <a:spcPts val="0"/>
              </a:spcAft>
              <a:buSzPts val="2400"/>
              <a:buChar char="▫"/>
              <a:defRPr b="1"/>
            </a:lvl2pPr>
            <a:lvl3pPr indent="-381000" lvl="2" marL="1371600" rtl="0" algn="ctr">
              <a:spcBef>
                <a:spcPts val="0"/>
              </a:spcBef>
              <a:spcAft>
                <a:spcPts val="0"/>
              </a:spcAft>
              <a:buSzPts val="2400"/>
              <a:buChar char="■"/>
              <a:defRPr b="1"/>
            </a:lvl3pPr>
            <a:lvl4pPr indent="-381000" lvl="3" marL="1828800" rtl="0" algn="ctr">
              <a:spcBef>
                <a:spcPts val="0"/>
              </a:spcBef>
              <a:spcAft>
                <a:spcPts val="0"/>
              </a:spcAft>
              <a:buSzPts val="2400"/>
              <a:buChar char="●"/>
              <a:defRPr b="1" sz="2400"/>
            </a:lvl4pPr>
            <a:lvl5pPr indent="-381000" lvl="4" marL="2286000" rtl="0" algn="ctr">
              <a:spcBef>
                <a:spcPts val="0"/>
              </a:spcBef>
              <a:spcAft>
                <a:spcPts val="0"/>
              </a:spcAft>
              <a:buSzPts val="2400"/>
              <a:buChar char="○"/>
              <a:defRPr b="1" sz="2400"/>
            </a:lvl5pPr>
            <a:lvl6pPr indent="-381000" lvl="5" marL="2743200" rtl="0" algn="ctr">
              <a:spcBef>
                <a:spcPts val="0"/>
              </a:spcBef>
              <a:spcAft>
                <a:spcPts val="0"/>
              </a:spcAft>
              <a:buSzPts val="2400"/>
              <a:buChar char="■"/>
              <a:defRPr b="1" sz="2400"/>
            </a:lvl6pPr>
            <a:lvl7pPr indent="-381000" lvl="6" marL="3200400" rtl="0" algn="ctr">
              <a:spcBef>
                <a:spcPts val="0"/>
              </a:spcBef>
              <a:spcAft>
                <a:spcPts val="0"/>
              </a:spcAft>
              <a:buSzPts val="2400"/>
              <a:buChar char="●"/>
              <a:defRPr b="1" sz="2400"/>
            </a:lvl7pPr>
            <a:lvl8pPr indent="-381000" lvl="7" marL="3657600" rtl="0" algn="ctr">
              <a:spcBef>
                <a:spcPts val="0"/>
              </a:spcBef>
              <a:spcAft>
                <a:spcPts val="0"/>
              </a:spcAft>
              <a:buSzPts val="2400"/>
              <a:buChar char="○"/>
              <a:defRPr b="1" sz="2400"/>
            </a:lvl8pPr>
            <a:lvl9pPr indent="-381000" lvl="8" marL="4114800" algn="ctr">
              <a:spcBef>
                <a:spcPts val="0"/>
              </a:spcBef>
              <a:spcAft>
                <a:spcPts val="0"/>
              </a:spcAft>
              <a:buSzPts val="2400"/>
              <a:buChar char="■"/>
              <a:defRPr b="1" sz="2400"/>
            </a:lvl9pPr>
          </a:lstStyle>
          <a:p/>
        </p:txBody>
      </p:sp>
      <p:grpSp>
        <p:nvGrpSpPr>
          <p:cNvPr id="29" name="Google Shape;29;p4"/>
          <p:cNvGrpSpPr/>
          <p:nvPr/>
        </p:nvGrpSpPr>
        <p:grpSpPr>
          <a:xfrm>
            <a:off x="3954441" y="1078293"/>
            <a:ext cx="1212106" cy="1158543"/>
            <a:chOff x="3754950" y="1132925"/>
            <a:chExt cx="1580939" cy="1544725"/>
          </a:xfrm>
        </p:grpSpPr>
        <p:sp>
          <p:nvSpPr>
            <p:cNvPr id="30" name="Google Shape;30;p4"/>
            <p:cNvSpPr/>
            <p:nvPr/>
          </p:nvSpPr>
          <p:spPr>
            <a:xfrm>
              <a:off x="3907350" y="1285321"/>
              <a:ext cx="1329300" cy="13293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3754950" y="1132925"/>
              <a:ext cx="1480500" cy="1480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a:endCxn id="30" idx="1"/>
            </p:cNvCxnSpPr>
            <p:nvPr/>
          </p:nvCxnSpPr>
          <p:spPr>
            <a:xfrm>
              <a:off x="3890221" y="1267893"/>
              <a:ext cx="211800" cy="212100"/>
            </a:xfrm>
            <a:prstGeom prst="straightConnector1">
              <a:avLst/>
            </a:prstGeom>
            <a:noFill/>
            <a:ln cap="flat" cmpd="sng" w="9525">
              <a:solidFill>
                <a:srgbClr val="FFFFFF"/>
              </a:solidFill>
              <a:prstDash val="dash"/>
              <a:round/>
              <a:headEnd len="med" w="med" type="none"/>
              <a:tailEnd len="med" w="med" type="none"/>
            </a:ln>
          </p:spPr>
        </p:cxnSp>
        <p:cxnSp>
          <p:nvCxnSpPr>
            <p:cNvPr id="33" name="Google Shape;33;p4"/>
            <p:cNvCxnSpPr/>
            <p:nvPr/>
          </p:nvCxnSpPr>
          <p:spPr>
            <a:xfrm>
              <a:off x="5335889" y="1276425"/>
              <a:ext cx="0" cy="1393500"/>
            </a:xfrm>
            <a:prstGeom prst="straightConnector1">
              <a:avLst/>
            </a:prstGeom>
            <a:noFill/>
            <a:ln cap="flat" cmpd="sng" w="9525">
              <a:solidFill>
                <a:srgbClr val="FFFFFF"/>
              </a:solidFill>
              <a:prstDash val="solid"/>
              <a:round/>
              <a:headEnd len="sm" w="sm" type="triangle"/>
              <a:tailEnd len="sm" w="sm" type="triangle"/>
            </a:ln>
          </p:spPr>
        </p:cxnSp>
        <p:sp>
          <p:nvSpPr>
            <p:cNvPr id="34" name="Google Shape;34;p4"/>
            <p:cNvSpPr/>
            <p:nvPr/>
          </p:nvSpPr>
          <p:spPr>
            <a:xfrm>
              <a:off x="4222975" y="1683233"/>
              <a:ext cx="698050" cy="549925"/>
            </a:xfrm>
            <a:prstGeom prst="rect">
              <a:avLst/>
            </a:prstGeom>
          </p:spPr>
          <p:txBody>
            <a:bodyPr>
              <a:prstTxWarp prst="textPlain"/>
            </a:bodyPr>
            <a:lstStyle/>
            <a:p>
              <a:pPr lvl="0" algn="ctr"/>
              <a:r>
                <a:rPr b="1" i="0">
                  <a:ln cap="flat" cmpd="sng" w="19050">
                    <a:solidFill>
                      <a:srgbClr val="FFFFFF"/>
                    </a:solidFill>
                    <a:prstDash val="solid"/>
                    <a:round/>
                    <a:headEnd len="sm" w="sm" type="none"/>
                    <a:tailEnd len="sm" w="sm" type="none"/>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cap="flat" cmpd="sng" w="9525">
              <a:solidFill>
                <a:srgbClr val="FFFFFF"/>
              </a:solidFill>
              <a:prstDash val="dash"/>
              <a:round/>
              <a:headEnd len="med" w="med" type="none"/>
              <a:tailEnd len="med" w="med" type="none"/>
            </a:ln>
          </p:spPr>
        </p:cxnSp>
        <p:cxnSp>
          <p:nvCxnSpPr>
            <p:cNvPr id="36" name="Google Shape;36;p4"/>
            <p:cNvCxnSpPr/>
            <p:nvPr/>
          </p:nvCxnSpPr>
          <p:spPr>
            <a:xfrm>
              <a:off x="4244700" y="1591869"/>
              <a:ext cx="654600" cy="0"/>
            </a:xfrm>
            <a:prstGeom prst="straightConnector1">
              <a:avLst/>
            </a:prstGeom>
            <a:noFill/>
            <a:ln cap="flat" cmpd="sng" w="9525">
              <a:solidFill>
                <a:srgbClr val="FFFFFF"/>
              </a:solidFill>
              <a:prstDash val="solid"/>
              <a:round/>
              <a:headEnd len="sm" w="sm" type="triangle"/>
              <a:tailEnd len="sm" w="sm" type="triangle"/>
            </a:ln>
          </p:spPr>
        </p:cxnSp>
      </p:grpSp>
      <p:sp>
        <p:nvSpPr>
          <p:cNvPr id="37" name="Google Shape;37;p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8" name="Shape 38"/>
        <p:cNvGrpSpPr/>
        <p:nvPr/>
      </p:nvGrpSpPr>
      <p:grpSpPr>
        <a:xfrm>
          <a:off x="0" y="0"/>
          <a:ext cx="0" cy="0"/>
          <a:chOff x="0" y="0"/>
          <a:chExt cx="0" cy="0"/>
        </a:xfrm>
      </p:grpSpPr>
      <p:sp>
        <p:nvSpPr>
          <p:cNvPr id="39" name="Google Shape;39;p5"/>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0" name="Google Shape;40;p5"/>
          <p:cNvSpPr txBox="1"/>
          <p:nvPr>
            <p:ph idx="1" type="body"/>
          </p:nvPr>
        </p:nvSpPr>
        <p:spPr>
          <a:xfrm>
            <a:off x="343225" y="1125000"/>
            <a:ext cx="8290800" cy="36390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1" name="Google Shape;41;p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2" name="Shape 42"/>
        <p:cNvGrpSpPr/>
        <p:nvPr/>
      </p:nvGrpSpPr>
      <p:grpSpPr>
        <a:xfrm>
          <a:off x="0" y="0"/>
          <a:ext cx="0" cy="0"/>
          <a:chOff x="0" y="0"/>
          <a:chExt cx="0" cy="0"/>
        </a:xfrm>
      </p:grpSpPr>
      <p:sp>
        <p:nvSpPr>
          <p:cNvPr id="43" name="Google Shape;43;p6"/>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4" name="Google Shape;44;p6"/>
          <p:cNvSpPr txBox="1"/>
          <p:nvPr>
            <p:ph idx="1" type="body"/>
          </p:nvPr>
        </p:nvSpPr>
        <p:spPr>
          <a:xfrm>
            <a:off x="420778" y="1239803"/>
            <a:ext cx="39945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5" name="Google Shape;45;p6"/>
          <p:cNvSpPr txBox="1"/>
          <p:nvPr>
            <p:ph idx="2" type="body"/>
          </p:nvPr>
        </p:nvSpPr>
        <p:spPr>
          <a:xfrm>
            <a:off x="4731381" y="1239803"/>
            <a:ext cx="39945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6" name="Google Shape;46;p6"/>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7" name="Shape 47"/>
        <p:cNvGrpSpPr/>
        <p:nvPr/>
      </p:nvGrpSpPr>
      <p:grpSpPr>
        <a:xfrm>
          <a:off x="0" y="0"/>
          <a:ext cx="0" cy="0"/>
          <a:chOff x="0" y="0"/>
          <a:chExt cx="0" cy="0"/>
        </a:xfrm>
      </p:grpSpPr>
      <p:sp>
        <p:nvSpPr>
          <p:cNvPr id="48" name="Google Shape;48;p7"/>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49" name="Google Shape;49;p7"/>
          <p:cNvSpPr txBox="1"/>
          <p:nvPr>
            <p:ph idx="1" type="body"/>
          </p:nvPr>
        </p:nvSpPr>
        <p:spPr>
          <a:xfrm>
            <a:off x="457200"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0" name="Google Shape;50;p7"/>
          <p:cNvSpPr txBox="1"/>
          <p:nvPr>
            <p:ph idx="2" type="body"/>
          </p:nvPr>
        </p:nvSpPr>
        <p:spPr>
          <a:xfrm>
            <a:off x="3223964"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1" name="Google Shape;51;p7"/>
          <p:cNvSpPr txBox="1"/>
          <p:nvPr>
            <p:ph idx="3" type="body"/>
          </p:nvPr>
        </p:nvSpPr>
        <p:spPr>
          <a:xfrm>
            <a:off x="5990727"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2" name="Google Shape;52;p7"/>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5" name="Google Shape;55;p8"/>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58" name="Google Shape;58;p9"/>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0"/>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404330" y="493832"/>
            <a:ext cx="8229600" cy="41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p:txBody>
      </p:sp>
      <p:sp>
        <p:nvSpPr>
          <p:cNvPr id="9" name="Google Shape;9;p1"/>
          <p:cNvSpPr txBox="1"/>
          <p:nvPr>
            <p:ph idx="1" type="body"/>
          </p:nvPr>
        </p:nvSpPr>
        <p:spPr>
          <a:xfrm>
            <a:off x="457200" y="1125000"/>
            <a:ext cx="8229600" cy="36390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indent="-381000" lvl="1" marL="9144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indent="-381000" lvl="2" marL="13716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indent="-381000" lvl="3" marL="18288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indent="-381000" lvl="4" marL="2286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indent="-381000" lvl="5" marL="27432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indent="-381000" lvl="6" marL="32004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indent="-381000" lvl="7" marL="36576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indent="-381000" lvl="8" marL="41148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p:txBody>
      </p:sp>
      <p:sp>
        <p:nvSpPr>
          <p:cNvPr id="10" name="Google Shape;10;p1"/>
          <p:cNvSpPr txBox="1"/>
          <p:nvPr>
            <p:ph idx="12" type="sldNum"/>
          </p:nvPr>
        </p:nvSpPr>
        <p:spPr>
          <a:xfrm>
            <a:off x="8523157" y="4641567"/>
            <a:ext cx="461100" cy="291900"/>
          </a:xfrm>
          <a:prstGeom prst="rect">
            <a:avLst/>
          </a:prstGeom>
          <a:noFill/>
          <a:ln>
            <a:noFill/>
          </a:ln>
        </p:spPr>
        <p:txBody>
          <a:bodyPr anchorCtr="0" anchor="t" bIns="91425" lIns="91425" spcFirstLastPara="1" rIns="91425" wrap="square" tIns="91425">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ctrTitle"/>
          </p:nvPr>
        </p:nvSpPr>
        <p:spPr>
          <a:xfrm>
            <a:off x="965700" y="3098089"/>
            <a:ext cx="721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Design Review</a:t>
            </a:r>
            <a:endParaRPr/>
          </a:p>
          <a:p>
            <a:pPr indent="0" lvl="0" marL="0" rtl="0" algn="l">
              <a:spcBef>
                <a:spcPts val="0"/>
              </a:spcBef>
              <a:spcAft>
                <a:spcPts val="0"/>
              </a:spcAft>
              <a:buNone/>
            </a:pPr>
            <a:r>
              <a:rPr lang="en" sz="2400"/>
              <a:t>Wheelchair Backpack Transfer Device</a:t>
            </a:r>
            <a:endParaRPr/>
          </a:p>
          <a:p>
            <a:pPr indent="0" lvl="0" marL="0" rtl="0" algn="l">
              <a:spcBef>
                <a:spcPts val="0"/>
              </a:spcBef>
              <a:spcAft>
                <a:spcPts val="0"/>
              </a:spcAft>
              <a:buNone/>
            </a:pPr>
            <a:r>
              <a:rPr lang="en" sz="2400"/>
              <a:t>GNG 2101[D] - Professor Lakhani</a:t>
            </a:r>
            <a:endParaRPr sz="2400"/>
          </a:p>
          <a:p>
            <a:pPr indent="0" lvl="0" marL="0" rtl="0" algn="l">
              <a:spcBef>
                <a:spcPts val="0"/>
              </a:spcBef>
              <a:spcAft>
                <a:spcPts val="0"/>
              </a:spcAft>
              <a:buNone/>
            </a:pPr>
            <a:r>
              <a:rPr lang="en" sz="2400"/>
              <a:t>10 February 2023</a:t>
            </a:r>
            <a:endParaRPr sz="2400"/>
          </a:p>
          <a:p>
            <a:pPr indent="0" lvl="0" marL="0" rtl="0" algn="l">
              <a:spcBef>
                <a:spcPts val="0"/>
              </a:spcBef>
              <a:spcAft>
                <a:spcPts val="0"/>
              </a:spcAft>
              <a:buNone/>
            </a:pPr>
            <a:r>
              <a:rPr lang="en" sz="1200"/>
              <a:t>Kathryne Truong, Ani Preedom, Kai Ly, Yuteng Li</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2"/>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a:t>
            </a:r>
            <a:endParaRPr/>
          </a:p>
        </p:txBody>
      </p:sp>
      <p:sp>
        <p:nvSpPr>
          <p:cNvPr id="71" name="Google Shape;71;p12"/>
          <p:cNvSpPr txBox="1"/>
          <p:nvPr>
            <p:ph idx="1" type="body"/>
          </p:nvPr>
        </p:nvSpPr>
        <p:spPr>
          <a:xfrm>
            <a:off x="203750" y="1122870"/>
            <a:ext cx="8091900" cy="3518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72" name="Google Shape;72;p12"/>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2"/>
          <p:cNvPicPr preferRelativeResize="0"/>
          <p:nvPr/>
        </p:nvPicPr>
        <p:blipFill>
          <a:blip r:embed="rId3">
            <a:alphaModFix/>
          </a:blip>
          <a:stretch>
            <a:fillRect/>
          </a:stretch>
        </p:blipFill>
        <p:spPr>
          <a:xfrm>
            <a:off x="203750" y="1056825"/>
            <a:ext cx="3561671" cy="3370883"/>
          </a:xfrm>
          <a:prstGeom prst="rect">
            <a:avLst/>
          </a:prstGeom>
          <a:noFill/>
          <a:ln>
            <a:noFill/>
          </a:ln>
        </p:spPr>
      </p:pic>
      <p:pic>
        <p:nvPicPr>
          <p:cNvPr id="74" name="Google Shape;74;p12"/>
          <p:cNvPicPr preferRelativeResize="0"/>
          <p:nvPr/>
        </p:nvPicPr>
        <p:blipFill rotWithShape="1">
          <a:blip r:embed="rId4">
            <a:alphaModFix/>
          </a:blip>
          <a:srcRect b="0" l="20350" r="0" t="0"/>
          <a:stretch/>
        </p:blipFill>
        <p:spPr>
          <a:xfrm>
            <a:off x="3549698" y="1056825"/>
            <a:ext cx="3217450" cy="3370875"/>
          </a:xfrm>
          <a:prstGeom prst="rect">
            <a:avLst/>
          </a:prstGeom>
          <a:noFill/>
          <a:ln>
            <a:noFill/>
          </a:ln>
        </p:spPr>
      </p:pic>
      <p:pic>
        <p:nvPicPr>
          <p:cNvPr id="75" name="Google Shape;75;p12"/>
          <p:cNvPicPr preferRelativeResize="0"/>
          <p:nvPr/>
        </p:nvPicPr>
        <p:blipFill rotWithShape="1">
          <a:blip r:embed="rId5">
            <a:alphaModFix/>
          </a:blip>
          <a:srcRect b="0" l="8587" r="12342" t="0"/>
          <a:stretch/>
        </p:blipFill>
        <p:spPr>
          <a:xfrm>
            <a:off x="6085496" y="1056825"/>
            <a:ext cx="2854754" cy="337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Pulley Prototype (CAD)</a:t>
            </a:r>
            <a:endParaRPr/>
          </a:p>
        </p:txBody>
      </p:sp>
      <p:sp>
        <p:nvSpPr>
          <p:cNvPr id="81" name="Google Shape;81;p13"/>
          <p:cNvSpPr txBox="1"/>
          <p:nvPr>
            <p:ph idx="1" type="body"/>
          </p:nvPr>
        </p:nvSpPr>
        <p:spPr>
          <a:xfrm>
            <a:off x="420778" y="1239803"/>
            <a:ext cx="39945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82" name="Google Shape;82;p13"/>
          <p:cNvSpPr txBox="1"/>
          <p:nvPr>
            <p:ph idx="2" type="body"/>
          </p:nvPr>
        </p:nvSpPr>
        <p:spPr>
          <a:xfrm>
            <a:off x="4731381" y="1239803"/>
            <a:ext cx="39945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83" name="Google Shape;83;p1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4" name="Google Shape;84;p13"/>
          <p:cNvPicPr preferRelativeResize="0"/>
          <p:nvPr/>
        </p:nvPicPr>
        <p:blipFill rotWithShape="1">
          <a:blip r:embed="rId3">
            <a:alphaModFix/>
          </a:blip>
          <a:srcRect b="0" l="5461" r="7148" t="0"/>
          <a:stretch/>
        </p:blipFill>
        <p:spPr>
          <a:xfrm>
            <a:off x="1318850" y="1239800"/>
            <a:ext cx="6506299" cy="305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BOM</a:t>
            </a:r>
            <a:endParaRPr/>
          </a:p>
        </p:txBody>
      </p:sp>
      <p:sp>
        <p:nvSpPr>
          <p:cNvPr id="90" name="Google Shape;90;p14"/>
          <p:cNvSpPr txBox="1"/>
          <p:nvPr/>
        </p:nvSpPr>
        <p:spPr>
          <a:xfrm>
            <a:off x="457200" y="983608"/>
            <a:ext cx="37767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t/>
            </a:r>
            <a:endParaRPr sz="1200">
              <a:solidFill>
                <a:srgbClr val="FFFFFF"/>
              </a:solidFill>
              <a:latin typeface="Cousine"/>
              <a:ea typeface="Cousine"/>
              <a:cs typeface="Cousine"/>
              <a:sym typeface="Cousine"/>
            </a:endParaRPr>
          </a:p>
        </p:txBody>
      </p:sp>
      <p:sp>
        <p:nvSpPr>
          <p:cNvPr id="91" name="Google Shape;91;p14"/>
          <p:cNvSpPr txBox="1"/>
          <p:nvPr/>
        </p:nvSpPr>
        <p:spPr>
          <a:xfrm>
            <a:off x="4744975" y="983608"/>
            <a:ext cx="39417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t/>
            </a:r>
            <a:endParaRPr sz="1200">
              <a:solidFill>
                <a:srgbClr val="FFFFFF"/>
              </a:solidFill>
              <a:latin typeface="Cousine"/>
              <a:ea typeface="Cousine"/>
              <a:cs typeface="Cousine"/>
              <a:sym typeface="Cousine"/>
            </a:endParaRPr>
          </a:p>
        </p:txBody>
      </p:sp>
      <p:sp>
        <p:nvSpPr>
          <p:cNvPr id="92" name="Google Shape;92;p14"/>
          <p:cNvSpPr txBox="1"/>
          <p:nvPr/>
        </p:nvSpPr>
        <p:spPr>
          <a:xfrm>
            <a:off x="457200" y="3444583"/>
            <a:ext cx="8229600" cy="619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1000"/>
              </a:spcAft>
              <a:buNone/>
            </a:pPr>
            <a:r>
              <a:t/>
            </a:r>
            <a:endParaRPr sz="1200">
              <a:solidFill>
                <a:srgbClr val="FFFFFF"/>
              </a:solidFill>
              <a:latin typeface="Cousine"/>
              <a:ea typeface="Cousine"/>
              <a:cs typeface="Cousine"/>
              <a:sym typeface="Cousine"/>
            </a:endParaRPr>
          </a:p>
        </p:txBody>
      </p:sp>
      <p:sp>
        <p:nvSpPr>
          <p:cNvPr id="93" name="Google Shape;93;p1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4"/>
          <p:cNvPicPr preferRelativeResize="0"/>
          <p:nvPr/>
        </p:nvPicPr>
        <p:blipFill rotWithShape="1">
          <a:blip r:embed="rId3">
            <a:alphaModFix/>
          </a:blip>
          <a:srcRect b="19472" l="9813" r="34928" t="27884"/>
          <a:stretch/>
        </p:blipFill>
        <p:spPr>
          <a:xfrm>
            <a:off x="897275" y="992550"/>
            <a:ext cx="6809486" cy="3649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Risks &amp; Open Questions</a:t>
            </a:r>
            <a:endParaRPr/>
          </a:p>
        </p:txBody>
      </p:sp>
      <p:sp>
        <p:nvSpPr>
          <p:cNvPr id="100" name="Google Shape;100;p15"/>
          <p:cNvSpPr txBox="1"/>
          <p:nvPr>
            <p:ph idx="1" type="body"/>
          </p:nvPr>
        </p:nvSpPr>
        <p:spPr>
          <a:xfrm>
            <a:off x="420778" y="1239803"/>
            <a:ext cx="39945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Risks:</a:t>
            </a:r>
            <a:endParaRPr b="1"/>
          </a:p>
          <a:p>
            <a:pPr indent="-342900" lvl="0" marL="457200" rtl="0" algn="l">
              <a:spcBef>
                <a:spcPts val="600"/>
              </a:spcBef>
              <a:spcAft>
                <a:spcPts val="0"/>
              </a:spcAft>
              <a:buSzPts val="1800"/>
              <a:buChar char="▪"/>
            </a:pPr>
            <a:r>
              <a:rPr lang="en"/>
              <a:t>Not having anything prepared for design day</a:t>
            </a:r>
            <a:endParaRPr/>
          </a:p>
          <a:p>
            <a:pPr indent="0" lvl="0" marL="457200" rtl="0" algn="l">
              <a:spcBef>
                <a:spcPts val="600"/>
              </a:spcBef>
              <a:spcAft>
                <a:spcPts val="0"/>
              </a:spcAft>
              <a:buNone/>
            </a:pPr>
            <a:r>
              <a:t/>
            </a:r>
            <a:endParaRPr/>
          </a:p>
          <a:p>
            <a:pPr indent="-342900" lvl="0" marL="457200" rtl="0" algn="l">
              <a:spcBef>
                <a:spcPts val="600"/>
              </a:spcBef>
              <a:spcAft>
                <a:spcPts val="0"/>
              </a:spcAft>
              <a:buSzPts val="1800"/>
              <a:buChar char="▪"/>
            </a:pPr>
            <a:r>
              <a:rPr lang="en"/>
              <a:t>Clients want different things</a:t>
            </a:r>
            <a:endParaRPr/>
          </a:p>
          <a:p>
            <a:pPr indent="0" lvl="0" marL="457200" rtl="0" algn="l">
              <a:spcBef>
                <a:spcPts val="600"/>
              </a:spcBef>
              <a:spcAft>
                <a:spcPts val="0"/>
              </a:spcAft>
              <a:buNone/>
            </a:pPr>
            <a:r>
              <a:t/>
            </a:r>
            <a:endParaRPr/>
          </a:p>
          <a:p>
            <a:pPr indent="-342900" lvl="0" marL="457200" rtl="0" algn="l">
              <a:spcBef>
                <a:spcPts val="600"/>
              </a:spcBef>
              <a:spcAft>
                <a:spcPts val="0"/>
              </a:spcAft>
              <a:buSzPts val="1800"/>
              <a:buChar char="▪"/>
            </a:pPr>
            <a:r>
              <a:rPr lang="en"/>
              <a:t>Going over budget</a:t>
            </a:r>
            <a:endParaRPr/>
          </a:p>
          <a:p>
            <a:pPr indent="0" lvl="0" marL="0" rtl="0" algn="l">
              <a:spcBef>
                <a:spcPts val="600"/>
              </a:spcBef>
              <a:spcAft>
                <a:spcPts val="0"/>
              </a:spcAft>
              <a:buNone/>
            </a:pPr>
            <a:r>
              <a:t/>
            </a:r>
            <a:endParaRPr/>
          </a:p>
          <a:p>
            <a:pPr indent="-342900" lvl="0" marL="457200" rtl="0" algn="l">
              <a:spcBef>
                <a:spcPts val="600"/>
              </a:spcBef>
              <a:spcAft>
                <a:spcPts val="0"/>
              </a:spcAft>
              <a:buSzPts val="1800"/>
              <a:buChar char="▪"/>
            </a:pPr>
            <a:r>
              <a:rPr lang="en"/>
              <a:t>Impact on pedestrians</a:t>
            </a:r>
            <a:endParaRPr/>
          </a:p>
          <a:p>
            <a:pPr indent="0" lvl="0" marL="457200" rtl="0" algn="l">
              <a:spcBef>
                <a:spcPts val="600"/>
              </a:spcBef>
              <a:spcAft>
                <a:spcPts val="0"/>
              </a:spcAft>
              <a:buNone/>
            </a:pPr>
            <a:r>
              <a:t/>
            </a:r>
            <a:endParaRPr/>
          </a:p>
        </p:txBody>
      </p:sp>
      <p:sp>
        <p:nvSpPr>
          <p:cNvPr id="101" name="Google Shape;101;p15"/>
          <p:cNvSpPr txBox="1"/>
          <p:nvPr>
            <p:ph idx="2" type="body"/>
          </p:nvPr>
        </p:nvSpPr>
        <p:spPr>
          <a:xfrm>
            <a:off x="4731381" y="1239803"/>
            <a:ext cx="39945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Open Questions:</a:t>
            </a:r>
            <a:endParaRPr b="1"/>
          </a:p>
          <a:p>
            <a:pPr indent="-342900" lvl="0" marL="457200" rtl="0" algn="l">
              <a:spcBef>
                <a:spcPts val="600"/>
              </a:spcBef>
              <a:spcAft>
                <a:spcPts val="0"/>
              </a:spcAft>
              <a:buSzPts val="1800"/>
              <a:buChar char="▪"/>
            </a:pPr>
            <a:r>
              <a:rPr lang="en"/>
              <a:t>We have two clients; how would we choose which client to prioritize if they have different wants?</a:t>
            </a:r>
            <a:endParaRPr/>
          </a:p>
          <a:p>
            <a:pPr indent="0" lvl="0" marL="457200" rtl="0" algn="l">
              <a:spcBef>
                <a:spcPts val="600"/>
              </a:spcBef>
              <a:spcAft>
                <a:spcPts val="0"/>
              </a:spcAft>
              <a:buNone/>
            </a:pPr>
            <a:r>
              <a:t/>
            </a:r>
            <a:endParaRPr/>
          </a:p>
          <a:p>
            <a:pPr indent="-342900" lvl="0" marL="457200" rtl="0" algn="l">
              <a:spcBef>
                <a:spcPts val="600"/>
              </a:spcBef>
              <a:spcAft>
                <a:spcPts val="0"/>
              </a:spcAft>
              <a:buSzPts val="1800"/>
              <a:buChar char="▪"/>
            </a:pPr>
            <a:r>
              <a:rPr lang="en"/>
              <a:t>The wheelchairs in the Makerspace are broken or missing components. Is it a </a:t>
            </a:r>
            <a:r>
              <a:rPr lang="en"/>
              <a:t>possibility to get functioning wheelchairs?</a:t>
            </a:r>
            <a:endParaRPr/>
          </a:p>
        </p:txBody>
      </p:sp>
      <p:sp>
        <p:nvSpPr>
          <p:cNvPr id="102" name="Google Shape;102;p1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idx="1" type="body"/>
          </p:nvPr>
        </p:nvSpPr>
        <p:spPr>
          <a:xfrm>
            <a:off x="1413600" y="2466600"/>
            <a:ext cx="6316800" cy="81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600"/>
              <a:t>Thank you!</a:t>
            </a:r>
            <a:endParaRPr sz="3600"/>
          </a:p>
        </p:txBody>
      </p:sp>
      <p:sp>
        <p:nvSpPr>
          <p:cNvPr id="108" name="Google Shape;108;p16"/>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