
<file path=[Content_Types].xml><?xml version="1.0" encoding="utf-8"?>
<Types xmlns="http://schemas.openxmlformats.org/package/2006/content-types">
  <Default Extension="fntdata" ContentType="application/x-fontdata"/>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3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Lst>
  <p:sldSz cx="9144000" cy="5143500" type="screen16x9"/>
  <p:notesSz cx="6858000" cy="9144000"/>
  <p:embeddedFontLst>
    <p:embeddedFont>
      <p:font typeface="Calibri" panose="020F0502020204030204" pitchFamily="34" charset="0"/>
      <p:regular r:id="rId37"/>
      <p:bold r:id="rId38"/>
      <p:italic r:id="rId39"/>
      <p:boldItalic r:id="rId40"/>
    </p:embeddedFont>
    <p:embeddedFont>
      <p:font typeface="Montserrat" panose="00000500000000000000" pitchFamily="2" charset="0"/>
      <p:regular r:id="rId41"/>
      <p:bold r:id="rId42"/>
      <p:italic r:id="rId43"/>
      <p:boldItalic r:id="rId44"/>
    </p:embeddedFont>
    <p:embeddedFont>
      <p:font typeface="Oswald" panose="00000500000000000000" pitchFamily="2" charset="0"/>
      <p:regular r:id="rId45"/>
      <p:bold r:id="rId46"/>
    </p:embeddedFont>
    <p:embeddedFont>
      <p:font typeface="Playfair Display" panose="000005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71C"/>
    <a:srgbClr val="B18504"/>
    <a:srgbClr val="D09C04"/>
    <a:srgbClr val="D5A0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3753883-572E-4C58-828E-03AD88F608CC}">
  <a:tblStyle styleId="{D3753883-572E-4C58-828E-03AD88F608C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46C046E-A70F-441E-9F7A-DAEDE090402F}"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306"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9d928e467e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9d928e467e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9d928e467e_4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9d928e467e_4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9d219b239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9d219b239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9cfef9d5b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9cfef9d5b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9d738194e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9d738194e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9d738194e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9d738194e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9d738194e4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9d738194e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9d738194e4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9d738194e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9d738194e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9d738194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9d3205b471_7_8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g29d3205b471_7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9d3205b471_7_8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29d3205b471_7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9d3205b471_7_9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g29d3205b471_7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9d3205b471_7_10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0" name="Google Shape;370;g29d3205b471_7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9d928e467e_4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9d928e467e_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61a650f497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61a650f497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9d62bb78e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29d62bb78e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9d62bb78e5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9d62bb78e5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9d62bb78e5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9d62bb78e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9d62bb78e5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9d62bb78e5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61a650f497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261a650f497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9d738194e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29d738194e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61a650f497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61a650f497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9d928e467e_4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29d928e467e_4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9d738194e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29d738194e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9d738194e4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29d738194e4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61a650f497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261a650f497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9d738194e4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9d738194e4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9d738194e4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9d738194e4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9cfef9d5b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9cfef9d5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9d219b23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9d219b239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751eba8218a41993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751eba8218a41993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9d928e467e_4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9d928e467e_4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58475" y="0"/>
            <a:ext cx="38532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44250" y="1403850"/>
            <a:ext cx="8455500" cy="21468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Google Shape;13;p2"/>
          <p:cNvSpPr txBox="1">
            <a:spLocks noGrp="1"/>
          </p:cNvSpPr>
          <p:nvPr>
            <p:ph type="subTitle" idx="1"/>
          </p:nvPr>
        </p:nvSpPr>
        <p:spPr>
          <a:xfrm>
            <a:off x="344250" y="3550650"/>
            <a:ext cx="4910100" cy="577800"/>
          </a:xfrm>
          <a:prstGeom prst="rect">
            <a:avLst/>
          </a:prstGeom>
          <a:solidFill>
            <a:schemeClr val="dk2"/>
          </a:solidFill>
        </p:spPr>
        <p:txBody>
          <a:bodyPr spcFirstLastPara="1" wrap="square" lIns="91425" tIns="91425" rIns="91425" bIns="91425" anchor="ctr" anchorCtr="0">
            <a:normAutofit/>
          </a:bodyPr>
          <a:lstStyle>
            <a:lvl1pPr lv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4" name="Google Shape;14;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999925"/>
            <a:ext cx="8520600" cy="2146200"/>
          </a:xfrm>
          <a:prstGeom prst="rect">
            <a:avLst/>
          </a:prstGeom>
        </p:spPr>
        <p:txBody>
          <a:bodyPr spcFirstLastPara="1" wrap="square" lIns="91425" tIns="91425" rIns="91425" bIns="91425" anchor="b" anchorCtr="0">
            <a:norm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highlight>
                  <a:schemeClr val="dk1"/>
                </a:highlight>
              </a:defRPr>
            </a:lvl1pPr>
            <a:lvl2pPr marL="914400" lvl="1" indent="-317500" algn="ctr">
              <a:spcBef>
                <a:spcPts val="0"/>
              </a:spcBef>
              <a:spcAft>
                <a:spcPts val="0"/>
              </a:spcAft>
              <a:buSzPts val="1400"/>
              <a:buChar char="○"/>
              <a:defRPr>
                <a:highlight>
                  <a:schemeClr val="dk1"/>
                </a:highlight>
              </a:defRPr>
            </a:lvl2pPr>
            <a:lvl3pPr marL="1371600" lvl="2" indent="-317500" algn="ctr">
              <a:spcBef>
                <a:spcPts val="0"/>
              </a:spcBef>
              <a:spcAft>
                <a:spcPts val="0"/>
              </a:spcAft>
              <a:buSzPts val="1400"/>
              <a:buChar char="■"/>
              <a:defRPr>
                <a:highlight>
                  <a:schemeClr val="dk1"/>
                </a:highlight>
              </a:defRPr>
            </a:lvl3pPr>
            <a:lvl4pPr marL="1828800" lvl="3" indent="-317500" algn="ctr">
              <a:spcBef>
                <a:spcPts val="0"/>
              </a:spcBef>
              <a:spcAft>
                <a:spcPts val="0"/>
              </a:spcAft>
              <a:buSzPts val="1400"/>
              <a:buChar char="●"/>
              <a:defRPr>
                <a:highlight>
                  <a:schemeClr val="dk1"/>
                </a:highlight>
              </a:defRPr>
            </a:lvl4pPr>
            <a:lvl5pPr marL="2286000" lvl="4" indent="-317500" algn="ctr">
              <a:spcBef>
                <a:spcPts val="0"/>
              </a:spcBef>
              <a:spcAft>
                <a:spcPts val="0"/>
              </a:spcAft>
              <a:buSzPts val="1400"/>
              <a:buChar char="○"/>
              <a:defRPr>
                <a:highlight>
                  <a:schemeClr val="dk1"/>
                </a:highlight>
              </a:defRPr>
            </a:lvl5pPr>
            <a:lvl6pPr marL="2743200" lvl="5" indent="-317500" algn="ctr">
              <a:spcBef>
                <a:spcPts val="0"/>
              </a:spcBef>
              <a:spcAft>
                <a:spcPts val="0"/>
              </a:spcAft>
              <a:buSzPts val="1400"/>
              <a:buChar char="■"/>
              <a:defRPr>
                <a:highlight>
                  <a:schemeClr val="dk1"/>
                </a:highlight>
              </a:defRPr>
            </a:lvl6pPr>
            <a:lvl7pPr marL="3200400" lvl="6" indent="-317500" algn="ctr">
              <a:spcBef>
                <a:spcPts val="0"/>
              </a:spcBef>
              <a:spcAft>
                <a:spcPts val="0"/>
              </a:spcAft>
              <a:buSzPts val="1400"/>
              <a:buChar char="●"/>
              <a:defRPr>
                <a:highlight>
                  <a:schemeClr val="dk1"/>
                </a:highlight>
              </a:defRPr>
            </a:lvl7pPr>
            <a:lvl8pPr marL="3657600" lvl="7" indent="-317500" algn="ctr">
              <a:spcBef>
                <a:spcPts val="0"/>
              </a:spcBef>
              <a:spcAft>
                <a:spcPts val="0"/>
              </a:spcAft>
              <a:buSzPts val="1400"/>
              <a:buChar char="○"/>
              <a:defRPr>
                <a:highlight>
                  <a:schemeClr val="dk1"/>
                </a:highlight>
              </a:defRPr>
            </a:lvl8pPr>
            <a:lvl9pPr marL="4114800" lvl="8" indent="-317500" algn="ctr">
              <a:spcBef>
                <a:spcPts val="0"/>
              </a:spcBef>
              <a:spcAft>
                <a:spcPts val="0"/>
              </a:spcAft>
              <a:buSzPts val="1400"/>
              <a:buChar char="■"/>
              <a:defRPr>
                <a:highlight>
                  <a:schemeClr val="dk1"/>
                </a:highlight>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2" name="Google Shape;62;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3" name="Google Shape;63;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4" name="Google Shape;64;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5" name="Google Shape;65;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8" name="Google Shape;68;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 name="Google Shape;69;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1"/>
        <p:cNvGrpSpPr/>
        <p:nvPr/>
      </p:nvGrpSpPr>
      <p:grpSpPr>
        <a:xfrm>
          <a:off x="0" y="0"/>
          <a:ext cx="0" cy="0"/>
          <a:chOff x="0" y="0"/>
          <a:chExt cx="0" cy="0"/>
        </a:xfrm>
      </p:grpSpPr>
      <p:sp>
        <p:nvSpPr>
          <p:cNvPr id="72" name="Google Shape;72;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4" name="Google Shape;74;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7" name="Google Shape;77;p17"/>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8" name="Google Shape;78;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 name="Google Shape;83;p18"/>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84" name="Google Shape;84;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5" name="Google Shape;85;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6" name="Google Shape;86;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7"/>
        <p:cNvGrpSpPr/>
        <p:nvPr/>
      </p:nvGrpSpPr>
      <p:grpSpPr>
        <a:xfrm>
          <a:off x="0" y="0"/>
          <a:ext cx="0" cy="0"/>
          <a:chOff x="0" y="0"/>
          <a:chExt cx="0" cy="0"/>
        </a:xfrm>
      </p:grpSpPr>
      <p:sp>
        <p:nvSpPr>
          <p:cNvPr id="88" name="Google Shape;88;p1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9" name="Google Shape;89;p19"/>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0" name="Google Shape;90;p19"/>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 name="Google Shape;91;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6" name="Google Shape;96;p20"/>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7" name="Google Shape;97;p20"/>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8" name="Google Shape;98;p20"/>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9" name="Google Shape;99;p20"/>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0" name="Google Shape;100;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2" name="Google Shape;102;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3"/>
        <p:cNvGrpSpPr/>
        <p:nvPr/>
      </p:nvGrpSpPr>
      <p:grpSpPr>
        <a:xfrm>
          <a:off x="0" y="0"/>
          <a:ext cx="0" cy="0"/>
          <a:chOff x="0" y="0"/>
          <a:chExt cx="0" cy="0"/>
        </a:xfrm>
      </p:grpSpPr>
      <p:sp>
        <p:nvSpPr>
          <p:cNvPr id="104" name="Google Shape;104;p2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5" name="Google Shape;105;p21"/>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6" name="Google Shape;106;p21"/>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7" name="Google Shape;107;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8" name="Google Shape;108;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9" name="Google Shape;109;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344250" y="1403850"/>
            <a:ext cx="8455500" cy="21468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4800"/>
              <a:buFont typeface="Playfair Display"/>
              <a:buNone/>
              <a:defRPr sz="4800" b="1">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sz="4800" b="1">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sz="4800" b="1">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sz="4800" b="1">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sz="4800" b="1">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sz="4800" b="1">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sz="4800" b="1">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sz="4800" b="1">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sz="4800" b="1">
                <a:latin typeface="Playfair Display"/>
                <a:ea typeface="Playfair Display"/>
                <a:cs typeface="Playfair Display"/>
                <a:sym typeface="Playfair Display"/>
              </a:defRPr>
            </a:lvl9pPr>
          </a:lstStyle>
          <a:p>
            <a:endParaRPr/>
          </a:p>
        </p:txBody>
      </p:sp>
      <p:sp>
        <p:nvSpPr>
          <p:cNvPr id="18" name="Google Shape;18;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0"/>
        <p:cNvGrpSpPr/>
        <p:nvPr/>
      </p:nvGrpSpPr>
      <p:grpSpPr>
        <a:xfrm>
          <a:off x="0" y="0"/>
          <a:ext cx="0" cy="0"/>
          <a:chOff x="0" y="0"/>
          <a:chExt cx="0" cy="0"/>
        </a:xfrm>
      </p:grpSpPr>
      <p:sp>
        <p:nvSpPr>
          <p:cNvPr id="111" name="Google Shape;111;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2" name="Google Shape;112;p22"/>
          <p:cNvSpPr>
            <a:spLocks noGrp="1"/>
          </p:cNvSpPr>
          <p:nvPr>
            <p:ph type="pic" idx="2"/>
          </p:nvPr>
        </p:nvSpPr>
        <p:spPr>
          <a:xfrm>
            <a:off x="3887391" y="740569"/>
            <a:ext cx="4629150" cy="3655219"/>
          </a:xfrm>
          <a:prstGeom prst="rect">
            <a:avLst/>
          </a:prstGeom>
          <a:noFill/>
          <a:ln>
            <a:noFill/>
          </a:ln>
        </p:spPr>
      </p:sp>
      <p:sp>
        <p:nvSpPr>
          <p:cNvPr id="113" name="Google Shape;113;p22"/>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4" name="Google Shape;114;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6" name="Google Shape;116;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7"/>
        <p:cNvGrpSpPr/>
        <p:nvPr/>
      </p:nvGrpSpPr>
      <p:grpSpPr>
        <a:xfrm>
          <a:off x="0" y="0"/>
          <a:ext cx="0" cy="0"/>
          <a:chOff x="0" y="0"/>
          <a:chExt cx="0" cy="0"/>
        </a:xfrm>
      </p:grpSpPr>
      <p:sp>
        <p:nvSpPr>
          <p:cNvPr id="118" name="Google Shape;118;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9" name="Google Shape;119;p23"/>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0" name="Google Shape;120;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1" name="Google Shape;121;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2" name="Google Shape;122;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3"/>
        <p:cNvGrpSpPr/>
        <p:nvPr/>
      </p:nvGrpSpPr>
      <p:grpSpPr>
        <a:xfrm>
          <a:off x="0" y="0"/>
          <a:ext cx="0" cy="0"/>
          <a:chOff x="0" y="0"/>
          <a:chExt cx="0" cy="0"/>
        </a:xfrm>
      </p:grpSpPr>
      <p:sp>
        <p:nvSpPr>
          <p:cNvPr id="124" name="Google Shape;124;p24"/>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5" name="Google Shape;125;p24"/>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6" name="Google Shape;126;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7" name="Google Shape;127;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8" name="Google Shape;128;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5"/>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37" name="Google Shape;3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9"/>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highlight>
                  <a:schemeClr val="lt1"/>
                </a:highlight>
              </a:defRPr>
            </a:lvl1pPr>
            <a:lvl2pPr marL="914400" lvl="1" indent="-317500">
              <a:spcBef>
                <a:spcPts val="0"/>
              </a:spcBef>
              <a:spcAft>
                <a:spcPts val="0"/>
              </a:spcAft>
              <a:buSzPts val="1400"/>
              <a:buChar char="○"/>
              <a:defRPr>
                <a:highlight>
                  <a:schemeClr val="lt1"/>
                </a:highlight>
              </a:defRPr>
            </a:lvl2pPr>
            <a:lvl3pPr marL="1371600" lvl="2" indent="-317500">
              <a:spcBef>
                <a:spcPts val="0"/>
              </a:spcBef>
              <a:spcAft>
                <a:spcPts val="0"/>
              </a:spcAft>
              <a:buSzPts val="1400"/>
              <a:buChar char="■"/>
              <a:defRPr>
                <a:highlight>
                  <a:schemeClr val="lt1"/>
                </a:highlight>
              </a:defRPr>
            </a:lvl3pPr>
            <a:lvl4pPr marL="1828800" lvl="3" indent="-317500">
              <a:spcBef>
                <a:spcPts val="0"/>
              </a:spcBef>
              <a:spcAft>
                <a:spcPts val="0"/>
              </a:spcAft>
              <a:buSzPts val="1400"/>
              <a:buChar char="●"/>
              <a:defRPr>
                <a:highlight>
                  <a:schemeClr val="lt1"/>
                </a:highlight>
              </a:defRPr>
            </a:lvl4pPr>
            <a:lvl5pPr marL="2286000" lvl="4" indent="-317500">
              <a:spcBef>
                <a:spcPts val="0"/>
              </a:spcBef>
              <a:spcAft>
                <a:spcPts val="0"/>
              </a:spcAft>
              <a:buSzPts val="1400"/>
              <a:buChar char="○"/>
              <a:defRPr>
                <a:highlight>
                  <a:schemeClr val="lt1"/>
                </a:highlight>
              </a:defRPr>
            </a:lvl5pPr>
            <a:lvl6pPr marL="2743200" lvl="5" indent="-317500">
              <a:spcBef>
                <a:spcPts val="0"/>
              </a:spcBef>
              <a:spcAft>
                <a:spcPts val="0"/>
              </a:spcAft>
              <a:buSzPts val="1400"/>
              <a:buChar char="■"/>
              <a:defRPr>
                <a:highlight>
                  <a:schemeClr val="lt1"/>
                </a:highlight>
              </a:defRPr>
            </a:lvl6pPr>
            <a:lvl7pPr marL="3200400" lvl="6" indent="-317500">
              <a:spcBef>
                <a:spcPts val="0"/>
              </a:spcBef>
              <a:spcAft>
                <a:spcPts val="0"/>
              </a:spcAft>
              <a:buSzPts val="1400"/>
              <a:buChar char="●"/>
              <a:defRPr>
                <a:highlight>
                  <a:schemeClr val="lt1"/>
                </a:highlight>
              </a:defRPr>
            </a:lvl7pPr>
            <a:lvl8pPr marL="3657600" lvl="7" indent="-317500">
              <a:spcBef>
                <a:spcPts val="0"/>
              </a:spcBef>
              <a:spcAft>
                <a:spcPts val="0"/>
              </a:spcAft>
              <a:buSzPts val="1400"/>
              <a:buChar char="○"/>
              <a:defRPr>
                <a:highlight>
                  <a:schemeClr val="lt1"/>
                </a:highlight>
              </a:defRPr>
            </a:lvl8pPr>
            <a:lvl9pPr marL="4114800" lvl="8" indent="-317500">
              <a:spcBef>
                <a:spcPts val="0"/>
              </a:spcBef>
              <a:spcAft>
                <a:spcPts val="0"/>
              </a:spcAft>
              <a:buSzPts val="1400"/>
              <a:buChar char="■"/>
              <a:defRPr>
                <a:highlight>
                  <a:schemeClr val="lt1"/>
                </a:highlight>
              </a:defRPr>
            </a:lvl9pPr>
          </a:lstStyle>
          <a:p>
            <a:endParaRPr/>
          </a:p>
        </p:txBody>
      </p:sp>
      <p:sp>
        <p:nvSpPr>
          <p:cNvPr id="44" name="Google Shape;4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highlight>
                  <a:schemeClr val="dk1"/>
                </a:highlight>
              </a:defRPr>
            </a:lvl1pPr>
          </a:lstStyle>
          <a:p>
            <a:endParaRPr/>
          </a:p>
        </p:txBody>
      </p:sp>
      <p:sp>
        <p:nvSpPr>
          <p:cNvPr id="47" name="Google Shape;47;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marL="914400" lvl="1"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marL="1371600" lvl="2"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marL="1828800" lvl="3"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marL="2286000" lvl="4"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marL="2743200" lvl="5"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marL="3200400" lvl="6"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marL="3657600" lvl="7"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marL="4114800" lvl="8"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6" name="Google Shape;56;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7" name="Google Shape;57;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8" name="Google Shape;58;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9" name="Google Shape;59;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www.pcmag.com"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hyperlink" Target="http://www.rfwireless-world.com" TargetMode="External"/><Relationship Id="rId4" Type="http://schemas.openxmlformats.org/officeDocument/2006/relationships/hyperlink" Target="http://www.sciencedirect.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softwarepath.com/guides/inventory-management-statistics"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
              <a:t>Statistics On Inventory Management Systems:</a:t>
            </a:r>
            <a:endParaRPr/>
          </a:p>
          <a:p>
            <a:pPr marL="0" lvl="0" indent="0" algn="ctr" rtl="0">
              <a:spcBef>
                <a:spcPts val="0"/>
              </a:spcBef>
              <a:spcAft>
                <a:spcPts val="0"/>
              </a:spcAft>
              <a:buNone/>
            </a:pPr>
            <a:r>
              <a:rPr lang="fr"/>
              <a:t>Where Does The Issue Lie?</a:t>
            </a:r>
            <a:endParaRPr/>
          </a:p>
        </p:txBody>
      </p:sp>
      <p:sp>
        <p:nvSpPr>
          <p:cNvPr id="134" name="Google Shape;134;p25"/>
          <p:cNvSpPr txBox="1">
            <a:spLocks noGrp="1"/>
          </p:cNvSpPr>
          <p:nvPr>
            <p:ph type="body" idx="1"/>
          </p:nvPr>
        </p:nvSpPr>
        <p:spPr>
          <a:xfrm>
            <a:off x="311700" y="1234075"/>
            <a:ext cx="8520600" cy="3334800"/>
          </a:xfrm>
          <a:prstGeom prst="rect">
            <a:avLst/>
          </a:prstGeom>
        </p:spPr>
        <p:txBody>
          <a:bodyPr spcFirstLastPara="1" wrap="square" lIns="91425" tIns="91425" rIns="91425" bIns="91425" anchor="ctr" anchorCtr="0">
            <a:normAutofit/>
          </a:bodyPr>
          <a:lstStyle/>
          <a:p>
            <a:pPr marL="457200" lvl="0" indent="-342900" algn="l" rtl="0">
              <a:lnSpc>
                <a:spcPct val="100000"/>
              </a:lnSpc>
              <a:spcBef>
                <a:spcPts val="0"/>
              </a:spcBef>
              <a:spcAft>
                <a:spcPts val="0"/>
              </a:spcAft>
              <a:buSzPts val="1800"/>
              <a:buChar char="❖"/>
            </a:pPr>
            <a:r>
              <a:rPr lang="fr"/>
              <a:t>“Businesses using RFID have a greater 95% inventory accuracy”</a:t>
            </a:r>
            <a:endParaRPr/>
          </a:p>
          <a:p>
            <a:pPr marL="457200" lvl="0" indent="-342900" algn="l" rtl="0">
              <a:lnSpc>
                <a:spcPct val="100000"/>
              </a:lnSpc>
              <a:spcBef>
                <a:spcPts val="0"/>
              </a:spcBef>
              <a:spcAft>
                <a:spcPts val="0"/>
              </a:spcAft>
              <a:buSzPts val="1800"/>
              <a:buChar char="❖"/>
            </a:pPr>
            <a:r>
              <a:rPr lang="fr"/>
              <a:t>“Inventory Distortion results in an approximate loss of $1.1 Trillion”</a:t>
            </a:r>
            <a:endParaRPr/>
          </a:p>
          <a:p>
            <a:pPr marL="457200" lvl="0" indent="-342900" algn="l" rtl="0">
              <a:lnSpc>
                <a:spcPct val="100000"/>
              </a:lnSpc>
              <a:spcBef>
                <a:spcPts val="0"/>
              </a:spcBef>
              <a:spcAft>
                <a:spcPts val="0"/>
              </a:spcAft>
              <a:buSzPts val="1800"/>
              <a:buChar char="❖"/>
            </a:pPr>
            <a:r>
              <a:rPr lang="fr"/>
              <a:t>“Human Error is the leading problem in 50% of warehouses”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4"/>
          <p:cNvSpPr txBox="1">
            <a:spLocks noGrp="1"/>
          </p:cNvSpPr>
          <p:nvPr>
            <p:ph type="title"/>
          </p:nvPr>
        </p:nvSpPr>
        <p:spPr>
          <a:xfrm>
            <a:off x="1472400" y="154690"/>
            <a:ext cx="6540300" cy="4206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fr"/>
              <a:t>Research related to the tracking chip</a:t>
            </a:r>
            <a:endParaRPr/>
          </a:p>
        </p:txBody>
      </p:sp>
      <p:graphicFrame>
        <p:nvGraphicFramePr>
          <p:cNvPr id="221" name="Google Shape;221;p34"/>
          <p:cNvGraphicFramePr/>
          <p:nvPr/>
        </p:nvGraphicFramePr>
        <p:xfrm>
          <a:off x="1876950" y="802700"/>
          <a:ext cx="5731200" cy="3103880"/>
        </p:xfrm>
        <a:graphic>
          <a:graphicData uri="http://schemas.openxmlformats.org/drawingml/2006/table">
            <a:tbl>
              <a:tblPr>
                <a:noFill/>
                <a:tableStyleId>{346C046E-A70F-441E-9F7A-DAEDE090402F}</a:tableStyleId>
              </a:tblPr>
              <a:tblGrid>
                <a:gridCol w="1910400">
                  <a:extLst>
                    <a:ext uri="{9D8B030D-6E8A-4147-A177-3AD203B41FA5}">
                      <a16:colId xmlns:a16="http://schemas.microsoft.com/office/drawing/2014/main" val="20000"/>
                    </a:ext>
                  </a:extLst>
                </a:gridCol>
                <a:gridCol w="1910400">
                  <a:extLst>
                    <a:ext uri="{9D8B030D-6E8A-4147-A177-3AD203B41FA5}">
                      <a16:colId xmlns:a16="http://schemas.microsoft.com/office/drawing/2014/main" val="20001"/>
                    </a:ext>
                  </a:extLst>
                </a:gridCol>
                <a:gridCol w="1910400">
                  <a:extLst>
                    <a:ext uri="{9D8B030D-6E8A-4147-A177-3AD203B41FA5}">
                      <a16:colId xmlns:a16="http://schemas.microsoft.com/office/drawing/2014/main" val="20002"/>
                    </a:ext>
                  </a:extLst>
                </a:gridCol>
              </a:tblGrid>
              <a:tr h="0">
                <a:tc>
                  <a:txBody>
                    <a:bodyPr/>
                    <a:lstStyle/>
                    <a:p>
                      <a:pPr marL="0" lvl="0" indent="0" algn="l" rtl="0">
                        <a:spcBef>
                          <a:spcPts val="0"/>
                        </a:spcBef>
                        <a:spcAft>
                          <a:spcPts val="0"/>
                        </a:spcAft>
                        <a:buNone/>
                      </a:pPr>
                      <a:r>
                        <a:rPr lang="fr" sz="1100">
                          <a:latin typeface="Times New Roman"/>
                          <a:ea typeface="Times New Roman"/>
                          <a:cs typeface="Times New Roman"/>
                          <a:sym typeface="Times New Roman"/>
                        </a:rPr>
                        <a:t>AirTag </a:t>
                      </a:r>
                      <a:endParaRPr sz="11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100">
                          <a:latin typeface="Times New Roman"/>
                          <a:ea typeface="Times New Roman"/>
                          <a:cs typeface="Times New Roman"/>
                          <a:sym typeface="Times New Roman"/>
                        </a:rPr>
                        <a:t>RFID</a:t>
                      </a:r>
                      <a:endParaRPr sz="11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100">
                          <a:latin typeface="Times New Roman"/>
                          <a:ea typeface="Times New Roman"/>
                          <a:cs typeface="Times New Roman"/>
                          <a:sym typeface="Times New Roman"/>
                        </a:rPr>
                        <a:t>NFC</a:t>
                      </a:r>
                      <a:endParaRPr sz="11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fr" sz="1100">
                          <a:latin typeface="Times New Roman"/>
                          <a:ea typeface="Times New Roman"/>
                          <a:cs typeface="Times New Roman"/>
                          <a:sym typeface="Times New Roman"/>
                        </a:rPr>
                        <a:t>"The AirTag worked every time I tried it. One of the AirTag's few flaws is that you can't use it to ping your linked iPhone or iPad. Competing trackers do offer this feature." -</a:t>
                      </a:r>
                      <a:r>
                        <a:rPr lang="fr" sz="1100" u="sng">
                          <a:solidFill>
                            <a:srgbClr val="1155CC"/>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www.pcmag.com</a:t>
                      </a:r>
                      <a:endParaRPr sz="11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100">
                          <a:latin typeface="Times New Roman"/>
                          <a:ea typeface="Times New Roman"/>
                          <a:cs typeface="Times New Roman"/>
                          <a:sym typeface="Times New Roman"/>
                        </a:rPr>
                        <a:t>"RFID is an emerging technology that is increasingly being used in supply chain management. It plays an important role in supporting logistics and supply chain processes because of their ability to identify, trace and track information throughout the supply chain. The technology can provide suppliers, manufacturers, distributors and retailers precise real time information about the products." -</a:t>
                      </a:r>
                      <a:r>
                        <a:rPr lang="fr" sz="1100" u="sng">
                          <a:solidFill>
                            <a:srgbClr val="1155CC"/>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www.sciencedirect.com</a:t>
                      </a:r>
                      <a:endParaRPr sz="11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fr" sz="1200">
                          <a:solidFill>
                            <a:srgbClr val="555555"/>
                          </a:solidFill>
                          <a:highlight>
                            <a:srgbClr val="FFFFFF"/>
                          </a:highlight>
                          <a:latin typeface="Times New Roman"/>
                          <a:ea typeface="Times New Roman"/>
                          <a:cs typeface="Times New Roman"/>
                          <a:sym typeface="Times New Roman"/>
                        </a:rPr>
                        <a:t>"It does not require search and pair procedures like bluetooth and other methods to establish connectivity. [...] It can only work in shorter distances which is about 10-20 cm." - </a:t>
                      </a:r>
                      <a:r>
                        <a:rPr lang="fr" sz="1200" u="sng">
                          <a:solidFill>
                            <a:srgbClr val="1155CC"/>
                          </a:solidFill>
                          <a:highlight>
                            <a:srgbClr val="FFFFFF"/>
                          </a:highlight>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www.rfwireless-world.com</a:t>
                      </a:r>
                      <a:endParaRPr sz="1200">
                        <a:solidFill>
                          <a:srgbClr val="555555"/>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200">
                        <a:solidFill>
                          <a:srgbClr val="555555"/>
                        </a:solidFill>
                        <a:highlight>
                          <a:srgbClr val="FFFFFF"/>
                        </a:highlight>
                      </a:endParaRPr>
                    </a:p>
                  </a:txBody>
                  <a:tcPr marL="63500" marR="63500" marT="63500" marB="63500"/>
                </a:tc>
                <a:extLst>
                  <a:ext uri="{0D108BD9-81ED-4DB2-BD59-A6C34878D82A}">
                    <a16:rowId xmlns:a16="http://schemas.microsoft.com/office/drawing/2014/main" val="10001"/>
                  </a:ext>
                </a:extLst>
              </a:tr>
            </a:tbl>
          </a:graphicData>
        </a:graphic>
      </p:graphicFrame>
      <p:sp>
        <p:nvSpPr>
          <p:cNvPr id="226" name="Google Shape;226;p34"/>
          <p:cNvSpPr txBox="1"/>
          <p:nvPr/>
        </p:nvSpPr>
        <p:spPr>
          <a:xfrm>
            <a:off x="8787950" y="4554150"/>
            <a:ext cx="363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solidFill>
                  <a:schemeClr val="dk2"/>
                </a:solidFill>
                <a:latin typeface="Playfair Display"/>
                <a:ea typeface="Playfair Display"/>
                <a:cs typeface="Playfair Display"/>
                <a:sym typeface="Playfair Display"/>
              </a:rPr>
              <a:t>[3]</a:t>
            </a:r>
            <a:endParaRPr sz="900">
              <a:solidFill>
                <a:schemeClr val="dk2"/>
              </a:solidFill>
              <a:latin typeface="Playfair Display"/>
              <a:ea typeface="Playfair Display"/>
              <a:cs typeface="Playfair Display"/>
              <a:sym typeface="Playfair Display"/>
            </a:endParaRPr>
          </a:p>
        </p:txBody>
      </p:sp>
      <p:sp>
        <p:nvSpPr>
          <p:cNvPr id="9" name="Google Shape;164;p29">
            <a:extLst>
              <a:ext uri="{FF2B5EF4-FFF2-40B4-BE49-F238E27FC236}">
                <a16:creationId xmlns:a16="http://schemas.microsoft.com/office/drawing/2014/main" id="{71007270-B57A-4057-9D4D-0D883E641149}"/>
              </a:ext>
            </a:extLst>
          </p:cNvPr>
          <p:cNvSpPr/>
          <p:nvPr/>
        </p:nvSpPr>
        <p:spPr>
          <a:xfrm>
            <a:off x="-1050" y="4877250"/>
            <a:ext cx="9144000" cy="2664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10" name="Google Shape;165;p29">
            <a:extLst>
              <a:ext uri="{FF2B5EF4-FFF2-40B4-BE49-F238E27FC236}">
                <a16:creationId xmlns:a16="http://schemas.microsoft.com/office/drawing/2014/main" id="{E7F38600-2FA4-4BB9-9466-30C4B778E063}"/>
              </a:ext>
            </a:extLst>
          </p:cNvPr>
          <p:cNvSpPr txBox="1"/>
          <p:nvPr/>
        </p:nvSpPr>
        <p:spPr>
          <a:xfrm>
            <a:off x="302025" y="4877250"/>
            <a:ext cx="21840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dk2"/>
                </a:solidFill>
                <a:latin typeface="Playfair Display"/>
                <a:ea typeface="Playfair Display"/>
                <a:cs typeface="Playfair Display"/>
                <a:sym typeface="Playfair Display"/>
              </a:rPr>
              <a:t>EMPATHY AND DEFINITION</a:t>
            </a:r>
            <a:endParaRPr sz="1100" b="1" dirty="0">
              <a:solidFill>
                <a:schemeClr val="dk2"/>
              </a:solidFill>
              <a:latin typeface="Playfair Display"/>
              <a:ea typeface="Playfair Display"/>
              <a:cs typeface="Playfair Display"/>
              <a:sym typeface="Playfair Display"/>
            </a:endParaRPr>
          </a:p>
        </p:txBody>
      </p:sp>
      <p:sp>
        <p:nvSpPr>
          <p:cNvPr id="11" name="Google Shape;166;p29">
            <a:extLst>
              <a:ext uri="{FF2B5EF4-FFF2-40B4-BE49-F238E27FC236}">
                <a16:creationId xmlns:a16="http://schemas.microsoft.com/office/drawing/2014/main" id="{175C2EEB-FD81-4F3E-9038-8F4BE893A545}"/>
              </a:ext>
            </a:extLst>
          </p:cNvPr>
          <p:cNvSpPr txBox="1"/>
          <p:nvPr/>
        </p:nvSpPr>
        <p:spPr>
          <a:xfrm>
            <a:off x="3239900" y="4877250"/>
            <a:ext cx="167825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dirty="0">
                <a:solidFill>
                  <a:schemeClr val="tx2">
                    <a:lumMod val="50000"/>
                  </a:schemeClr>
                </a:solidFill>
                <a:latin typeface="Playfair Display"/>
                <a:ea typeface="Playfair Display"/>
                <a:cs typeface="Playfair Display"/>
                <a:sym typeface="Playfair Display"/>
              </a:rPr>
              <a:t>CONCEPTUALIZATION</a:t>
            </a:r>
            <a:endParaRPr sz="1100" dirty="0">
              <a:solidFill>
                <a:schemeClr val="tx2">
                  <a:lumMod val="50000"/>
                </a:schemeClr>
              </a:solidFill>
              <a:latin typeface="Playfair Display"/>
              <a:ea typeface="Playfair Display"/>
              <a:cs typeface="Playfair Display"/>
              <a:sym typeface="Playfair Display"/>
            </a:endParaRPr>
          </a:p>
        </p:txBody>
      </p:sp>
      <p:sp>
        <p:nvSpPr>
          <p:cNvPr id="12" name="Google Shape;167;p29">
            <a:extLst>
              <a:ext uri="{FF2B5EF4-FFF2-40B4-BE49-F238E27FC236}">
                <a16:creationId xmlns:a16="http://schemas.microsoft.com/office/drawing/2014/main" id="{B6A69DEB-2383-42A8-826B-2DB3771C3978}"/>
              </a:ext>
            </a:extLst>
          </p:cNvPr>
          <p:cNvSpPr txBox="1"/>
          <p:nvPr/>
        </p:nvSpPr>
        <p:spPr>
          <a:xfrm>
            <a:off x="6596150" y="4877250"/>
            <a:ext cx="21918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dirty="0">
                <a:solidFill>
                  <a:schemeClr val="tx2">
                    <a:lumMod val="50000"/>
                  </a:schemeClr>
                </a:solidFill>
                <a:latin typeface="Playfair Display"/>
                <a:ea typeface="Playfair Display"/>
                <a:cs typeface="Playfair Display"/>
                <a:sym typeface="Playfair Display"/>
              </a:rPr>
              <a:t>PROTOTYPING AND TESTING</a:t>
            </a:r>
            <a:endParaRPr sz="1100" dirty="0">
              <a:solidFill>
                <a:schemeClr val="tx2">
                  <a:lumMod val="50000"/>
                </a:schemeClr>
              </a:solidFill>
              <a:latin typeface="Playfair Display"/>
              <a:ea typeface="Playfair Display"/>
              <a:cs typeface="Playfair Display"/>
              <a:sym typeface="Playfair Displa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5"/>
          <p:cNvSpPr txBox="1">
            <a:spLocks noGrp="1"/>
          </p:cNvSpPr>
          <p:nvPr>
            <p:ph type="title"/>
          </p:nvPr>
        </p:nvSpPr>
        <p:spPr>
          <a:xfrm>
            <a:off x="1472390" y="10"/>
            <a:ext cx="6540300" cy="4206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fr"/>
              <a:t>Research related to the tracking chip</a:t>
            </a:r>
            <a:endParaRPr/>
          </a:p>
        </p:txBody>
      </p:sp>
      <p:graphicFrame>
        <p:nvGraphicFramePr>
          <p:cNvPr id="232" name="Google Shape;232;p35"/>
          <p:cNvGraphicFramePr/>
          <p:nvPr/>
        </p:nvGraphicFramePr>
        <p:xfrm>
          <a:off x="1396548" y="524850"/>
          <a:ext cx="6692000" cy="4324185"/>
        </p:xfrm>
        <a:graphic>
          <a:graphicData uri="http://schemas.openxmlformats.org/drawingml/2006/table">
            <a:tbl>
              <a:tblPr>
                <a:noFill/>
                <a:tableStyleId>{D3753883-572E-4C58-828E-03AD88F608CC}</a:tableStyleId>
              </a:tblPr>
              <a:tblGrid>
                <a:gridCol w="1673000">
                  <a:extLst>
                    <a:ext uri="{9D8B030D-6E8A-4147-A177-3AD203B41FA5}">
                      <a16:colId xmlns:a16="http://schemas.microsoft.com/office/drawing/2014/main" val="20000"/>
                    </a:ext>
                  </a:extLst>
                </a:gridCol>
                <a:gridCol w="1673000">
                  <a:extLst>
                    <a:ext uri="{9D8B030D-6E8A-4147-A177-3AD203B41FA5}">
                      <a16:colId xmlns:a16="http://schemas.microsoft.com/office/drawing/2014/main" val="20001"/>
                    </a:ext>
                  </a:extLst>
                </a:gridCol>
                <a:gridCol w="1673000">
                  <a:extLst>
                    <a:ext uri="{9D8B030D-6E8A-4147-A177-3AD203B41FA5}">
                      <a16:colId xmlns:a16="http://schemas.microsoft.com/office/drawing/2014/main" val="20002"/>
                    </a:ext>
                  </a:extLst>
                </a:gridCol>
                <a:gridCol w="1673000">
                  <a:extLst>
                    <a:ext uri="{9D8B030D-6E8A-4147-A177-3AD203B41FA5}">
                      <a16:colId xmlns:a16="http://schemas.microsoft.com/office/drawing/2014/main" val="20003"/>
                    </a:ext>
                  </a:extLst>
                </a:gridCol>
              </a:tblGrid>
              <a:tr h="834225">
                <a:tc>
                  <a:txBody>
                    <a:bodyPr/>
                    <a:lstStyle/>
                    <a:p>
                      <a:pPr marL="0" lvl="0" indent="0" algn="l" rtl="0">
                        <a:spcBef>
                          <a:spcPts val="0"/>
                        </a:spcBef>
                        <a:spcAft>
                          <a:spcPts val="0"/>
                        </a:spcAft>
                        <a:buNone/>
                      </a:pPr>
                      <a:r>
                        <a:rPr lang="fr">
                          <a:latin typeface="Playfair Display"/>
                          <a:ea typeface="Playfair Display"/>
                          <a:cs typeface="Playfair Display"/>
                          <a:sym typeface="Playfair Display"/>
                        </a:rPr>
                        <a:t>Type of tracking tag</a:t>
                      </a:r>
                      <a:endParaRPr>
                        <a:latin typeface="Playfair Display"/>
                        <a:ea typeface="Playfair Display"/>
                        <a:cs typeface="Playfair Display"/>
                        <a:sym typeface="Playfair Display"/>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2"/>
                        </a:buClr>
                        <a:buSzPts val="1100"/>
                        <a:buFont typeface="Arial"/>
                        <a:buNone/>
                      </a:pPr>
                      <a:r>
                        <a:rPr lang="fr" sz="1100">
                          <a:solidFill>
                            <a:schemeClr val="dk2"/>
                          </a:solidFill>
                          <a:latin typeface="Playfair Display"/>
                          <a:ea typeface="Playfair Display"/>
                          <a:cs typeface="Playfair Display"/>
                          <a:sym typeface="Playfair Display"/>
                        </a:rPr>
                        <a:t>AirTag</a:t>
                      </a:r>
                      <a:endParaRPr>
                        <a:latin typeface="Playfair Display"/>
                        <a:ea typeface="Playfair Display"/>
                        <a:cs typeface="Playfair Display"/>
                        <a:sym typeface="Playfair Display"/>
                      </a:endParaRPr>
                    </a:p>
                  </a:txBody>
                  <a:tcPr marL="91425" marR="91425" marT="91425" marB="91425">
                    <a:lnL w="19050" cap="flat" cmpd="sng">
                      <a:solidFill>
                        <a:srgbClr val="000000"/>
                      </a:solidFill>
                      <a:prstDash val="solid"/>
                      <a:round/>
                      <a:headEnd type="none" w="sm" len="sm"/>
                      <a:tailEnd type="none" w="sm" len="sm"/>
                    </a:lnL>
                    <a:lnR w="19050" cap="flat" cmpd="sng">
                      <a:solidFill>
                        <a:srgbClr val="00FF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2"/>
                        </a:buClr>
                        <a:buSzPts val="1100"/>
                        <a:buFont typeface="Arial"/>
                        <a:buNone/>
                      </a:pPr>
                      <a:r>
                        <a:rPr lang="fr" sz="1100">
                          <a:solidFill>
                            <a:schemeClr val="dk2"/>
                          </a:solidFill>
                          <a:latin typeface="Playfair Display"/>
                          <a:ea typeface="Playfair Display"/>
                          <a:cs typeface="Playfair Display"/>
                          <a:sym typeface="Playfair Display"/>
                        </a:rPr>
                        <a:t>RFID tag</a:t>
                      </a:r>
                      <a:endParaRPr sz="1100">
                        <a:solidFill>
                          <a:schemeClr val="dk2"/>
                        </a:solidFill>
                        <a:latin typeface="Playfair Display"/>
                        <a:ea typeface="Playfair Display"/>
                        <a:cs typeface="Playfair Display"/>
                        <a:sym typeface="Playfair Display"/>
                      </a:endParaRPr>
                    </a:p>
                    <a:p>
                      <a:pPr marL="0" lvl="0" indent="0" algn="ctr" rtl="0">
                        <a:spcBef>
                          <a:spcPts val="0"/>
                        </a:spcBef>
                        <a:spcAft>
                          <a:spcPts val="0"/>
                        </a:spcAft>
                        <a:buClr>
                          <a:schemeClr val="dk2"/>
                        </a:buClr>
                        <a:buSzPts val="1100"/>
                        <a:buFont typeface="Arial"/>
                        <a:buNone/>
                      </a:pPr>
                      <a:endParaRPr sz="1100">
                        <a:solidFill>
                          <a:schemeClr val="dk2"/>
                        </a:solidFill>
                        <a:latin typeface="Playfair Display"/>
                        <a:ea typeface="Playfair Display"/>
                        <a:cs typeface="Playfair Display"/>
                        <a:sym typeface="Playfair Display"/>
                      </a:endParaRPr>
                    </a:p>
                    <a:p>
                      <a:pPr marL="0" lvl="0" indent="0" algn="l" rtl="0">
                        <a:spcBef>
                          <a:spcPts val="0"/>
                        </a:spcBef>
                        <a:spcAft>
                          <a:spcPts val="0"/>
                        </a:spcAft>
                        <a:buNone/>
                      </a:pPr>
                      <a:endParaRPr>
                        <a:latin typeface="Playfair Display"/>
                        <a:ea typeface="Playfair Display"/>
                        <a:cs typeface="Playfair Display"/>
                        <a:sym typeface="Playfair Display"/>
                      </a:endParaRPr>
                    </a:p>
                  </a:txBody>
                  <a:tcPr marL="91425" marR="91425" marT="91425" marB="91425">
                    <a:lnL w="19050" cap="flat" cmpd="sng">
                      <a:solidFill>
                        <a:srgbClr val="00FF00"/>
                      </a:solidFill>
                      <a:prstDash val="solid"/>
                      <a:round/>
                      <a:headEnd type="none" w="sm" len="sm"/>
                      <a:tailEnd type="none" w="sm" len="sm"/>
                    </a:lnL>
                    <a:lnR w="19050" cap="flat" cmpd="sng">
                      <a:solidFill>
                        <a:srgbClr val="00FF00"/>
                      </a:solidFill>
                      <a:prstDash val="solid"/>
                      <a:round/>
                      <a:headEnd type="none" w="sm" len="sm"/>
                      <a:tailEnd type="none" w="sm" len="sm"/>
                    </a:lnR>
                    <a:lnT w="19050" cap="flat" cmpd="sng">
                      <a:solidFill>
                        <a:srgbClr val="00FF00"/>
                      </a:solidFill>
                      <a:prstDash val="solid"/>
                      <a:round/>
                      <a:headEnd type="none" w="sm" len="sm"/>
                      <a:tailEnd type="none" w="sm" len="sm"/>
                    </a:lnT>
                    <a:lnB w="19050" cap="flat" cmpd="sng">
                      <a:solidFill>
                        <a:srgbClr val="00FF00"/>
                      </a:solidFill>
                      <a:prstDash val="solid"/>
                      <a:round/>
                      <a:headEnd type="none" w="sm" len="sm"/>
                      <a:tailEnd type="none" w="sm" len="sm"/>
                    </a:lnB>
                  </a:tcPr>
                </a:tc>
                <a:tc>
                  <a:txBody>
                    <a:bodyPr/>
                    <a:lstStyle/>
                    <a:p>
                      <a:pPr marL="0" lvl="0" indent="0" algn="ctr" rtl="0">
                        <a:spcBef>
                          <a:spcPts val="0"/>
                        </a:spcBef>
                        <a:spcAft>
                          <a:spcPts val="0"/>
                        </a:spcAft>
                        <a:buClr>
                          <a:schemeClr val="dk2"/>
                        </a:buClr>
                        <a:buSzPts val="1100"/>
                        <a:buFont typeface="Arial"/>
                        <a:buNone/>
                      </a:pPr>
                      <a:r>
                        <a:rPr lang="fr" sz="1100">
                          <a:solidFill>
                            <a:schemeClr val="dk2"/>
                          </a:solidFill>
                          <a:latin typeface="Playfair Display"/>
                          <a:ea typeface="Playfair Display"/>
                          <a:cs typeface="Playfair Display"/>
                          <a:sym typeface="Playfair Display"/>
                        </a:rPr>
                        <a:t>NFC tag</a:t>
                      </a:r>
                      <a:endParaRPr sz="1100">
                        <a:solidFill>
                          <a:schemeClr val="dk2"/>
                        </a:solidFill>
                        <a:latin typeface="Playfair Display"/>
                        <a:ea typeface="Playfair Display"/>
                        <a:cs typeface="Playfair Display"/>
                        <a:sym typeface="Playfair Display"/>
                      </a:endParaRPr>
                    </a:p>
                    <a:p>
                      <a:pPr marL="0" lvl="0" indent="0" algn="l" rtl="0">
                        <a:spcBef>
                          <a:spcPts val="0"/>
                        </a:spcBef>
                        <a:spcAft>
                          <a:spcPts val="0"/>
                        </a:spcAft>
                        <a:buNone/>
                      </a:pPr>
                      <a:endParaRPr>
                        <a:latin typeface="Playfair Display"/>
                        <a:ea typeface="Playfair Display"/>
                        <a:cs typeface="Playfair Display"/>
                        <a:sym typeface="Playfair Display"/>
                      </a:endParaRPr>
                    </a:p>
                  </a:txBody>
                  <a:tcPr marL="91425" marR="91425" marT="91425" marB="91425">
                    <a:lnL w="19050" cap="flat" cmpd="sng">
                      <a:solidFill>
                        <a:srgbClr val="00FF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90175">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Productor</a:t>
                      </a:r>
                      <a:endParaRPr sz="11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Apple (Foxconn)</a:t>
                      </a:r>
                      <a:endParaRPr sz="11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FF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~Variable~</a:t>
                      </a:r>
                      <a:endParaRPr sz="1100">
                        <a:latin typeface="Playfair Display"/>
                        <a:ea typeface="Playfair Display"/>
                        <a:cs typeface="Playfair Display"/>
                        <a:sym typeface="Playfair Display"/>
                      </a:endParaRPr>
                    </a:p>
                  </a:txBody>
                  <a:tcPr marL="63500" marR="63500" marT="63500" marB="63500">
                    <a:lnL w="19050" cap="flat" cmpd="sng">
                      <a:solidFill>
                        <a:srgbClr val="00FF00"/>
                      </a:solidFill>
                      <a:prstDash val="solid"/>
                      <a:round/>
                      <a:headEnd type="none" w="sm" len="sm"/>
                      <a:tailEnd type="none" w="sm" len="sm"/>
                    </a:lnL>
                    <a:lnR w="19050" cap="flat" cmpd="sng">
                      <a:solidFill>
                        <a:srgbClr val="00FF00"/>
                      </a:solidFill>
                      <a:prstDash val="solid"/>
                      <a:round/>
                      <a:headEnd type="none" w="sm" len="sm"/>
                      <a:tailEnd type="none" w="sm" len="sm"/>
                    </a:lnR>
                    <a:lnT w="19050" cap="flat" cmpd="sng">
                      <a:solidFill>
                        <a:srgbClr val="00FF00"/>
                      </a:solidFill>
                      <a:prstDash val="solid"/>
                      <a:round/>
                      <a:headEnd type="none" w="sm" len="sm"/>
                      <a:tailEnd type="none" w="sm" len="sm"/>
                    </a:lnT>
                    <a:lnB w="19050" cap="flat" cmpd="sng">
                      <a:solidFill>
                        <a:srgbClr val="00FF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~Variable~</a:t>
                      </a:r>
                      <a:endParaRPr sz="1100">
                        <a:latin typeface="Playfair Display"/>
                        <a:ea typeface="Playfair Display"/>
                        <a:cs typeface="Playfair Display"/>
                        <a:sym typeface="Playfair Display"/>
                      </a:endParaRPr>
                    </a:p>
                  </a:txBody>
                  <a:tcPr marL="63500" marR="63500" marT="63500" marB="63500">
                    <a:lnL w="19050" cap="flat" cmpd="sng">
                      <a:solidFill>
                        <a:srgbClr val="00FF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90175">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Mean Cost</a:t>
                      </a:r>
                      <a:endParaRPr sz="11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~30.00$</a:t>
                      </a:r>
                      <a:endParaRPr sz="11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FF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~112.50$</a:t>
                      </a:r>
                      <a:endParaRPr sz="1100">
                        <a:latin typeface="Playfair Display"/>
                        <a:ea typeface="Playfair Display"/>
                        <a:cs typeface="Playfair Display"/>
                        <a:sym typeface="Playfair Display"/>
                      </a:endParaRPr>
                    </a:p>
                  </a:txBody>
                  <a:tcPr marL="63500" marR="63500" marT="63500" marB="63500">
                    <a:lnL w="19050" cap="flat" cmpd="sng">
                      <a:solidFill>
                        <a:srgbClr val="00FF00"/>
                      </a:solidFill>
                      <a:prstDash val="solid"/>
                      <a:round/>
                      <a:headEnd type="none" w="sm" len="sm"/>
                      <a:tailEnd type="none" w="sm" len="sm"/>
                    </a:lnL>
                    <a:lnR w="19050" cap="flat" cmpd="sng">
                      <a:solidFill>
                        <a:srgbClr val="00FF00"/>
                      </a:solidFill>
                      <a:prstDash val="solid"/>
                      <a:round/>
                      <a:headEnd type="none" w="sm" len="sm"/>
                      <a:tailEnd type="none" w="sm" len="sm"/>
                    </a:lnR>
                    <a:lnT w="19050" cap="flat" cmpd="sng">
                      <a:solidFill>
                        <a:srgbClr val="00FF00"/>
                      </a:solidFill>
                      <a:prstDash val="solid"/>
                      <a:round/>
                      <a:headEnd type="none" w="sm" len="sm"/>
                      <a:tailEnd type="none" w="sm" len="sm"/>
                    </a:lnT>
                    <a:lnB w="19050" cap="flat" cmpd="sng">
                      <a:solidFill>
                        <a:srgbClr val="00FF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~1.00$</a:t>
                      </a:r>
                      <a:endParaRPr sz="1100">
                        <a:latin typeface="Playfair Display"/>
                        <a:ea typeface="Playfair Display"/>
                        <a:cs typeface="Playfair Display"/>
                        <a:sym typeface="Playfair Display"/>
                      </a:endParaRPr>
                    </a:p>
                  </a:txBody>
                  <a:tcPr marL="63500" marR="63500" marT="63500" marB="63500">
                    <a:lnL w="19050" cap="flat" cmpd="sng">
                      <a:solidFill>
                        <a:srgbClr val="00FF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20400">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Operational Distance</a:t>
                      </a:r>
                      <a:endParaRPr sz="11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~10 m</a:t>
                      </a:r>
                      <a:endParaRPr sz="1100">
                        <a:latin typeface="Playfair Display"/>
                        <a:ea typeface="Playfair Display"/>
                        <a:cs typeface="Playfair Display"/>
                        <a:sym typeface="Playfair Display"/>
                      </a:endParaRPr>
                    </a:p>
                    <a:p>
                      <a:pPr marL="0" lvl="0" indent="0" algn="ctr" rtl="0">
                        <a:spcBef>
                          <a:spcPts val="0"/>
                        </a:spcBef>
                        <a:spcAft>
                          <a:spcPts val="0"/>
                        </a:spcAft>
                        <a:buNone/>
                      </a:pPr>
                      <a:endParaRPr sz="11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FF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~10 m - ~100 m</a:t>
                      </a:r>
                      <a:endParaRPr sz="1100">
                        <a:latin typeface="Playfair Display"/>
                        <a:ea typeface="Playfair Display"/>
                        <a:cs typeface="Playfair Display"/>
                        <a:sym typeface="Playfair Display"/>
                      </a:endParaRPr>
                    </a:p>
                    <a:p>
                      <a:pPr marL="0" lvl="0" indent="0" algn="ctr" rtl="0">
                        <a:spcBef>
                          <a:spcPts val="0"/>
                        </a:spcBef>
                        <a:spcAft>
                          <a:spcPts val="0"/>
                        </a:spcAft>
                        <a:buNone/>
                      </a:pPr>
                      <a:r>
                        <a:rPr lang="fr" sz="1100">
                          <a:latin typeface="Playfair Display"/>
                          <a:ea typeface="Playfair Display"/>
                          <a:cs typeface="Playfair Display"/>
                          <a:sym typeface="Playfair Display"/>
                        </a:rPr>
                        <a:t>(up-to ~460 m for sophisticated chips)</a:t>
                      </a:r>
                      <a:endParaRPr sz="1100">
                        <a:latin typeface="Playfair Display"/>
                        <a:ea typeface="Playfair Display"/>
                        <a:cs typeface="Playfair Display"/>
                        <a:sym typeface="Playfair Display"/>
                      </a:endParaRPr>
                    </a:p>
                  </a:txBody>
                  <a:tcPr marL="63500" marR="63500" marT="63500" marB="63500">
                    <a:lnL w="19050" cap="flat" cmpd="sng">
                      <a:solidFill>
                        <a:srgbClr val="00FF00"/>
                      </a:solidFill>
                      <a:prstDash val="solid"/>
                      <a:round/>
                      <a:headEnd type="none" w="sm" len="sm"/>
                      <a:tailEnd type="none" w="sm" len="sm"/>
                    </a:lnL>
                    <a:lnR w="19050" cap="flat" cmpd="sng">
                      <a:solidFill>
                        <a:srgbClr val="00FF00"/>
                      </a:solidFill>
                      <a:prstDash val="solid"/>
                      <a:round/>
                      <a:headEnd type="none" w="sm" len="sm"/>
                      <a:tailEnd type="none" w="sm" len="sm"/>
                    </a:lnR>
                    <a:lnT w="19050" cap="flat" cmpd="sng">
                      <a:solidFill>
                        <a:srgbClr val="00FF00"/>
                      </a:solidFill>
                      <a:prstDash val="solid"/>
                      <a:round/>
                      <a:headEnd type="none" w="sm" len="sm"/>
                      <a:tailEnd type="none" w="sm" len="sm"/>
                    </a:lnT>
                    <a:lnB w="19050" cap="flat" cmpd="sng">
                      <a:solidFill>
                        <a:srgbClr val="00FF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~0.05 m</a:t>
                      </a:r>
                      <a:endParaRPr sz="1100">
                        <a:latin typeface="Playfair Display"/>
                        <a:ea typeface="Playfair Display"/>
                        <a:cs typeface="Playfair Display"/>
                        <a:sym typeface="Playfair Display"/>
                      </a:endParaRPr>
                    </a:p>
                  </a:txBody>
                  <a:tcPr marL="63500" marR="63500" marT="63500" marB="63500">
                    <a:lnL w="19050" cap="flat" cmpd="sng">
                      <a:solidFill>
                        <a:srgbClr val="00FF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20400">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Dimensions</a:t>
                      </a:r>
                      <a:endParaRPr sz="11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31.9 x 31.9 x 8 mm</a:t>
                      </a:r>
                      <a:endParaRPr sz="11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FF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-Minimum (read-only): 3 mm -Maximum (read and diffuse): 5 cm</a:t>
                      </a:r>
                      <a:endParaRPr sz="1100">
                        <a:latin typeface="Playfair Display"/>
                        <a:ea typeface="Playfair Display"/>
                        <a:cs typeface="Playfair Display"/>
                        <a:sym typeface="Playfair Display"/>
                      </a:endParaRPr>
                    </a:p>
                  </a:txBody>
                  <a:tcPr marL="63500" marR="63500" marT="63500" marB="63500">
                    <a:lnL w="19050" cap="flat" cmpd="sng">
                      <a:solidFill>
                        <a:srgbClr val="00FF00"/>
                      </a:solidFill>
                      <a:prstDash val="solid"/>
                      <a:round/>
                      <a:headEnd type="none" w="sm" len="sm"/>
                      <a:tailEnd type="none" w="sm" len="sm"/>
                    </a:lnL>
                    <a:lnR w="19050" cap="flat" cmpd="sng">
                      <a:solidFill>
                        <a:srgbClr val="00FF00"/>
                      </a:solidFill>
                      <a:prstDash val="solid"/>
                      <a:round/>
                      <a:headEnd type="none" w="sm" len="sm"/>
                      <a:tailEnd type="none" w="sm" len="sm"/>
                    </a:lnR>
                    <a:lnT w="19050" cap="flat" cmpd="sng">
                      <a:solidFill>
                        <a:srgbClr val="00FF00"/>
                      </a:solidFill>
                      <a:prstDash val="solid"/>
                      <a:round/>
                      <a:headEnd type="none" w="sm" len="sm"/>
                      <a:tailEnd type="none" w="sm" len="sm"/>
                    </a:lnT>
                    <a:lnB w="19050" cap="flat" cmpd="sng">
                      <a:solidFill>
                        <a:srgbClr val="00FF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-Minimum: 6 mm -Maximum: 85 mm x 55 mm</a:t>
                      </a:r>
                      <a:endParaRPr sz="1100">
                        <a:latin typeface="Playfair Display"/>
                        <a:ea typeface="Playfair Display"/>
                        <a:cs typeface="Playfair Display"/>
                        <a:sym typeface="Playfair Display"/>
                      </a:endParaRPr>
                    </a:p>
                  </a:txBody>
                  <a:tcPr marL="63500" marR="63500" marT="63500" marB="63500">
                    <a:lnL w="19050" cap="flat" cmpd="sng">
                      <a:solidFill>
                        <a:srgbClr val="00FF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90175">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Signal Type</a:t>
                      </a:r>
                      <a:endParaRPr sz="11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Bluetooth</a:t>
                      </a:r>
                      <a:endParaRPr sz="11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FF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Radio</a:t>
                      </a:r>
                      <a:endParaRPr sz="1100">
                        <a:latin typeface="Playfair Display"/>
                        <a:ea typeface="Playfair Display"/>
                        <a:cs typeface="Playfair Display"/>
                        <a:sym typeface="Playfair Display"/>
                      </a:endParaRPr>
                    </a:p>
                  </a:txBody>
                  <a:tcPr marL="63500" marR="63500" marT="63500" marB="63500">
                    <a:lnL w="19050" cap="flat" cmpd="sng">
                      <a:solidFill>
                        <a:srgbClr val="00FF00"/>
                      </a:solidFill>
                      <a:prstDash val="solid"/>
                      <a:round/>
                      <a:headEnd type="none" w="sm" len="sm"/>
                      <a:tailEnd type="none" w="sm" len="sm"/>
                    </a:lnL>
                    <a:lnR w="19050" cap="flat" cmpd="sng">
                      <a:solidFill>
                        <a:srgbClr val="00FF00"/>
                      </a:solidFill>
                      <a:prstDash val="solid"/>
                      <a:round/>
                      <a:headEnd type="none" w="sm" len="sm"/>
                      <a:tailEnd type="none" w="sm" len="sm"/>
                    </a:lnR>
                    <a:lnT w="19050" cap="flat" cmpd="sng">
                      <a:solidFill>
                        <a:srgbClr val="00FF00"/>
                      </a:solidFill>
                      <a:prstDash val="solid"/>
                      <a:round/>
                      <a:headEnd type="none" w="sm" len="sm"/>
                      <a:tailEnd type="none" w="sm" len="sm"/>
                    </a:lnT>
                    <a:lnB w="19050" cap="flat" cmpd="sng">
                      <a:solidFill>
                        <a:srgbClr val="00FF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Radio</a:t>
                      </a:r>
                      <a:endParaRPr sz="1100">
                        <a:latin typeface="Playfair Display"/>
                        <a:ea typeface="Playfair Display"/>
                        <a:cs typeface="Playfair Display"/>
                        <a:sym typeface="Playfair Display"/>
                      </a:endParaRPr>
                    </a:p>
                  </a:txBody>
                  <a:tcPr marL="63500" marR="63500" marT="63500" marB="63500">
                    <a:lnL w="19050" cap="flat" cmpd="sng">
                      <a:solidFill>
                        <a:srgbClr val="00FF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55300">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Frequency</a:t>
                      </a:r>
                      <a:endParaRPr sz="11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2.4 GHz</a:t>
                      </a:r>
                      <a:endParaRPr sz="11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FF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125 KHz - 30 MHz</a:t>
                      </a:r>
                      <a:endParaRPr sz="1100">
                        <a:latin typeface="Playfair Display"/>
                        <a:ea typeface="Playfair Display"/>
                        <a:cs typeface="Playfair Display"/>
                        <a:sym typeface="Playfair Display"/>
                      </a:endParaRPr>
                    </a:p>
                    <a:p>
                      <a:pPr marL="0" lvl="0" indent="0" algn="ctr" rtl="0">
                        <a:spcBef>
                          <a:spcPts val="0"/>
                        </a:spcBef>
                        <a:spcAft>
                          <a:spcPts val="0"/>
                        </a:spcAft>
                        <a:buNone/>
                      </a:pPr>
                      <a:endParaRPr sz="1100">
                        <a:latin typeface="Playfair Display"/>
                        <a:ea typeface="Playfair Display"/>
                        <a:cs typeface="Playfair Display"/>
                        <a:sym typeface="Playfair Display"/>
                      </a:endParaRPr>
                    </a:p>
                  </a:txBody>
                  <a:tcPr marL="63500" marR="63500" marT="63500" marB="63500">
                    <a:lnL w="19050" cap="flat" cmpd="sng">
                      <a:solidFill>
                        <a:srgbClr val="00FF00"/>
                      </a:solidFill>
                      <a:prstDash val="solid"/>
                      <a:round/>
                      <a:headEnd type="none" w="sm" len="sm"/>
                      <a:tailEnd type="none" w="sm" len="sm"/>
                    </a:lnL>
                    <a:lnR w="19050" cap="flat" cmpd="sng">
                      <a:solidFill>
                        <a:srgbClr val="00FF00"/>
                      </a:solidFill>
                      <a:prstDash val="solid"/>
                      <a:round/>
                      <a:headEnd type="none" w="sm" len="sm"/>
                      <a:tailEnd type="none" w="sm" len="sm"/>
                    </a:lnR>
                    <a:lnT w="19050" cap="flat" cmpd="sng">
                      <a:solidFill>
                        <a:srgbClr val="00FF00"/>
                      </a:solidFill>
                      <a:prstDash val="solid"/>
                      <a:round/>
                      <a:headEnd type="none" w="sm" len="sm"/>
                      <a:tailEnd type="none" w="sm" len="sm"/>
                    </a:lnT>
                    <a:lnB w="19050" cap="flat" cmpd="sng">
                      <a:solidFill>
                        <a:srgbClr val="00FF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125 KHz - 30 MHz</a:t>
                      </a:r>
                      <a:endParaRPr sz="1100">
                        <a:latin typeface="Playfair Display"/>
                        <a:ea typeface="Playfair Display"/>
                        <a:cs typeface="Playfair Display"/>
                        <a:sym typeface="Playfair Display"/>
                      </a:endParaRPr>
                    </a:p>
                    <a:p>
                      <a:pPr marL="0" lvl="0" indent="0" algn="ctr" rtl="0">
                        <a:spcBef>
                          <a:spcPts val="0"/>
                        </a:spcBef>
                        <a:spcAft>
                          <a:spcPts val="0"/>
                        </a:spcAft>
                        <a:buNone/>
                      </a:pPr>
                      <a:r>
                        <a:rPr lang="fr" sz="1100">
                          <a:latin typeface="Playfair Display"/>
                          <a:ea typeface="Playfair Display"/>
                          <a:cs typeface="Playfair Display"/>
                          <a:sym typeface="Playfair Display"/>
                        </a:rPr>
                        <a:t>    </a:t>
                      </a:r>
                      <a:endParaRPr sz="1100">
                        <a:latin typeface="Playfair Display"/>
                        <a:ea typeface="Playfair Display"/>
                        <a:cs typeface="Playfair Display"/>
                        <a:sym typeface="Playfair Display"/>
                      </a:endParaRPr>
                    </a:p>
                  </a:txBody>
                  <a:tcPr marL="63500" marR="63500" marT="63500" marB="63500">
                    <a:lnL w="19050" cap="flat" cmpd="sng">
                      <a:solidFill>
                        <a:srgbClr val="00FF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90175">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Weight</a:t>
                      </a:r>
                      <a:endParaRPr sz="11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0.39 oz</a:t>
                      </a:r>
                      <a:endParaRPr sz="11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FF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0.06 oz</a:t>
                      </a:r>
                      <a:endParaRPr sz="1100">
                        <a:latin typeface="Playfair Display"/>
                        <a:ea typeface="Playfair Display"/>
                        <a:cs typeface="Playfair Display"/>
                        <a:sym typeface="Playfair Display"/>
                      </a:endParaRPr>
                    </a:p>
                  </a:txBody>
                  <a:tcPr marL="63500" marR="63500" marT="63500" marB="63500">
                    <a:lnL w="19050" cap="flat" cmpd="sng">
                      <a:solidFill>
                        <a:srgbClr val="00FF00"/>
                      </a:solidFill>
                      <a:prstDash val="solid"/>
                      <a:round/>
                      <a:headEnd type="none" w="sm" len="sm"/>
                      <a:tailEnd type="none" w="sm" len="sm"/>
                    </a:lnL>
                    <a:lnR w="19050" cap="flat" cmpd="sng">
                      <a:solidFill>
                        <a:srgbClr val="00FF00"/>
                      </a:solidFill>
                      <a:prstDash val="solid"/>
                      <a:round/>
                      <a:headEnd type="none" w="sm" len="sm"/>
                      <a:tailEnd type="none" w="sm" len="sm"/>
                    </a:lnR>
                    <a:lnT w="19050" cap="flat" cmpd="sng">
                      <a:solidFill>
                        <a:srgbClr val="00FF00"/>
                      </a:solidFill>
                      <a:prstDash val="solid"/>
                      <a:round/>
                      <a:headEnd type="none" w="sm" len="sm"/>
                      <a:tailEnd type="none" w="sm" len="sm"/>
                    </a:lnT>
                    <a:lnB w="19050" cap="flat" cmpd="sng">
                      <a:solidFill>
                        <a:srgbClr val="00FF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0.01 oz</a:t>
                      </a:r>
                      <a:endParaRPr sz="1100">
                        <a:latin typeface="Playfair Display"/>
                        <a:ea typeface="Playfair Display"/>
                        <a:cs typeface="Playfair Display"/>
                        <a:sym typeface="Playfair Display"/>
                      </a:endParaRPr>
                    </a:p>
                  </a:txBody>
                  <a:tcPr marL="63500" marR="63500" marT="63500" marB="63500">
                    <a:lnL w="19050" cap="flat" cmpd="sng">
                      <a:solidFill>
                        <a:srgbClr val="00FF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90175">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Longevity</a:t>
                      </a:r>
                      <a:endParaRPr sz="11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1 Year</a:t>
                      </a:r>
                      <a:endParaRPr sz="11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FF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20-50 years</a:t>
                      </a:r>
                      <a:endParaRPr sz="1100">
                        <a:latin typeface="Playfair Display"/>
                        <a:ea typeface="Playfair Display"/>
                        <a:cs typeface="Playfair Display"/>
                        <a:sym typeface="Playfair Display"/>
                      </a:endParaRPr>
                    </a:p>
                  </a:txBody>
                  <a:tcPr marL="63500" marR="63500" marT="63500" marB="63500">
                    <a:lnL w="19050" cap="flat" cmpd="sng">
                      <a:solidFill>
                        <a:srgbClr val="00FF00"/>
                      </a:solidFill>
                      <a:prstDash val="solid"/>
                      <a:round/>
                      <a:headEnd type="none" w="sm" len="sm"/>
                      <a:tailEnd type="none" w="sm" len="sm"/>
                    </a:lnL>
                    <a:lnR w="19050" cap="flat" cmpd="sng">
                      <a:solidFill>
                        <a:srgbClr val="00FF00"/>
                      </a:solidFill>
                      <a:prstDash val="solid"/>
                      <a:round/>
                      <a:headEnd type="none" w="sm" len="sm"/>
                      <a:tailEnd type="none" w="sm" len="sm"/>
                    </a:lnR>
                    <a:lnT w="19050" cap="flat" cmpd="sng">
                      <a:solidFill>
                        <a:srgbClr val="00FF00"/>
                      </a:solidFill>
                      <a:prstDash val="solid"/>
                      <a:round/>
                      <a:headEnd type="none" w="sm" len="sm"/>
                      <a:tailEnd type="none" w="sm" len="sm"/>
                    </a:lnT>
                    <a:lnB w="19050" cap="flat" cmpd="sng">
                      <a:solidFill>
                        <a:srgbClr val="00FF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10-50 years</a:t>
                      </a:r>
                      <a:endParaRPr sz="1100">
                        <a:latin typeface="Playfair Display"/>
                        <a:ea typeface="Playfair Display"/>
                        <a:cs typeface="Playfair Display"/>
                        <a:sym typeface="Playfair Display"/>
                      </a:endParaRPr>
                    </a:p>
                  </a:txBody>
                  <a:tcPr marL="63500" marR="63500" marT="63500" marB="63500">
                    <a:lnL w="19050" cap="flat" cmpd="sng">
                      <a:solidFill>
                        <a:srgbClr val="00FF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90175">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Attachment</a:t>
                      </a:r>
                      <a:endParaRPr sz="11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Straps</a:t>
                      </a:r>
                      <a:endParaRPr sz="11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FF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Adhesive</a:t>
                      </a:r>
                      <a:endParaRPr sz="1100">
                        <a:latin typeface="Playfair Display"/>
                        <a:ea typeface="Playfair Display"/>
                        <a:cs typeface="Playfair Display"/>
                        <a:sym typeface="Playfair Display"/>
                      </a:endParaRPr>
                    </a:p>
                  </a:txBody>
                  <a:tcPr marL="63500" marR="63500" marT="63500" marB="63500">
                    <a:lnL w="19050" cap="flat" cmpd="sng">
                      <a:solidFill>
                        <a:srgbClr val="00FF00"/>
                      </a:solidFill>
                      <a:prstDash val="solid"/>
                      <a:round/>
                      <a:headEnd type="none" w="sm" len="sm"/>
                      <a:tailEnd type="none" w="sm" len="sm"/>
                    </a:lnL>
                    <a:lnR w="19050" cap="flat" cmpd="sng">
                      <a:solidFill>
                        <a:srgbClr val="00FF00"/>
                      </a:solidFill>
                      <a:prstDash val="solid"/>
                      <a:round/>
                      <a:headEnd type="none" w="sm" len="sm"/>
                      <a:tailEnd type="none" w="sm" len="sm"/>
                    </a:lnR>
                    <a:lnT w="19050" cap="flat" cmpd="sng">
                      <a:solidFill>
                        <a:srgbClr val="00FF00"/>
                      </a:solidFill>
                      <a:prstDash val="solid"/>
                      <a:round/>
                      <a:headEnd type="none" w="sm" len="sm"/>
                      <a:tailEnd type="none" w="sm" len="sm"/>
                    </a:lnT>
                    <a:lnB w="19050" cap="flat" cmpd="sng">
                      <a:solidFill>
                        <a:srgbClr val="00FF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Adhesive</a:t>
                      </a:r>
                      <a:endParaRPr sz="1100">
                        <a:latin typeface="Playfair Display"/>
                        <a:ea typeface="Playfair Display"/>
                        <a:cs typeface="Playfair Display"/>
                        <a:sym typeface="Playfair Display"/>
                      </a:endParaRPr>
                    </a:p>
                  </a:txBody>
                  <a:tcPr marL="63500" marR="63500" marT="63500" marB="63500">
                    <a:lnL w="19050" cap="flat" cmpd="sng">
                      <a:solidFill>
                        <a:srgbClr val="00FF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pic>
        <p:nvPicPr>
          <p:cNvPr id="233" name="Google Shape;233;p35"/>
          <p:cNvPicPr preferRelativeResize="0"/>
          <p:nvPr/>
        </p:nvPicPr>
        <p:blipFill>
          <a:blip r:embed="rId3">
            <a:alphaModFix/>
          </a:blip>
          <a:stretch>
            <a:fillRect/>
          </a:stretch>
        </p:blipFill>
        <p:spPr>
          <a:xfrm>
            <a:off x="3575550" y="793775"/>
            <a:ext cx="637100" cy="495350"/>
          </a:xfrm>
          <a:prstGeom prst="rect">
            <a:avLst/>
          </a:prstGeom>
          <a:noFill/>
          <a:ln>
            <a:noFill/>
          </a:ln>
        </p:spPr>
      </p:pic>
      <p:pic>
        <p:nvPicPr>
          <p:cNvPr id="234" name="Google Shape;234;p35"/>
          <p:cNvPicPr preferRelativeResize="0"/>
          <p:nvPr/>
        </p:nvPicPr>
        <p:blipFill>
          <a:blip r:embed="rId4">
            <a:alphaModFix/>
          </a:blip>
          <a:stretch>
            <a:fillRect/>
          </a:stretch>
        </p:blipFill>
        <p:spPr>
          <a:xfrm>
            <a:off x="5237588" y="793775"/>
            <a:ext cx="763825" cy="495350"/>
          </a:xfrm>
          <a:prstGeom prst="rect">
            <a:avLst/>
          </a:prstGeom>
          <a:noFill/>
          <a:ln>
            <a:noFill/>
          </a:ln>
        </p:spPr>
      </p:pic>
      <p:pic>
        <p:nvPicPr>
          <p:cNvPr id="235" name="Google Shape;235;p35"/>
          <p:cNvPicPr preferRelativeResize="0"/>
          <p:nvPr/>
        </p:nvPicPr>
        <p:blipFill>
          <a:blip r:embed="rId5">
            <a:alphaModFix/>
          </a:blip>
          <a:stretch>
            <a:fillRect/>
          </a:stretch>
        </p:blipFill>
        <p:spPr>
          <a:xfrm>
            <a:off x="6946327" y="793775"/>
            <a:ext cx="637100" cy="495350"/>
          </a:xfrm>
          <a:prstGeom prst="rect">
            <a:avLst/>
          </a:prstGeom>
          <a:noFill/>
          <a:ln>
            <a:noFill/>
          </a:ln>
        </p:spPr>
      </p:pic>
      <p:sp>
        <p:nvSpPr>
          <p:cNvPr id="240" name="Google Shape;240;p35"/>
          <p:cNvSpPr txBox="1"/>
          <p:nvPr/>
        </p:nvSpPr>
        <p:spPr>
          <a:xfrm>
            <a:off x="8787950" y="4554150"/>
            <a:ext cx="33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dirty="0">
                <a:solidFill>
                  <a:schemeClr val="dk2"/>
                </a:solidFill>
                <a:latin typeface="Playfair Display"/>
                <a:ea typeface="Playfair Display"/>
                <a:cs typeface="Playfair Display"/>
                <a:sym typeface="Playfair Display"/>
              </a:rPr>
              <a:t>[3]</a:t>
            </a:r>
            <a:endParaRPr sz="900" dirty="0">
              <a:solidFill>
                <a:schemeClr val="dk2"/>
              </a:solidFill>
              <a:latin typeface="Playfair Display"/>
              <a:ea typeface="Playfair Display"/>
              <a:cs typeface="Playfair Display"/>
              <a:sym typeface="Playfair Display"/>
            </a:endParaRPr>
          </a:p>
        </p:txBody>
      </p:sp>
      <p:sp>
        <p:nvSpPr>
          <p:cNvPr id="12" name="Google Shape;164;p29">
            <a:extLst>
              <a:ext uri="{FF2B5EF4-FFF2-40B4-BE49-F238E27FC236}">
                <a16:creationId xmlns:a16="http://schemas.microsoft.com/office/drawing/2014/main" id="{7C91FEC2-1870-45C7-9667-77C8EA507808}"/>
              </a:ext>
            </a:extLst>
          </p:cNvPr>
          <p:cNvSpPr/>
          <p:nvPr/>
        </p:nvSpPr>
        <p:spPr>
          <a:xfrm>
            <a:off x="-1050" y="4877250"/>
            <a:ext cx="9144000" cy="2664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13" name="Google Shape;165;p29">
            <a:extLst>
              <a:ext uri="{FF2B5EF4-FFF2-40B4-BE49-F238E27FC236}">
                <a16:creationId xmlns:a16="http://schemas.microsoft.com/office/drawing/2014/main" id="{B99D0FC7-5417-44BA-B6A8-EED6667EBE2B}"/>
              </a:ext>
            </a:extLst>
          </p:cNvPr>
          <p:cNvSpPr txBox="1"/>
          <p:nvPr/>
        </p:nvSpPr>
        <p:spPr>
          <a:xfrm>
            <a:off x="302025" y="4877250"/>
            <a:ext cx="21840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dk2"/>
                </a:solidFill>
                <a:latin typeface="Playfair Display"/>
                <a:ea typeface="Playfair Display"/>
                <a:cs typeface="Playfair Display"/>
                <a:sym typeface="Playfair Display"/>
              </a:rPr>
              <a:t>EMPATHY AND DEFINITION</a:t>
            </a:r>
            <a:endParaRPr sz="1100" b="1" dirty="0">
              <a:solidFill>
                <a:schemeClr val="dk2"/>
              </a:solidFill>
              <a:latin typeface="Playfair Display"/>
              <a:ea typeface="Playfair Display"/>
              <a:cs typeface="Playfair Display"/>
              <a:sym typeface="Playfair Display"/>
            </a:endParaRPr>
          </a:p>
        </p:txBody>
      </p:sp>
      <p:sp>
        <p:nvSpPr>
          <p:cNvPr id="14" name="Google Shape;166;p29">
            <a:extLst>
              <a:ext uri="{FF2B5EF4-FFF2-40B4-BE49-F238E27FC236}">
                <a16:creationId xmlns:a16="http://schemas.microsoft.com/office/drawing/2014/main" id="{5891D0CC-8A1D-4C8A-AA6F-C1FFF348FDC1}"/>
              </a:ext>
            </a:extLst>
          </p:cNvPr>
          <p:cNvSpPr txBox="1"/>
          <p:nvPr/>
        </p:nvSpPr>
        <p:spPr>
          <a:xfrm>
            <a:off x="3239900" y="4877250"/>
            <a:ext cx="167825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dirty="0">
                <a:solidFill>
                  <a:schemeClr val="tx2">
                    <a:lumMod val="50000"/>
                  </a:schemeClr>
                </a:solidFill>
                <a:latin typeface="Playfair Display"/>
                <a:ea typeface="Playfair Display"/>
                <a:cs typeface="Playfair Display"/>
                <a:sym typeface="Playfair Display"/>
              </a:rPr>
              <a:t>CONCEPTUALIZATION</a:t>
            </a:r>
            <a:endParaRPr sz="1100" dirty="0">
              <a:solidFill>
                <a:schemeClr val="tx2">
                  <a:lumMod val="50000"/>
                </a:schemeClr>
              </a:solidFill>
              <a:latin typeface="Playfair Display"/>
              <a:ea typeface="Playfair Display"/>
              <a:cs typeface="Playfair Display"/>
              <a:sym typeface="Playfair Display"/>
            </a:endParaRPr>
          </a:p>
        </p:txBody>
      </p:sp>
      <p:sp>
        <p:nvSpPr>
          <p:cNvPr id="15" name="Google Shape;167;p29">
            <a:extLst>
              <a:ext uri="{FF2B5EF4-FFF2-40B4-BE49-F238E27FC236}">
                <a16:creationId xmlns:a16="http://schemas.microsoft.com/office/drawing/2014/main" id="{8E8B88AB-CA06-4543-B7E6-475F72376543}"/>
              </a:ext>
            </a:extLst>
          </p:cNvPr>
          <p:cNvSpPr txBox="1"/>
          <p:nvPr/>
        </p:nvSpPr>
        <p:spPr>
          <a:xfrm>
            <a:off x="6596150" y="4877250"/>
            <a:ext cx="21918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dirty="0">
                <a:solidFill>
                  <a:schemeClr val="tx2">
                    <a:lumMod val="50000"/>
                  </a:schemeClr>
                </a:solidFill>
                <a:latin typeface="Playfair Display"/>
                <a:ea typeface="Playfair Display"/>
                <a:cs typeface="Playfair Display"/>
                <a:sym typeface="Playfair Display"/>
              </a:rPr>
              <a:t>PROTOTYPING AND TESTING</a:t>
            </a:r>
            <a:endParaRPr sz="1100" dirty="0">
              <a:solidFill>
                <a:schemeClr val="tx2">
                  <a:lumMod val="50000"/>
                </a:schemeClr>
              </a:solidFill>
              <a:latin typeface="Playfair Display"/>
              <a:ea typeface="Playfair Display"/>
              <a:cs typeface="Playfair Display"/>
              <a:sym typeface="Playfair Displa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AED5C"/>
            </a:gs>
            <a:gs pos="100000">
              <a:srgbClr val="C6B60E"/>
            </a:gs>
          </a:gsLst>
          <a:lin ang="5400012" scaled="0"/>
        </a:gradFill>
        <a:effectLst/>
      </p:bgPr>
    </p:bg>
    <p:spTree>
      <p:nvGrpSpPr>
        <p:cNvPr id="1" name="Shape 244"/>
        <p:cNvGrpSpPr/>
        <p:nvPr/>
      </p:nvGrpSpPr>
      <p:grpSpPr>
        <a:xfrm>
          <a:off x="0" y="0"/>
          <a:ext cx="0" cy="0"/>
          <a:chOff x="0" y="0"/>
          <a:chExt cx="0" cy="0"/>
        </a:xfrm>
      </p:grpSpPr>
      <p:sp>
        <p:nvSpPr>
          <p:cNvPr id="245" name="Google Shape;245;p36"/>
          <p:cNvSpPr txBox="1">
            <a:spLocks noGrp="1"/>
          </p:cNvSpPr>
          <p:nvPr>
            <p:ph type="title"/>
          </p:nvPr>
        </p:nvSpPr>
        <p:spPr>
          <a:xfrm>
            <a:off x="344250" y="1403850"/>
            <a:ext cx="8455500" cy="2146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fr"/>
              <a:t>Conceptualization I : Preliminary solutions to the problem statement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7"/>
          <p:cNvSpPr txBox="1">
            <a:spLocks noGrp="1"/>
          </p:cNvSpPr>
          <p:nvPr>
            <p:ph type="title"/>
          </p:nvPr>
        </p:nvSpPr>
        <p:spPr>
          <a:xfrm>
            <a:off x="311700" y="4017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
              <a:t>Sub-system 1 : Framework</a:t>
            </a:r>
            <a:endParaRPr/>
          </a:p>
        </p:txBody>
      </p:sp>
      <p:sp>
        <p:nvSpPr>
          <p:cNvPr id="251" name="Google Shape;251;p37"/>
          <p:cNvSpPr/>
          <p:nvPr/>
        </p:nvSpPr>
        <p:spPr>
          <a:xfrm>
            <a:off x="-1050" y="4877250"/>
            <a:ext cx="9144000" cy="2664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252" name="Google Shape;252;p37"/>
          <p:cNvSpPr txBox="1"/>
          <p:nvPr/>
        </p:nvSpPr>
        <p:spPr>
          <a:xfrm>
            <a:off x="311699" y="4877250"/>
            <a:ext cx="2212425"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tx2">
                    <a:lumMod val="50000"/>
                  </a:schemeClr>
                </a:solidFill>
                <a:latin typeface="Playfair Display"/>
                <a:ea typeface="Playfair Display"/>
                <a:cs typeface="Playfair Display"/>
                <a:sym typeface="Playfair Display"/>
              </a:rPr>
              <a:t>EMPATHY AND DEFINITION</a:t>
            </a:r>
            <a:endParaRPr sz="1100" b="1" dirty="0">
              <a:solidFill>
                <a:schemeClr val="tx2">
                  <a:lumMod val="50000"/>
                </a:schemeClr>
              </a:solidFill>
              <a:latin typeface="Playfair Display"/>
              <a:ea typeface="Playfair Display"/>
              <a:cs typeface="Playfair Display"/>
              <a:sym typeface="Playfair Display"/>
            </a:endParaRPr>
          </a:p>
        </p:txBody>
      </p:sp>
      <p:sp>
        <p:nvSpPr>
          <p:cNvPr id="253" name="Google Shape;253;p37"/>
          <p:cNvSpPr txBox="1"/>
          <p:nvPr/>
        </p:nvSpPr>
        <p:spPr>
          <a:xfrm>
            <a:off x="3239900" y="4877250"/>
            <a:ext cx="17379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a:solidFill>
                  <a:schemeClr val="dk2"/>
                </a:solidFill>
                <a:latin typeface="Playfair Display"/>
                <a:ea typeface="Playfair Display"/>
                <a:cs typeface="Playfair Display"/>
                <a:sym typeface="Playfair Display"/>
              </a:rPr>
              <a:t>CONCEPTUALIZATION</a:t>
            </a:r>
            <a:endParaRPr sz="1100" b="1">
              <a:solidFill>
                <a:schemeClr val="dk2"/>
              </a:solidFill>
              <a:latin typeface="Playfair Display"/>
              <a:ea typeface="Playfair Display"/>
              <a:cs typeface="Playfair Display"/>
              <a:sym typeface="Playfair Display"/>
            </a:endParaRPr>
          </a:p>
        </p:txBody>
      </p:sp>
      <p:sp>
        <p:nvSpPr>
          <p:cNvPr id="254" name="Google Shape;254;p37"/>
          <p:cNvSpPr txBox="1"/>
          <p:nvPr/>
        </p:nvSpPr>
        <p:spPr>
          <a:xfrm>
            <a:off x="6596150" y="4877250"/>
            <a:ext cx="21918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dirty="0">
                <a:solidFill>
                  <a:schemeClr val="tx2">
                    <a:lumMod val="50000"/>
                  </a:schemeClr>
                </a:solidFill>
                <a:latin typeface="Playfair Display"/>
                <a:ea typeface="Playfair Display"/>
                <a:cs typeface="Playfair Display"/>
                <a:sym typeface="Playfair Display"/>
              </a:rPr>
              <a:t>PROTOTYPING AND TESTING</a:t>
            </a:r>
            <a:endParaRPr sz="1100" dirty="0">
              <a:solidFill>
                <a:schemeClr val="tx2">
                  <a:lumMod val="50000"/>
                </a:schemeClr>
              </a:solidFill>
              <a:latin typeface="Playfair Display"/>
              <a:ea typeface="Playfair Display"/>
              <a:cs typeface="Playfair Display"/>
              <a:sym typeface="Playfair Display"/>
            </a:endParaRPr>
          </a:p>
        </p:txBody>
      </p:sp>
      <p:pic>
        <p:nvPicPr>
          <p:cNvPr id="255" name="Google Shape;255;p37"/>
          <p:cNvPicPr preferRelativeResize="0"/>
          <p:nvPr/>
        </p:nvPicPr>
        <p:blipFill>
          <a:blip r:embed="rId3">
            <a:alphaModFix/>
          </a:blip>
          <a:stretch>
            <a:fillRect/>
          </a:stretch>
        </p:blipFill>
        <p:spPr>
          <a:xfrm>
            <a:off x="0" y="1279178"/>
            <a:ext cx="9144003" cy="2585145"/>
          </a:xfrm>
          <a:prstGeom prst="rect">
            <a:avLst/>
          </a:prstGeom>
          <a:noFill/>
          <a:ln>
            <a:noFill/>
          </a:ln>
        </p:spPr>
      </p:pic>
      <p:sp>
        <p:nvSpPr>
          <p:cNvPr id="256" name="Google Shape;256;p37"/>
          <p:cNvSpPr txBox="1"/>
          <p:nvPr/>
        </p:nvSpPr>
        <p:spPr>
          <a:xfrm>
            <a:off x="1933950" y="1810525"/>
            <a:ext cx="5949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800">
                <a:solidFill>
                  <a:schemeClr val="lt1"/>
                </a:solidFill>
                <a:highlight>
                  <a:schemeClr val="lt1"/>
                </a:highlight>
                <a:latin typeface="Playfair Display"/>
                <a:ea typeface="Playfair Display"/>
                <a:cs typeface="Playfair Display"/>
                <a:sym typeface="Playfair Display"/>
              </a:rPr>
              <a:t>A</a:t>
            </a:r>
            <a:endParaRPr sz="1800">
              <a:solidFill>
                <a:schemeClr val="lt1"/>
              </a:solidFill>
              <a:highlight>
                <a:schemeClr val="lt1"/>
              </a:highlight>
              <a:latin typeface="Playfair Display"/>
              <a:ea typeface="Playfair Display"/>
              <a:cs typeface="Playfair Display"/>
              <a:sym typeface="Playfair Display"/>
            </a:endParaRPr>
          </a:p>
        </p:txBody>
      </p:sp>
      <p:sp>
        <p:nvSpPr>
          <p:cNvPr id="257" name="Google Shape;257;p37"/>
          <p:cNvSpPr txBox="1"/>
          <p:nvPr/>
        </p:nvSpPr>
        <p:spPr>
          <a:xfrm>
            <a:off x="2128275" y="2347725"/>
            <a:ext cx="5949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latin typeface="Playfair Display"/>
              <a:ea typeface="Playfair Display"/>
              <a:cs typeface="Playfair Display"/>
              <a:sym typeface="Playfair Display"/>
            </a:endParaRPr>
          </a:p>
        </p:txBody>
      </p:sp>
      <p:sp>
        <p:nvSpPr>
          <p:cNvPr id="258" name="Google Shape;258;p37"/>
          <p:cNvSpPr txBox="1"/>
          <p:nvPr/>
        </p:nvSpPr>
        <p:spPr>
          <a:xfrm>
            <a:off x="2000150" y="1856275"/>
            <a:ext cx="3423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700">
                <a:solidFill>
                  <a:srgbClr val="FF9900"/>
                </a:solidFill>
                <a:latin typeface="Playfair Display"/>
                <a:ea typeface="Playfair Display"/>
                <a:cs typeface="Playfair Display"/>
                <a:sym typeface="Playfair Display"/>
              </a:rPr>
              <a:t>2</a:t>
            </a:r>
            <a:endParaRPr sz="2700">
              <a:solidFill>
                <a:srgbClr val="FF9900"/>
              </a:solidFill>
              <a:latin typeface="Playfair Display"/>
              <a:ea typeface="Playfair Display"/>
              <a:cs typeface="Playfair Display"/>
              <a:sym typeface="Playfair Display"/>
            </a:endParaRPr>
          </a:p>
        </p:txBody>
      </p:sp>
      <p:sp>
        <p:nvSpPr>
          <p:cNvPr id="259" name="Google Shape;259;p37"/>
          <p:cNvSpPr txBox="1"/>
          <p:nvPr/>
        </p:nvSpPr>
        <p:spPr>
          <a:xfrm>
            <a:off x="6478275" y="2754375"/>
            <a:ext cx="2844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700">
                <a:solidFill>
                  <a:srgbClr val="00FF00"/>
                </a:solidFill>
                <a:latin typeface="Playfair Display"/>
                <a:ea typeface="Playfair Display"/>
                <a:cs typeface="Playfair Display"/>
                <a:sym typeface="Playfair Display"/>
              </a:rPr>
              <a:t>3</a:t>
            </a:r>
            <a:endParaRPr sz="2700">
              <a:solidFill>
                <a:srgbClr val="00FF00"/>
              </a:solidFill>
              <a:latin typeface="Playfair Display"/>
              <a:ea typeface="Playfair Display"/>
              <a:cs typeface="Playfair Display"/>
              <a:sym typeface="Playfair Display"/>
            </a:endParaRPr>
          </a:p>
        </p:txBody>
      </p:sp>
      <p:sp>
        <p:nvSpPr>
          <p:cNvPr id="260" name="Google Shape;260;p37"/>
          <p:cNvSpPr txBox="1"/>
          <p:nvPr/>
        </p:nvSpPr>
        <p:spPr>
          <a:xfrm>
            <a:off x="5135800" y="3108325"/>
            <a:ext cx="3423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700">
                <a:solidFill>
                  <a:srgbClr val="9900FF"/>
                </a:solidFill>
                <a:latin typeface="Playfair Display"/>
                <a:ea typeface="Playfair Display"/>
                <a:cs typeface="Playfair Display"/>
                <a:sym typeface="Playfair Display"/>
              </a:rPr>
              <a:t>4</a:t>
            </a:r>
            <a:endParaRPr sz="2700">
              <a:solidFill>
                <a:srgbClr val="9900FF"/>
              </a:solidFill>
              <a:latin typeface="Playfair Display"/>
              <a:ea typeface="Playfair Display"/>
              <a:cs typeface="Playfair Display"/>
              <a:sym typeface="Playfair Display"/>
            </a:endParaRPr>
          </a:p>
        </p:txBody>
      </p:sp>
      <p:sp>
        <p:nvSpPr>
          <p:cNvPr id="261" name="Google Shape;261;p37"/>
          <p:cNvSpPr txBox="1"/>
          <p:nvPr/>
        </p:nvSpPr>
        <p:spPr>
          <a:xfrm>
            <a:off x="5204375" y="3046870"/>
            <a:ext cx="787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2"/>
              </a:buClr>
              <a:buSzPts val="1100"/>
              <a:buFont typeface="Arial"/>
              <a:buNone/>
            </a:pPr>
            <a:r>
              <a:rPr lang="fr" sz="800">
                <a:solidFill>
                  <a:schemeClr val="lt1"/>
                </a:solidFill>
                <a:highlight>
                  <a:schemeClr val="lt1"/>
                </a:highlight>
                <a:latin typeface="Playfair Display"/>
                <a:ea typeface="Playfair Display"/>
                <a:cs typeface="Playfair Display"/>
                <a:sym typeface="Playfair Display"/>
              </a:rPr>
              <a:t>A</a:t>
            </a:r>
            <a:endParaRPr sz="400"/>
          </a:p>
        </p:txBody>
      </p:sp>
      <p:sp>
        <p:nvSpPr>
          <p:cNvPr id="262" name="Google Shape;262;p37"/>
          <p:cNvSpPr txBox="1"/>
          <p:nvPr/>
        </p:nvSpPr>
        <p:spPr>
          <a:xfrm>
            <a:off x="6762675" y="3008775"/>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800">
                <a:solidFill>
                  <a:schemeClr val="lt1"/>
                </a:solidFill>
                <a:highlight>
                  <a:schemeClr val="lt1"/>
                </a:highlight>
                <a:latin typeface="Playfair Display"/>
                <a:ea typeface="Playfair Display"/>
                <a:cs typeface="Playfair Display"/>
                <a:sym typeface="Playfair Display"/>
              </a:rPr>
              <a:t>A</a:t>
            </a:r>
            <a:endParaRPr/>
          </a:p>
        </p:txBody>
      </p:sp>
      <p:sp>
        <p:nvSpPr>
          <p:cNvPr id="263" name="Google Shape;263;p37"/>
          <p:cNvSpPr txBox="1"/>
          <p:nvPr/>
        </p:nvSpPr>
        <p:spPr>
          <a:xfrm>
            <a:off x="8787950" y="4554150"/>
            <a:ext cx="363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solidFill>
                  <a:schemeClr val="dk2"/>
                </a:solidFill>
                <a:latin typeface="Playfair Display"/>
                <a:ea typeface="Playfair Display"/>
                <a:cs typeface="Playfair Display"/>
                <a:sym typeface="Playfair Display"/>
              </a:rPr>
              <a:t>[4]</a:t>
            </a:r>
            <a:endParaRPr sz="900">
              <a:solidFill>
                <a:schemeClr val="dk2"/>
              </a:solidFill>
              <a:latin typeface="Playfair Display"/>
              <a:ea typeface="Playfair Display"/>
              <a:cs typeface="Playfair Display"/>
              <a:sym typeface="Playfair Displa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8"/>
          <p:cNvSpPr txBox="1">
            <a:spLocks noGrp="1"/>
          </p:cNvSpPr>
          <p:nvPr>
            <p:ph type="title"/>
          </p:nvPr>
        </p:nvSpPr>
        <p:spPr>
          <a:xfrm>
            <a:off x="310650" y="2155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
              <a:t>Sub-system 2 : Mobile app interface and features</a:t>
            </a:r>
            <a:endParaRPr/>
          </a:p>
        </p:txBody>
      </p:sp>
      <p:pic>
        <p:nvPicPr>
          <p:cNvPr id="269" name="Google Shape;269;p38"/>
          <p:cNvPicPr preferRelativeResize="0"/>
          <p:nvPr/>
        </p:nvPicPr>
        <p:blipFill rotWithShape="1">
          <a:blip r:embed="rId3">
            <a:alphaModFix/>
          </a:blip>
          <a:srcRect t="9084" b="36546"/>
          <a:stretch/>
        </p:blipFill>
        <p:spPr>
          <a:xfrm>
            <a:off x="6711900" y="914875"/>
            <a:ext cx="2249050" cy="1634750"/>
          </a:xfrm>
          <a:prstGeom prst="rect">
            <a:avLst/>
          </a:prstGeom>
          <a:noFill/>
          <a:ln w="9525" cap="flat" cmpd="sng">
            <a:solidFill>
              <a:schemeClr val="dk2"/>
            </a:solidFill>
            <a:prstDash val="solid"/>
            <a:round/>
            <a:headEnd type="none" w="sm" len="sm"/>
            <a:tailEnd type="none" w="sm" len="sm"/>
          </a:ln>
        </p:spPr>
      </p:pic>
      <p:pic>
        <p:nvPicPr>
          <p:cNvPr id="270" name="Google Shape;270;p38"/>
          <p:cNvPicPr preferRelativeResize="0"/>
          <p:nvPr/>
        </p:nvPicPr>
        <p:blipFill rotWithShape="1">
          <a:blip r:embed="rId4">
            <a:alphaModFix/>
          </a:blip>
          <a:srcRect t="10321" r="62634"/>
          <a:stretch/>
        </p:blipFill>
        <p:spPr>
          <a:xfrm>
            <a:off x="6860215" y="2639400"/>
            <a:ext cx="1663680" cy="2148075"/>
          </a:xfrm>
          <a:prstGeom prst="rect">
            <a:avLst/>
          </a:prstGeom>
          <a:noFill/>
          <a:ln w="9525" cap="flat" cmpd="sng">
            <a:solidFill>
              <a:schemeClr val="dk2"/>
            </a:solidFill>
            <a:prstDash val="solid"/>
            <a:round/>
            <a:headEnd type="none" w="sm" len="sm"/>
            <a:tailEnd type="none" w="sm" len="sm"/>
          </a:ln>
        </p:spPr>
      </p:pic>
      <p:pic>
        <p:nvPicPr>
          <p:cNvPr id="275" name="Google Shape;275;p38"/>
          <p:cNvPicPr preferRelativeResize="0"/>
          <p:nvPr/>
        </p:nvPicPr>
        <p:blipFill>
          <a:blip r:embed="rId5">
            <a:alphaModFix/>
          </a:blip>
          <a:stretch>
            <a:fillRect/>
          </a:stretch>
        </p:blipFill>
        <p:spPr>
          <a:xfrm>
            <a:off x="143650" y="1082014"/>
            <a:ext cx="4377349" cy="2979476"/>
          </a:xfrm>
          <a:prstGeom prst="rect">
            <a:avLst/>
          </a:prstGeom>
          <a:noFill/>
          <a:ln w="9525" cap="flat" cmpd="sng">
            <a:solidFill>
              <a:schemeClr val="dk2"/>
            </a:solidFill>
            <a:prstDash val="solid"/>
            <a:round/>
            <a:headEnd type="none" w="sm" len="sm"/>
            <a:tailEnd type="none" w="sm" len="sm"/>
          </a:ln>
        </p:spPr>
      </p:pic>
      <p:sp>
        <p:nvSpPr>
          <p:cNvPr id="276" name="Google Shape;276;p38"/>
          <p:cNvSpPr txBox="1"/>
          <p:nvPr/>
        </p:nvSpPr>
        <p:spPr>
          <a:xfrm>
            <a:off x="8618650" y="914875"/>
            <a:ext cx="3423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600" b="1">
                <a:solidFill>
                  <a:srgbClr val="9900FF"/>
                </a:solidFill>
                <a:latin typeface="Playfair Display"/>
                <a:ea typeface="Playfair Display"/>
                <a:cs typeface="Playfair Display"/>
                <a:sym typeface="Playfair Display"/>
              </a:rPr>
              <a:t>4</a:t>
            </a:r>
            <a:endParaRPr sz="2600" b="1">
              <a:solidFill>
                <a:srgbClr val="9900FF"/>
              </a:solidFill>
              <a:latin typeface="Playfair Display"/>
              <a:ea typeface="Playfair Display"/>
              <a:cs typeface="Playfair Display"/>
              <a:sym typeface="Playfair Display"/>
            </a:endParaRPr>
          </a:p>
        </p:txBody>
      </p:sp>
      <p:sp>
        <p:nvSpPr>
          <p:cNvPr id="277" name="Google Shape;277;p38"/>
          <p:cNvSpPr txBox="1"/>
          <p:nvPr/>
        </p:nvSpPr>
        <p:spPr>
          <a:xfrm>
            <a:off x="6919375" y="4153375"/>
            <a:ext cx="3423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600" b="1">
                <a:solidFill>
                  <a:srgbClr val="FF00FF"/>
                </a:solidFill>
                <a:latin typeface="Playfair Display"/>
                <a:ea typeface="Playfair Display"/>
                <a:cs typeface="Playfair Display"/>
                <a:sym typeface="Playfair Display"/>
              </a:rPr>
              <a:t>5</a:t>
            </a:r>
            <a:endParaRPr sz="2600" b="1">
              <a:solidFill>
                <a:srgbClr val="FF00FF"/>
              </a:solidFill>
              <a:latin typeface="Playfair Display"/>
              <a:ea typeface="Playfair Display"/>
              <a:cs typeface="Playfair Display"/>
              <a:sym typeface="Playfair Display"/>
            </a:endParaRPr>
          </a:p>
        </p:txBody>
      </p:sp>
      <p:sp>
        <p:nvSpPr>
          <p:cNvPr id="278" name="Google Shape;278;p38"/>
          <p:cNvSpPr txBox="1"/>
          <p:nvPr/>
        </p:nvSpPr>
        <p:spPr>
          <a:xfrm>
            <a:off x="8787950" y="4554150"/>
            <a:ext cx="363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solidFill>
                  <a:schemeClr val="dk2"/>
                </a:solidFill>
                <a:latin typeface="Playfair Display"/>
                <a:ea typeface="Playfair Display"/>
                <a:cs typeface="Playfair Display"/>
                <a:sym typeface="Playfair Display"/>
              </a:rPr>
              <a:t>[4]</a:t>
            </a:r>
            <a:endParaRPr sz="900">
              <a:solidFill>
                <a:schemeClr val="dk2"/>
              </a:solidFill>
              <a:latin typeface="Playfair Display"/>
              <a:ea typeface="Playfair Display"/>
              <a:cs typeface="Playfair Display"/>
              <a:sym typeface="Playfair Display"/>
            </a:endParaRPr>
          </a:p>
        </p:txBody>
      </p:sp>
      <p:pic>
        <p:nvPicPr>
          <p:cNvPr id="279" name="Google Shape;279;p38"/>
          <p:cNvPicPr preferRelativeResize="0"/>
          <p:nvPr/>
        </p:nvPicPr>
        <p:blipFill>
          <a:blip r:embed="rId6">
            <a:alphaModFix/>
          </a:blip>
          <a:stretch>
            <a:fillRect/>
          </a:stretch>
        </p:blipFill>
        <p:spPr>
          <a:xfrm>
            <a:off x="4572000" y="914875"/>
            <a:ext cx="2088900" cy="3516429"/>
          </a:xfrm>
          <a:prstGeom prst="rect">
            <a:avLst/>
          </a:prstGeom>
          <a:noFill/>
          <a:ln w="9525" cap="flat" cmpd="sng">
            <a:solidFill>
              <a:schemeClr val="dk2"/>
            </a:solidFill>
            <a:prstDash val="solid"/>
            <a:round/>
            <a:headEnd type="none" w="sm" len="sm"/>
            <a:tailEnd type="none" w="sm" len="sm"/>
          </a:ln>
        </p:spPr>
      </p:pic>
      <p:sp>
        <p:nvSpPr>
          <p:cNvPr id="280" name="Google Shape;280;p38"/>
          <p:cNvSpPr txBox="1"/>
          <p:nvPr/>
        </p:nvSpPr>
        <p:spPr>
          <a:xfrm>
            <a:off x="6253850" y="3892500"/>
            <a:ext cx="3423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300" b="1">
                <a:solidFill>
                  <a:srgbClr val="00FF00"/>
                </a:solidFill>
                <a:latin typeface="Playfair Display"/>
                <a:ea typeface="Playfair Display"/>
                <a:cs typeface="Playfair Display"/>
                <a:sym typeface="Playfair Display"/>
              </a:rPr>
              <a:t>3</a:t>
            </a:r>
            <a:endParaRPr sz="2300" b="1">
              <a:solidFill>
                <a:srgbClr val="00FF00"/>
              </a:solidFill>
              <a:latin typeface="Playfair Display"/>
              <a:ea typeface="Playfair Display"/>
              <a:cs typeface="Playfair Display"/>
              <a:sym typeface="Playfair Display"/>
            </a:endParaRPr>
          </a:p>
        </p:txBody>
      </p:sp>
      <p:sp>
        <p:nvSpPr>
          <p:cNvPr id="15" name="Google Shape;251;p37">
            <a:extLst>
              <a:ext uri="{FF2B5EF4-FFF2-40B4-BE49-F238E27FC236}">
                <a16:creationId xmlns:a16="http://schemas.microsoft.com/office/drawing/2014/main" id="{6573C477-757D-400B-8248-C49B32CD318D}"/>
              </a:ext>
            </a:extLst>
          </p:cNvPr>
          <p:cNvSpPr/>
          <p:nvPr/>
        </p:nvSpPr>
        <p:spPr>
          <a:xfrm>
            <a:off x="-1050" y="4877250"/>
            <a:ext cx="9144000" cy="2664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16" name="Google Shape;252;p37">
            <a:extLst>
              <a:ext uri="{FF2B5EF4-FFF2-40B4-BE49-F238E27FC236}">
                <a16:creationId xmlns:a16="http://schemas.microsoft.com/office/drawing/2014/main" id="{9C1993D4-5231-401F-B529-D755D83B7E42}"/>
              </a:ext>
            </a:extLst>
          </p:cNvPr>
          <p:cNvSpPr txBox="1"/>
          <p:nvPr/>
        </p:nvSpPr>
        <p:spPr>
          <a:xfrm>
            <a:off x="311699" y="4877250"/>
            <a:ext cx="2212425"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tx2">
                    <a:lumMod val="50000"/>
                  </a:schemeClr>
                </a:solidFill>
                <a:latin typeface="Playfair Display"/>
                <a:ea typeface="Playfair Display"/>
                <a:cs typeface="Playfair Display"/>
                <a:sym typeface="Playfair Display"/>
              </a:rPr>
              <a:t>EMPATHY AND DEFINITION</a:t>
            </a:r>
            <a:endParaRPr sz="1100" b="1" dirty="0">
              <a:solidFill>
                <a:schemeClr val="tx2">
                  <a:lumMod val="50000"/>
                </a:schemeClr>
              </a:solidFill>
              <a:latin typeface="Playfair Display"/>
              <a:ea typeface="Playfair Display"/>
              <a:cs typeface="Playfair Display"/>
              <a:sym typeface="Playfair Display"/>
            </a:endParaRPr>
          </a:p>
        </p:txBody>
      </p:sp>
      <p:sp>
        <p:nvSpPr>
          <p:cNvPr id="17" name="Google Shape;253;p37">
            <a:extLst>
              <a:ext uri="{FF2B5EF4-FFF2-40B4-BE49-F238E27FC236}">
                <a16:creationId xmlns:a16="http://schemas.microsoft.com/office/drawing/2014/main" id="{E8E28D76-A36B-4F3D-AFA4-C7A769C6FB11}"/>
              </a:ext>
            </a:extLst>
          </p:cNvPr>
          <p:cNvSpPr txBox="1"/>
          <p:nvPr/>
        </p:nvSpPr>
        <p:spPr>
          <a:xfrm>
            <a:off x="3239900" y="4877250"/>
            <a:ext cx="17379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a:solidFill>
                  <a:schemeClr val="dk2"/>
                </a:solidFill>
                <a:latin typeface="Playfair Display"/>
                <a:ea typeface="Playfair Display"/>
                <a:cs typeface="Playfair Display"/>
                <a:sym typeface="Playfair Display"/>
              </a:rPr>
              <a:t>CONCEPTUALIZATION</a:t>
            </a:r>
            <a:endParaRPr sz="1100" b="1">
              <a:solidFill>
                <a:schemeClr val="dk2"/>
              </a:solidFill>
              <a:latin typeface="Playfair Display"/>
              <a:ea typeface="Playfair Display"/>
              <a:cs typeface="Playfair Display"/>
              <a:sym typeface="Playfair Display"/>
            </a:endParaRPr>
          </a:p>
        </p:txBody>
      </p:sp>
      <p:sp>
        <p:nvSpPr>
          <p:cNvPr id="18" name="Google Shape;254;p37">
            <a:extLst>
              <a:ext uri="{FF2B5EF4-FFF2-40B4-BE49-F238E27FC236}">
                <a16:creationId xmlns:a16="http://schemas.microsoft.com/office/drawing/2014/main" id="{FCC9FDB0-E002-4792-8CEB-26D9E4484524}"/>
              </a:ext>
            </a:extLst>
          </p:cNvPr>
          <p:cNvSpPr txBox="1"/>
          <p:nvPr/>
        </p:nvSpPr>
        <p:spPr>
          <a:xfrm>
            <a:off x="6596150" y="4877250"/>
            <a:ext cx="21918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dirty="0">
                <a:solidFill>
                  <a:schemeClr val="tx2">
                    <a:lumMod val="50000"/>
                  </a:schemeClr>
                </a:solidFill>
                <a:latin typeface="Playfair Display"/>
                <a:ea typeface="Playfair Display"/>
                <a:cs typeface="Playfair Display"/>
                <a:sym typeface="Playfair Display"/>
              </a:rPr>
              <a:t>PROTOTYPING AND TESTING</a:t>
            </a:r>
            <a:endParaRPr sz="1100" dirty="0">
              <a:solidFill>
                <a:schemeClr val="tx2">
                  <a:lumMod val="50000"/>
                </a:schemeClr>
              </a:solidFill>
              <a:latin typeface="Playfair Display"/>
              <a:ea typeface="Playfair Display"/>
              <a:cs typeface="Playfair Display"/>
              <a:sym typeface="Playfair Displa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9"/>
          <p:cNvSpPr txBox="1">
            <a:spLocks noGrp="1"/>
          </p:cNvSpPr>
          <p:nvPr>
            <p:ph type="title"/>
          </p:nvPr>
        </p:nvSpPr>
        <p:spPr>
          <a:xfrm>
            <a:off x="311700" y="1406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
              <a:t>Sub-system 3 : Scanner design</a:t>
            </a:r>
            <a:endParaRPr/>
          </a:p>
        </p:txBody>
      </p:sp>
      <p:pic>
        <p:nvPicPr>
          <p:cNvPr id="286" name="Google Shape;286;p39"/>
          <p:cNvPicPr preferRelativeResize="0"/>
          <p:nvPr/>
        </p:nvPicPr>
        <p:blipFill rotWithShape="1">
          <a:blip r:embed="rId3">
            <a:alphaModFix/>
          </a:blip>
          <a:srcRect l="12247" t="11671" r="39168" b="36526"/>
          <a:stretch/>
        </p:blipFill>
        <p:spPr>
          <a:xfrm>
            <a:off x="4572000" y="713375"/>
            <a:ext cx="1896571" cy="1659475"/>
          </a:xfrm>
          <a:prstGeom prst="rect">
            <a:avLst/>
          </a:prstGeom>
          <a:noFill/>
          <a:ln w="9525" cap="flat" cmpd="sng">
            <a:solidFill>
              <a:schemeClr val="dk2"/>
            </a:solidFill>
            <a:prstDash val="solid"/>
            <a:round/>
            <a:headEnd type="none" w="sm" len="sm"/>
            <a:tailEnd type="none" w="sm" len="sm"/>
          </a:ln>
        </p:spPr>
      </p:pic>
      <p:pic>
        <p:nvPicPr>
          <p:cNvPr id="287" name="Google Shape;287;p39"/>
          <p:cNvPicPr preferRelativeResize="0"/>
          <p:nvPr/>
        </p:nvPicPr>
        <p:blipFill>
          <a:blip r:embed="rId4">
            <a:alphaModFix/>
          </a:blip>
          <a:stretch>
            <a:fillRect/>
          </a:stretch>
        </p:blipFill>
        <p:spPr>
          <a:xfrm>
            <a:off x="175025" y="1050100"/>
            <a:ext cx="4321437" cy="3043300"/>
          </a:xfrm>
          <a:prstGeom prst="rect">
            <a:avLst/>
          </a:prstGeom>
          <a:noFill/>
          <a:ln w="9525" cap="flat" cmpd="sng">
            <a:solidFill>
              <a:schemeClr val="dk2"/>
            </a:solidFill>
            <a:prstDash val="solid"/>
            <a:round/>
            <a:headEnd type="none" w="sm" len="sm"/>
            <a:tailEnd type="none" w="sm" len="sm"/>
          </a:ln>
        </p:spPr>
      </p:pic>
      <p:pic>
        <p:nvPicPr>
          <p:cNvPr id="288" name="Google Shape;288;p39"/>
          <p:cNvPicPr preferRelativeResize="0"/>
          <p:nvPr/>
        </p:nvPicPr>
        <p:blipFill>
          <a:blip r:embed="rId5">
            <a:alphaModFix/>
          </a:blip>
          <a:stretch>
            <a:fillRect/>
          </a:stretch>
        </p:blipFill>
        <p:spPr>
          <a:xfrm>
            <a:off x="4572000" y="2417545"/>
            <a:ext cx="1896574" cy="2377729"/>
          </a:xfrm>
          <a:prstGeom prst="rect">
            <a:avLst/>
          </a:prstGeom>
          <a:noFill/>
          <a:ln w="9525" cap="flat" cmpd="sng">
            <a:solidFill>
              <a:schemeClr val="dk2"/>
            </a:solidFill>
            <a:prstDash val="solid"/>
            <a:round/>
            <a:headEnd type="none" w="sm" len="sm"/>
            <a:tailEnd type="none" w="sm" len="sm"/>
          </a:ln>
        </p:spPr>
      </p:pic>
      <p:pic>
        <p:nvPicPr>
          <p:cNvPr id="289" name="Google Shape;289;p39"/>
          <p:cNvPicPr preferRelativeResize="0"/>
          <p:nvPr/>
        </p:nvPicPr>
        <p:blipFill>
          <a:blip r:embed="rId6">
            <a:alphaModFix/>
          </a:blip>
          <a:stretch>
            <a:fillRect/>
          </a:stretch>
        </p:blipFill>
        <p:spPr>
          <a:xfrm>
            <a:off x="6544113" y="713363"/>
            <a:ext cx="2398775" cy="1659475"/>
          </a:xfrm>
          <a:prstGeom prst="rect">
            <a:avLst/>
          </a:prstGeom>
          <a:noFill/>
          <a:ln w="9525" cap="flat" cmpd="sng">
            <a:solidFill>
              <a:schemeClr val="dk2"/>
            </a:solidFill>
            <a:prstDash val="solid"/>
            <a:round/>
            <a:headEnd type="none" w="sm" len="sm"/>
            <a:tailEnd type="none" w="sm" len="sm"/>
          </a:ln>
        </p:spPr>
      </p:pic>
      <p:pic>
        <p:nvPicPr>
          <p:cNvPr id="294" name="Google Shape;294;p39"/>
          <p:cNvPicPr preferRelativeResize="0"/>
          <p:nvPr/>
        </p:nvPicPr>
        <p:blipFill>
          <a:blip r:embed="rId7">
            <a:alphaModFix/>
          </a:blip>
          <a:stretch>
            <a:fillRect/>
          </a:stretch>
        </p:blipFill>
        <p:spPr>
          <a:xfrm>
            <a:off x="6699050" y="2425088"/>
            <a:ext cx="2088901" cy="2399926"/>
          </a:xfrm>
          <a:prstGeom prst="rect">
            <a:avLst/>
          </a:prstGeom>
          <a:noFill/>
          <a:ln w="9525" cap="flat" cmpd="sng">
            <a:solidFill>
              <a:schemeClr val="dk2"/>
            </a:solidFill>
            <a:prstDash val="solid"/>
            <a:round/>
            <a:headEnd type="none" w="sm" len="sm"/>
            <a:tailEnd type="none" w="sm" len="sm"/>
          </a:ln>
        </p:spPr>
      </p:pic>
      <p:sp>
        <p:nvSpPr>
          <p:cNvPr id="295" name="Google Shape;295;p39"/>
          <p:cNvSpPr txBox="1"/>
          <p:nvPr/>
        </p:nvSpPr>
        <p:spPr>
          <a:xfrm>
            <a:off x="3999225" y="3410850"/>
            <a:ext cx="3423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300" b="1">
                <a:solidFill>
                  <a:srgbClr val="00FF00"/>
                </a:solidFill>
                <a:latin typeface="Playfair Display"/>
                <a:ea typeface="Playfair Display"/>
                <a:cs typeface="Playfair Display"/>
                <a:sym typeface="Playfair Display"/>
              </a:rPr>
              <a:t>3</a:t>
            </a:r>
            <a:endParaRPr sz="2300" b="1">
              <a:solidFill>
                <a:srgbClr val="00FF00"/>
              </a:solidFill>
              <a:latin typeface="Playfair Display"/>
              <a:ea typeface="Playfair Display"/>
              <a:cs typeface="Playfair Display"/>
              <a:sym typeface="Playfair Display"/>
            </a:endParaRPr>
          </a:p>
        </p:txBody>
      </p:sp>
      <p:sp>
        <p:nvSpPr>
          <p:cNvPr id="296" name="Google Shape;296;p39"/>
          <p:cNvSpPr txBox="1"/>
          <p:nvPr/>
        </p:nvSpPr>
        <p:spPr>
          <a:xfrm>
            <a:off x="6126275" y="713375"/>
            <a:ext cx="3423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300" b="1">
                <a:solidFill>
                  <a:srgbClr val="D00000"/>
                </a:solidFill>
                <a:latin typeface="Playfair Display"/>
                <a:ea typeface="Playfair Display"/>
                <a:cs typeface="Playfair Display"/>
                <a:sym typeface="Playfair Display"/>
              </a:rPr>
              <a:t>1</a:t>
            </a:r>
            <a:endParaRPr sz="2300" b="1">
              <a:solidFill>
                <a:srgbClr val="D00000"/>
              </a:solidFill>
              <a:latin typeface="Playfair Display"/>
              <a:ea typeface="Playfair Display"/>
              <a:cs typeface="Playfair Display"/>
              <a:sym typeface="Playfair Display"/>
            </a:endParaRPr>
          </a:p>
        </p:txBody>
      </p:sp>
      <p:sp>
        <p:nvSpPr>
          <p:cNvPr id="297" name="Google Shape;297;p39"/>
          <p:cNvSpPr txBox="1"/>
          <p:nvPr/>
        </p:nvSpPr>
        <p:spPr>
          <a:xfrm>
            <a:off x="6080550" y="2245200"/>
            <a:ext cx="3423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300" b="1">
                <a:solidFill>
                  <a:srgbClr val="9900FF"/>
                </a:solidFill>
                <a:latin typeface="Playfair Display"/>
                <a:ea typeface="Playfair Display"/>
                <a:cs typeface="Playfair Display"/>
                <a:sym typeface="Playfair Display"/>
              </a:rPr>
              <a:t>4</a:t>
            </a:r>
            <a:endParaRPr sz="2300" b="1">
              <a:solidFill>
                <a:srgbClr val="9900FF"/>
              </a:solidFill>
              <a:latin typeface="Playfair Display"/>
              <a:ea typeface="Playfair Display"/>
              <a:cs typeface="Playfair Display"/>
              <a:sym typeface="Playfair Display"/>
            </a:endParaRPr>
          </a:p>
        </p:txBody>
      </p:sp>
      <p:sp>
        <p:nvSpPr>
          <p:cNvPr id="298" name="Google Shape;298;p39"/>
          <p:cNvSpPr txBox="1"/>
          <p:nvPr/>
        </p:nvSpPr>
        <p:spPr>
          <a:xfrm>
            <a:off x="8490000" y="807700"/>
            <a:ext cx="3423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300" b="1">
                <a:solidFill>
                  <a:srgbClr val="FF00FF"/>
                </a:solidFill>
                <a:latin typeface="Playfair Display"/>
                <a:ea typeface="Playfair Display"/>
                <a:cs typeface="Playfair Display"/>
                <a:sym typeface="Playfair Display"/>
              </a:rPr>
              <a:t>5</a:t>
            </a:r>
            <a:endParaRPr sz="2300" b="1">
              <a:solidFill>
                <a:srgbClr val="FF00FF"/>
              </a:solidFill>
              <a:latin typeface="Playfair Display"/>
              <a:ea typeface="Playfair Display"/>
              <a:cs typeface="Playfair Display"/>
              <a:sym typeface="Playfair Display"/>
            </a:endParaRPr>
          </a:p>
        </p:txBody>
      </p:sp>
      <p:sp>
        <p:nvSpPr>
          <p:cNvPr id="299" name="Google Shape;299;p39"/>
          <p:cNvSpPr txBox="1"/>
          <p:nvPr/>
        </p:nvSpPr>
        <p:spPr>
          <a:xfrm>
            <a:off x="8787950" y="4554150"/>
            <a:ext cx="363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solidFill>
                  <a:schemeClr val="dk2"/>
                </a:solidFill>
                <a:latin typeface="Playfair Display"/>
                <a:ea typeface="Playfair Display"/>
                <a:cs typeface="Playfair Display"/>
                <a:sym typeface="Playfair Display"/>
              </a:rPr>
              <a:t>[4]</a:t>
            </a:r>
            <a:endParaRPr sz="900">
              <a:solidFill>
                <a:schemeClr val="dk2"/>
              </a:solidFill>
              <a:latin typeface="Playfair Display"/>
              <a:ea typeface="Playfair Display"/>
              <a:cs typeface="Playfair Display"/>
              <a:sym typeface="Playfair Display"/>
            </a:endParaRPr>
          </a:p>
        </p:txBody>
      </p:sp>
      <p:sp>
        <p:nvSpPr>
          <p:cNvPr id="17" name="Google Shape;251;p37">
            <a:extLst>
              <a:ext uri="{FF2B5EF4-FFF2-40B4-BE49-F238E27FC236}">
                <a16:creationId xmlns:a16="http://schemas.microsoft.com/office/drawing/2014/main" id="{FE01FA9B-F16D-4569-A0EA-E19DFA7D99DF}"/>
              </a:ext>
            </a:extLst>
          </p:cNvPr>
          <p:cNvSpPr/>
          <p:nvPr/>
        </p:nvSpPr>
        <p:spPr>
          <a:xfrm>
            <a:off x="-1050" y="4877250"/>
            <a:ext cx="9144000" cy="2664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18" name="Google Shape;252;p37">
            <a:extLst>
              <a:ext uri="{FF2B5EF4-FFF2-40B4-BE49-F238E27FC236}">
                <a16:creationId xmlns:a16="http://schemas.microsoft.com/office/drawing/2014/main" id="{B966A372-0F41-4A29-A33A-986CBF97CB37}"/>
              </a:ext>
            </a:extLst>
          </p:cNvPr>
          <p:cNvSpPr txBox="1"/>
          <p:nvPr/>
        </p:nvSpPr>
        <p:spPr>
          <a:xfrm>
            <a:off x="311699" y="4877250"/>
            <a:ext cx="2212425"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tx2">
                    <a:lumMod val="50000"/>
                  </a:schemeClr>
                </a:solidFill>
                <a:latin typeface="Playfair Display"/>
                <a:ea typeface="Playfair Display"/>
                <a:cs typeface="Playfair Display"/>
                <a:sym typeface="Playfair Display"/>
              </a:rPr>
              <a:t>EMPATHY AND DEFINITION</a:t>
            </a:r>
            <a:endParaRPr sz="1100" b="1" dirty="0">
              <a:solidFill>
                <a:schemeClr val="tx2">
                  <a:lumMod val="50000"/>
                </a:schemeClr>
              </a:solidFill>
              <a:latin typeface="Playfair Display"/>
              <a:ea typeface="Playfair Display"/>
              <a:cs typeface="Playfair Display"/>
              <a:sym typeface="Playfair Display"/>
            </a:endParaRPr>
          </a:p>
        </p:txBody>
      </p:sp>
      <p:sp>
        <p:nvSpPr>
          <p:cNvPr id="19" name="Google Shape;253;p37">
            <a:extLst>
              <a:ext uri="{FF2B5EF4-FFF2-40B4-BE49-F238E27FC236}">
                <a16:creationId xmlns:a16="http://schemas.microsoft.com/office/drawing/2014/main" id="{7C756F5F-C8DE-431F-8FAC-A8DA3539D1D5}"/>
              </a:ext>
            </a:extLst>
          </p:cNvPr>
          <p:cNvSpPr txBox="1"/>
          <p:nvPr/>
        </p:nvSpPr>
        <p:spPr>
          <a:xfrm>
            <a:off x="3239900" y="4877250"/>
            <a:ext cx="17379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a:solidFill>
                  <a:schemeClr val="dk2"/>
                </a:solidFill>
                <a:latin typeface="Playfair Display"/>
                <a:ea typeface="Playfair Display"/>
                <a:cs typeface="Playfair Display"/>
                <a:sym typeface="Playfair Display"/>
              </a:rPr>
              <a:t>CONCEPTUALIZATION</a:t>
            </a:r>
            <a:endParaRPr sz="1100" b="1">
              <a:solidFill>
                <a:schemeClr val="dk2"/>
              </a:solidFill>
              <a:latin typeface="Playfair Display"/>
              <a:ea typeface="Playfair Display"/>
              <a:cs typeface="Playfair Display"/>
              <a:sym typeface="Playfair Display"/>
            </a:endParaRPr>
          </a:p>
        </p:txBody>
      </p:sp>
      <p:sp>
        <p:nvSpPr>
          <p:cNvPr id="20" name="Google Shape;254;p37">
            <a:extLst>
              <a:ext uri="{FF2B5EF4-FFF2-40B4-BE49-F238E27FC236}">
                <a16:creationId xmlns:a16="http://schemas.microsoft.com/office/drawing/2014/main" id="{C42FBCEA-574C-4D60-B4AF-35B400229408}"/>
              </a:ext>
            </a:extLst>
          </p:cNvPr>
          <p:cNvSpPr txBox="1"/>
          <p:nvPr/>
        </p:nvSpPr>
        <p:spPr>
          <a:xfrm>
            <a:off x="6596150" y="4877250"/>
            <a:ext cx="21918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dirty="0">
                <a:solidFill>
                  <a:schemeClr val="tx2">
                    <a:lumMod val="50000"/>
                  </a:schemeClr>
                </a:solidFill>
                <a:latin typeface="Playfair Display"/>
                <a:ea typeface="Playfair Display"/>
                <a:cs typeface="Playfair Display"/>
                <a:sym typeface="Playfair Display"/>
              </a:rPr>
              <a:t>PROTOTYPING AND TESTING</a:t>
            </a:r>
            <a:endParaRPr sz="1100" dirty="0">
              <a:solidFill>
                <a:schemeClr val="tx2">
                  <a:lumMod val="50000"/>
                </a:schemeClr>
              </a:solidFill>
              <a:latin typeface="Playfair Display"/>
              <a:ea typeface="Playfair Display"/>
              <a:cs typeface="Playfair Display"/>
              <a:sym typeface="Playfair Display"/>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0"/>
          <p:cNvSpPr txBox="1">
            <a:spLocks noGrp="1"/>
          </p:cNvSpPr>
          <p:nvPr>
            <p:ph type="title"/>
          </p:nvPr>
        </p:nvSpPr>
        <p:spPr>
          <a:xfrm>
            <a:off x="311700" y="886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
              <a:t>Decision Matrix</a:t>
            </a:r>
            <a:endParaRPr/>
          </a:p>
        </p:txBody>
      </p:sp>
      <p:pic>
        <p:nvPicPr>
          <p:cNvPr id="305" name="Google Shape;305;p40"/>
          <p:cNvPicPr preferRelativeResize="0"/>
          <p:nvPr/>
        </p:nvPicPr>
        <p:blipFill>
          <a:blip r:embed="rId3">
            <a:alphaModFix/>
          </a:blip>
          <a:stretch>
            <a:fillRect/>
          </a:stretch>
        </p:blipFill>
        <p:spPr>
          <a:xfrm>
            <a:off x="2331463" y="661375"/>
            <a:ext cx="4481074" cy="3972675"/>
          </a:xfrm>
          <a:prstGeom prst="rect">
            <a:avLst/>
          </a:prstGeom>
          <a:noFill/>
          <a:ln w="9525" cap="flat" cmpd="sng">
            <a:solidFill>
              <a:schemeClr val="dk2"/>
            </a:solidFill>
            <a:prstDash val="solid"/>
            <a:round/>
            <a:headEnd type="none" w="sm" len="sm"/>
            <a:tailEnd type="none" w="sm" len="sm"/>
          </a:ln>
        </p:spPr>
      </p:pic>
      <p:sp>
        <p:nvSpPr>
          <p:cNvPr id="310" name="Google Shape;310;p40"/>
          <p:cNvSpPr txBox="1"/>
          <p:nvPr/>
        </p:nvSpPr>
        <p:spPr>
          <a:xfrm>
            <a:off x="366850" y="1456900"/>
            <a:ext cx="2058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a:solidFill>
                  <a:schemeClr val="dk2"/>
                </a:solidFill>
                <a:latin typeface="Playfair Display"/>
                <a:ea typeface="Playfair Display"/>
                <a:cs typeface="Playfair Display"/>
                <a:sym typeface="Playfair Display"/>
              </a:rPr>
              <a:t>5</a:t>
            </a:r>
            <a:endParaRPr sz="1800">
              <a:solidFill>
                <a:schemeClr val="dk2"/>
              </a:solidFill>
              <a:latin typeface="Playfair Display"/>
              <a:ea typeface="Playfair Display"/>
              <a:cs typeface="Playfair Display"/>
              <a:sym typeface="Playfair Display"/>
            </a:endParaRPr>
          </a:p>
        </p:txBody>
      </p:sp>
      <p:sp>
        <p:nvSpPr>
          <p:cNvPr id="311" name="Google Shape;311;p40"/>
          <p:cNvSpPr txBox="1"/>
          <p:nvPr/>
        </p:nvSpPr>
        <p:spPr>
          <a:xfrm>
            <a:off x="366850" y="2438550"/>
            <a:ext cx="2058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a:solidFill>
                  <a:schemeClr val="dk2"/>
                </a:solidFill>
                <a:latin typeface="Playfair Display"/>
                <a:ea typeface="Playfair Display"/>
                <a:cs typeface="Playfair Display"/>
                <a:sym typeface="Playfair Display"/>
              </a:rPr>
              <a:t>1</a:t>
            </a:r>
            <a:endParaRPr sz="1800">
              <a:solidFill>
                <a:schemeClr val="dk2"/>
              </a:solidFill>
              <a:latin typeface="Playfair Display"/>
              <a:ea typeface="Playfair Display"/>
              <a:cs typeface="Playfair Display"/>
              <a:sym typeface="Playfair Display"/>
            </a:endParaRPr>
          </a:p>
        </p:txBody>
      </p:sp>
      <p:cxnSp>
        <p:nvCxnSpPr>
          <p:cNvPr id="312" name="Google Shape;312;p40"/>
          <p:cNvCxnSpPr>
            <a:stCxn id="311" idx="0"/>
          </p:cNvCxnSpPr>
          <p:nvPr/>
        </p:nvCxnSpPr>
        <p:spPr>
          <a:xfrm rot="10800000" flipH="1">
            <a:off x="469750" y="1965750"/>
            <a:ext cx="5400" cy="472800"/>
          </a:xfrm>
          <a:prstGeom prst="straightConnector1">
            <a:avLst/>
          </a:prstGeom>
          <a:noFill/>
          <a:ln w="9525" cap="flat" cmpd="sng">
            <a:solidFill>
              <a:schemeClr val="dk2"/>
            </a:solidFill>
            <a:prstDash val="solid"/>
            <a:round/>
            <a:headEnd type="none" w="med" len="med"/>
            <a:tailEnd type="triangle" w="med" len="med"/>
          </a:ln>
        </p:spPr>
      </p:cxnSp>
      <p:sp>
        <p:nvSpPr>
          <p:cNvPr id="313" name="Google Shape;313;p40"/>
          <p:cNvSpPr txBox="1"/>
          <p:nvPr/>
        </p:nvSpPr>
        <p:spPr>
          <a:xfrm>
            <a:off x="572650" y="2068950"/>
            <a:ext cx="13203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300">
                <a:solidFill>
                  <a:schemeClr val="dk2"/>
                </a:solidFill>
                <a:latin typeface="Playfair Display"/>
                <a:ea typeface="Playfair Display"/>
                <a:cs typeface="Playfair Display"/>
                <a:sym typeface="Playfair Display"/>
              </a:rPr>
              <a:t>Higher priority</a:t>
            </a:r>
            <a:endParaRPr sz="1300">
              <a:solidFill>
                <a:schemeClr val="dk2"/>
              </a:solidFill>
              <a:latin typeface="Playfair Display"/>
              <a:ea typeface="Playfair Display"/>
              <a:cs typeface="Playfair Display"/>
              <a:sym typeface="Playfair Display"/>
            </a:endParaRPr>
          </a:p>
        </p:txBody>
      </p:sp>
      <p:sp>
        <p:nvSpPr>
          <p:cNvPr id="314" name="Google Shape;314;p40"/>
          <p:cNvSpPr txBox="1"/>
          <p:nvPr/>
        </p:nvSpPr>
        <p:spPr>
          <a:xfrm>
            <a:off x="4060950" y="581750"/>
            <a:ext cx="342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800">
                <a:solidFill>
                  <a:srgbClr val="FF0000"/>
                </a:solidFill>
                <a:latin typeface="Playfair Display"/>
                <a:ea typeface="Playfair Display"/>
                <a:cs typeface="Playfair Display"/>
                <a:sym typeface="Playfair Display"/>
              </a:rPr>
              <a:t>1</a:t>
            </a:r>
            <a:endParaRPr sz="1800">
              <a:solidFill>
                <a:srgbClr val="FF0000"/>
              </a:solidFill>
              <a:latin typeface="Playfair Display"/>
              <a:ea typeface="Playfair Display"/>
              <a:cs typeface="Playfair Display"/>
              <a:sym typeface="Playfair Display"/>
            </a:endParaRPr>
          </a:p>
        </p:txBody>
      </p:sp>
      <p:sp>
        <p:nvSpPr>
          <p:cNvPr id="315" name="Google Shape;315;p40"/>
          <p:cNvSpPr txBox="1"/>
          <p:nvPr/>
        </p:nvSpPr>
        <p:spPr>
          <a:xfrm>
            <a:off x="4606200" y="553250"/>
            <a:ext cx="342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800">
                <a:solidFill>
                  <a:srgbClr val="FF9900"/>
                </a:solidFill>
                <a:latin typeface="Playfair Display"/>
                <a:ea typeface="Playfair Display"/>
                <a:cs typeface="Playfair Display"/>
                <a:sym typeface="Playfair Display"/>
              </a:rPr>
              <a:t>2</a:t>
            </a:r>
            <a:endParaRPr sz="1800">
              <a:solidFill>
                <a:srgbClr val="FF9900"/>
              </a:solidFill>
              <a:latin typeface="Playfair Display"/>
              <a:ea typeface="Playfair Display"/>
              <a:cs typeface="Playfair Display"/>
              <a:sym typeface="Playfair Display"/>
            </a:endParaRPr>
          </a:p>
        </p:txBody>
      </p:sp>
      <p:sp>
        <p:nvSpPr>
          <p:cNvPr id="316" name="Google Shape;316;p40"/>
          <p:cNvSpPr txBox="1"/>
          <p:nvPr/>
        </p:nvSpPr>
        <p:spPr>
          <a:xfrm>
            <a:off x="5244100" y="513325"/>
            <a:ext cx="342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800">
                <a:solidFill>
                  <a:srgbClr val="00FF00"/>
                </a:solidFill>
                <a:latin typeface="Playfair Display"/>
                <a:ea typeface="Playfair Display"/>
                <a:cs typeface="Playfair Display"/>
                <a:sym typeface="Playfair Display"/>
              </a:rPr>
              <a:t>3</a:t>
            </a:r>
            <a:endParaRPr sz="1800">
              <a:solidFill>
                <a:srgbClr val="00FF00"/>
              </a:solidFill>
              <a:latin typeface="Playfair Display"/>
              <a:ea typeface="Playfair Display"/>
              <a:cs typeface="Playfair Display"/>
              <a:sym typeface="Playfair Display"/>
            </a:endParaRPr>
          </a:p>
        </p:txBody>
      </p:sp>
      <p:sp>
        <p:nvSpPr>
          <p:cNvPr id="317" name="Google Shape;317;p40"/>
          <p:cNvSpPr txBox="1"/>
          <p:nvPr/>
        </p:nvSpPr>
        <p:spPr>
          <a:xfrm>
            <a:off x="5972575" y="661375"/>
            <a:ext cx="342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800">
                <a:solidFill>
                  <a:srgbClr val="9900FF"/>
                </a:solidFill>
                <a:latin typeface="Playfair Display"/>
                <a:ea typeface="Playfair Display"/>
                <a:cs typeface="Playfair Display"/>
                <a:sym typeface="Playfair Display"/>
              </a:rPr>
              <a:t>4</a:t>
            </a:r>
            <a:endParaRPr sz="1800">
              <a:solidFill>
                <a:srgbClr val="9900FF"/>
              </a:solidFill>
              <a:latin typeface="Playfair Display"/>
              <a:ea typeface="Playfair Display"/>
              <a:cs typeface="Playfair Display"/>
              <a:sym typeface="Playfair Display"/>
            </a:endParaRPr>
          </a:p>
        </p:txBody>
      </p:sp>
      <p:sp>
        <p:nvSpPr>
          <p:cNvPr id="318" name="Google Shape;318;p40"/>
          <p:cNvSpPr txBox="1"/>
          <p:nvPr/>
        </p:nvSpPr>
        <p:spPr>
          <a:xfrm>
            <a:off x="6627575" y="581750"/>
            <a:ext cx="256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800">
                <a:solidFill>
                  <a:srgbClr val="FF00FF"/>
                </a:solidFill>
                <a:latin typeface="Playfair Display"/>
                <a:ea typeface="Playfair Display"/>
                <a:cs typeface="Playfair Display"/>
                <a:sym typeface="Playfair Display"/>
              </a:rPr>
              <a:t>5</a:t>
            </a:r>
            <a:endParaRPr sz="1800">
              <a:solidFill>
                <a:srgbClr val="FF00FF"/>
              </a:solidFill>
              <a:latin typeface="Playfair Display"/>
              <a:ea typeface="Playfair Display"/>
              <a:cs typeface="Playfair Display"/>
              <a:sym typeface="Playfair Display"/>
            </a:endParaRPr>
          </a:p>
        </p:txBody>
      </p:sp>
      <p:sp>
        <p:nvSpPr>
          <p:cNvPr id="319" name="Google Shape;319;p40"/>
          <p:cNvSpPr txBox="1"/>
          <p:nvPr/>
        </p:nvSpPr>
        <p:spPr>
          <a:xfrm>
            <a:off x="8787950" y="4630350"/>
            <a:ext cx="363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solidFill>
                  <a:schemeClr val="dk2"/>
                </a:solidFill>
                <a:latin typeface="Playfair Display"/>
                <a:ea typeface="Playfair Display"/>
                <a:cs typeface="Playfair Display"/>
                <a:sym typeface="Playfair Display"/>
              </a:rPr>
              <a:t>[4]</a:t>
            </a:r>
            <a:endParaRPr sz="900">
              <a:solidFill>
                <a:schemeClr val="dk2"/>
              </a:solidFill>
              <a:latin typeface="Playfair Display"/>
              <a:ea typeface="Playfair Display"/>
              <a:cs typeface="Playfair Display"/>
              <a:sym typeface="Playfair Display"/>
            </a:endParaRPr>
          </a:p>
        </p:txBody>
      </p:sp>
      <p:sp>
        <p:nvSpPr>
          <p:cNvPr id="18" name="Google Shape;251;p37">
            <a:extLst>
              <a:ext uri="{FF2B5EF4-FFF2-40B4-BE49-F238E27FC236}">
                <a16:creationId xmlns:a16="http://schemas.microsoft.com/office/drawing/2014/main" id="{6A5866BF-F798-4D41-927B-2315855BC9BB}"/>
              </a:ext>
            </a:extLst>
          </p:cNvPr>
          <p:cNvSpPr/>
          <p:nvPr/>
        </p:nvSpPr>
        <p:spPr>
          <a:xfrm>
            <a:off x="0" y="4877250"/>
            <a:ext cx="9144000" cy="266400"/>
          </a:xfrm>
          <a:prstGeom prst="rect">
            <a:avLst/>
          </a:prstGeom>
          <a:solidFill>
            <a:srgbClr val="F8E7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19" name="Google Shape;252;p37">
            <a:extLst>
              <a:ext uri="{FF2B5EF4-FFF2-40B4-BE49-F238E27FC236}">
                <a16:creationId xmlns:a16="http://schemas.microsoft.com/office/drawing/2014/main" id="{F6A20D16-0B46-43F2-994F-2F1325874241}"/>
              </a:ext>
            </a:extLst>
          </p:cNvPr>
          <p:cNvSpPr txBox="1"/>
          <p:nvPr/>
        </p:nvSpPr>
        <p:spPr>
          <a:xfrm>
            <a:off x="311699" y="4877250"/>
            <a:ext cx="2212425"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tx2">
                    <a:lumMod val="50000"/>
                  </a:schemeClr>
                </a:solidFill>
                <a:latin typeface="Playfair Display"/>
                <a:ea typeface="Playfair Display"/>
                <a:cs typeface="Playfair Display"/>
                <a:sym typeface="Playfair Display"/>
              </a:rPr>
              <a:t>EMPATHY AND DEFINITION</a:t>
            </a:r>
            <a:endParaRPr sz="1100" b="1" dirty="0">
              <a:solidFill>
                <a:schemeClr val="tx2">
                  <a:lumMod val="50000"/>
                </a:schemeClr>
              </a:solidFill>
              <a:latin typeface="Playfair Display"/>
              <a:ea typeface="Playfair Display"/>
              <a:cs typeface="Playfair Display"/>
              <a:sym typeface="Playfair Display"/>
            </a:endParaRPr>
          </a:p>
        </p:txBody>
      </p:sp>
      <p:sp>
        <p:nvSpPr>
          <p:cNvPr id="20" name="Google Shape;253;p37">
            <a:extLst>
              <a:ext uri="{FF2B5EF4-FFF2-40B4-BE49-F238E27FC236}">
                <a16:creationId xmlns:a16="http://schemas.microsoft.com/office/drawing/2014/main" id="{F7C3D84A-1160-46B1-BF22-2CADC5F55CE0}"/>
              </a:ext>
            </a:extLst>
          </p:cNvPr>
          <p:cNvSpPr txBox="1"/>
          <p:nvPr/>
        </p:nvSpPr>
        <p:spPr>
          <a:xfrm>
            <a:off x="3239900" y="4877250"/>
            <a:ext cx="17379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a:solidFill>
                  <a:schemeClr val="dk2"/>
                </a:solidFill>
                <a:latin typeface="Playfair Display"/>
                <a:ea typeface="Playfair Display"/>
                <a:cs typeface="Playfair Display"/>
                <a:sym typeface="Playfair Display"/>
              </a:rPr>
              <a:t>CONCEPTUALIZATION</a:t>
            </a:r>
            <a:endParaRPr sz="1100" b="1">
              <a:solidFill>
                <a:schemeClr val="dk2"/>
              </a:solidFill>
              <a:latin typeface="Playfair Display"/>
              <a:ea typeface="Playfair Display"/>
              <a:cs typeface="Playfair Display"/>
              <a:sym typeface="Playfair Display"/>
            </a:endParaRPr>
          </a:p>
        </p:txBody>
      </p:sp>
      <p:sp>
        <p:nvSpPr>
          <p:cNvPr id="21" name="Google Shape;254;p37">
            <a:extLst>
              <a:ext uri="{FF2B5EF4-FFF2-40B4-BE49-F238E27FC236}">
                <a16:creationId xmlns:a16="http://schemas.microsoft.com/office/drawing/2014/main" id="{05FDB360-789B-4ADB-B940-53BE3C571D70}"/>
              </a:ext>
            </a:extLst>
          </p:cNvPr>
          <p:cNvSpPr txBox="1"/>
          <p:nvPr/>
        </p:nvSpPr>
        <p:spPr>
          <a:xfrm>
            <a:off x="6596150" y="4877250"/>
            <a:ext cx="21918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dirty="0">
                <a:solidFill>
                  <a:schemeClr val="tx2">
                    <a:lumMod val="50000"/>
                  </a:schemeClr>
                </a:solidFill>
                <a:latin typeface="Playfair Display"/>
                <a:ea typeface="Playfair Display"/>
                <a:cs typeface="Playfair Display"/>
                <a:sym typeface="Playfair Display"/>
              </a:rPr>
              <a:t>PROTOTYPING AND TESTING</a:t>
            </a:r>
            <a:endParaRPr sz="1100" dirty="0">
              <a:solidFill>
                <a:schemeClr val="tx2">
                  <a:lumMod val="50000"/>
                </a:schemeClr>
              </a:solidFill>
              <a:latin typeface="Playfair Display"/>
              <a:ea typeface="Playfair Display"/>
              <a:cs typeface="Playfair Display"/>
              <a:sym typeface="Playfair Displa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AED5C"/>
            </a:gs>
            <a:gs pos="100000">
              <a:srgbClr val="C6B60E"/>
            </a:gs>
          </a:gsLst>
          <a:lin ang="5400012" scaled="0"/>
        </a:gradFill>
        <a:effectLst/>
      </p:bgPr>
    </p:bg>
    <p:spTree>
      <p:nvGrpSpPr>
        <p:cNvPr id="1" name="Shape 323"/>
        <p:cNvGrpSpPr/>
        <p:nvPr/>
      </p:nvGrpSpPr>
      <p:grpSpPr>
        <a:xfrm>
          <a:off x="0" y="0"/>
          <a:ext cx="0" cy="0"/>
          <a:chOff x="0" y="0"/>
          <a:chExt cx="0" cy="0"/>
        </a:xfrm>
      </p:grpSpPr>
      <p:sp>
        <p:nvSpPr>
          <p:cNvPr id="324" name="Google Shape;324;p41"/>
          <p:cNvSpPr txBox="1">
            <a:spLocks noGrp="1"/>
          </p:cNvSpPr>
          <p:nvPr>
            <p:ph type="title"/>
          </p:nvPr>
        </p:nvSpPr>
        <p:spPr>
          <a:xfrm>
            <a:off x="344250" y="1403850"/>
            <a:ext cx="8455500" cy="2146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fr"/>
              <a:t>Conceptualization II : </a:t>
            </a:r>
            <a:endParaRPr/>
          </a:p>
          <a:p>
            <a:pPr marL="0" lvl="0" indent="0" algn="ctr" rtl="0">
              <a:spcBef>
                <a:spcPts val="0"/>
              </a:spcBef>
              <a:spcAft>
                <a:spcPts val="0"/>
              </a:spcAft>
              <a:buNone/>
            </a:pPr>
            <a:r>
              <a:rPr lang="fr"/>
              <a:t>Final Solution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2"/>
          <p:cNvSpPr txBox="1"/>
          <p:nvPr/>
        </p:nvSpPr>
        <p:spPr>
          <a:xfrm>
            <a:off x="101850" y="805588"/>
            <a:ext cx="4049400" cy="37479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None/>
            </a:pPr>
            <a:r>
              <a:rPr lang="fr" sz="1800">
                <a:solidFill>
                  <a:schemeClr val="dk1"/>
                </a:solidFill>
                <a:latin typeface="Playfair Display"/>
                <a:ea typeface="Playfair Display"/>
                <a:cs typeface="Playfair Display"/>
                <a:sym typeface="Playfair Display"/>
              </a:rPr>
              <a:t>Four main components:</a:t>
            </a:r>
            <a:endParaRPr sz="1700">
              <a:solidFill>
                <a:schemeClr val="dk1"/>
              </a:solidFill>
              <a:latin typeface="Playfair Display"/>
              <a:ea typeface="Playfair Display"/>
              <a:cs typeface="Playfair Display"/>
              <a:sym typeface="Playfair Display"/>
            </a:endParaRPr>
          </a:p>
          <a:p>
            <a:pPr marL="342900" marR="0" lvl="0" indent="-387350" algn="l" rtl="0">
              <a:spcBef>
                <a:spcPts val="0"/>
              </a:spcBef>
              <a:spcAft>
                <a:spcPts val="0"/>
              </a:spcAft>
              <a:buClr>
                <a:schemeClr val="dk1"/>
              </a:buClr>
              <a:buSzPts val="1700"/>
              <a:buFont typeface="Playfair Display"/>
              <a:buChar char="•"/>
            </a:pPr>
            <a:r>
              <a:rPr lang="fr" sz="1700" i="0" u="none" strike="noStrike" cap="none">
                <a:solidFill>
                  <a:schemeClr val="dk1"/>
                </a:solidFill>
                <a:latin typeface="Playfair Display"/>
                <a:ea typeface="Playfair Display"/>
                <a:cs typeface="Playfair Display"/>
                <a:sym typeface="Playfair Display"/>
              </a:rPr>
              <a:t>Arduino UNO for a microcontroller and main processing unit.</a:t>
            </a:r>
            <a:endParaRPr sz="1700">
              <a:solidFill>
                <a:schemeClr val="dk1"/>
              </a:solidFill>
              <a:latin typeface="Playfair Display"/>
              <a:ea typeface="Playfair Display"/>
              <a:cs typeface="Playfair Display"/>
              <a:sym typeface="Playfair Display"/>
            </a:endParaRPr>
          </a:p>
          <a:p>
            <a:pPr marL="342900" marR="0" lvl="0" indent="-387350" algn="l" rtl="0">
              <a:spcBef>
                <a:spcPts val="0"/>
              </a:spcBef>
              <a:spcAft>
                <a:spcPts val="0"/>
              </a:spcAft>
              <a:buClr>
                <a:schemeClr val="dk1"/>
              </a:buClr>
              <a:buSzPts val="1700"/>
              <a:buFont typeface="Playfair Display"/>
              <a:buChar char="•"/>
            </a:pPr>
            <a:r>
              <a:rPr lang="fr" sz="1700" i="0" u="none" strike="noStrike" cap="none">
                <a:solidFill>
                  <a:schemeClr val="dk1"/>
                </a:solidFill>
                <a:latin typeface="Playfair Display"/>
                <a:ea typeface="Playfair Display"/>
                <a:cs typeface="Playfair Display"/>
                <a:sym typeface="Playfair Display"/>
              </a:rPr>
              <a:t>RFID RC522 reader for detecting RFID tags. (5cm range)</a:t>
            </a:r>
            <a:endParaRPr sz="1700">
              <a:latin typeface="Playfair Display"/>
              <a:ea typeface="Playfair Display"/>
              <a:cs typeface="Playfair Display"/>
              <a:sym typeface="Playfair Display"/>
            </a:endParaRPr>
          </a:p>
          <a:p>
            <a:pPr marL="342900" marR="0" lvl="0" indent="-387350" algn="l" rtl="0">
              <a:spcBef>
                <a:spcPts val="0"/>
              </a:spcBef>
              <a:spcAft>
                <a:spcPts val="0"/>
              </a:spcAft>
              <a:buClr>
                <a:schemeClr val="dk1"/>
              </a:buClr>
              <a:buSzPts val="1700"/>
              <a:buFont typeface="Playfair Display"/>
              <a:buChar char="•"/>
            </a:pPr>
            <a:r>
              <a:rPr lang="fr" sz="1700" i="0" u="none" strike="noStrike" cap="none">
                <a:solidFill>
                  <a:schemeClr val="dk1"/>
                </a:solidFill>
                <a:latin typeface="Playfair Display"/>
                <a:ea typeface="Playfair Display"/>
                <a:cs typeface="Playfair Display"/>
                <a:sym typeface="Playfair Display"/>
              </a:rPr>
              <a:t>HC-05 Bluetooth module for transmitting data directly to the nearest relay. (30m range, allows for portability and more work flexibility)</a:t>
            </a:r>
            <a:endParaRPr sz="1700">
              <a:latin typeface="Playfair Display"/>
              <a:ea typeface="Playfair Display"/>
              <a:cs typeface="Playfair Display"/>
              <a:sym typeface="Playfair Display"/>
            </a:endParaRPr>
          </a:p>
          <a:p>
            <a:pPr marL="342900" marR="0" lvl="0" indent="-387350" algn="l" rtl="0">
              <a:spcBef>
                <a:spcPts val="0"/>
              </a:spcBef>
              <a:spcAft>
                <a:spcPts val="0"/>
              </a:spcAft>
              <a:buClr>
                <a:schemeClr val="dk1"/>
              </a:buClr>
              <a:buSzPts val="1700"/>
              <a:buFont typeface="Playfair Display"/>
              <a:buChar char="•"/>
            </a:pPr>
            <a:r>
              <a:rPr lang="fr" sz="1700" i="0" u="none" strike="noStrike" cap="none">
                <a:solidFill>
                  <a:schemeClr val="dk1"/>
                </a:solidFill>
                <a:latin typeface="Playfair Display"/>
                <a:ea typeface="Playfair Display"/>
                <a:cs typeface="Playfair Display"/>
                <a:sym typeface="Playfair Display"/>
              </a:rPr>
              <a:t>9V </a:t>
            </a:r>
            <a:r>
              <a:rPr lang="fr" sz="1700">
                <a:solidFill>
                  <a:schemeClr val="dk1"/>
                </a:solidFill>
                <a:latin typeface="Playfair Display"/>
                <a:ea typeface="Playfair Display"/>
                <a:cs typeface="Playfair Display"/>
                <a:sym typeface="Playfair Display"/>
              </a:rPr>
              <a:t>L</a:t>
            </a:r>
            <a:r>
              <a:rPr lang="fr" sz="1700" i="0" u="none" strike="noStrike" cap="none">
                <a:solidFill>
                  <a:schemeClr val="dk1"/>
                </a:solidFill>
                <a:latin typeface="Playfair Display"/>
                <a:ea typeface="Playfair Display"/>
                <a:cs typeface="Playfair Display"/>
                <a:sym typeface="Playfair Display"/>
              </a:rPr>
              <a:t>ithium </a:t>
            </a:r>
            <a:r>
              <a:rPr lang="fr" sz="1700">
                <a:solidFill>
                  <a:schemeClr val="dk1"/>
                </a:solidFill>
                <a:latin typeface="Playfair Display"/>
                <a:ea typeface="Playfair Display"/>
                <a:cs typeface="Playfair Display"/>
                <a:sym typeface="Playfair Display"/>
              </a:rPr>
              <a:t>b</a:t>
            </a:r>
            <a:r>
              <a:rPr lang="fr" sz="1700" i="0" u="none" strike="noStrike" cap="none">
                <a:solidFill>
                  <a:schemeClr val="dk1"/>
                </a:solidFill>
                <a:latin typeface="Playfair Display"/>
                <a:ea typeface="Playfair Display"/>
                <a:cs typeface="Playfair Display"/>
                <a:sym typeface="Playfair Display"/>
              </a:rPr>
              <a:t>attery power supply. </a:t>
            </a:r>
            <a:endParaRPr sz="1700">
              <a:latin typeface="Playfair Display"/>
              <a:ea typeface="Playfair Display"/>
              <a:cs typeface="Playfair Display"/>
              <a:sym typeface="Playfair Display"/>
            </a:endParaRPr>
          </a:p>
          <a:p>
            <a:pPr marL="342900" marR="0" lvl="0" indent="-387350" algn="l" rtl="0">
              <a:spcBef>
                <a:spcPts val="0"/>
              </a:spcBef>
              <a:spcAft>
                <a:spcPts val="0"/>
              </a:spcAft>
              <a:buClr>
                <a:schemeClr val="dk1"/>
              </a:buClr>
              <a:buSzPts val="1700"/>
              <a:buFont typeface="Playfair Display"/>
              <a:buChar char="•"/>
            </a:pPr>
            <a:r>
              <a:rPr lang="fr" sz="1700" i="0" u="none" strike="noStrike" cap="none">
                <a:solidFill>
                  <a:schemeClr val="dk1"/>
                </a:solidFill>
                <a:latin typeface="Playfair Display"/>
                <a:ea typeface="Playfair Display"/>
                <a:cs typeface="Playfair Display"/>
                <a:sym typeface="Playfair Display"/>
              </a:rPr>
              <a:t>LED light: </a:t>
            </a:r>
            <a:endParaRPr sz="1700">
              <a:solidFill>
                <a:schemeClr val="dk1"/>
              </a:solidFill>
              <a:latin typeface="Playfair Display"/>
              <a:ea typeface="Playfair Display"/>
              <a:cs typeface="Playfair Display"/>
              <a:sym typeface="Playfair Display"/>
            </a:endParaRPr>
          </a:p>
          <a:p>
            <a:pPr marL="914400" marR="0" lvl="1" indent="-336550" algn="l" rtl="0">
              <a:spcBef>
                <a:spcPts val="0"/>
              </a:spcBef>
              <a:spcAft>
                <a:spcPts val="0"/>
              </a:spcAft>
              <a:buClr>
                <a:schemeClr val="dk1"/>
              </a:buClr>
              <a:buSzPts val="1700"/>
              <a:buFont typeface="Playfair Display"/>
              <a:buChar char="○"/>
            </a:pPr>
            <a:r>
              <a:rPr lang="fr" sz="1700" i="0" u="none" strike="noStrike" cap="none">
                <a:solidFill>
                  <a:schemeClr val="dk1"/>
                </a:solidFill>
                <a:latin typeface="Playfair Display"/>
                <a:ea typeface="Playfair Display"/>
                <a:cs typeface="Playfair Display"/>
                <a:sym typeface="Playfair Display"/>
              </a:rPr>
              <a:t>Green for successful scan</a:t>
            </a:r>
            <a:endParaRPr sz="1700">
              <a:latin typeface="Playfair Display"/>
              <a:ea typeface="Playfair Display"/>
              <a:cs typeface="Playfair Display"/>
              <a:sym typeface="Playfair Display"/>
            </a:endParaRPr>
          </a:p>
          <a:p>
            <a:pPr marL="914400" marR="0" lvl="1" indent="-336550" algn="l" rtl="0">
              <a:spcBef>
                <a:spcPts val="0"/>
              </a:spcBef>
              <a:spcAft>
                <a:spcPts val="0"/>
              </a:spcAft>
              <a:buClr>
                <a:schemeClr val="dk1"/>
              </a:buClr>
              <a:buSzPts val="1700"/>
              <a:buFont typeface="Playfair Display"/>
              <a:buChar char="○"/>
            </a:pPr>
            <a:r>
              <a:rPr lang="fr" sz="1700" i="0" u="none" strike="noStrike" cap="none">
                <a:solidFill>
                  <a:schemeClr val="dk1"/>
                </a:solidFill>
                <a:latin typeface="Playfair Display"/>
                <a:ea typeface="Playfair Display"/>
                <a:cs typeface="Playfair Display"/>
                <a:sym typeface="Playfair Display"/>
              </a:rPr>
              <a:t>Red for failed scan</a:t>
            </a:r>
            <a:endParaRPr sz="1700">
              <a:latin typeface="Playfair Display"/>
              <a:ea typeface="Playfair Display"/>
              <a:cs typeface="Playfair Display"/>
              <a:sym typeface="Playfair Display"/>
            </a:endParaRPr>
          </a:p>
          <a:p>
            <a:pPr marL="342900" marR="0" lvl="0" indent="-279400" algn="l" rtl="0">
              <a:spcBef>
                <a:spcPts val="0"/>
              </a:spcBef>
              <a:spcAft>
                <a:spcPts val="0"/>
              </a:spcAft>
              <a:buClr>
                <a:schemeClr val="dk1"/>
              </a:buClr>
              <a:buSzPts val="1100"/>
              <a:buFont typeface="Arial"/>
              <a:buNone/>
            </a:pPr>
            <a:endParaRPr sz="1700" i="0" u="none" strike="noStrike" cap="none">
              <a:solidFill>
                <a:schemeClr val="dk1"/>
              </a:solidFill>
              <a:latin typeface="Playfair Display"/>
              <a:ea typeface="Playfair Display"/>
              <a:cs typeface="Playfair Display"/>
              <a:sym typeface="Playfair Display"/>
            </a:endParaRPr>
          </a:p>
        </p:txBody>
      </p:sp>
      <p:sp>
        <p:nvSpPr>
          <p:cNvPr id="330" name="Google Shape;330;p42"/>
          <p:cNvSpPr txBox="1"/>
          <p:nvPr/>
        </p:nvSpPr>
        <p:spPr>
          <a:xfrm>
            <a:off x="4526700" y="1423525"/>
            <a:ext cx="757800" cy="34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100">
              <a:solidFill>
                <a:schemeClr val="dk1"/>
              </a:solidFill>
              <a:latin typeface="Calibri"/>
              <a:ea typeface="Calibri"/>
              <a:cs typeface="Calibri"/>
              <a:sym typeface="Calibri"/>
            </a:endParaRPr>
          </a:p>
        </p:txBody>
      </p:sp>
      <p:sp>
        <p:nvSpPr>
          <p:cNvPr id="331" name="Google Shape;331;p42"/>
          <p:cNvSpPr txBox="1"/>
          <p:nvPr/>
        </p:nvSpPr>
        <p:spPr>
          <a:xfrm>
            <a:off x="4659050" y="3930825"/>
            <a:ext cx="3574800" cy="65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2100" i="1" u="sng">
                <a:solidFill>
                  <a:srgbClr val="2E3D58"/>
                </a:solidFill>
                <a:latin typeface="Playfair Display"/>
                <a:ea typeface="Playfair Display"/>
                <a:cs typeface="Playfair Display"/>
                <a:sym typeface="Playfair Display"/>
              </a:rPr>
              <a:t>Final circuit</a:t>
            </a:r>
            <a:endParaRPr sz="2100" i="1" u="sng">
              <a:solidFill>
                <a:srgbClr val="2E3D58"/>
              </a:solidFill>
              <a:latin typeface="Playfair Display"/>
              <a:ea typeface="Playfair Display"/>
              <a:cs typeface="Playfair Display"/>
              <a:sym typeface="Playfair Display"/>
            </a:endParaRPr>
          </a:p>
        </p:txBody>
      </p:sp>
      <p:sp>
        <p:nvSpPr>
          <p:cNvPr id="332" name="Google Shape;332;p42"/>
          <p:cNvSpPr txBox="1"/>
          <p:nvPr/>
        </p:nvSpPr>
        <p:spPr>
          <a:xfrm>
            <a:off x="321275" y="228550"/>
            <a:ext cx="8520600" cy="572700"/>
          </a:xfrm>
          <a:prstGeom prst="rect">
            <a:avLst/>
          </a:prstGeom>
          <a:noFill/>
          <a:ln>
            <a:noFill/>
          </a:ln>
        </p:spPr>
        <p:txBody>
          <a:bodyPr spcFirstLastPara="1" wrap="square" lIns="91425" tIns="91425" rIns="91425" bIns="91425" anchor="t" anchorCtr="0">
            <a:normAutofit fontScale="92500"/>
          </a:bodyPr>
          <a:lstStyle/>
          <a:p>
            <a:pPr marL="0" lvl="0" indent="0" algn="ctr" rtl="0">
              <a:spcBef>
                <a:spcPts val="0"/>
              </a:spcBef>
              <a:spcAft>
                <a:spcPts val="0"/>
              </a:spcAft>
              <a:buNone/>
            </a:pPr>
            <a:r>
              <a:rPr lang="fr" sz="3000">
                <a:highlight>
                  <a:srgbClr val="F8E71C"/>
                </a:highlight>
                <a:latin typeface="Playfair Display"/>
                <a:ea typeface="Playfair Display"/>
                <a:cs typeface="Playfair Display"/>
                <a:sym typeface="Playfair Display"/>
              </a:rPr>
              <a:t>Final Solution</a:t>
            </a:r>
            <a:r>
              <a:rPr lang="fr" sz="3000">
                <a:solidFill>
                  <a:srgbClr val="000000"/>
                </a:solidFill>
                <a:highlight>
                  <a:srgbClr val="F8E71C"/>
                </a:highlight>
                <a:latin typeface="Playfair Display"/>
                <a:ea typeface="Playfair Display"/>
                <a:cs typeface="Playfair Display"/>
                <a:sym typeface="Playfair Display"/>
              </a:rPr>
              <a:t> : </a:t>
            </a:r>
            <a:r>
              <a:rPr lang="fr" sz="3000">
                <a:highlight>
                  <a:srgbClr val="F8E71C"/>
                </a:highlight>
                <a:latin typeface="Playfair Display"/>
                <a:ea typeface="Playfair Display"/>
                <a:cs typeface="Playfair Display"/>
                <a:sym typeface="Playfair Display"/>
              </a:rPr>
              <a:t>Electrical Layout</a:t>
            </a:r>
            <a:endParaRPr sz="3000">
              <a:solidFill>
                <a:srgbClr val="000000"/>
              </a:solidFill>
              <a:highlight>
                <a:srgbClr val="F8E71C"/>
              </a:highlight>
              <a:latin typeface="Playfair Display"/>
              <a:ea typeface="Playfair Display"/>
              <a:cs typeface="Playfair Display"/>
              <a:sym typeface="Playfair Display"/>
            </a:endParaRPr>
          </a:p>
        </p:txBody>
      </p:sp>
      <p:pic>
        <p:nvPicPr>
          <p:cNvPr id="333" name="Google Shape;333;p42"/>
          <p:cNvPicPr preferRelativeResize="0"/>
          <p:nvPr/>
        </p:nvPicPr>
        <p:blipFill>
          <a:blip r:embed="rId3">
            <a:alphaModFix/>
          </a:blip>
          <a:stretch>
            <a:fillRect/>
          </a:stretch>
        </p:blipFill>
        <p:spPr>
          <a:xfrm>
            <a:off x="3984100" y="1428250"/>
            <a:ext cx="5110750" cy="2502574"/>
          </a:xfrm>
          <a:prstGeom prst="rect">
            <a:avLst/>
          </a:prstGeom>
          <a:noFill/>
          <a:ln>
            <a:noFill/>
          </a:ln>
        </p:spPr>
      </p:pic>
      <p:sp>
        <p:nvSpPr>
          <p:cNvPr id="334" name="Google Shape;334;p42"/>
          <p:cNvSpPr/>
          <p:nvPr/>
        </p:nvSpPr>
        <p:spPr>
          <a:xfrm>
            <a:off x="4445375" y="2172125"/>
            <a:ext cx="272400" cy="269400"/>
          </a:xfrm>
          <a:prstGeom prst="mathMultiply">
            <a:avLst>
              <a:gd name="adj1" fmla="val 23520"/>
            </a:avLst>
          </a:prstGeom>
          <a:solidFill>
            <a:srgbClr val="D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39" name="Google Shape;339;p42"/>
          <p:cNvSpPr txBox="1"/>
          <p:nvPr/>
        </p:nvSpPr>
        <p:spPr>
          <a:xfrm>
            <a:off x="8787950" y="4554150"/>
            <a:ext cx="363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solidFill>
                  <a:schemeClr val="dk2"/>
                </a:solidFill>
                <a:latin typeface="Playfair Display"/>
                <a:ea typeface="Playfair Display"/>
                <a:cs typeface="Playfair Display"/>
                <a:sym typeface="Playfair Display"/>
              </a:rPr>
              <a:t>[7]</a:t>
            </a:r>
            <a:endParaRPr sz="900">
              <a:solidFill>
                <a:schemeClr val="dk2"/>
              </a:solidFill>
              <a:latin typeface="Playfair Display"/>
              <a:ea typeface="Playfair Display"/>
              <a:cs typeface="Playfair Display"/>
              <a:sym typeface="Playfair Display"/>
            </a:endParaRPr>
          </a:p>
        </p:txBody>
      </p:sp>
      <p:sp>
        <p:nvSpPr>
          <p:cNvPr id="13" name="Google Shape;251;p37">
            <a:extLst>
              <a:ext uri="{FF2B5EF4-FFF2-40B4-BE49-F238E27FC236}">
                <a16:creationId xmlns:a16="http://schemas.microsoft.com/office/drawing/2014/main" id="{707E143F-E4D8-4D9E-9DB5-237092770F1D}"/>
              </a:ext>
            </a:extLst>
          </p:cNvPr>
          <p:cNvSpPr/>
          <p:nvPr/>
        </p:nvSpPr>
        <p:spPr>
          <a:xfrm>
            <a:off x="0" y="4877250"/>
            <a:ext cx="9144000" cy="266400"/>
          </a:xfrm>
          <a:prstGeom prst="rect">
            <a:avLst/>
          </a:prstGeom>
          <a:solidFill>
            <a:srgbClr val="F8E7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14" name="Google Shape;252;p37">
            <a:extLst>
              <a:ext uri="{FF2B5EF4-FFF2-40B4-BE49-F238E27FC236}">
                <a16:creationId xmlns:a16="http://schemas.microsoft.com/office/drawing/2014/main" id="{B124B06A-1A55-4242-A7A1-0BFDC061C33A}"/>
              </a:ext>
            </a:extLst>
          </p:cNvPr>
          <p:cNvSpPr txBox="1"/>
          <p:nvPr/>
        </p:nvSpPr>
        <p:spPr>
          <a:xfrm>
            <a:off x="311699" y="4877250"/>
            <a:ext cx="2212425"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tx2">
                    <a:lumMod val="50000"/>
                  </a:schemeClr>
                </a:solidFill>
                <a:latin typeface="Playfair Display"/>
                <a:ea typeface="Playfair Display"/>
                <a:cs typeface="Playfair Display"/>
                <a:sym typeface="Playfair Display"/>
              </a:rPr>
              <a:t>EMPATHY AND DEFINITION</a:t>
            </a:r>
            <a:endParaRPr sz="1100" b="1" dirty="0">
              <a:solidFill>
                <a:schemeClr val="tx2">
                  <a:lumMod val="50000"/>
                </a:schemeClr>
              </a:solidFill>
              <a:latin typeface="Playfair Display"/>
              <a:ea typeface="Playfair Display"/>
              <a:cs typeface="Playfair Display"/>
              <a:sym typeface="Playfair Display"/>
            </a:endParaRPr>
          </a:p>
        </p:txBody>
      </p:sp>
      <p:sp>
        <p:nvSpPr>
          <p:cNvPr id="15" name="Google Shape;253;p37">
            <a:extLst>
              <a:ext uri="{FF2B5EF4-FFF2-40B4-BE49-F238E27FC236}">
                <a16:creationId xmlns:a16="http://schemas.microsoft.com/office/drawing/2014/main" id="{68B70312-058F-487A-ACE8-8631EE75EA1C}"/>
              </a:ext>
            </a:extLst>
          </p:cNvPr>
          <p:cNvSpPr txBox="1"/>
          <p:nvPr/>
        </p:nvSpPr>
        <p:spPr>
          <a:xfrm>
            <a:off x="3239900" y="4877250"/>
            <a:ext cx="17379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tx1"/>
                </a:solidFill>
                <a:latin typeface="Playfair Display"/>
                <a:ea typeface="Playfair Display"/>
                <a:cs typeface="Playfair Display"/>
                <a:sym typeface="Playfair Display"/>
              </a:rPr>
              <a:t>CONCEPTUALIZATION</a:t>
            </a:r>
            <a:endParaRPr sz="1100" b="1" dirty="0">
              <a:solidFill>
                <a:schemeClr val="tx1"/>
              </a:solidFill>
              <a:latin typeface="Playfair Display"/>
              <a:ea typeface="Playfair Display"/>
              <a:cs typeface="Playfair Display"/>
              <a:sym typeface="Playfair Display"/>
            </a:endParaRPr>
          </a:p>
        </p:txBody>
      </p:sp>
      <p:sp>
        <p:nvSpPr>
          <p:cNvPr id="16" name="Google Shape;254;p37">
            <a:extLst>
              <a:ext uri="{FF2B5EF4-FFF2-40B4-BE49-F238E27FC236}">
                <a16:creationId xmlns:a16="http://schemas.microsoft.com/office/drawing/2014/main" id="{C0EA7503-E27F-43E2-980E-E6EE1197F146}"/>
              </a:ext>
            </a:extLst>
          </p:cNvPr>
          <p:cNvSpPr txBox="1"/>
          <p:nvPr/>
        </p:nvSpPr>
        <p:spPr>
          <a:xfrm>
            <a:off x="6596150" y="4877250"/>
            <a:ext cx="21918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dirty="0">
                <a:solidFill>
                  <a:schemeClr val="tx2">
                    <a:lumMod val="50000"/>
                  </a:schemeClr>
                </a:solidFill>
                <a:latin typeface="Playfair Display"/>
                <a:ea typeface="Playfair Display"/>
                <a:cs typeface="Playfair Display"/>
                <a:sym typeface="Playfair Display"/>
              </a:rPr>
              <a:t>PROTOTYPING AND TESTING</a:t>
            </a:r>
            <a:endParaRPr sz="1100" dirty="0">
              <a:solidFill>
                <a:schemeClr val="tx2">
                  <a:lumMod val="50000"/>
                </a:schemeClr>
              </a:solidFill>
              <a:latin typeface="Playfair Display"/>
              <a:ea typeface="Playfair Display"/>
              <a:cs typeface="Playfair Display"/>
              <a:sym typeface="Playfair Display"/>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43"/>
          <p:cNvPicPr preferRelativeResize="0"/>
          <p:nvPr/>
        </p:nvPicPr>
        <p:blipFill rotWithShape="1">
          <a:blip r:embed="rId3">
            <a:alphaModFix/>
          </a:blip>
          <a:srcRect/>
          <a:stretch/>
        </p:blipFill>
        <p:spPr>
          <a:xfrm>
            <a:off x="3411304" y="1669508"/>
            <a:ext cx="2693141" cy="2555969"/>
          </a:xfrm>
          <a:prstGeom prst="rect">
            <a:avLst/>
          </a:prstGeom>
          <a:noFill/>
          <a:ln>
            <a:noFill/>
          </a:ln>
        </p:spPr>
      </p:pic>
      <p:pic>
        <p:nvPicPr>
          <p:cNvPr id="345" name="Google Shape;345;p43"/>
          <p:cNvPicPr preferRelativeResize="0"/>
          <p:nvPr/>
        </p:nvPicPr>
        <p:blipFill rotWithShape="1">
          <a:blip r:embed="rId4">
            <a:alphaModFix/>
          </a:blip>
          <a:srcRect/>
          <a:stretch/>
        </p:blipFill>
        <p:spPr>
          <a:xfrm>
            <a:off x="6203739" y="2091533"/>
            <a:ext cx="2976631" cy="2062150"/>
          </a:xfrm>
          <a:prstGeom prst="rect">
            <a:avLst/>
          </a:prstGeom>
          <a:noFill/>
          <a:ln>
            <a:noFill/>
          </a:ln>
        </p:spPr>
      </p:pic>
      <p:sp>
        <p:nvSpPr>
          <p:cNvPr id="346" name="Google Shape;346;p43"/>
          <p:cNvSpPr txBox="1"/>
          <p:nvPr/>
        </p:nvSpPr>
        <p:spPr>
          <a:xfrm>
            <a:off x="0" y="1097825"/>
            <a:ext cx="3312000" cy="2839800"/>
          </a:xfrm>
          <a:prstGeom prst="rect">
            <a:avLst/>
          </a:prstGeom>
          <a:noFill/>
          <a:ln>
            <a:noFill/>
          </a:ln>
        </p:spPr>
        <p:txBody>
          <a:bodyPr spcFirstLastPara="1" wrap="square" lIns="68575" tIns="34275" rIns="68575" bIns="34275" anchor="t" anchorCtr="0">
            <a:spAutoFit/>
          </a:bodyPr>
          <a:lstStyle/>
          <a:p>
            <a:pPr marL="342900" marR="0" lvl="0" indent="-381000" algn="l" rtl="0">
              <a:spcBef>
                <a:spcPts val="0"/>
              </a:spcBef>
              <a:spcAft>
                <a:spcPts val="0"/>
              </a:spcAft>
              <a:buClr>
                <a:schemeClr val="dk1"/>
              </a:buClr>
              <a:buSzPts val="1800"/>
              <a:buFont typeface="Playfair Display"/>
              <a:buChar char="•"/>
            </a:pPr>
            <a:r>
              <a:rPr lang="fr" sz="1800" i="0" u="none" strike="noStrike" cap="none">
                <a:solidFill>
                  <a:schemeClr val="dk1"/>
                </a:solidFill>
                <a:latin typeface="Playfair Display"/>
                <a:ea typeface="Playfair Display"/>
                <a:cs typeface="Playfair Display"/>
                <a:sym typeface="Playfair Display"/>
              </a:rPr>
              <a:t>3D printed box, serves as a container and fixture for all of the electrical components.</a:t>
            </a:r>
            <a:endParaRPr sz="1800">
              <a:latin typeface="Playfair Display"/>
              <a:ea typeface="Playfair Display"/>
              <a:cs typeface="Playfair Display"/>
              <a:sym typeface="Playfair Display"/>
            </a:endParaRPr>
          </a:p>
          <a:p>
            <a:pPr marL="342900" marR="0" lvl="0" indent="-381000" algn="l" rtl="0">
              <a:spcBef>
                <a:spcPts val="0"/>
              </a:spcBef>
              <a:spcAft>
                <a:spcPts val="0"/>
              </a:spcAft>
              <a:buClr>
                <a:schemeClr val="dk1"/>
              </a:buClr>
              <a:buSzPts val="1800"/>
              <a:buFont typeface="Playfair Display"/>
              <a:buChar char="•"/>
            </a:pPr>
            <a:r>
              <a:rPr lang="fr" sz="1800" i="0" u="none" strike="noStrike" cap="none">
                <a:solidFill>
                  <a:schemeClr val="dk1"/>
                </a:solidFill>
                <a:latin typeface="Playfair Display"/>
                <a:ea typeface="Playfair Display"/>
                <a:cs typeface="Playfair Display"/>
                <a:sym typeface="Playfair Display"/>
              </a:rPr>
              <a:t>Easily but firmly closed using a simple lid design.</a:t>
            </a:r>
            <a:endParaRPr sz="1800">
              <a:latin typeface="Playfair Display"/>
              <a:ea typeface="Playfair Display"/>
              <a:cs typeface="Playfair Display"/>
              <a:sym typeface="Playfair Display"/>
            </a:endParaRPr>
          </a:p>
          <a:p>
            <a:pPr marL="342900" marR="0" lvl="0" indent="-381000" algn="l" rtl="0">
              <a:spcBef>
                <a:spcPts val="0"/>
              </a:spcBef>
              <a:spcAft>
                <a:spcPts val="0"/>
              </a:spcAft>
              <a:buClr>
                <a:schemeClr val="dk1"/>
              </a:buClr>
              <a:buSzPts val="1800"/>
              <a:buFont typeface="Playfair Display"/>
              <a:buChar char="•"/>
            </a:pPr>
            <a:r>
              <a:rPr lang="fr" sz="1800" i="0" u="none" strike="noStrike" cap="none">
                <a:solidFill>
                  <a:schemeClr val="dk1"/>
                </a:solidFill>
                <a:latin typeface="Playfair Display"/>
                <a:ea typeface="Playfair Display"/>
                <a:cs typeface="Playfair Display"/>
                <a:sym typeface="Playfair Display"/>
              </a:rPr>
              <a:t>Small and easy to handle</a:t>
            </a:r>
            <a:r>
              <a:rPr lang="fr" sz="1800">
                <a:latin typeface="Playfair Display"/>
                <a:ea typeface="Playfair Display"/>
                <a:cs typeface="Playfair Display"/>
                <a:sym typeface="Playfair Display"/>
              </a:rPr>
              <a:t> </a:t>
            </a:r>
            <a:r>
              <a:rPr lang="fr" sz="1800" i="0" u="none" strike="noStrike" cap="none">
                <a:solidFill>
                  <a:schemeClr val="dk1"/>
                </a:solidFill>
                <a:latin typeface="Playfair Display"/>
                <a:ea typeface="Playfair Display"/>
                <a:cs typeface="Playfair Display"/>
                <a:sym typeface="Playfair Display"/>
              </a:rPr>
              <a:t>(12 cm x 8 cm x </a:t>
            </a:r>
            <a:r>
              <a:rPr lang="fr" sz="1800">
                <a:solidFill>
                  <a:schemeClr val="dk1"/>
                </a:solidFill>
                <a:latin typeface="Playfair Display"/>
                <a:ea typeface="Playfair Display"/>
                <a:cs typeface="Playfair Display"/>
                <a:sym typeface="Playfair Display"/>
              </a:rPr>
              <a:t>3</a:t>
            </a:r>
            <a:r>
              <a:rPr lang="fr" sz="1800" i="0" u="none" strike="noStrike" cap="none">
                <a:solidFill>
                  <a:schemeClr val="dk1"/>
                </a:solidFill>
                <a:latin typeface="Playfair Display"/>
                <a:ea typeface="Playfair Display"/>
                <a:cs typeface="Playfair Display"/>
                <a:sym typeface="Playfair Display"/>
              </a:rPr>
              <a:t> cm)</a:t>
            </a:r>
            <a:endParaRPr sz="1800" i="0" u="none" strike="noStrike" cap="none">
              <a:solidFill>
                <a:schemeClr val="dk1"/>
              </a:solidFill>
              <a:latin typeface="Playfair Display"/>
              <a:ea typeface="Playfair Display"/>
              <a:cs typeface="Playfair Display"/>
              <a:sym typeface="Playfair Display"/>
            </a:endParaRPr>
          </a:p>
          <a:p>
            <a:pPr marL="342900" marR="0" lvl="0" indent="-381000" algn="l" rtl="0">
              <a:spcBef>
                <a:spcPts val="0"/>
              </a:spcBef>
              <a:spcAft>
                <a:spcPts val="0"/>
              </a:spcAft>
              <a:buClr>
                <a:schemeClr val="dk1"/>
              </a:buClr>
              <a:buSzPts val="1800"/>
              <a:buFont typeface="Playfair Display"/>
              <a:buChar char="•"/>
            </a:pPr>
            <a:r>
              <a:rPr lang="fr" sz="1800">
                <a:solidFill>
                  <a:schemeClr val="dk1"/>
                </a:solidFill>
                <a:latin typeface="Playfair Display"/>
                <a:ea typeface="Playfair Display"/>
                <a:cs typeface="Playfair Display"/>
                <a:sym typeface="Playfair Display"/>
              </a:rPr>
              <a:t>Made out of strong yet light PLA.</a:t>
            </a:r>
            <a:endParaRPr sz="1800">
              <a:latin typeface="Playfair Display"/>
              <a:ea typeface="Playfair Display"/>
              <a:cs typeface="Playfair Display"/>
              <a:sym typeface="Playfair Display"/>
            </a:endParaRPr>
          </a:p>
        </p:txBody>
      </p:sp>
      <p:sp>
        <p:nvSpPr>
          <p:cNvPr id="347" name="Google Shape;347;p43"/>
          <p:cNvSpPr txBox="1"/>
          <p:nvPr/>
        </p:nvSpPr>
        <p:spPr>
          <a:xfrm>
            <a:off x="6276775" y="4153675"/>
            <a:ext cx="2693100" cy="56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2100" i="1" u="sng">
                <a:solidFill>
                  <a:srgbClr val="2E3D58"/>
                </a:solidFill>
                <a:latin typeface="Playfair Display"/>
                <a:ea typeface="Playfair Display"/>
                <a:cs typeface="Playfair Display"/>
                <a:sym typeface="Playfair Display"/>
              </a:rPr>
              <a:t>Cover overview</a:t>
            </a:r>
            <a:endParaRPr sz="2100" i="1" u="sng">
              <a:solidFill>
                <a:srgbClr val="2E3D58"/>
              </a:solidFill>
              <a:latin typeface="Playfair Display"/>
              <a:ea typeface="Playfair Display"/>
              <a:cs typeface="Playfair Display"/>
              <a:sym typeface="Playfair Display"/>
            </a:endParaRPr>
          </a:p>
        </p:txBody>
      </p:sp>
      <p:sp>
        <p:nvSpPr>
          <p:cNvPr id="348" name="Google Shape;348;p43"/>
          <p:cNvSpPr txBox="1"/>
          <p:nvPr/>
        </p:nvSpPr>
        <p:spPr>
          <a:xfrm>
            <a:off x="311700" y="445025"/>
            <a:ext cx="8520600" cy="572700"/>
          </a:xfrm>
          <a:prstGeom prst="rect">
            <a:avLst/>
          </a:prstGeom>
          <a:noFill/>
          <a:ln>
            <a:noFill/>
          </a:ln>
        </p:spPr>
        <p:txBody>
          <a:bodyPr spcFirstLastPara="1" wrap="square" lIns="91425" tIns="91425" rIns="91425" bIns="91425" anchor="t" anchorCtr="0">
            <a:normAutofit fontScale="92500"/>
          </a:bodyPr>
          <a:lstStyle/>
          <a:p>
            <a:pPr marL="0" lvl="0" indent="0" algn="ctr" rtl="0">
              <a:spcBef>
                <a:spcPts val="0"/>
              </a:spcBef>
              <a:spcAft>
                <a:spcPts val="0"/>
              </a:spcAft>
              <a:buNone/>
            </a:pPr>
            <a:r>
              <a:rPr lang="fr" sz="3000">
                <a:highlight>
                  <a:srgbClr val="F8E71C"/>
                </a:highlight>
                <a:latin typeface="Playfair Display"/>
                <a:ea typeface="Playfair Display"/>
                <a:cs typeface="Playfair Display"/>
                <a:sym typeface="Playfair Display"/>
              </a:rPr>
              <a:t>Final Solution</a:t>
            </a:r>
            <a:r>
              <a:rPr lang="fr" sz="3000">
                <a:solidFill>
                  <a:srgbClr val="000000"/>
                </a:solidFill>
                <a:highlight>
                  <a:srgbClr val="F8E71C"/>
                </a:highlight>
                <a:latin typeface="Playfair Display"/>
                <a:ea typeface="Playfair Display"/>
                <a:cs typeface="Playfair Display"/>
                <a:sym typeface="Playfair Display"/>
              </a:rPr>
              <a:t> : </a:t>
            </a:r>
            <a:r>
              <a:rPr lang="fr" sz="3000">
                <a:highlight>
                  <a:srgbClr val="F8E71C"/>
                </a:highlight>
                <a:latin typeface="Playfair Display"/>
                <a:ea typeface="Playfair Display"/>
                <a:cs typeface="Playfair Display"/>
                <a:sym typeface="Playfair Display"/>
              </a:rPr>
              <a:t>Electronics Casing</a:t>
            </a:r>
            <a:endParaRPr sz="3000">
              <a:highlight>
                <a:srgbClr val="F8E71C"/>
              </a:highlight>
              <a:latin typeface="Playfair Display"/>
              <a:ea typeface="Playfair Display"/>
              <a:cs typeface="Playfair Display"/>
              <a:sym typeface="Playfair Display"/>
            </a:endParaRPr>
          </a:p>
        </p:txBody>
      </p:sp>
      <p:sp>
        <p:nvSpPr>
          <p:cNvPr id="349" name="Google Shape;349;p43"/>
          <p:cNvSpPr/>
          <p:nvPr/>
        </p:nvSpPr>
        <p:spPr>
          <a:xfrm>
            <a:off x="-1050" y="4877250"/>
            <a:ext cx="9144000" cy="266400"/>
          </a:xfrm>
          <a:prstGeom prst="rect">
            <a:avLst/>
          </a:prstGeom>
          <a:solidFill>
            <a:srgbClr val="F8E7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highlight>
                <a:srgbClr val="F8E71C"/>
              </a:highlight>
              <a:latin typeface="Playfair Display"/>
              <a:ea typeface="Playfair Display"/>
              <a:cs typeface="Playfair Display"/>
              <a:sym typeface="Playfair Display"/>
            </a:endParaRPr>
          </a:p>
        </p:txBody>
      </p:sp>
      <p:sp>
        <p:nvSpPr>
          <p:cNvPr id="353" name="Google Shape;353;p43"/>
          <p:cNvSpPr txBox="1"/>
          <p:nvPr/>
        </p:nvSpPr>
        <p:spPr>
          <a:xfrm>
            <a:off x="3312025" y="4244050"/>
            <a:ext cx="2693100" cy="56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2100" i="1" u="sng">
                <a:solidFill>
                  <a:srgbClr val="2E3D58"/>
                </a:solidFill>
                <a:latin typeface="Playfair Display"/>
                <a:ea typeface="Playfair Display"/>
                <a:cs typeface="Playfair Display"/>
                <a:sym typeface="Playfair Display"/>
              </a:rPr>
              <a:t>Case overview</a:t>
            </a:r>
            <a:endParaRPr sz="2100" i="1" u="sng">
              <a:solidFill>
                <a:srgbClr val="2E3D58"/>
              </a:solidFill>
              <a:latin typeface="Playfair Display"/>
              <a:ea typeface="Playfair Display"/>
              <a:cs typeface="Playfair Display"/>
              <a:sym typeface="Playfair Display"/>
            </a:endParaRPr>
          </a:p>
        </p:txBody>
      </p:sp>
      <p:sp>
        <p:nvSpPr>
          <p:cNvPr id="354" name="Google Shape;354;p43"/>
          <p:cNvSpPr txBox="1"/>
          <p:nvPr/>
        </p:nvSpPr>
        <p:spPr>
          <a:xfrm>
            <a:off x="8787950" y="4554150"/>
            <a:ext cx="363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solidFill>
                  <a:schemeClr val="dk2"/>
                </a:solidFill>
                <a:latin typeface="Playfair Display"/>
                <a:ea typeface="Playfair Display"/>
                <a:cs typeface="Playfair Display"/>
                <a:sym typeface="Playfair Display"/>
              </a:rPr>
              <a:t>[7]</a:t>
            </a:r>
            <a:endParaRPr sz="900">
              <a:solidFill>
                <a:schemeClr val="dk2"/>
              </a:solidFill>
              <a:latin typeface="Playfair Display"/>
              <a:ea typeface="Playfair Display"/>
              <a:cs typeface="Playfair Display"/>
              <a:sym typeface="Playfair Display"/>
            </a:endParaRPr>
          </a:p>
        </p:txBody>
      </p:sp>
      <p:sp>
        <p:nvSpPr>
          <p:cNvPr id="13" name="Google Shape;251;p37">
            <a:extLst>
              <a:ext uri="{FF2B5EF4-FFF2-40B4-BE49-F238E27FC236}">
                <a16:creationId xmlns:a16="http://schemas.microsoft.com/office/drawing/2014/main" id="{A5E4E12D-4EA5-4A95-99A3-FF9D15A2EA40}"/>
              </a:ext>
            </a:extLst>
          </p:cNvPr>
          <p:cNvSpPr/>
          <p:nvPr/>
        </p:nvSpPr>
        <p:spPr>
          <a:xfrm>
            <a:off x="0" y="4877250"/>
            <a:ext cx="9144000" cy="266400"/>
          </a:xfrm>
          <a:prstGeom prst="rect">
            <a:avLst/>
          </a:prstGeom>
          <a:solidFill>
            <a:srgbClr val="F8E7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14" name="Google Shape;252;p37">
            <a:extLst>
              <a:ext uri="{FF2B5EF4-FFF2-40B4-BE49-F238E27FC236}">
                <a16:creationId xmlns:a16="http://schemas.microsoft.com/office/drawing/2014/main" id="{86A046FA-5725-4487-9731-531A3160EFCC}"/>
              </a:ext>
            </a:extLst>
          </p:cNvPr>
          <p:cNvSpPr txBox="1"/>
          <p:nvPr/>
        </p:nvSpPr>
        <p:spPr>
          <a:xfrm>
            <a:off x="311699" y="4877250"/>
            <a:ext cx="2212425"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tx2">
                    <a:lumMod val="50000"/>
                  </a:schemeClr>
                </a:solidFill>
                <a:latin typeface="Playfair Display"/>
                <a:ea typeface="Playfair Display"/>
                <a:cs typeface="Playfair Display"/>
                <a:sym typeface="Playfair Display"/>
              </a:rPr>
              <a:t>EMPATHY AND DEFINITION</a:t>
            </a:r>
            <a:endParaRPr sz="1100" b="1" dirty="0">
              <a:solidFill>
                <a:schemeClr val="tx2">
                  <a:lumMod val="50000"/>
                </a:schemeClr>
              </a:solidFill>
              <a:latin typeface="Playfair Display"/>
              <a:ea typeface="Playfair Display"/>
              <a:cs typeface="Playfair Display"/>
              <a:sym typeface="Playfair Display"/>
            </a:endParaRPr>
          </a:p>
        </p:txBody>
      </p:sp>
      <p:sp>
        <p:nvSpPr>
          <p:cNvPr id="15" name="Google Shape;253;p37">
            <a:extLst>
              <a:ext uri="{FF2B5EF4-FFF2-40B4-BE49-F238E27FC236}">
                <a16:creationId xmlns:a16="http://schemas.microsoft.com/office/drawing/2014/main" id="{02F54A9F-1D88-4F2B-95F0-EBD791792C6C}"/>
              </a:ext>
            </a:extLst>
          </p:cNvPr>
          <p:cNvSpPr txBox="1"/>
          <p:nvPr/>
        </p:nvSpPr>
        <p:spPr>
          <a:xfrm>
            <a:off x="3239900" y="4877250"/>
            <a:ext cx="17379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tx1"/>
                </a:solidFill>
                <a:latin typeface="Playfair Display"/>
                <a:ea typeface="Playfair Display"/>
                <a:cs typeface="Playfair Display"/>
                <a:sym typeface="Playfair Display"/>
              </a:rPr>
              <a:t>CONCEPTUALIZATION</a:t>
            </a:r>
            <a:endParaRPr sz="1100" b="1" dirty="0">
              <a:solidFill>
                <a:schemeClr val="tx1"/>
              </a:solidFill>
              <a:latin typeface="Playfair Display"/>
              <a:ea typeface="Playfair Display"/>
              <a:cs typeface="Playfair Display"/>
              <a:sym typeface="Playfair Display"/>
            </a:endParaRPr>
          </a:p>
        </p:txBody>
      </p:sp>
      <p:sp>
        <p:nvSpPr>
          <p:cNvPr id="16" name="Google Shape;254;p37">
            <a:extLst>
              <a:ext uri="{FF2B5EF4-FFF2-40B4-BE49-F238E27FC236}">
                <a16:creationId xmlns:a16="http://schemas.microsoft.com/office/drawing/2014/main" id="{7A26861D-92E1-48A0-AD36-3DE3EB615FCB}"/>
              </a:ext>
            </a:extLst>
          </p:cNvPr>
          <p:cNvSpPr txBox="1"/>
          <p:nvPr/>
        </p:nvSpPr>
        <p:spPr>
          <a:xfrm>
            <a:off x="6596150" y="4877250"/>
            <a:ext cx="21918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dirty="0">
                <a:solidFill>
                  <a:schemeClr val="tx2">
                    <a:lumMod val="50000"/>
                  </a:schemeClr>
                </a:solidFill>
                <a:latin typeface="Playfair Display"/>
                <a:ea typeface="Playfair Display"/>
                <a:cs typeface="Playfair Display"/>
                <a:sym typeface="Playfair Display"/>
              </a:rPr>
              <a:t>PROTOTYPING AND TESTING</a:t>
            </a:r>
            <a:endParaRPr sz="1100" dirty="0">
              <a:solidFill>
                <a:schemeClr val="tx2">
                  <a:lumMod val="50000"/>
                </a:schemeClr>
              </a:solidFill>
              <a:latin typeface="Playfair Display"/>
              <a:ea typeface="Playfair Display"/>
              <a:cs typeface="Playfair Display"/>
              <a:sym typeface="Playfair Display"/>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B18504"/>
            </a:gs>
            <a:gs pos="100000">
              <a:srgbClr val="C6B60E"/>
            </a:gs>
          </a:gsLst>
          <a:lin ang="5400012" scaled="0"/>
        </a:gradFill>
        <a:effectLst/>
      </p:bgPr>
    </p:bg>
    <p:spTree>
      <p:nvGrpSpPr>
        <p:cNvPr id="1" name="Shape 138"/>
        <p:cNvGrpSpPr/>
        <p:nvPr/>
      </p:nvGrpSpPr>
      <p:grpSpPr>
        <a:xfrm>
          <a:off x="0" y="0"/>
          <a:ext cx="0" cy="0"/>
          <a:chOff x="0" y="0"/>
          <a:chExt cx="0" cy="0"/>
        </a:xfrm>
      </p:grpSpPr>
      <p:sp>
        <p:nvSpPr>
          <p:cNvPr id="139" name="Google Shape;139;p26"/>
          <p:cNvSpPr/>
          <p:nvPr/>
        </p:nvSpPr>
        <p:spPr>
          <a:xfrm>
            <a:off x="4344950" y="0"/>
            <a:ext cx="3876600" cy="5143500"/>
          </a:xfrm>
          <a:prstGeom prst="rect">
            <a:avLst/>
          </a:prstGeom>
          <a:gradFill>
            <a:gsLst>
              <a:gs pos="0">
                <a:srgbClr val="FFC002"/>
              </a:gs>
              <a:gs pos="100000">
                <a:srgbClr val="795B04"/>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140" name="Google Shape;140;p26"/>
          <p:cNvSpPr txBox="1">
            <a:spLocks noGrp="1"/>
          </p:cNvSpPr>
          <p:nvPr>
            <p:ph type="ctrTitle"/>
          </p:nvPr>
        </p:nvSpPr>
        <p:spPr>
          <a:xfrm>
            <a:off x="344250" y="1403850"/>
            <a:ext cx="8455500" cy="2146800"/>
          </a:xfrm>
          <a:prstGeom prst="rect">
            <a:avLst/>
          </a:prstGeom>
          <a:solidFill>
            <a:schemeClr val="bg1"/>
          </a:solidFill>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fr" sz="5720" dirty="0">
                <a:latin typeface="Montserrat"/>
                <a:ea typeface="Montserrat"/>
                <a:cs typeface="Montserrat"/>
                <a:sym typeface="Montserrat"/>
              </a:rPr>
              <a:t>Automated Inventory Management System</a:t>
            </a:r>
            <a:endParaRPr sz="5720" dirty="0">
              <a:latin typeface="Montserrat"/>
              <a:ea typeface="Montserrat"/>
              <a:cs typeface="Montserrat"/>
              <a:sym typeface="Montserrat"/>
            </a:endParaRPr>
          </a:p>
        </p:txBody>
      </p:sp>
      <p:sp>
        <p:nvSpPr>
          <p:cNvPr id="141" name="Google Shape;141;p26"/>
          <p:cNvSpPr txBox="1">
            <a:spLocks noGrp="1"/>
          </p:cNvSpPr>
          <p:nvPr>
            <p:ph type="subTitle" idx="1"/>
          </p:nvPr>
        </p:nvSpPr>
        <p:spPr>
          <a:xfrm>
            <a:off x="344250" y="3550650"/>
            <a:ext cx="4910100" cy="577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fr"/>
              <a:t>Presented by 2</a:t>
            </a:r>
            <a:r>
              <a:rPr lang="fr">
                <a:solidFill>
                  <a:schemeClr val="dk1"/>
                </a:solidFill>
              </a:rPr>
              <a:t>4</a:t>
            </a:r>
            <a:r>
              <a:rPr lang="fr"/>
              <a:t> </a:t>
            </a:r>
            <a:r>
              <a:rPr lang="fr">
                <a:solidFill>
                  <a:schemeClr val="dk1"/>
                </a:solidFill>
              </a:rPr>
              <a:t>B</a:t>
            </a:r>
            <a:r>
              <a:rPr lang="fr"/>
              <a:t>EE</a:t>
            </a:r>
            <a:r>
              <a:rPr lang="fr">
                <a:solidFill>
                  <a:schemeClr val="accent4"/>
                </a:solidFill>
              </a:rPr>
              <a:t>S</a:t>
            </a:r>
            <a:endParaRPr>
              <a:solidFill>
                <a:schemeClr val="accent4"/>
              </a:solidFill>
            </a:endParaRPr>
          </a:p>
        </p:txBody>
      </p:sp>
      <p:sp>
        <p:nvSpPr>
          <p:cNvPr id="142" name="Google Shape;142;p26"/>
          <p:cNvSpPr txBox="1"/>
          <p:nvPr/>
        </p:nvSpPr>
        <p:spPr>
          <a:xfrm>
            <a:off x="8049000" y="0"/>
            <a:ext cx="1095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800">
              <a:solidFill>
                <a:schemeClr val="dk2"/>
              </a:solidFill>
              <a:latin typeface="Playfair Display"/>
              <a:ea typeface="Playfair Display"/>
              <a:cs typeface="Playfair Display"/>
              <a:sym typeface="Playfair Display"/>
            </a:endParaRPr>
          </a:p>
        </p:txBody>
      </p:sp>
      <p:sp>
        <p:nvSpPr>
          <p:cNvPr id="143" name="Google Shape;143;p26"/>
          <p:cNvSpPr txBox="1">
            <a:spLocks noGrp="1"/>
          </p:cNvSpPr>
          <p:nvPr>
            <p:ph type="subTitle" idx="1"/>
          </p:nvPr>
        </p:nvSpPr>
        <p:spPr>
          <a:xfrm>
            <a:off x="344250" y="4128450"/>
            <a:ext cx="4910100" cy="577800"/>
          </a:xfrm>
          <a:prstGeom prst="rect">
            <a:avLst/>
          </a:prstGeom>
        </p:spPr>
        <p:txBody>
          <a:bodyPr spcFirstLastPara="1" wrap="square" lIns="91425" tIns="91425" rIns="91425" bIns="91425" anchor="ctr" anchorCtr="0">
            <a:normAutofit fontScale="55000" lnSpcReduction="20000"/>
          </a:bodyPr>
          <a:lstStyle/>
          <a:p>
            <a:pPr marL="0" lvl="0" indent="0" algn="l" rtl="0">
              <a:spcBef>
                <a:spcPts val="0"/>
              </a:spcBef>
              <a:spcAft>
                <a:spcPts val="0"/>
              </a:spcAft>
              <a:buNone/>
            </a:pPr>
            <a:r>
              <a:rPr lang="fr">
                <a:solidFill>
                  <a:schemeClr val="dk1"/>
                </a:solidFill>
              </a:rPr>
              <a:t>B</a:t>
            </a:r>
            <a:r>
              <a:rPr lang="fr"/>
              <a:t>ARROUG EL MAHDI, </a:t>
            </a:r>
            <a:r>
              <a:rPr lang="fr">
                <a:solidFill>
                  <a:schemeClr val="dk1"/>
                </a:solidFill>
              </a:rPr>
              <a:t>B</a:t>
            </a:r>
            <a:r>
              <a:rPr lang="fr"/>
              <a:t>ELMKADDEM ZIYAD, </a:t>
            </a:r>
            <a:r>
              <a:rPr lang="fr">
                <a:solidFill>
                  <a:schemeClr val="dk1"/>
                </a:solidFill>
              </a:rPr>
              <a:t>B</a:t>
            </a:r>
            <a:r>
              <a:rPr lang="fr"/>
              <a:t>OULAYAD ZAKARIAE, </a:t>
            </a:r>
            <a:r>
              <a:rPr lang="fr">
                <a:solidFill>
                  <a:schemeClr val="dk1"/>
                </a:solidFill>
              </a:rPr>
              <a:t>B</a:t>
            </a:r>
            <a:r>
              <a:rPr lang="fr"/>
              <a:t>ROU DEVA, </a:t>
            </a:r>
            <a:r>
              <a:rPr lang="fr">
                <a:solidFill>
                  <a:schemeClr val="accent4"/>
                </a:solidFill>
              </a:rPr>
              <a:t>S</a:t>
            </a:r>
            <a:r>
              <a:rPr lang="fr"/>
              <a:t>ALIBA ELIE</a:t>
            </a:r>
            <a:endParaRPr/>
          </a:p>
        </p:txBody>
      </p:sp>
      <p:pic>
        <p:nvPicPr>
          <p:cNvPr id="144" name="Google Shape;144;p26"/>
          <p:cNvPicPr preferRelativeResize="0"/>
          <p:nvPr/>
        </p:nvPicPr>
        <p:blipFill rotWithShape="1">
          <a:blip r:embed="rId3">
            <a:alphaModFix/>
          </a:blip>
          <a:srcRect l="15761"/>
          <a:stretch/>
        </p:blipFill>
        <p:spPr>
          <a:xfrm>
            <a:off x="8221550" y="4223400"/>
            <a:ext cx="922450" cy="920100"/>
          </a:xfrm>
          <a:prstGeom prst="rect">
            <a:avLst/>
          </a:prstGeom>
          <a:noFill/>
          <a:ln>
            <a:noFill/>
          </a:ln>
        </p:spPr>
      </p:pic>
      <p:pic>
        <p:nvPicPr>
          <p:cNvPr id="145" name="Google Shape;145;p26"/>
          <p:cNvPicPr preferRelativeResize="0"/>
          <p:nvPr/>
        </p:nvPicPr>
        <p:blipFill>
          <a:blip r:embed="rId4">
            <a:alphaModFix/>
          </a:blip>
          <a:stretch>
            <a:fillRect/>
          </a:stretch>
        </p:blipFill>
        <p:spPr>
          <a:xfrm>
            <a:off x="8221550" y="0"/>
            <a:ext cx="922449" cy="920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4"/>
          <p:cNvSpPr txBox="1"/>
          <p:nvPr/>
        </p:nvSpPr>
        <p:spPr>
          <a:xfrm>
            <a:off x="90549" y="1020525"/>
            <a:ext cx="4579800" cy="3532500"/>
          </a:xfrm>
          <a:prstGeom prst="rect">
            <a:avLst/>
          </a:prstGeom>
          <a:noFill/>
          <a:ln>
            <a:noFill/>
          </a:ln>
        </p:spPr>
        <p:txBody>
          <a:bodyPr spcFirstLastPara="1" wrap="square" lIns="68575" tIns="34275" rIns="68575" bIns="34275" anchor="t" anchorCtr="0">
            <a:spAutoFit/>
          </a:bodyPr>
          <a:lstStyle/>
          <a:p>
            <a:pPr marL="342900" marR="0" lvl="0" indent="-374650" algn="l" rtl="0">
              <a:spcBef>
                <a:spcPts val="0"/>
              </a:spcBef>
              <a:spcAft>
                <a:spcPts val="0"/>
              </a:spcAft>
              <a:buClr>
                <a:schemeClr val="dk1"/>
              </a:buClr>
              <a:buSzPts val="1500"/>
              <a:buFont typeface="Playfair Display"/>
              <a:buChar char="•"/>
            </a:pPr>
            <a:r>
              <a:rPr lang="fr" sz="1500">
                <a:solidFill>
                  <a:schemeClr val="dk1"/>
                </a:solidFill>
                <a:latin typeface="Playfair Display"/>
                <a:ea typeface="Playfair Display"/>
                <a:cs typeface="Playfair Display"/>
                <a:sym typeface="Playfair Display"/>
              </a:rPr>
              <a:t>Notifications system.</a:t>
            </a:r>
            <a:endParaRPr sz="1500">
              <a:latin typeface="Playfair Display"/>
              <a:ea typeface="Playfair Display"/>
              <a:cs typeface="Playfair Display"/>
              <a:sym typeface="Playfair Display"/>
            </a:endParaRPr>
          </a:p>
          <a:p>
            <a:pPr marL="342900" marR="0" lvl="0" indent="-374650" algn="l" rtl="0">
              <a:spcBef>
                <a:spcPts val="0"/>
              </a:spcBef>
              <a:spcAft>
                <a:spcPts val="0"/>
              </a:spcAft>
              <a:buClr>
                <a:schemeClr val="dk1"/>
              </a:buClr>
              <a:buSzPts val="1500"/>
              <a:buFont typeface="Playfair Display"/>
              <a:buChar char="•"/>
            </a:pPr>
            <a:r>
              <a:rPr lang="fr" sz="1500">
                <a:solidFill>
                  <a:schemeClr val="dk1"/>
                </a:solidFill>
                <a:latin typeface="Playfair Display"/>
                <a:ea typeface="Playfair Display"/>
                <a:cs typeface="Playfair Display"/>
                <a:sym typeface="Playfair Display"/>
              </a:rPr>
              <a:t>Secure account and profile-oriented design.</a:t>
            </a:r>
            <a:endParaRPr sz="1500">
              <a:latin typeface="Playfair Display"/>
              <a:ea typeface="Playfair Display"/>
              <a:cs typeface="Playfair Display"/>
              <a:sym typeface="Playfair Display"/>
            </a:endParaRPr>
          </a:p>
          <a:p>
            <a:pPr marL="342900" marR="0" lvl="0" indent="-374650" algn="l" rtl="0">
              <a:spcBef>
                <a:spcPts val="0"/>
              </a:spcBef>
              <a:spcAft>
                <a:spcPts val="0"/>
              </a:spcAft>
              <a:buClr>
                <a:schemeClr val="dk1"/>
              </a:buClr>
              <a:buSzPts val="1500"/>
              <a:buFont typeface="Playfair Display"/>
              <a:buChar char="•"/>
            </a:pPr>
            <a:r>
              <a:rPr lang="fr" sz="1500">
                <a:solidFill>
                  <a:schemeClr val="dk1"/>
                </a:solidFill>
                <a:latin typeface="Playfair Display"/>
                <a:ea typeface="Playfair Display"/>
                <a:cs typeface="Playfair Display"/>
                <a:sym typeface="Playfair Display"/>
              </a:rPr>
              <a:t>User-oriented approach, focused on providing as many learning resources as possible.</a:t>
            </a:r>
            <a:endParaRPr sz="1500">
              <a:latin typeface="Playfair Display"/>
              <a:ea typeface="Playfair Display"/>
              <a:cs typeface="Playfair Display"/>
              <a:sym typeface="Playfair Display"/>
            </a:endParaRPr>
          </a:p>
          <a:p>
            <a:pPr marL="342900" marR="0" lvl="0" indent="-374650" algn="l" rtl="0">
              <a:spcBef>
                <a:spcPts val="0"/>
              </a:spcBef>
              <a:spcAft>
                <a:spcPts val="0"/>
              </a:spcAft>
              <a:buClr>
                <a:schemeClr val="dk1"/>
              </a:buClr>
              <a:buSzPts val="1500"/>
              <a:buFont typeface="Playfair Display"/>
              <a:buChar char="•"/>
            </a:pPr>
            <a:r>
              <a:rPr lang="fr" sz="1500">
                <a:solidFill>
                  <a:schemeClr val="dk1"/>
                </a:solidFill>
                <a:latin typeface="Playfair Display"/>
                <a:ea typeface="Playfair Display"/>
                <a:cs typeface="Playfair Display"/>
                <a:sym typeface="Playfair Display"/>
              </a:rPr>
              <a:t>“Insta-Scan” capability.</a:t>
            </a:r>
            <a:endParaRPr sz="1500">
              <a:latin typeface="Playfair Display"/>
              <a:ea typeface="Playfair Display"/>
              <a:cs typeface="Playfair Display"/>
              <a:sym typeface="Playfair Display"/>
            </a:endParaRPr>
          </a:p>
          <a:p>
            <a:pPr marL="342900" marR="0" lvl="0" indent="-374650" algn="l" rtl="0">
              <a:spcBef>
                <a:spcPts val="0"/>
              </a:spcBef>
              <a:spcAft>
                <a:spcPts val="0"/>
              </a:spcAft>
              <a:buClr>
                <a:schemeClr val="dk1"/>
              </a:buClr>
              <a:buSzPts val="1500"/>
              <a:buFont typeface="Playfair Display"/>
              <a:buChar char="•"/>
            </a:pPr>
            <a:r>
              <a:rPr lang="fr" sz="1500">
                <a:solidFill>
                  <a:schemeClr val="dk1"/>
                </a:solidFill>
                <a:latin typeface="Playfair Display"/>
                <a:ea typeface="Playfair Display"/>
                <a:cs typeface="Playfair Display"/>
                <a:sym typeface="Playfair Display"/>
              </a:rPr>
              <a:t>Turns your mobile phone into a portable relay for the RFID data through Bluetooth connectivity. (Acts as a Cloud-RFID reader intermedium)</a:t>
            </a:r>
            <a:endParaRPr sz="1500">
              <a:solidFill>
                <a:schemeClr val="dk1"/>
              </a:solidFill>
              <a:latin typeface="Playfair Display"/>
              <a:ea typeface="Playfair Display"/>
              <a:cs typeface="Playfair Display"/>
              <a:sym typeface="Playfair Display"/>
            </a:endParaRPr>
          </a:p>
          <a:p>
            <a:pPr marL="342900" marR="0" lvl="0" indent="-374650" algn="l" rtl="0">
              <a:spcBef>
                <a:spcPts val="0"/>
              </a:spcBef>
              <a:spcAft>
                <a:spcPts val="0"/>
              </a:spcAft>
              <a:buClr>
                <a:schemeClr val="dk1"/>
              </a:buClr>
              <a:buSzPts val="1500"/>
              <a:buFont typeface="Playfair Display"/>
              <a:buChar char="•"/>
            </a:pPr>
            <a:r>
              <a:rPr lang="fr" sz="1500">
                <a:solidFill>
                  <a:schemeClr val="dk1"/>
                </a:solidFill>
                <a:latin typeface="Playfair Display"/>
                <a:ea typeface="Playfair Display"/>
                <a:cs typeface="Playfair Display"/>
                <a:sym typeface="Playfair Display"/>
              </a:rPr>
              <a:t>Provides quick workplace communications as an additional feature, while prioritizing professionalism.</a:t>
            </a:r>
            <a:endParaRPr sz="1500">
              <a:latin typeface="Playfair Display"/>
              <a:ea typeface="Playfair Display"/>
              <a:cs typeface="Playfair Display"/>
              <a:sym typeface="Playfair Display"/>
            </a:endParaRPr>
          </a:p>
          <a:p>
            <a:pPr marL="342900" marR="0" lvl="0" indent="-374650" algn="l" rtl="0">
              <a:spcBef>
                <a:spcPts val="0"/>
              </a:spcBef>
              <a:spcAft>
                <a:spcPts val="0"/>
              </a:spcAft>
              <a:buClr>
                <a:schemeClr val="dk1"/>
              </a:buClr>
              <a:buSzPts val="1500"/>
              <a:buFont typeface="Playfair Display"/>
              <a:buChar char="•"/>
            </a:pPr>
            <a:r>
              <a:rPr lang="fr" sz="1500">
                <a:solidFill>
                  <a:schemeClr val="dk1"/>
                </a:solidFill>
                <a:latin typeface="Playfair Display"/>
                <a:ea typeface="Playfair Display"/>
                <a:cs typeface="Playfair Display"/>
                <a:sym typeface="Playfair Display"/>
              </a:rPr>
              <a:t>Allows instant access to inventory logs, inventory contents, statistics and entry/exit times and dates.</a:t>
            </a:r>
            <a:endParaRPr sz="1500">
              <a:latin typeface="Playfair Display"/>
              <a:ea typeface="Playfair Display"/>
              <a:cs typeface="Playfair Display"/>
              <a:sym typeface="Playfair Display"/>
            </a:endParaRPr>
          </a:p>
        </p:txBody>
      </p:sp>
      <p:sp>
        <p:nvSpPr>
          <p:cNvPr id="360" name="Google Shape;360;p44"/>
          <p:cNvSpPr txBox="1"/>
          <p:nvPr/>
        </p:nvSpPr>
        <p:spPr>
          <a:xfrm>
            <a:off x="5113625" y="4399075"/>
            <a:ext cx="3073200" cy="39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2100" i="1" u="sng">
                <a:solidFill>
                  <a:srgbClr val="2E3D58"/>
                </a:solidFill>
                <a:latin typeface="Playfair Display"/>
                <a:ea typeface="Playfair Display"/>
                <a:cs typeface="Playfair Display"/>
                <a:sym typeface="Playfair Display"/>
              </a:rPr>
              <a:t>Wireframe Design</a:t>
            </a:r>
            <a:endParaRPr sz="2100" i="1" u="sng">
              <a:solidFill>
                <a:srgbClr val="2E3D58"/>
              </a:solidFill>
              <a:latin typeface="Playfair Display"/>
              <a:ea typeface="Playfair Display"/>
              <a:cs typeface="Playfair Display"/>
              <a:sym typeface="Playfair Display"/>
            </a:endParaRPr>
          </a:p>
        </p:txBody>
      </p:sp>
      <p:sp>
        <p:nvSpPr>
          <p:cNvPr id="361" name="Google Shape;361;p44"/>
          <p:cNvSpPr txBox="1"/>
          <p:nvPr/>
        </p:nvSpPr>
        <p:spPr>
          <a:xfrm>
            <a:off x="311700" y="445025"/>
            <a:ext cx="8520600" cy="572700"/>
          </a:xfrm>
          <a:prstGeom prst="rect">
            <a:avLst/>
          </a:prstGeom>
          <a:noFill/>
          <a:ln>
            <a:noFill/>
          </a:ln>
        </p:spPr>
        <p:txBody>
          <a:bodyPr spcFirstLastPara="1" wrap="square" lIns="91425" tIns="91425" rIns="91425" bIns="91425" anchor="t" anchorCtr="0">
            <a:normAutofit fontScale="92500"/>
          </a:bodyPr>
          <a:lstStyle/>
          <a:p>
            <a:pPr marL="0" lvl="0" indent="0" algn="ctr" rtl="0">
              <a:spcBef>
                <a:spcPts val="0"/>
              </a:spcBef>
              <a:spcAft>
                <a:spcPts val="0"/>
              </a:spcAft>
              <a:buNone/>
            </a:pPr>
            <a:r>
              <a:rPr lang="fr" sz="3000">
                <a:highlight>
                  <a:srgbClr val="F8E71C"/>
                </a:highlight>
                <a:latin typeface="Playfair Display"/>
                <a:ea typeface="Playfair Display"/>
                <a:cs typeface="Playfair Display"/>
                <a:sym typeface="Playfair Display"/>
              </a:rPr>
              <a:t>Final Solution</a:t>
            </a:r>
            <a:r>
              <a:rPr lang="fr" sz="3000">
                <a:solidFill>
                  <a:srgbClr val="000000"/>
                </a:solidFill>
                <a:highlight>
                  <a:srgbClr val="F8E71C"/>
                </a:highlight>
                <a:latin typeface="Playfair Display"/>
                <a:ea typeface="Playfair Display"/>
                <a:cs typeface="Playfair Display"/>
                <a:sym typeface="Playfair Display"/>
              </a:rPr>
              <a:t> : </a:t>
            </a:r>
            <a:r>
              <a:rPr lang="fr" sz="3000">
                <a:highlight>
                  <a:srgbClr val="F8E71C"/>
                </a:highlight>
                <a:latin typeface="Playfair Display"/>
                <a:ea typeface="Playfair Display"/>
                <a:cs typeface="Playfair Display"/>
                <a:sym typeface="Playfair Display"/>
              </a:rPr>
              <a:t>Mobile App</a:t>
            </a:r>
            <a:endParaRPr sz="3000">
              <a:solidFill>
                <a:srgbClr val="000000"/>
              </a:solidFill>
              <a:highlight>
                <a:srgbClr val="F8E71C"/>
              </a:highlight>
              <a:latin typeface="Playfair Display"/>
              <a:ea typeface="Playfair Display"/>
              <a:cs typeface="Playfair Display"/>
              <a:sym typeface="Playfair Display"/>
            </a:endParaRPr>
          </a:p>
        </p:txBody>
      </p:sp>
      <p:pic>
        <p:nvPicPr>
          <p:cNvPr id="362" name="Google Shape;362;p44"/>
          <p:cNvPicPr preferRelativeResize="0"/>
          <p:nvPr/>
        </p:nvPicPr>
        <p:blipFill>
          <a:blip r:embed="rId3">
            <a:alphaModFix/>
          </a:blip>
          <a:stretch>
            <a:fillRect/>
          </a:stretch>
        </p:blipFill>
        <p:spPr>
          <a:xfrm>
            <a:off x="5000242" y="1020525"/>
            <a:ext cx="3630499" cy="3378550"/>
          </a:xfrm>
          <a:prstGeom prst="rect">
            <a:avLst/>
          </a:prstGeom>
          <a:noFill/>
          <a:ln w="28575" cap="flat" cmpd="sng">
            <a:solidFill>
              <a:srgbClr val="000000"/>
            </a:solidFill>
            <a:prstDash val="solid"/>
            <a:round/>
            <a:headEnd type="none" w="sm" len="sm"/>
            <a:tailEnd type="none" w="sm" len="sm"/>
          </a:ln>
        </p:spPr>
      </p:pic>
      <p:sp>
        <p:nvSpPr>
          <p:cNvPr id="363" name="Google Shape;363;p44"/>
          <p:cNvSpPr/>
          <p:nvPr/>
        </p:nvSpPr>
        <p:spPr>
          <a:xfrm>
            <a:off x="-1050" y="4877250"/>
            <a:ext cx="9144000" cy="266400"/>
          </a:xfrm>
          <a:prstGeom prst="rect">
            <a:avLst/>
          </a:prstGeom>
          <a:solidFill>
            <a:srgbClr val="F8E7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highlight>
                <a:srgbClr val="F8E71C"/>
              </a:highlight>
              <a:latin typeface="Playfair Display"/>
              <a:ea typeface="Playfair Display"/>
              <a:cs typeface="Playfair Display"/>
              <a:sym typeface="Playfair Display"/>
            </a:endParaRPr>
          </a:p>
        </p:txBody>
      </p:sp>
      <p:sp>
        <p:nvSpPr>
          <p:cNvPr id="367" name="Google Shape;367;p44"/>
          <p:cNvSpPr txBox="1"/>
          <p:nvPr/>
        </p:nvSpPr>
        <p:spPr>
          <a:xfrm>
            <a:off x="8787950" y="4554150"/>
            <a:ext cx="363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solidFill>
                  <a:schemeClr val="dk2"/>
                </a:solidFill>
                <a:latin typeface="Playfair Display"/>
                <a:ea typeface="Playfair Display"/>
                <a:cs typeface="Playfair Display"/>
                <a:sym typeface="Playfair Display"/>
              </a:rPr>
              <a:t>[7]</a:t>
            </a:r>
            <a:endParaRPr sz="900">
              <a:solidFill>
                <a:schemeClr val="dk2"/>
              </a:solidFill>
              <a:latin typeface="Playfair Display"/>
              <a:ea typeface="Playfair Display"/>
              <a:cs typeface="Playfair Display"/>
              <a:sym typeface="Playfair Display"/>
            </a:endParaRPr>
          </a:p>
        </p:txBody>
      </p:sp>
      <p:sp>
        <p:nvSpPr>
          <p:cNvPr id="11" name="Google Shape;251;p37">
            <a:extLst>
              <a:ext uri="{FF2B5EF4-FFF2-40B4-BE49-F238E27FC236}">
                <a16:creationId xmlns:a16="http://schemas.microsoft.com/office/drawing/2014/main" id="{E80735B6-EAAA-49C5-A3F2-2A5B2FFA43F7}"/>
              </a:ext>
            </a:extLst>
          </p:cNvPr>
          <p:cNvSpPr/>
          <p:nvPr/>
        </p:nvSpPr>
        <p:spPr>
          <a:xfrm>
            <a:off x="0" y="4877250"/>
            <a:ext cx="9144000" cy="266400"/>
          </a:xfrm>
          <a:prstGeom prst="rect">
            <a:avLst/>
          </a:prstGeom>
          <a:solidFill>
            <a:srgbClr val="F8E7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12" name="Google Shape;252;p37">
            <a:extLst>
              <a:ext uri="{FF2B5EF4-FFF2-40B4-BE49-F238E27FC236}">
                <a16:creationId xmlns:a16="http://schemas.microsoft.com/office/drawing/2014/main" id="{EC357F72-68D3-42DC-BB28-75AD72439115}"/>
              </a:ext>
            </a:extLst>
          </p:cNvPr>
          <p:cNvSpPr txBox="1"/>
          <p:nvPr/>
        </p:nvSpPr>
        <p:spPr>
          <a:xfrm>
            <a:off x="311699" y="4877250"/>
            <a:ext cx="2212425"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tx2">
                    <a:lumMod val="50000"/>
                  </a:schemeClr>
                </a:solidFill>
                <a:latin typeface="Playfair Display"/>
                <a:ea typeface="Playfair Display"/>
                <a:cs typeface="Playfair Display"/>
                <a:sym typeface="Playfair Display"/>
              </a:rPr>
              <a:t>EMPATHY AND DEFINITION</a:t>
            </a:r>
            <a:endParaRPr sz="1100" b="1" dirty="0">
              <a:solidFill>
                <a:schemeClr val="tx2">
                  <a:lumMod val="50000"/>
                </a:schemeClr>
              </a:solidFill>
              <a:latin typeface="Playfair Display"/>
              <a:ea typeface="Playfair Display"/>
              <a:cs typeface="Playfair Display"/>
              <a:sym typeface="Playfair Display"/>
            </a:endParaRPr>
          </a:p>
        </p:txBody>
      </p:sp>
      <p:sp>
        <p:nvSpPr>
          <p:cNvPr id="13" name="Google Shape;253;p37">
            <a:extLst>
              <a:ext uri="{FF2B5EF4-FFF2-40B4-BE49-F238E27FC236}">
                <a16:creationId xmlns:a16="http://schemas.microsoft.com/office/drawing/2014/main" id="{6D53B163-F4C5-4B56-AD58-C32F4C143DDE}"/>
              </a:ext>
            </a:extLst>
          </p:cNvPr>
          <p:cNvSpPr txBox="1"/>
          <p:nvPr/>
        </p:nvSpPr>
        <p:spPr>
          <a:xfrm>
            <a:off x="3239900" y="4877250"/>
            <a:ext cx="17379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tx1"/>
                </a:solidFill>
                <a:latin typeface="Playfair Display"/>
                <a:ea typeface="Playfair Display"/>
                <a:cs typeface="Playfair Display"/>
                <a:sym typeface="Playfair Display"/>
              </a:rPr>
              <a:t>CONCEPTUALIZATION</a:t>
            </a:r>
            <a:endParaRPr sz="1100" b="1" dirty="0">
              <a:solidFill>
                <a:schemeClr val="tx1"/>
              </a:solidFill>
              <a:latin typeface="Playfair Display"/>
              <a:ea typeface="Playfair Display"/>
              <a:cs typeface="Playfair Display"/>
              <a:sym typeface="Playfair Display"/>
            </a:endParaRPr>
          </a:p>
        </p:txBody>
      </p:sp>
      <p:sp>
        <p:nvSpPr>
          <p:cNvPr id="14" name="Google Shape;254;p37">
            <a:extLst>
              <a:ext uri="{FF2B5EF4-FFF2-40B4-BE49-F238E27FC236}">
                <a16:creationId xmlns:a16="http://schemas.microsoft.com/office/drawing/2014/main" id="{283EABC3-4F50-4082-B3AC-FF18D65DF1DC}"/>
              </a:ext>
            </a:extLst>
          </p:cNvPr>
          <p:cNvSpPr txBox="1"/>
          <p:nvPr/>
        </p:nvSpPr>
        <p:spPr>
          <a:xfrm>
            <a:off x="6596150" y="4877250"/>
            <a:ext cx="21918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dirty="0">
                <a:solidFill>
                  <a:schemeClr val="tx2">
                    <a:lumMod val="50000"/>
                  </a:schemeClr>
                </a:solidFill>
                <a:latin typeface="Playfair Display"/>
                <a:ea typeface="Playfair Display"/>
                <a:cs typeface="Playfair Display"/>
                <a:sym typeface="Playfair Display"/>
              </a:rPr>
              <a:t>PROTOTYPING AND TESTING</a:t>
            </a:r>
            <a:endParaRPr sz="1100" dirty="0">
              <a:solidFill>
                <a:schemeClr val="tx2">
                  <a:lumMod val="50000"/>
                </a:schemeClr>
              </a:solidFill>
              <a:latin typeface="Playfair Display"/>
              <a:ea typeface="Playfair Display"/>
              <a:cs typeface="Playfair Display"/>
              <a:sym typeface="Playfair Display"/>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5"/>
          <p:cNvSpPr txBox="1"/>
          <p:nvPr/>
        </p:nvSpPr>
        <p:spPr>
          <a:xfrm>
            <a:off x="311700" y="152775"/>
            <a:ext cx="8520600" cy="572700"/>
          </a:xfrm>
          <a:prstGeom prst="rect">
            <a:avLst/>
          </a:prstGeom>
          <a:noFill/>
          <a:ln>
            <a:noFill/>
          </a:ln>
        </p:spPr>
        <p:txBody>
          <a:bodyPr spcFirstLastPara="1" wrap="square" lIns="91425" tIns="91425" rIns="91425" bIns="91425" anchor="t" anchorCtr="0">
            <a:normAutofit fontScale="92500"/>
          </a:bodyPr>
          <a:lstStyle/>
          <a:p>
            <a:pPr marL="0" lvl="0" indent="0" algn="ctr" rtl="0">
              <a:spcBef>
                <a:spcPts val="0"/>
              </a:spcBef>
              <a:spcAft>
                <a:spcPts val="0"/>
              </a:spcAft>
              <a:buNone/>
            </a:pPr>
            <a:r>
              <a:rPr lang="fr" sz="3000">
                <a:highlight>
                  <a:srgbClr val="F8E71C"/>
                </a:highlight>
                <a:latin typeface="Oswald"/>
                <a:ea typeface="Oswald"/>
                <a:cs typeface="Oswald"/>
                <a:sym typeface="Oswald"/>
              </a:rPr>
              <a:t>List of material and total cost</a:t>
            </a:r>
            <a:endParaRPr sz="3000">
              <a:solidFill>
                <a:srgbClr val="000000"/>
              </a:solidFill>
              <a:highlight>
                <a:srgbClr val="F8E71C"/>
              </a:highlight>
              <a:latin typeface="Oswald"/>
              <a:ea typeface="Oswald"/>
              <a:cs typeface="Oswald"/>
              <a:sym typeface="Oswald"/>
            </a:endParaRPr>
          </a:p>
        </p:txBody>
      </p:sp>
      <p:pic>
        <p:nvPicPr>
          <p:cNvPr id="373" name="Google Shape;373;p45"/>
          <p:cNvPicPr preferRelativeResize="0"/>
          <p:nvPr/>
        </p:nvPicPr>
        <p:blipFill>
          <a:blip r:embed="rId3">
            <a:alphaModFix/>
          </a:blip>
          <a:stretch>
            <a:fillRect/>
          </a:stretch>
        </p:blipFill>
        <p:spPr>
          <a:xfrm>
            <a:off x="1872226" y="725475"/>
            <a:ext cx="5399526" cy="4125776"/>
          </a:xfrm>
          <a:prstGeom prst="rect">
            <a:avLst/>
          </a:prstGeom>
          <a:noFill/>
          <a:ln>
            <a:noFill/>
          </a:ln>
        </p:spPr>
      </p:pic>
      <p:sp>
        <p:nvSpPr>
          <p:cNvPr id="378" name="Google Shape;378;p45"/>
          <p:cNvSpPr txBox="1"/>
          <p:nvPr/>
        </p:nvSpPr>
        <p:spPr>
          <a:xfrm>
            <a:off x="8787950" y="4554150"/>
            <a:ext cx="363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solidFill>
                  <a:schemeClr val="dk2"/>
                </a:solidFill>
                <a:latin typeface="Playfair Display"/>
                <a:ea typeface="Playfair Display"/>
                <a:cs typeface="Playfair Display"/>
                <a:sym typeface="Playfair Display"/>
              </a:rPr>
              <a:t>[5]</a:t>
            </a:r>
            <a:endParaRPr sz="900">
              <a:solidFill>
                <a:schemeClr val="dk2"/>
              </a:solidFill>
              <a:latin typeface="Playfair Display"/>
              <a:ea typeface="Playfair Display"/>
              <a:cs typeface="Playfair Display"/>
              <a:sym typeface="Playfair Display"/>
            </a:endParaRPr>
          </a:p>
        </p:txBody>
      </p:sp>
      <p:sp>
        <p:nvSpPr>
          <p:cNvPr id="9" name="Google Shape;251;p37">
            <a:extLst>
              <a:ext uri="{FF2B5EF4-FFF2-40B4-BE49-F238E27FC236}">
                <a16:creationId xmlns:a16="http://schemas.microsoft.com/office/drawing/2014/main" id="{8654C2A0-0106-44E9-B567-8AA4DFE4F3BF}"/>
              </a:ext>
            </a:extLst>
          </p:cNvPr>
          <p:cNvSpPr/>
          <p:nvPr/>
        </p:nvSpPr>
        <p:spPr>
          <a:xfrm>
            <a:off x="0" y="4877250"/>
            <a:ext cx="9144000" cy="266400"/>
          </a:xfrm>
          <a:prstGeom prst="rect">
            <a:avLst/>
          </a:prstGeom>
          <a:solidFill>
            <a:srgbClr val="F8E7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10" name="Google Shape;252;p37">
            <a:extLst>
              <a:ext uri="{FF2B5EF4-FFF2-40B4-BE49-F238E27FC236}">
                <a16:creationId xmlns:a16="http://schemas.microsoft.com/office/drawing/2014/main" id="{00117E59-3005-4DFC-A99C-C083DEDE2675}"/>
              </a:ext>
            </a:extLst>
          </p:cNvPr>
          <p:cNvSpPr txBox="1"/>
          <p:nvPr/>
        </p:nvSpPr>
        <p:spPr>
          <a:xfrm>
            <a:off x="311699" y="4877250"/>
            <a:ext cx="2212425"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tx2">
                    <a:lumMod val="50000"/>
                  </a:schemeClr>
                </a:solidFill>
                <a:latin typeface="Playfair Display"/>
                <a:ea typeface="Playfair Display"/>
                <a:cs typeface="Playfair Display"/>
                <a:sym typeface="Playfair Display"/>
              </a:rPr>
              <a:t>EMPATHY AND DEFINITION</a:t>
            </a:r>
            <a:endParaRPr sz="1100" b="1" dirty="0">
              <a:solidFill>
                <a:schemeClr val="tx2">
                  <a:lumMod val="50000"/>
                </a:schemeClr>
              </a:solidFill>
              <a:latin typeface="Playfair Display"/>
              <a:ea typeface="Playfair Display"/>
              <a:cs typeface="Playfair Display"/>
              <a:sym typeface="Playfair Display"/>
            </a:endParaRPr>
          </a:p>
        </p:txBody>
      </p:sp>
      <p:sp>
        <p:nvSpPr>
          <p:cNvPr id="11" name="Google Shape;253;p37">
            <a:extLst>
              <a:ext uri="{FF2B5EF4-FFF2-40B4-BE49-F238E27FC236}">
                <a16:creationId xmlns:a16="http://schemas.microsoft.com/office/drawing/2014/main" id="{BB00704D-04C2-4622-B169-7D80E180C3E6}"/>
              </a:ext>
            </a:extLst>
          </p:cNvPr>
          <p:cNvSpPr txBox="1"/>
          <p:nvPr/>
        </p:nvSpPr>
        <p:spPr>
          <a:xfrm>
            <a:off x="3239900" y="4877250"/>
            <a:ext cx="17379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tx1"/>
                </a:solidFill>
                <a:latin typeface="Playfair Display"/>
                <a:ea typeface="Playfair Display"/>
                <a:cs typeface="Playfair Display"/>
                <a:sym typeface="Playfair Display"/>
              </a:rPr>
              <a:t>CONCEPTUALIZATION</a:t>
            </a:r>
            <a:endParaRPr sz="1100" b="1" dirty="0">
              <a:solidFill>
                <a:schemeClr val="tx1"/>
              </a:solidFill>
              <a:latin typeface="Playfair Display"/>
              <a:ea typeface="Playfair Display"/>
              <a:cs typeface="Playfair Display"/>
              <a:sym typeface="Playfair Display"/>
            </a:endParaRPr>
          </a:p>
        </p:txBody>
      </p:sp>
      <p:sp>
        <p:nvSpPr>
          <p:cNvPr id="12" name="Google Shape;254;p37">
            <a:extLst>
              <a:ext uri="{FF2B5EF4-FFF2-40B4-BE49-F238E27FC236}">
                <a16:creationId xmlns:a16="http://schemas.microsoft.com/office/drawing/2014/main" id="{BE71646C-CF5C-4388-B590-E2AC314E5FDF}"/>
              </a:ext>
            </a:extLst>
          </p:cNvPr>
          <p:cNvSpPr txBox="1"/>
          <p:nvPr/>
        </p:nvSpPr>
        <p:spPr>
          <a:xfrm>
            <a:off x="6596150" y="4877250"/>
            <a:ext cx="21918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dirty="0">
                <a:solidFill>
                  <a:schemeClr val="tx2">
                    <a:lumMod val="50000"/>
                  </a:schemeClr>
                </a:solidFill>
                <a:latin typeface="Playfair Display"/>
                <a:ea typeface="Playfair Display"/>
                <a:cs typeface="Playfair Display"/>
                <a:sym typeface="Playfair Display"/>
              </a:rPr>
              <a:t>PROTOTYPING AND TESTING</a:t>
            </a:r>
            <a:endParaRPr sz="1100" dirty="0">
              <a:solidFill>
                <a:schemeClr val="tx2">
                  <a:lumMod val="50000"/>
                </a:schemeClr>
              </a:solidFill>
              <a:latin typeface="Playfair Display"/>
              <a:ea typeface="Playfair Display"/>
              <a:cs typeface="Playfair Display"/>
              <a:sym typeface="Playfair Display"/>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AED5C"/>
            </a:gs>
            <a:gs pos="100000">
              <a:srgbClr val="C6B60E"/>
            </a:gs>
          </a:gsLst>
          <a:lin ang="5400012" scaled="0"/>
        </a:gradFill>
        <a:effectLst/>
      </p:bgPr>
    </p:bg>
    <p:spTree>
      <p:nvGrpSpPr>
        <p:cNvPr id="1" name="Shape 382"/>
        <p:cNvGrpSpPr/>
        <p:nvPr/>
      </p:nvGrpSpPr>
      <p:grpSpPr>
        <a:xfrm>
          <a:off x="0" y="0"/>
          <a:ext cx="0" cy="0"/>
          <a:chOff x="0" y="0"/>
          <a:chExt cx="0" cy="0"/>
        </a:xfrm>
      </p:grpSpPr>
      <p:sp>
        <p:nvSpPr>
          <p:cNvPr id="383" name="Google Shape;383;p46"/>
          <p:cNvSpPr txBox="1">
            <a:spLocks noGrp="1"/>
          </p:cNvSpPr>
          <p:nvPr>
            <p:ph type="title"/>
          </p:nvPr>
        </p:nvSpPr>
        <p:spPr>
          <a:xfrm>
            <a:off x="344250" y="1403850"/>
            <a:ext cx="8455500" cy="2146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fr"/>
              <a:t>Prototyping and testing</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7"/>
          <p:cNvSpPr txBox="1">
            <a:spLocks noGrp="1"/>
          </p:cNvSpPr>
          <p:nvPr>
            <p:ph type="title"/>
          </p:nvPr>
        </p:nvSpPr>
        <p:spPr>
          <a:xfrm>
            <a:off x="311700" y="1527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Iterative prototyping and testing process</a:t>
            </a:r>
            <a:endParaRPr/>
          </a:p>
        </p:txBody>
      </p:sp>
      <p:sp>
        <p:nvSpPr>
          <p:cNvPr id="389" name="Google Shape;389;p47"/>
          <p:cNvSpPr txBox="1"/>
          <p:nvPr/>
        </p:nvSpPr>
        <p:spPr>
          <a:xfrm>
            <a:off x="377675" y="1392075"/>
            <a:ext cx="3896700" cy="4764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200">
                <a:solidFill>
                  <a:schemeClr val="dk2"/>
                </a:solidFill>
                <a:latin typeface="Playfair Display"/>
                <a:ea typeface="Playfair Display"/>
                <a:cs typeface="Playfair Display"/>
                <a:sym typeface="Playfair Display"/>
              </a:rPr>
              <a:t>Prototype 1 (Partially comprehensive, hardware only)</a:t>
            </a:r>
            <a:endParaRPr sz="1200">
              <a:solidFill>
                <a:schemeClr val="dk2"/>
              </a:solidFill>
              <a:latin typeface="Playfair Display"/>
              <a:ea typeface="Playfair Display"/>
              <a:cs typeface="Playfair Display"/>
              <a:sym typeface="Playfair Display"/>
            </a:endParaRPr>
          </a:p>
        </p:txBody>
      </p:sp>
      <p:sp>
        <p:nvSpPr>
          <p:cNvPr id="390" name="Google Shape;390;p47"/>
          <p:cNvSpPr txBox="1"/>
          <p:nvPr/>
        </p:nvSpPr>
        <p:spPr>
          <a:xfrm>
            <a:off x="246225" y="1868475"/>
            <a:ext cx="4260300" cy="822300"/>
          </a:xfrm>
          <a:prstGeom prst="rect">
            <a:avLst/>
          </a:prstGeom>
          <a:solidFill>
            <a:srgbClr val="FF9900"/>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1800">
                <a:solidFill>
                  <a:schemeClr val="dk2"/>
                </a:solidFill>
                <a:latin typeface="Playfair Display"/>
                <a:ea typeface="Playfair Display"/>
                <a:cs typeface="Playfair Display"/>
                <a:sym typeface="Playfair Display"/>
              </a:rPr>
              <a:t>Refining and overcoming initial design flaws through trial and error</a:t>
            </a:r>
            <a:endParaRPr sz="1800">
              <a:solidFill>
                <a:schemeClr val="dk2"/>
              </a:solidFill>
              <a:latin typeface="Playfair Display"/>
              <a:ea typeface="Playfair Display"/>
              <a:cs typeface="Playfair Display"/>
              <a:sym typeface="Playfair Display"/>
            </a:endParaRPr>
          </a:p>
        </p:txBody>
      </p:sp>
      <p:sp>
        <p:nvSpPr>
          <p:cNvPr id="391" name="Google Shape;391;p47"/>
          <p:cNvSpPr/>
          <p:nvPr/>
        </p:nvSpPr>
        <p:spPr>
          <a:xfrm>
            <a:off x="0" y="4877250"/>
            <a:ext cx="9144000" cy="266400"/>
          </a:xfrm>
          <a:prstGeom prst="rect">
            <a:avLst/>
          </a:prstGeom>
          <a:solidFill>
            <a:srgbClr val="F8E7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highlight>
                <a:srgbClr val="F8E71C"/>
              </a:highlight>
              <a:latin typeface="Playfair Display"/>
              <a:ea typeface="Playfair Display"/>
              <a:cs typeface="Playfair Display"/>
              <a:sym typeface="Playfair Display"/>
            </a:endParaRPr>
          </a:p>
        </p:txBody>
      </p:sp>
      <p:sp>
        <p:nvSpPr>
          <p:cNvPr id="392" name="Google Shape;392;p47"/>
          <p:cNvSpPr txBox="1"/>
          <p:nvPr/>
        </p:nvSpPr>
        <p:spPr>
          <a:xfrm>
            <a:off x="302024" y="4877250"/>
            <a:ext cx="2139825"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tx2">
                    <a:lumMod val="50000"/>
                  </a:schemeClr>
                </a:solidFill>
                <a:highlight>
                  <a:srgbClr val="F8E71C"/>
                </a:highlight>
                <a:latin typeface="Playfair Display"/>
                <a:ea typeface="Playfair Display"/>
                <a:cs typeface="Playfair Display"/>
                <a:sym typeface="Playfair Display"/>
              </a:rPr>
              <a:t>EMPATHY AND </a:t>
            </a:r>
            <a:r>
              <a:rPr lang="fr" sz="1100" b="1" dirty="0">
                <a:solidFill>
                  <a:schemeClr val="tx2">
                    <a:lumMod val="50000"/>
                  </a:schemeClr>
                </a:solidFill>
                <a:latin typeface="Playfair Display"/>
                <a:ea typeface="Playfair Display"/>
                <a:cs typeface="Playfair Display"/>
                <a:sym typeface="Playfair Display"/>
              </a:rPr>
              <a:t>DEFINITION</a:t>
            </a:r>
            <a:endParaRPr sz="1100" b="1" dirty="0">
              <a:solidFill>
                <a:schemeClr val="tx2">
                  <a:lumMod val="50000"/>
                </a:schemeClr>
              </a:solidFill>
              <a:latin typeface="Playfair Display"/>
              <a:ea typeface="Playfair Display"/>
              <a:cs typeface="Playfair Display"/>
              <a:sym typeface="Playfair Display"/>
            </a:endParaRPr>
          </a:p>
        </p:txBody>
      </p:sp>
      <p:sp>
        <p:nvSpPr>
          <p:cNvPr id="393" name="Google Shape;393;p47"/>
          <p:cNvSpPr txBox="1"/>
          <p:nvPr/>
        </p:nvSpPr>
        <p:spPr>
          <a:xfrm>
            <a:off x="3239900" y="4877250"/>
            <a:ext cx="17379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tx2">
                    <a:lumMod val="50000"/>
                  </a:schemeClr>
                </a:solidFill>
                <a:highlight>
                  <a:srgbClr val="F8E71C"/>
                </a:highlight>
                <a:latin typeface="Playfair Display"/>
                <a:ea typeface="Playfair Display"/>
                <a:cs typeface="Playfair Display"/>
                <a:sym typeface="Playfair Display"/>
              </a:rPr>
              <a:t>CONCEPTUALIZATION</a:t>
            </a:r>
            <a:endParaRPr sz="1100" b="1" dirty="0">
              <a:solidFill>
                <a:schemeClr val="tx2">
                  <a:lumMod val="50000"/>
                </a:schemeClr>
              </a:solidFill>
              <a:highlight>
                <a:srgbClr val="F8E71C"/>
              </a:highlight>
              <a:latin typeface="Playfair Display"/>
              <a:ea typeface="Playfair Display"/>
              <a:cs typeface="Playfair Display"/>
              <a:sym typeface="Playfair Display"/>
            </a:endParaRPr>
          </a:p>
        </p:txBody>
      </p:sp>
      <p:sp>
        <p:nvSpPr>
          <p:cNvPr id="394" name="Google Shape;394;p47"/>
          <p:cNvSpPr txBox="1"/>
          <p:nvPr/>
        </p:nvSpPr>
        <p:spPr>
          <a:xfrm>
            <a:off x="6558199" y="4877250"/>
            <a:ext cx="2337475"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a:solidFill>
                  <a:schemeClr val="dk2"/>
                </a:solidFill>
                <a:highlight>
                  <a:srgbClr val="F8E71C"/>
                </a:highlight>
                <a:latin typeface="Playfair Display"/>
                <a:ea typeface="Playfair Display"/>
                <a:cs typeface="Playfair Display"/>
                <a:sym typeface="Playfair Display"/>
              </a:rPr>
              <a:t>PROTOTYPING AND TESTING</a:t>
            </a:r>
            <a:endParaRPr sz="1100" b="1">
              <a:solidFill>
                <a:schemeClr val="dk2"/>
              </a:solidFill>
              <a:highlight>
                <a:srgbClr val="F8E71C"/>
              </a:highlight>
              <a:latin typeface="Playfair Display"/>
              <a:ea typeface="Playfair Display"/>
              <a:cs typeface="Playfair Display"/>
              <a:sym typeface="Playfair Display"/>
            </a:endParaRPr>
          </a:p>
        </p:txBody>
      </p:sp>
      <p:sp>
        <p:nvSpPr>
          <p:cNvPr id="395" name="Google Shape;395;p47"/>
          <p:cNvSpPr txBox="1"/>
          <p:nvPr/>
        </p:nvSpPr>
        <p:spPr>
          <a:xfrm>
            <a:off x="2349637" y="3514575"/>
            <a:ext cx="4444725" cy="1039575"/>
          </a:xfrm>
          <a:prstGeom prst="rect">
            <a:avLst/>
          </a:prstGeom>
          <a:solidFill>
            <a:srgbClr val="FF9900"/>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1800" dirty="0">
                <a:solidFill>
                  <a:schemeClr val="dk2"/>
                </a:solidFill>
                <a:latin typeface="Playfair Display"/>
                <a:ea typeface="Playfair Display"/>
                <a:cs typeface="Playfair Display"/>
                <a:sym typeface="Playfair Display"/>
              </a:rPr>
              <a:t>Display full functionality, verify compatibility and proper communication between all sub-systems</a:t>
            </a:r>
            <a:endParaRPr sz="1800" dirty="0">
              <a:solidFill>
                <a:schemeClr val="dk2"/>
              </a:solidFill>
              <a:latin typeface="Playfair Display"/>
              <a:ea typeface="Playfair Display"/>
              <a:cs typeface="Playfair Display"/>
              <a:sym typeface="Playfair Display"/>
            </a:endParaRPr>
          </a:p>
        </p:txBody>
      </p:sp>
      <p:sp>
        <p:nvSpPr>
          <p:cNvPr id="396" name="Google Shape;396;p47"/>
          <p:cNvSpPr txBox="1"/>
          <p:nvPr/>
        </p:nvSpPr>
        <p:spPr>
          <a:xfrm>
            <a:off x="4853300" y="1392075"/>
            <a:ext cx="3896700" cy="4764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200">
                <a:solidFill>
                  <a:schemeClr val="dk2"/>
                </a:solidFill>
                <a:latin typeface="Playfair Display"/>
                <a:ea typeface="Playfair Display"/>
                <a:cs typeface="Playfair Display"/>
                <a:sym typeface="Playfair Display"/>
              </a:rPr>
              <a:t>Prototype 2 (Partially comprehensive, hybrid)</a:t>
            </a:r>
            <a:endParaRPr sz="1200">
              <a:solidFill>
                <a:schemeClr val="dk2"/>
              </a:solidFill>
              <a:latin typeface="Playfair Display"/>
              <a:ea typeface="Playfair Display"/>
              <a:cs typeface="Playfair Display"/>
              <a:sym typeface="Playfair Display"/>
            </a:endParaRPr>
          </a:p>
        </p:txBody>
      </p:sp>
      <p:sp>
        <p:nvSpPr>
          <p:cNvPr id="397" name="Google Shape;397;p47"/>
          <p:cNvSpPr txBox="1"/>
          <p:nvPr/>
        </p:nvSpPr>
        <p:spPr>
          <a:xfrm>
            <a:off x="4635375" y="1868475"/>
            <a:ext cx="4260300" cy="822300"/>
          </a:xfrm>
          <a:prstGeom prst="rect">
            <a:avLst/>
          </a:prstGeom>
          <a:solidFill>
            <a:srgbClr val="FF9900"/>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1800">
                <a:solidFill>
                  <a:schemeClr val="dk2"/>
                </a:solidFill>
                <a:latin typeface="Playfair Display"/>
                <a:ea typeface="Playfair Display"/>
                <a:cs typeface="Playfair Display"/>
                <a:sym typeface="Playfair Display"/>
              </a:rPr>
              <a:t>Proof of concept</a:t>
            </a:r>
            <a:endParaRPr sz="1800">
              <a:solidFill>
                <a:schemeClr val="dk2"/>
              </a:solidFill>
              <a:latin typeface="Playfair Display"/>
              <a:ea typeface="Playfair Display"/>
              <a:cs typeface="Playfair Display"/>
              <a:sym typeface="Playfair Display"/>
            </a:endParaRPr>
          </a:p>
        </p:txBody>
      </p:sp>
      <p:sp>
        <p:nvSpPr>
          <p:cNvPr id="398" name="Google Shape;398;p47"/>
          <p:cNvSpPr txBox="1"/>
          <p:nvPr/>
        </p:nvSpPr>
        <p:spPr>
          <a:xfrm>
            <a:off x="2622600" y="3038175"/>
            <a:ext cx="3896700" cy="4764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200">
                <a:solidFill>
                  <a:schemeClr val="dk2"/>
                </a:solidFill>
                <a:latin typeface="Playfair Display"/>
                <a:ea typeface="Playfair Display"/>
                <a:cs typeface="Playfair Display"/>
                <a:sym typeface="Playfair Display"/>
              </a:rPr>
              <a:t>Prototype 3 (Complete, hybrid)</a:t>
            </a:r>
            <a:endParaRPr sz="1200">
              <a:solidFill>
                <a:schemeClr val="dk2"/>
              </a:solidFill>
              <a:latin typeface="Playfair Display"/>
              <a:ea typeface="Playfair Display"/>
              <a:cs typeface="Playfair Display"/>
              <a:sym typeface="Playfair Display"/>
            </a:endParaRPr>
          </a:p>
        </p:txBody>
      </p:sp>
      <p:sp>
        <p:nvSpPr>
          <p:cNvPr id="399" name="Google Shape;399;p47"/>
          <p:cNvSpPr txBox="1"/>
          <p:nvPr/>
        </p:nvSpPr>
        <p:spPr>
          <a:xfrm>
            <a:off x="8787950" y="4554150"/>
            <a:ext cx="363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solidFill>
                  <a:schemeClr val="dk2"/>
                </a:solidFill>
                <a:latin typeface="Playfair Display"/>
                <a:ea typeface="Playfair Display"/>
                <a:cs typeface="Playfair Display"/>
                <a:sym typeface="Playfair Display"/>
              </a:rPr>
              <a:t>[6]</a:t>
            </a:r>
            <a:endParaRPr sz="900">
              <a:solidFill>
                <a:schemeClr val="dk2"/>
              </a:solidFill>
              <a:latin typeface="Playfair Display"/>
              <a:ea typeface="Playfair Display"/>
              <a:cs typeface="Playfair Display"/>
              <a:sym typeface="Playfair Displa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8"/>
          <p:cNvSpPr txBox="1">
            <a:spLocks noGrp="1"/>
          </p:cNvSpPr>
          <p:nvPr>
            <p:ph type="title"/>
          </p:nvPr>
        </p:nvSpPr>
        <p:spPr>
          <a:xfrm>
            <a:off x="311700" y="661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Prototype 1</a:t>
            </a:r>
            <a:endParaRPr/>
          </a:p>
        </p:txBody>
      </p:sp>
      <p:pic>
        <p:nvPicPr>
          <p:cNvPr id="405" name="Google Shape;405;p48"/>
          <p:cNvPicPr preferRelativeResize="0"/>
          <p:nvPr/>
        </p:nvPicPr>
        <p:blipFill>
          <a:blip r:embed="rId3">
            <a:alphaModFix/>
          </a:blip>
          <a:stretch>
            <a:fillRect/>
          </a:stretch>
        </p:blipFill>
        <p:spPr>
          <a:xfrm>
            <a:off x="6026200" y="0"/>
            <a:ext cx="3117800" cy="4833950"/>
          </a:xfrm>
          <a:prstGeom prst="rect">
            <a:avLst/>
          </a:prstGeom>
          <a:noFill/>
          <a:ln w="25400" cap="flat" cmpd="sng">
            <a:solidFill>
              <a:srgbClr val="000000"/>
            </a:solidFill>
            <a:prstDash val="solid"/>
            <a:miter lim="8000"/>
            <a:headEnd type="none" w="sm" len="sm"/>
            <a:tailEnd type="none" w="sm" len="sm"/>
          </a:ln>
        </p:spPr>
      </p:pic>
      <p:sp>
        <p:nvSpPr>
          <p:cNvPr id="406" name="Google Shape;406;p48"/>
          <p:cNvSpPr txBox="1"/>
          <p:nvPr/>
        </p:nvSpPr>
        <p:spPr>
          <a:xfrm>
            <a:off x="247775" y="1024050"/>
            <a:ext cx="5065500" cy="393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a:solidFill>
                  <a:schemeClr val="dk2"/>
                </a:solidFill>
                <a:latin typeface="Playfair Display"/>
                <a:ea typeface="Playfair Display"/>
                <a:cs typeface="Playfair Display"/>
                <a:sym typeface="Playfair Display"/>
              </a:rPr>
              <a:t>Consisted of:</a:t>
            </a:r>
            <a:endParaRPr sz="1800">
              <a:solidFill>
                <a:schemeClr val="dk2"/>
              </a:solidFill>
              <a:latin typeface="Playfair Display"/>
              <a:ea typeface="Playfair Display"/>
              <a:cs typeface="Playfair Display"/>
              <a:sym typeface="Playfair Display"/>
            </a:endParaRPr>
          </a:p>
          <a:p>
            <a:pPr marL="457200" lvl="0" indent="-342900" algn="l" rtl="0">
              <a:spcBef>
                <a:spcPts val="0"/>
              </a:spcBef>
              <a:spcAft>
                <a:spcPts val="0"/>
              </a:spcAft>
              <a:buClr>
                <a:schemeClr val="dk2"/>
              </a:buClr>
              <a:buSzPts val="1800"/>
              <a:buFont typeface="Playfair Display"/>
              <a:buChar char="●"/>
            </a:pPr>
            <a:r>
              <a:rPr lang="fr" sz="1800">
                <a:solidFill>
                  <a:schemeClr val="dk2"/>
                </a:solidFill>
                <a:latin typeface="Playfair Display"/>
                <a:ea typeface="Playfair Display"/>
                <a:cs typeface="Playfair Display"/>
                <a:sym typeface="Playfair Display"/>
              </a:rPr>
              <a:t>3D printed 10*8*2.5 cm³ PLA casing</a:t>
            </a:r>
            <a:endParaRPr sz="1800">
              <a:solidFill>
                <a:schemeClr val="dk2"/>
              </a:solidFill>
              <a:latin typeface="Playfair Display"/>
              <a:ea typeface="Playfair Display"/>
              <a:cs typeface="Playfair Display"/>
              <a:sym typeface="Playfair Display"/>
            </a:endParaRPr>
          </a:p>
          <a:p>
            <a:pPr marL="457200" lvl="0" indent="-342900" algn="l" rtl="0">
              <a:spcBef>
                <a:spcPts val="0"/>
              </a:spcBef>
              <a:spcAft>
                <a:spcPts val="0"/>
              </a:spcAft>
              <a:buClr>
                <a:schemeClr val="dk2"/>
              </a:buClr>
              <a:buSzPts val="1800"/>
              <a:buFont typeface="Playfair Display"/>
              <a:buChar char="●"/>
            </a:pPr>
            <a:r>
              <a:rPr lang="fr" sz="1800">
                <a:solidFill>
                  <a:schemeClr val="dk2"/>
                </a:solidFill>
                <a:latin typeface="Playfair Display"/>
                <a:ea typeface="Playfair Display"/>
                <a:cs typeface="Playfair Display"/>
                <a:sym typeface="Playfair Display"/>
              </a:rPr>
              <a:t>Arduino UNO R3 (Clone)</a:t>
            </a:r>
            <a:endParaRPr sz="1800">
              <a:solidFill>
                <a:schemeClr val="dk2"/>
              </a:solidFill>
              <a:latin typeface="Playfair Display"/>
              <a:ea typeface="Playfair Display"/>
              <a:cs typeface="Playfair Display"/>
              <a:sym typeface="Playfair Display"/>
            </a:endParaRPr>
          </a:p>
          <a:p>
            <a:pPr marL="457200" lvl="0" indent="-342900" algn="l" rtl="0">
              <a:spcBef>
                <a:spcPts val="0"/>
              </a:spcBef>
              <a:spcAft>
                <a:spcPts val="0"/>
              </a:spcAft>
              <a:buClr>
                <a:schemeClr val="dk2"/>
              </a:buClr>
              <a:buSzPts val="1800"/>
              <a:buFont typeface="Playfair Display"/>
              <a:buChar char="●"/>
            </a:pPr>
            <a:r>
              <a:rPr lang="fr" sz="1800">
                <a:solidFill>
                  <a:schemeClr val="dk2"/>
                </a:solidFill>
                <a:latin typeface="Playfair Display"/>
                <a:ea typeface="Playfair Display"/>
                <a:cs typeface="Playfair Display"/>
                <a:sym typeface="Playfair Display"/>
              </a:rPr>
              <a:t>16x jumper cables</a:t>
            </a:r>
            <a:endParaRPr sz="1800">
              <a:solidFill>
                <a:schemeClr val="dk2"/>
              </a:solidFill>
              <a:latin typeface="Playfair Display"/>
              <a:ea typeface="Playfair Display"/>
              <a:cs typeface="Playfair Display"/>
              <a:sym typeface="Playfair Display"/>
            </a:endParaRPr>
          </a:p>
          <a:p>
            <a:pPr marL="457200" lvl="0" indent="-342900" algn="l" rtl="0">
              <a:spcBef>
                <a:spcPts val="0"/>
              </a:spcBef>
              <a:spcAft>
                <a:spcPts val="0"/>
              </a:spcAft>
              <a:buClr>
                <a:schemeClr val="dk2"/>
              </a:buClr>
              <a:buSzPts val="1800"/>
              <a:buFont typeface="Playfair Display"/>
              <a:buChar char="●"/>
            </a:pPr>
            <a:r>
              <a:rPr lang="fr" sz="1800">
                <a:solidFill>
                  <a:schemeClr val="dk2"/>
                </a:solidFill>
                <a:latin typeface="Playfair Display"/>
                <a:ea typeface="Playfair Display"/>
                <a:cs typeface="Playfair Display"/>
                <a:sym typeface="Playfair Display"/>
              </a:rPr>
              <a:t>RC522 RFID Reader</a:t>
            </a:r>
            <a:endParaRPr sz="1800">
              <a:solidFill>
                <a:schemeClr val="dk2"/>
              </a:solidFill>
              <a:latin typeface="Playfair Display"/>
              <a:ea typeface="Playfair Display"/>
              <a:cs typeface="Playfair Display"/>
              <a:sym typeface="Playfair Display"/>
            </a:endParaRPr>
          </a:p>
          <a:p>
            <a:pPr marL="457200" lvl="0" indent="-342900" algn="l" rtl="0">
              <a:spcBef>
                <a:spcPts val="0"/>
              </a:spcBef>
              <a:spcAft>
                <a:spcPts val="0"/>
              </a:spcAft>
              <a:buClr>
                <a:schemeClr val="dk2"/>
              </a:buClr>
              <a:buSzPts val="1800"/>
              <a:buFont typeface="Playfair Display"/>
              <a:buChar char="●"/>
            </a:pPr>
            <a:r>
              <a:rPr lang="fr" sz="1800">
                <a:solidFill>
                  <a:schemeClr val="dk2"/>
                </a:solidFill>
                <a:latin typeface="Playfair Display"/>
                <a:ea typeface="Playfair Display"/>
                <a:cs typeface="Playfair Display"/>
                <a:sym typeface="Playfair Display"/>
              </a:rPr>
              <a:t>HC-05 Bluetooth module</a:t>
            </a:r>
            <a:endParaRPr sz="1800">
              <a:solidFill>
                <a:schemeClr val="dk2"/>
              </a:solidFill>
              <a:latin typeface="Playfair Display"/>
              <a:ea typeface="Playfair Display"/>
              <a:cs typeface="Playfair Display"/>
              <a:sym typeface="Playfair Display"/>
            </a:endParaRPr>
          </a:p>
          <a:p>
            <a:pPr marL="457200" lvl="0" indent="-342900" algn="l" rtl="0">
              <a:spcBef>
                <a:spcPts val="0"/>
              </a:spcBef>
              <a:spcAft>
                <a:spcPts val="0"/>
              </a:spcAft>
              <a:buClr>
                <a:schemeClr val="dk2"/>
              </a:buClr>
              <a:buSzPts val="1800"/>
              <a:buFont typeface="Playfair Display"/>
              <a:buChar char="●"/>
            </a:pPr>
            <a:r>
              <a:rPr lang="fr" sz="1800">
                <a:solidFill>
                  <a:schemeClr val="dk2"/>
                </a:solidFill>
                <a:latin typeface="Playfair Display"/>
                <a:ea typeface="Playfair Display"/>
                <a:cs typeface="Playfair Display"/>
                <a:sym typeface="Playfair Display"/>
              </a:rPr>
              <a:t>2x Resistors (1k</a:t>
            </a:r>
            <a:r>
              <a:rPr lang="fr" sz="1850">
                <a:solidFill>
                  <a:schemeClr val="dk2"/>
                </a:solidFill>
              </a:rPr>
              <a:t>Ω </a:t>
            </a:r>
            <a:r>
              <a:rPr lang="fr" sz="1850">
                <a:solidFill>
                  <a:schemeClr val="dk2"/>
                </a:solidFill>
                <a:latin typeface="Playfair Display"/>
                <a:ea typeface="Playfair Display"/>
                <a:cs typeface="Playfair Display"/>
                <a:sym typeface="Playfair Display"/>
              </a:rPr>
              <a:t>and 2k</a:t>
            </a:r>
            <a:r>
              <a:rPr lang="fr" sz="1850">
                <a:solidFill>
                  <a:schemeClr val="dk2"/>
                </a:solidFill>
              </a:rPr>
              <a:t>Ω)</a:t>
            </a:r>
            <a:endParaRPr sz="1850">
              <a:solidFill>
                <a:schemeClr val="dk2"/>
              </a:solidFill>
            </a:endParaRPr>
          </a:p>
          <a:p>
            <a:pPr marL="457200" lvl="0" indent="-342900" algn="l" rtl="0">
              <a:spcBef>
                <a:spcPts val="0"/>
              </a:spcBef>
              <a:spcAft>
                <a:spcPts val="0"/>
              </a:spcAft>
              <a:buClr>
                <a:schemeClr val="dk2"/>
              </a:buClr>
              <a:buSzPts val="1800"/>
              <a:buFont typeface="Playfair Display"/>
              <a:buChar char="●"/>
            </a:pPr>
            <a:r>
              <a:rPr lang="fr" sz="1800">
                <a:solidFill>
                  <a:schemeClr val="dk2"/>
                </a:solidFill>
                <a:latin typeface="Playfair Display"/>
                <a:ea typeface="Playfair Display"/>
                <a:cs typeface="Playfair Display"/>
                <a:sym typeface="Playfair Display"/>
              </a:rPr>
              <a:t>3x CR2032 Lithium-ion batteries</a:t>
            </a:r>
            <a:endParaRPr sz="1800">
              <a:solidFill>
                <a:schemeClr val="dk2"/>
              </a:solidFill>
              <a:latin typeface="Playfair Display"/>
              <a:ea typeface="Playfair Display"/>
              <a:cs typeface="Playfair Display"/>
              <a:sym typeface="Playfair Display"/>
            </a:endParaRPr>
          </a:p>
          <a:p>
            <a:pPr marL="457200" lvl="0" indent="-342900" algn="l" rtl="0">
              <a:spcBef>
                <a:spcPts val="0"/>
              </a:spcBef>
              <a:spcAft>
                <a:spcPts val="0"/>
              </a:spcAft>
              <a:buClr>
                <a:schemeClr val="dk2"/>
              </a:buClr>
              <a:buSzPts val="1800"/>
              <a:buFont typeface="Playfair Display"/>
              <a:buChar char="●"/>
            </a:pPr>
            <a:r>
              <a:rPr lang="fr" sz="1800">
                <a:solidFill>
                  <a:schemeClr val="dk2"/>
                </a:solidFill>
                <a:latin typeface="Playfair Display"/>
                <a:ea typeface="Playfair Display"/>
                <a:cs typeface="Playfair Display"/>
                <a:sym typeface="Playfair Display"/>
              </a:rPr>
              <a:t>Breadboard</a:t>
            </a:r>
            <a:endParaRPr sz="1800">
              <a:solidFill>
                <a:schemeClr val="dk2"/>
              </a:solidFill>
              <a:latin typeface="Playfair Display"/>
              <a:ea typeface="Playfair Display"/>
              <a:cs typeface="Playfair Display"/>
              <a:sym typeface="Playfair Display"/>
            </a:endParaRPr>
          </a:p>
        </p:txBody>
      </p:sp>
      <p:sp>
        <p:nvSpPr>
          <p:cNvPr id="411" name="Google Shape;411;p48"/>
          <p:cNvSpPr txBox="1"/>
          <p:nvPr/>
        </p:nvSpPr>
        <p:spPr>
          <a:xfrm>
            <a:off x="0" y="4554150"/>
            <a:ext cx="363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solidFill>
                  <a:schemeClr val="dk2"/>
                </a:solidFill>
                <a:latin typeface="Playfair Display"/>
                <a:ea typeface="Playfair Display"/>
                <a:cs typeface="Playfair Display"/>
                <a:sym typeface="Playfair Display"/>
              </a:rPr>
              <a:t>[6]</a:t>
            </a:r>
            <a:endParaRPr sz="900">
              <a:solidFill>
                <a:schemeClr val="dk2"/>
              </a:solidFill>
              <a:latin typeface="Playfair Display"/>
              <a:ea typeface="Playfair Display"/>
              <a:cs typeface="Playfair Display"/>
              <a:sym typeface="Playfair Display"/>
            </a:endParaRPr>
          </a:p>
        </p:txBody>
      </p:sp>
      <p:sp>
        <p:nvSpPr>
          <p:cNvPr id="10" name="Google Shape;391;p47">
            <a:extLst>
              <a:ext uri="{FF2B5EF4-FFF2-40B4-BE49-F238E27FC236}">
                <a16:creationId xmlns:a16="http://schemas.microsoft.com/office/drawing/2014/main" id="{FD6ABEB4-EB88-4A75-9AAF-6F13ADB53827}"/>
              </a:ext>
            </a:extLst>
          </p:cNvPr>
          <p:cNvSpPr/>
          <p:nvPr/>
        </p:nvSpPr>
        <p:spPr>
          <a:xfrm>
            <a:off x="0" y="4877250"/>
            <a:ext cx="9144000" cy="266400"/>
          </a:xfrm>
          <a:prstGeom prst="rect">
            <a:avLst/>
          </a:prstGeom>
          <a:solidFill>
            <a:srgbClr val="F8E7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highlight>
                <a:srgbClr val="F8E71C"/>
              </a:highlight>
              <a:latin typeface="Playfair Display"/>
              <a:ea typeface="Playfair Display"/>
              <a:cs typeface="Playfair Display"/>
              <a:sym typeface="Playfair Display"/>
            </a:endParaRPr>
          </a:p>
        </p:txBody>
      </p:sp>
      <p:sp>
        <p:nvSpPr>
          <p:cNvPr id="11" name="Google Shape;392;p47">
            <a:extLst>
              <a:ext uri="{FF2B5EF4-FFF2-40B4-BE49-F238E27FC236}">
                <a16:creationId xmlns:a16="http://schemas.microsoft.com/office/drawing/2014/main" id="{C5F35514-E2F4-4449-A7A4-022D0B6C0364}"/>
              </a:ext>
            </a:extLst>
          </p:cNvPr>
          <p:cNvSpPr txBox="1"/>
          <p:nvPr/>
        </p:nvSpPr>
        <p:spPr>
          <a:xfrm>
            <a:off x="302024" y="4877250"/>
            <a:ext cx="2139825"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tx2">
                    <a:lumMod val="50000"/>
                  </a:schemeClr>
                </a:solidFill>
                <a:highlight>
                  <a:srgbClr val="F8E71C"/>
                </a:highlight>
                <a:latin typeface="Playfair Display"/>
                <a:ea typeface="Playfair Display"/>
                <a:cs typeface="Playfair Display"/>
                <a:sym typeface="Playfair Display"/>
              </a:rPr>
              <a:t>EMPATHY AND </a:t>
            </a:r>
            <a:r>
              <a:rPr lang="fr" sz="1100" b="1" dirty="0">
                <a:solidFill>
                  <a:schemeClr val="tx2">
                    <a:lumMod val="50000"/>
                  </a:schemeClr>
                </a:solidFill>
                <a:latin typeface="Playfair Display"/>
                <a:ea typeface="Playfair Display"/>
                <a:cs typeface="Playfair Display"/>
                <a:sym typeface="Playfair Display"/>
              </a:rPr>
              <a:t>DEFINITION</a:t>
            </a:r>
            <a:endParaRPr sz="1100" b="1" dirty="0">
              <a:solidFill>
                <a:schemeClr val="tx2">
                  <a:lumMod val="50000"/>
                </a:schemeClr>
              </a:solidFill>
              <a:latin typeface="Playfair Display"/>
              <a:ea typeface="Playfair Display"/>
              <a:cs typeface="Playfair Display"/>
              <a:sym typeface="Playfair Display"/>
            </a:endParaRPr>
          </a:p>
        </p:txBody>
      </p:sp>
      <p:sp>
        <p:nvSpPr>
          <p:cNvPr id="12" name="Google Shape;393;p47">
            <a:extLst>
              <a:ext uri="{FF2B5EF4-FFF2-40B4-BE49-F238E27FC236}">
                <a16:creationId xmlns:a16="http://schemas.microsoft.com/office/drawing/2014/main" id="{B1311B1E-901A-4474-AD7C-B01EF7CB3DB9}"/>
              </a:ext>
            </a:extLst>
          </p:cNvPr>
          <p:cNvSpPr txBox="1"/>
          <p:nvPr/>
        </p:nvSpPr>
        <p:spPr>
          <a:xfrm>
            <a:off x="3239900" y="4877250"/>
            <a:ext cx="17379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tx2">
                    <a:lumMod val="50000"/>
                  </a:schemeClr>
                </a:solidFill>
                <a:highlight>
                  <a:srgbClr val="F8E71C"/>
                </a:highlight>
                <a:latin typeface="Playfair Display"/>
                <a:ea typeface="Playfair Display"/>
                <a:cs typeface="Playfair Display"/>
                <a:sym typeface="Playfair Display"/>
              </a:rPr>
              <a:t>CONCEPTUALIZATION</a:t>
            </a:r>
            <a:endParaRPr sz="1100" b="1" dirty="0">
              <a:solidFill>
                <a:schemeClr val="tx2">
                  <a:lumMod val="50000"/>
                </a:schemeClr>
              </a:solidFill>
              <a:highlight>
                <a:srgbClr val="F8E71C"/>
              </a:highlight>
              <a:latin typeface="Playfair Display"/>
              <a:ea typeface="Playfair Display"/>
              <a:cs typeface="Playfair Display"/>
              <a:sym typeface="Playfair Display"/>
            </a:endParaRPr>
          </a:p>
        </p:txBody>
      </p:sp>
      <p:sp>
        <p:nvSpPr>
          <p:cNvPr id="13" name="Google Shape;394;p47">
            <a:extLst>
              <a:ext uri="{FF2B5EF4-FFF2-40B4-BE49-F238E27FC236}">
                <a16:creationId xmlns:a16="http://schemas.microsoft.com/office/drawing/2014/main" id="{E2F0B2DD-5A00-4F07-A93D-F652A0F89ECB}"/>
              </a:ext>
            </a:extLst>
          </p:cNvPr>
          <p:cNvSpPr txBox="1"/>
          <p:nvPr/>
        </p:nvSpPr>
        <p:spPr>
          <a:xfrm>
            <a:off x="6558199" y="4877250"/>
            <a:ext cx="2337475"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a:solidFill>
                  <a:schemeClr val="dk2"/>
                </a:solidFill>
                <a:highlight>
                  <a:srgbClr val="F8E71C"/>
                </a:highlight>
                <a:latin typeface="Playfair Display"/>
                <a:ea typeface="Playfair Display"/>
                <a:cs typeface="Playfair Display"/>
                <a:sym typeface="Playfair Display"/>
              </a:rPr>
              <a:t>PROTOTYPING AND TESTING</a:t>
            </a:r>
            <a:endParaRPr sz="1100" b="1">
              <a:solidFill>
                <a:schemeClr val="dk2"/>
              </a:solidFill>
              <a:highlight>
                <a:srgbClr val="F8E71C"/>
              </a:highlight>
              <a:latin typeface="Playfair Display"/>
              <a:ea typeface="Playfair Display"/>
              <a:cs typeface="Playfair Display"/>
              <a:sym typeface="Playfair Display"/>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49"/>
          <p:cNvSpPr txBox="1">
            <a:spLocks noGrp="1"/>
          </p:cNvSpPr>
          <p:nvPr>
            <p:ph type="title"/>
          </p:nvPr>
        </p:nvSpPr>
        <p:spPr>
          <a:xfrm>
            <a:off x="311700" y="0"/>
            <a:ext cx="1851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Prototype 1</a:t>
            </a:r>
            <a:endParaRPr/>
          </a:p>
        </p:txBody>
      </p:sp>
      <p:pic>
        <p:nvPicPr>
          <p:cNvPr id="417" name="Google Shape;417;p49"/>
          <p:cNvPicPr preferRelativeResize="0"/>
          <p:nvPr/>
        </p:nvPicPr>
        <p:blipFill>
          <a:blip r:embed="rId3">
            <a:alphaModFix/>
          </a:blip>
          <a:stretch>
            <a:fillRect/>
          </a:stretch>
        </p:blipFill>
        <p:spPr>
          <a:xfrm>
            <a:off x="6026200" y="0"/>
            <a:ext cx="3117800" cy="4833950"/>
          </a:xfrm>
          <a:prstGeom prst="rect">
            <a:avLst/>
          </a:prstGeom>
          <a:noFill/>
          <a:ln w="25400" cap="flat" cmpd="sng">
            <a:solidFill>
              <a:srgbClr val="000000"/>
            </a:solidFill>
            <a:prstDash val="solid"/>
            <a:miter lim="8000"/>
            <a:headEnd type="none" w="sm" len="sm"/>
            <a:tailEnd type="none" w="sm" len="sm"/>
          </a:ln>
        </p:spPr>
      </p:pic>
      <p:graphicFrame>
        <p:nvGraphicFramePr>
          <p:cNvPr id="418" name="Google Shape;418;p49"/>
          <p:cNvGraphicFramePr/>
          <p:nvPr/>
        </p:nvGraphicFramePr>
        <p:xfrm>
          <a:off x="247775" y="978500"/>
          <a:ext cx="5392400" cy="2951805"/>
        </p:xfrm>
        <a:graphic>
          <a:graphicData uri="http://schemas.openxmlformats.org/drawingml/2006/table">
            <a:tbl>
              <a:tblPr>
                <a:noFill/>
                <a:tableStyleId>{D3753883-572E-4C58-828E-03AD88F608CC}</a:tableStyleId>
              </a:tblPr>
              <a:tblGrid>
                <a:gridCol w="2631250">
                  <a:extLst>
                    <a:ext uri="{9D8B030D-6E8A-4147-A177-3AD203B41FA5}">
                      <a16:colId xmlns:a16="http://schemas.microsoft.com/office/drawing/2014/main" val="20000"/>
                    </a:ext>
                  </a:extLst>
                </a:gridCol>
                <a:gridCol w="2761150">
                  <a:extLst>
                    <a:ext uri="{9D8B030D-6E8A-4147-A177-3AD203B41FA5}">
                      <a16:colId xmlns:a16="http://schemas.microsoft.com/office/drawing/2014/main" val="20001"/>
                    </a:ext>
                  </a:extLst>
                </a:gridCol>
              </a:tblGrid>
              <a:tr h="453675">
                <a:tc>
                  <a:txBody>
                    <a:bodyPr/>
                    <a:lstStyle/>
                    <a:p>
                      <a:pPr marL="0" lvl="0" indent="0" algn="ctr" rtl="0">
                        <a:spcBef>
                          <a:spcPts val="0"/>
                        </a:spcBef>
                        <a:spcAft>
                          <a:spcPts val="0"/>
                        </a:spcAft>
                        <a:buNone/>
                      </a:pPr>
                      <a:r>
                        <a:rPr lang="fr">
                          <a:latin typeface="Playfair Display"/>
                          <a:ea typeface="Playfair Display"/>
                          <a:cs typeface="Playfair Display"/>
                          <a:sym typeface="Playfair Display"/>
                        </a:rPr>
                        <a:t>Tests</a:t>
                      </a:r>
                      <a:endParaRPr>
                        <a:latin typeface="Playfair Display"/>
                        <a:ea typeface="Playfair Display"/>
                        <a:cs typeface="Playfair Display"/>
                        <a:sym typeface="Playfair Display"/>
                      </a:endParaRPr>
                    </a:p>
                  </a:txBody>
                  <a:tcPr marL="91425" marR="91425" marT="91425" marB="91425">
                    <a:solidFill>
                      <a:srgbClr val="FF9900"/>
                    </a:solidFill>
                  </a:tcPr>
                </a:tc>
                <a:tc>
                  <a:txBody>
                    <a:bodyPr/>
                    <a:lstStyle/>
                    <a:p>
                      <a:pPr marL="0" lvl="0" indent="0" algn="ctr" rtl="0">
                        <a:spcBef>
                          <a:spcPts val="0"/>
                        </a:spcBef>
                        <a:spcAft>
                          <a:spcPts val="0"/>
                        </a:spcAft>
                        <a:buNone/>
                      </a:pPr>
                      <a:r>
                        <a:rPr lang="fr">
                          <a:latin typeface="Playfair Display"/>
                          <a:ea typeface="Playfair Display"/>
                          <a:cs typeface="Playfair Display"/>
                          <a:sym typeface="Playfair Display"/>
                        </a:rPr>
                        <a:t>Results</a:t>
                      </a:r>
                      <a:endParaRPr>
                        <a:latin typeface="Playfair Display"/>
                        <a:ea typeface="Playfair Display"/>
                        <a:cs typeface="Playfair Display"/>
                        <a:sym typeface="Playfair Display"/>
                      </a:endParaRPr>
                    </a:p>
                  </a:txBody>
                  <a:tcPr marL="91425" marR="91425" marT="91425" marB="91425">
                    <a:solidFill>
                      <a:srgbClr val="FF9900"/>
                    </a:solidFill>
                  </a:tcPr>
                </a:tc>
                <a:extLst>
                  <a:ext uri="{0D108BD9-81ED-4DB2-BD59-A6C34878D82A}">
                    <a16:rowId xmlns:a16="http://schemas.microsoft.com/office/drawing/2014/main" val="10000"/>
                  </a:ext>
                </a:extLst>
              </a:tr>
              <a:tr h="1675200">
                <a:tc>
                  <a:txBody>
                    <a:bodyPr/>
                    <a:lstStyle/>
                    <a:p>
                      <a:pPr marL="0" lvl="0" indent="0" algn="ctr" rtl="0">
                        <a:spcBef>
                          <a:spcPts val="0"/>
                        </a:spcBef>
                        <a:spcAft>
                          <a:spcPts val="0"/>
                        </a:spcAft>
                        <a:buNone/>
                      </a:pPr>
                      <a:r>
                        <a:rPr lang="fr">
                          <a:latin typeface="Playfair Display"/>
                          <a:ea typeface="Playfair Display"/>
                          <a:cs typeface="Playfair Display"/>
                          <a:sym typeface="Playfair Display"/>
                        </a:rPr>
                        <a:t>PLA permeability of radio waves emitted by the RFID reader (critical functionality).</a:t>
                      </a:r>
                      <a:endParaRPr>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fr">
                          <a:latin typeface="Playfair Display"/>
                          <a:ea typeface="Playfair Display"/>
                          <a:cs typeface="Playfair Display"/>
                          <a:sym typeface="Playfair Display"/>
                        </a:rPr>
                        <a:t>The PLA material was determined to be very permeable; No effect on tag detection range when casing is placed between it and the RFID reader.</a:t>
                      </a:r>
                      <a:endParaRPr>
                        <a:latin typeface="Playfair Display"/>
                        <a:ea typeface="Playfair Display"/>
                        <a:cs typeface="Playfair Display"/>
                        <a:sym typeface="Playfair Display"/>
                      </a:endParaRPr>
                    </a:p>
                  </a:txBody>
                  <a:tcPr marL="91425" marR="91425" marT="91425" marB="91425"/>
                </a:tc>
                <a:extLst>
                  <a:ext uri="{0D108BD9-81ED-4DB2-BD59-A6C34878D82A}">
                    <a16:rowId xmlns:a16="http://schemas.microsoft.com/office/drawing/2014/main" val="10001"/>
                  </a:ext>
                </a:extLst>
              </a:tr>
              <a:tr h="453675">
                <a:tc>
                  <a:txBody>
                    <a:bodyPr/>
                    <a:lstStyle/>
                    <a:p>
                      <a:pPr marL="0" lvl="0" indent="0" algn="ctr" rtl="0">
                        <a:spcBef>
                          <a:spcPts val="0"/>
                        </a:spcBef>
                        <a:spcAft>
                          <a:spcPts val="0"/>
                        </a:spcAft>
                        <a:buNone/>
                      </a:pPr>
                      <a:r>
                        <a:rPr lang="fr">
                          <a:latin typeface="Playfair Display"/>
                          <a:ea typeface="Playfair Display"/>
                          <a:cs typeface="Playfair Display"/>
                          <a:sym typeface="Playfair Display"/>
                        </a:rPr>
                        <a:t>RFID reading and detection range, reading speed.</a:t>
                      </a:r>
                      <a:endParaRPr>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fr">
                          <a:latin typeface="Playfair Display"/>
                          <a:ea typeface="Playfair Display"/>
                          <a:cs typeface="Playfair Display"/>
                          <a:sym typeface="Playfair Display"/>
                        </a:rPr>
                        <a:t>-Average reading and detection range: ~3.5 cm</a:t>
                      </a:r>
                      <a:endParaRPr>
                        <a:latin typeface="Playfair Display"/>
                        <a:ea typeface="Playfair Display"/>
                        <a:cs typeface="Playfair Display"/>
                        <a:sym typeface="Playfair Display"/>
                      </a:endParaRPr>
                    </a:p>
                    <a:p>
                      <a:pPr marL="0" lvl="0" indent="0" algn="ctr" rtl="0">
                        <a:spcBef>
                          <a:spcPts val="0"/>
                        </a:spcBef>
                        <a:spcAft>
                          <a:spcPts val="0"/>
                        </a:spcAft>
                        <a:buNone/>
                      </a:pPr>
                      <a:r>
                        <a:rPr lang="fr">
                          <a:latin typeface="Playfair Display"/>
                          <a:ea typeface="Playfair Display"/>
                          <a:cs typeface="Playfair Display"/>
                          <a:sym typeface="Playfair Display"/>
                        </a:rPr>
                        <a:t>-Average reading speed: ~1.5 s</a:t>
                      </a:r>
                      <a:endParaRPr>
                        <a:latin typeface="Playfair Display"/>
                        <a:ea typeface="Playfair Display"/>
                        <a:cs typeface="Playfair Display"/>
                        <a:sym typeface="Playfair Display"/>
                      </a:endParaRPr>
                    </a:p>
                  </a:txBody>
                  <a:tcPr marL="91425" marR="91425" marT="91425" marB="91425"/>
                </a:tc>
                <a:extLst>
                  <a:ext uri="{0D108BD9-81ED-4DB2-BD59-A6C34878D82A}">
                    <a16:rowId xmlns:a16="http://schemas.microsoft.com/office/drawing/2014/main" val="10002"/>
                  </a:ext>
                </a:extLst>
              </a:tr>
            </a:tbl>
          </a:graphicData>
        </a:graphic>
      </p:graphicFrame>
      <p:sp>
        <p:nvSpPr>
          <p:cNvPr id="423" name="Google Shape;423;p49"/>
          <p:cNvSpPr txBox="1"/>
          <p:nvPr/>
        </p:nvSpPr>
        <p:spPr>
          <a:xfrm>
            <a:off x="-1050" y="4554150"/>
            <a:ext cx="363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solidFill>
                  <a:schemeClr val="dk2"/>
                </a:solidFill>
                <a:latin typeface="Playfair Display"/>
                <a:ea typeface="Playfair Display"/>
                <a:cs typeface="Playfair Display"/>
                <a:sym typeface="Playfair Display"/>
              </a:rPr>
              <a:t>[6]</a:t>
            </a:r>
            <a:endParaRPr sz="900">
              <a:solidFill>
                <a:schemeClr val="dk2"/>
              </a:solidFill>
              <a:latin typeface="Playfair Display"/>
              <a:ea typeface="Playfair Display"/>
              <a:cs typeface="Playfair Display"/>
              <a:sym typeface="Playfair Display"/>
            </a:endParaRPr>
          </a:p>
        </p:txBody>
      </p:sp>
      <p:sp>
        <p:nvSpPr>
          <p:cNvPr id="10" name="Google Shape;391;p47">
            <a:extLst>
              <a:ext uri="{FF2B5EF4-FFF2-40B4-BE49-F238E27FC236}">
                <a16:creationId xmlns:a16="http://schemas.microsoft.com/office/drawing/2014/main" id="{70ECC666-AA9B-4D01-B5AC-89A5B0C364A6}"/>
              </a:ext>
            </a:extLst>
          </p:cNvPr>
          <p:cNvSpPr/>
          <p:nvPr/>
        </p:nvSpPr>
        <p:spPr>
          <a:xfrm>
            <a:off x="0" y="4877250"/>
            <a:ext cx="9144000" cy="266400"/>
          </a:xfrm>
          <a:prstGeom prst="rect">
            <a:avLst/>
          </a:prstGeom>
          <a:solidFill>
            <a:srgbClr val="F8E7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highlight>
                <a:srgbClr val="F8E71C"/>
              </a:highlight>
              <a:latin typeface="Playfair Display"/>
              <a:ea typeface="Playfair Display"/>
              <a:cs typeface="Playfair Display"/>
              <a:sym typeface="Playfair Display"/>
            </a:endParaRPr>
          </a:p>
        </p:txBody>
      </p:sp>
      <p:sp>
        <p:nvSpPr>
          <p:cNvPr id="11" name="Google Shape;392;p47">
            <a:extLst>
              <a:ext uri="{FF2B5EF4-FFF2-40B4-BE49-F238E27FC236}">
                <a16:creationId xmlns:a16="http://schemas.microsoft.com/office/drawing/2014/main" id="{55A12436-680E-47B7-A71B-F27119E97801}"/>
              </a:ext>
            </a:extLst>
          </p:cNvPr>
          <p:cNvSpPr txBox="1"/>
          <p:nvPr/>
        </p:nvSpPr>
        <p:spPr>
          <a:xfrm>
            <a:off x="302024" y="4877250"/>
            <a:ext cx="2139825"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tx2">
                    <a:lumMod val="50000"/>
                  </a:schemeClr>
                </a:solidFill>
                <a:highlight>
                  <a:srgbClr val="F8E71C"/>
                </a:highlight>
                <a:latin typeface="Playfair Display"/>
                <a:ea typeface="Playfair Display"/>
                <a:cs typeface="Playfair Display"/>
                <a:sym typeface="Playfair Display"/>
              </a:rPr>
              <a:t>EMPATHY AND </a:t>
            </a:r>
            <a:r>
              <a:rPr lang="fr" sz="1100" b="1" dirty="0">
                <a:solidFill>
                  <a:schemeClr val="tx2">
                    <a:lumMod val="50000"/>
                  </a:schemeClr>
                </a:solidFill>
                <a:latin typeface="Playfair Display"/>
                <a:ea typeface="Playfair Display"/>
                <a:cs typeface="Playfair Display"/>
                <a:sym typeface="Playfair Display"/>
              </a:rPr>
              <a:t>DEFINITION</a:t>
            </a:r>
            <a:endParaRPr sz="1100" b="1" dirty="0">
              <a:solidFill>
                <a:schemeClr val="tx2">
                  <a:lumMod val="50000"/>
                </a:schemeClr>
              </a:solidFill>
              <a:latin typeface="Playfair Display"/>
              <a:ea typeface="Playfair Display"/>
              <a:cs typeface="Playfair Display"/>
              <a:sym typeface="Playfair Display"/>
            </a:endParaRPr>
          </a:p>
        </p:txBody>
      </p:sp>
      <p:sp>
        <p:nvSpPr>
          <p:cNvPr id="12" name="Google Shape;393;p47">
            <a:extLst>
              <a:ext uri="{FF2B5EF4-FFF2-40B4-BE49-F238E27FC236}">
                <a16:creationId xmlns:a16="http://schemas.microsoft.com/office/drawing/2014/main" id="{5597BA41-45EA-45DF-9AA1-5726F500458D}"/>
              </a:ext>
            </a:extLst>
          </p:cNvPr>
          <p:cNvSpPr txBox="1"/>
          <p:nvPr/>
        </p:nvSpPr>
        <p:spPr>
          <a:xfrm>
            <a:off x="3239900" y="4877250"/>
            <a:ext cx="17379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tx2">
                    <a:lumMod val="50000"/>
                  </a:schemeClr>
                </a:solidFill>
                <a:highlight>
                  <a:srgbClr val="F8E71C"/>
                </a:highlight>
                <a:latin typeface="Playfair Display"/>
                <a:ea typeface="Playfair Display"/>
                <a:cs typeface="Playfair Display"/>
                <a:sym typeface="Playfair Display"/>
              </a:rPr>
              <a:t>CONCEPTUALIZATION</a:t>
            </a:r>
            <a:endParaRPr sz="1100" b="1" dirty="0">
              <a:solidFill>
                <a:schemeClr val="tx2">
                  <a:lumMod val="50000"/>
                </a:schemeClr>
              </a:solidFill>
              <a:highlight>
                <a:srgbClr val="F8E71C"/>
              </a:highlight>
              <a:latin typeface="Playfair Display"/>
              <a:ea typeface="Playfair Display"/>
              <a:cs typeface="Playfair Display"/>
              <a:sym typeface="Playfair Display"/>
            </a:endParaRPr>
          </a:p>
        </p:txBody>
      </p:sp>
      <p:sp>
        <p:nvSpPr>
          <p:cNvPr id="13" name="Google Shape;394;p47">
            <a:extLst>
              <a:ext uri="{FF2B5EF4-FFF2-40B4-BE49-F238E27FC236}">
                <a16:creationId xmlns:a16="http://schemas.microsoft.com/office/drawing/2014/main" id="{6068A032-EF40-49D6-9EBF-70849CEDF9D7}"/>
              </a:ext>
            </a:extLst>
          </p:cNvPr>
          <p:cNvSpPr txBox="1"/>
          <p:nvPr/>
        </p:nvSpPr>
        <p:spPr>
          <a:xfrm>
            <a:off x="6558199" y="4877250"/>
            <a:ext cx="2337475"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a:solidFill>
                  <a:schemeClr val="dk2"/>
                </a:solidFill>
                <a:highlight>
                  <a:srgbClr val="F8E71C"/>
                </a:highlight>
                <a:latin typeface="Playfair Display"/>
                <a:ea typeface="Playfair Display"/>
                <a:cs typeface="Playfair Display"/>
                <a:sym typeface="Playfair Display"/>
              </a:rPr>
              <a:t>PROTOTYPING AND TESTING</a:t>
            </a:r>
            <a:endParaRPr sz="1100" b="1">
              <a:solidFill>
                <a:schemeClr val="dk2"/>
              </a:solidFill>
              <a:highlight>
                <a:srgbClr val="F8E71C"/>
              </a:highlight>
              <a:latin typeface="Playfair Display"/>
              <a:ea typeface="Playfair Display"/>
              <a:cs typeface="Playfair Display"/>
              <a:sym typeface="Playfair Display"/>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0"/>
          <p:cNvSpPr txBox="1">
            <a:spLocks noGrp="1"/>
          </p:cNvSpPr>
          <p:nvPr>
            <p:ph type="title"/>
          </p:nvPr>
        </p:nvSpPr>
        <p:spPr>
          <a:xfrm>
            <a:off x="311700" y="0"/>
            <a:ext cx="1851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Prototype 2</a:t>
            </a:r>
            <a:endParaRPr/>
          </a:p>
        </p:txBody>
      </p:sp>
      <p:sp>
        <p:nvSpPr>
          <p:cNvPr id="429" name="Google Shape;429;p50"/>
          <p:cNvSpPr txBox="1"/>
          <p:nvPr/>
        </p:nvSpPr>
        <p:spPr>
          <a:xfrm>
            <a:off x="247775" y="1024050"/>
            <a:ext cx="5065500" cy="393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a:solidFill>
                  <a:schemeClr val="dk2"/>
                </a:solidFill>
                <a:latin typeface="Playfair Display"/>
                <a:ea typeface="Playfair Display"/>
                <a:cs typeface="Playfair Display"/>
                <a:sym typeface="Playfair Display"/>
              </a:rPr>
              <a:t>Consisted of:</a:t>
            </a:r>
            <a:endParaRPr sz="1800">
              <a:solidFill>
                <a:schemeClr val="dk2"/>
              </a:solidFill>
              <a:latin typeface="Playfair Display"/>
              <a:ea typeface="Playfair Display"/>
              <a:cs typeface="Playfair Display"/>
              <a:sym typeface="Playfair Display"/>
            </a:endParaRPr>
          </a:p>
          <a:p>
            <a:pPr marL="457200" lvl="0" indent="-342900" algn="l" rtl="0">
              <a:spcBef>
                <a:spcPts val="0"/>
              </a:spcBef>
              <a:spcAft>
                <a:spcPts val="0"/>
              </a:spcAft>
              <a:buClr>
                <a:schemeClr val="dk2"/>
              </a:buClr>
              <a:buSzPts val="1800"/>
              <a:buFont typeface="Playfair Display"/>
              <a:buChar char="●"/>
            </a:pPr>
            <a:r>
              <a:rPr lang="fr" sz="1800">
                <a:solidFill>
                  <a:schemeClr val="dk2"/>
                </a:solidFill>
                <a:latin typeface="Playfair Display"/>
                <a:ea typeface="Playfair Display"/>
                <a:cs typeface="Playfair Display"/>
                <a:sym typeface="Playfair Display"/>
              </a:rPr>
              <a:t>3D printed 16*10*5 cm³ PLA casing</a:t>
            </a:r>
            <a:endParaRPr sz="1800">
              <a:solidFill>
                <a:schemeClr val="dk2"/>
              </a:solidFill>
              <a:latin typeface="Playfair Display"/>
              <a:ea typeface="Playfair Display"/>
              <a:cs typeface="Playfair Display"/>
              <a:sym typeface="Playfair Display"/>
            </a:endParaRPr>
          </a:p>
          <a:p>
            <a:pPr marL="457200" lvl="0" indent="-342900" algn="l" rtl="0">
              <a:spcBef>
                <a:spcPts val="0"/>
              </a:spcBef>
              <a:spcAft>
                <a:spcPts val="0"/>
              </a:spcAft>
              <a:buClr>
                <a:schemeClr val="dk2"/>
              </a:buClr>
              <a:buSzPts val="1800"/>
              <a:buFont typeface="Playfair Display"/>
              <a:buChar char="●"/>
            </a:pPr>
            <a:r>
              <a:rPr lang="fr" sz="1800">
                <a:solidFill>
                  <a:schemeClr val="dk2"/>
                </a:solidFill>
                <a:latin typeface="Playfair Display"/>
                <a:ea typeface="Playfair Display"/>
                <a:cs typeface="Playfair Display"/>
                <a:sym typeface="Playfair Display"/>
              </a:rPr>
              <a:t>Arduino UNO R3 (Clone)</a:t>
            </a:r>
            <a:endParaRPr sz="1800">
              <a:solidFill>
                <a:schemeClr val="dk2"/>
              </a:solidFill>
              <a:latin typeface="Playfair Display"/>
              <a:ea typeface="Playfair Display"/>
              <a:cs typeface="Playfair Display"/>
              <a:sym typeface="Playfair Display"/>
            </a:endParaRPr>
          </a:p>
          <a:p>
            <a:pPr marL="457200" lvl="0" indent="-342900" algn="l" rtl="0">
              <a:spcBef>
                <a:spcPts val="0"/>
              </a:spcBef>
              <a:spcAft>
                <a:spcPts val="0"/>
              </a:spcAft>
              <a:buClr>
                <a:schemeClr val="dk2"/>
              </a:buClr>
              <a:buSzPts val="1800"/>
              <a:buFont typeface="Playfair Display"/>
              <a:buChar char="●"/>
            </a:pPr>
            <a:r>
              <a:rPr lang="fr" sz="1800">
                <a:solidFill>
                  <a:schemeClr val="dk2"/>
                </a:solidFill>
                <a:latin typeface="Playfair Display"/>
                <a:ea typeface="Playfair Display"/>
                <a:cs typeface="Playfair Display"/>
                <a:sym typeface="Playfair Display"/>
              </a:rPr>
              <a:t>16x jumper cables</a:t>
            </a:r>
            <a:endParaRPr sz="1800">
              <a:solidFill>
                <a:schemeClr val="dk2"/>
              </a:solidFill>
              <a:latin typeface="Playfair Display"/>
              <a:ea typeface="Playfair Display"/>
              <a:cs typeface="Playfair Display"/>
              <a:sym typeface="Playfair Display"/>
            </a:endParaRPr>
          </a:p>
          <a:p>
            <a:pPr marL="457200" lvl="0" indent="-342900" algn="l" rtl="0">
              <a:spcBef>
                <a:spcPts val="0"/>
              </a:spcBef>
              <a:spcAft>
                <a:spcPts val="0"/>
              </a:spcAft>
              <a:buClr>
                <a:schemeClr val="dk2"/>
              </a:buClr>
              <a:buSzPts val="1800"/>
              <a:buFont typeface="Playfair Display"/>
              <a:buChar char="●"/>
            </a:pPr>
            <a:r>
              <a:rPr lang="fr" sz="1800">
                <a:solidFill>
                  <a:schemeClr val="dk2"/>
                </a:solidFill>
                <a:latin typeface="Playfair Display"/>
                <a:ea typeface="Playfair Display"/>
                <a:cs typeface="Playfair Display"/>
                <a:sym typeface="Playfair Display"/>
              </a:rPr>
              <a:t>RC522 RFID Reader</a:t>
            </a:r>
            <a:endParaRPr sz="1800">
              <a:solidFill>
                <a:schemeClr val="dk2"/>
              </a:solidFill>
              <a:latin typeface="Playfair Display"/>
              <a:ea typeface="Playfair Display"/>
              <a:cs typeface="Playfair Display"/>
              <a:sym typeface="Playfair Display"/>
            </a:endParaRPr>
          </a:p>
          <a:p>
            <a:pPr marL="457200" lvl="0" indent="-342900" algn="l" rtl="0">
              <a:spcBef>
                <a:spcPts val="0"/>
              </a:spcBef>
              <a:spcAft>
                <a:spcPts val="0"/>
              </a:spcAft>
              <a:buClr>
                <a:schemeClr val="dk2"/>
              </a:buClr>
              <a:buSzPts val="1800"/>
              <a:buFont typeface="Playfair Display"/>
              <a:buChar char="●"/>
            </a:pPr>
            <a:r>
              <a:rPr lang="fr" sz="1800">
                <a:solidFill>
                  <a:schemeClr val="dk2"/>
                </a:solidFill>
                <a:latin typeface="Playfair Display"/>
                <a:ea typeface="Playfair Display"/>
                <a:cs typeface="Playfair Display"/>
                <a:sym typeface="Playfair Display"/>
              </a:rPr>
              <a:t>HC-05 Bluetooth module</a:t>
            </a:r>
            <a:endParaRPr sz="1800">
              <a:solidFill>
                <a:schemeClr val="dk2"/>
              </a:solidFill>
              <a:latin typeface="Playfair Display"/>
              <a:ea typeface="Playfair Display"/>
              <a:cs typeface="Playfair Display"/>
              <a:sym typeface="Playfair Display"/>
            </a:endParaRPr>
          </a:p>
          <a:p>
            <a:pPr marL="457200" lvl="0" indent="-342900" algn="l" rtl="0">
              <a:spcBef>
                <a:spcPts val="0"/>
              </a:spcBef>
              <a:spcAft>
                <a:spcPts val="0"/>
              </a:spcAft>
              <a:buClr>
                <a:schemeClr val="dk2"/>
              </a:buClr>
              <a:buSzPts val="1800"/>
              <a:buFont typeface="Playfair Display"/>
              <a:buChar char="●"/>
            </a:pPr>
            <a:r>
              <a:rPr lang="fr" sz="1800">
                <a:solidFill>
                  <a:schemeClr val="dk2"/>
                </a:solidFill>
                <a:latin typeface="Playfair Display"/>
                <a:ea typeface="Playfair Display"/>
                <a:cs typeface="Playfair Display"/>
                <a:sym typeface="Playfair Display"/>
              </a:rPr>
              <a:t>3x Resistors (1k</a:t>
            </a:r>
            <a:r>
              <a:rPr lang="fr" sz="1850">
                <a:solidFill>
                  <a:schemeClr val="dk2"/>
                </a:solidFill>
              </a:rPr>
              <a:t>Ω</a:t>
            </a:r>
            <a:r>
              <a:rPr lang="fr" sz="1850">
                <a:solidFill>
                  <a:schemeClr val="dk2"/>
                </a:solidFill>
                <a:latin typeface="Playfair Display"/>
                <a:ea typeface="Playfair Display"/>
                <a:cs typeface="Playfair Display"/>
                <a:sym typeface="Playfair Display"/>
              </a:rPr>
              <a:t>)</a:t>
            </a:r>
            <a:endParaRPr sz="1850">
              <a:solidFill>
                <a:schemeClr val="dk2"/>
              </a:solidFill>
              <a:latin typeface="Playfair Display"/>
              <a:ea typeface="Playfair Display"/>
              <a:cs typeface="Playfair Display"/>
              <a:sym typeface="Playfair Display"/>
            </a:endParaRPr>
          </a:p>
          <a:p>
            <a:pPr marL="457200" lvl="0" indent="-342900" algn="l" rtl="0">
              <a:spcBef>
                <a:spcPts val="0"/>
              </a:spcBef>
              <a:spcAft>
                <a:spcPts val="0"/>
              </a:spcAft>
              <a:buClr>
                <a:schemeClr val="dk2"/>
              </a:buClr>
              <a:buSzPts val="1800"/>
              <a:buFont typeface="Playfair Display"/>
              <a:buChar char="●"/>
            </a:pPr>
            <a:r>
              <a:rPr lang="fr" sz="1800">
                <a:solidFill>
                  <a:schemeClr val="dk2"/>
                </a:solidFill>
                <a:latin typeface="Playfair Display"/>
                <a:ea typeface="Playfair Display"/>
                <a:cs typeface="Playfair Display"/>
                <a:sym typeface="Playfair Display"/>
              </a:rPr>
              <a:t>3x CR2032 Lithium-ion batteries</a:t>
            </a:r>
            <a:endParaRPr sz="1800">
              <a:solidFill>
                <a:schemeClr val="dk2"/>
              </a:solidFill>
              <a:latin typeface="Playfair Display"/>
              <a:ea typeface="Playfair Display"/>
              <a:cs typeface="Playfair Display"/>
              <a:sym typeface="Playfair Display"/>
            </a:endParaRPr>
          </a:p>
          <a:p>
            <a:pPr marL="0" lvl="0" indent="0" algn="l" rtl="0">
              <a:spcBef>
                <a:spcPts val="0"/>
              </a:spcBef>
              <a:spcAft>
                <a:spcPts val="0"/>
              </a:spcAft>
              <a:buNone/>
            </a:pPr>
            <a:endParaRPr sz="1800">
              <a:solidFill>
                <a:schemeClr val="dk2"/>
              </a:solidFill>
              <a:latin typeface="Playfair Display"/>
              <a:ea typeface="Playfair Display"/>
              <a:cs typeface="Playfair Display"/>
              <a:sym typeface="Playfair Display"/>
            </a:endParaRPr>
          </a:p>
          <a:p>
            <a:pPr marL="0" lvl="0" indent="0" algn="l" rtl="0">
              <a:spcBef>
                <a:spcPts val="0"/>
              </a:spcBef>
              <a:spcAft>
                <a:spcPts val="0"/>
              </a:spcAft>
              <a:buNone/>
            </a:pPr>
            <a:r>
              <a:rPr lang="fr" sz="1800">
                <a:solidFill>
                  <a:schemeClr val="dk2"/>
                </a:solidFill>
                <a:latin typeface="Playfair Display"/>
                <a:ea typeface="Playfair Display"/>
                <a:cs typeface="Playfair Display"/>
                <a:sym typeface="Playfair Display"/>
              </a:rPr>
              <a:t>What’s new?</a:t>
            </a:r>
            <a:endParaRPr sz="1800">
              <a:solidFill>
                <a:schemeClr val="dk2"/>
              </a:solidFill>
              <a:latin typeface="Playfair Display"/>
              <a:ea typeface="Playfair Display"/>
              <a:cs typeface="Playfair Display"/>
              <a:sym typeface="Playfair Display"/>
            </a:endParaRPr>
          </a:p>
          <a:p>
            <a:pPr marL="457200" lvl="0" indent="-342900" algn="l" rtl="0">
              <a:spcBef>
                <a:spcPts val="0"/>
              </a:spcBef>
              <a:spcAft>
                <a:spcPts val="0"/>
              </a:spcAft>
              <a:buClr>
                <a:schemeClr val="dk2"/>
              </a:buClr>
              <a:buSzPts val="1800"/>
              <a:buFont typeface="Playfair Display"/>
              <a:buChar char="●"/>
            </a:pPr>
            <a:r>
              <a:rPr lang="fr" sz="1800">
                <a:solidFill>
                  <a:schemeClr val="dk2"/>
                </a:solidFill>
                <a:latin typeface="Playfair Display"/>
                <a:ea typeface="Playfair Display"/>
                <a:cs typeface="Playfair Display"/>
                <a:sym typeface="Playfair Display"/>
              </a:rPr>
              <a:t>Breadboard was ditched (space economy)</a:t>
            </a:r>
            <a:endParaRPr sz="1800">
              <a:solidFill>
                <a:schemeClr val="dk2"/>
              </a:solidFill>
              <a:latin typeface="Playfair Display"/>
              <a:ea typeface="Playfair Display"/>
              <a:cs typeface="Playfair Display"/>
              <a:sym typeface="Playfair Display"/>
            </a:endParaRPr>
          </a:p>
          <a:p>
            <a:pPr marL="457200" lvl="0" indent="-342900" algn="l" rtl="0">
              <a:spcBef>
                <a:spcPts val="0"/>
              </a:spcBef>
              <a:spcAft>
                <a:spcPts val="0"/>
              </a:spcAft>
              <a:buClr>
                <a:schemeClr val="dk2"/>
              </a:buClr>
              <a:buSzPts val="1800"/>
              <a:buFont typeface="Playfair Display"/>
              <a:buChar char="●"/>
            </a:pPr>
            <a:r>
              <a:rPr lang="fr" sz="1800">
                <a:solidFill>
                  <a:schemeClr val="dk2"/>
                </a:solidFill>
                <a:latin typeface="Playfair Display"/>
                <a:ea typeface="Playfair Display"/>
                <a:cs typeface="Playfair Display"/>
                <a:sym typeface="Playfair Display"/>
              </a:rPr>
              <a:t>Larger casing</a:t>
            </a:r>
            <a:endParaRPr sz="1800">
              <a:solidFill>
                <a:schemeClr val="dk2"/>
              </a:solidFill>
              <a:latin typeface="Playfair Display"/>
              <a:ea typeface="Playfair Display"/>
              <a:cs typeface="Playfair Display"/>
              <a:sym typeface="Playfair Display"/>
            </a:endParaRPr>
          </a:p>
        </p:txBody>
      </p:sp>
      <p:pic>
        <p:nvPicPr>
          <p:cNvPr id="430" name="Google Shape;430;p50"/>
          <p:cNvPicPr preferRelativeResize="0"/>
          <p:nvPr/>
        </p:nvPicPr>
        <p:blipFill>
          <a:blip r:embed="rId3">
            <a:alphaModFix/>
          </a:blip>
          <a:stretch>
            <a:fillRect/>
          </a:stretch>
        </p:blipFill>
        <p:spPr>
          <a:xfrm>
            <a:off x="6558200" y="3"/>
            <a:ext cx="2571802" cy="3429048"/>
          </a:xfrm>
          <a:prstGeom prst="rect">
            <a:avLst/>
          </a:prstGeom>
          <a:noFill/>
          <a:ln w="28575" cap="flat" cmpd="sng">
            <a:solidFill>
              <a:schemeClr val="dk2"/>
            </a:solidFill>
            <a:prstDash val="solid"/>
            <a:round/>
            <a:headEnd type="none" w="sm" len="sm"/>
            <a:tailEnd type="none" w="sm" len="sm"/>
          </a:ln>
        </p:spPr>
      </p:pic>
      <p:pic>
        <p:nvPicPr>
          <p:cNvPr id="431" name="Google Shape;431;p50"/>
          <p:cNvPicPr preferRelativeResize="0"/>
          <p:nvPr/>
        </p:nvPicPr>
        <p:blipFill rotWithShape="1">
          <a:blip r:embed="rId4">
            <a:alphaModFix/>
          </a:blip>
          <a:srcRect/>
          <a:stretch/>
        </p:blipFill>
        <p:spPr>
          <a:xfrm>
            <a:off x="6558200" y="3429050"/>
            <a:ext cx="2571802" cy="1404900"/>
          </a:xfrm>
          <a:prstGeom prst="rect">
            <a:avLst/>
          </a:prstGeom>
          <a:noFill/>
          <a:ln w="28575" cap="flat" cmpd="sng">
            <a:solidFill>
              <a:schemeClr val="dk2"/>
            </a:solidFill>
            <a:prstDash val="solid"/>
            <a:round/>
            <a:headEnd type="none" w="sm" len="sm"/>
            <a:tailEnd type="none" w="sm" len="sm"/>
          </a:ln>
        </p:spPr>
      </p:pic>
      <p:sp>
        <p:nvSpPr>
          <p:cNvPr id="436" name="Google Shape;436;p50"/>
          <p:cNvSpPr txBox="1"/>
          <p:nvPr/>
        </p:nvSpPr>
        <p:spPr>
          <a:xfrm>
            <a:off x="0" y="4554150"/>
            <a:ext cx="363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solidFill>
                  <a:schemeClr val="dk2"/>
                </a:solidFill>
                <a:latin typeface="Playfair Display"/>
                <a:ea typeface="Playfair Display"/>
                <a:cs typeface="Playfair Display"/>
                <a:sym typeface="Playfair Display"/>
              </a:rPr>
              <a:t>[7]</a:t>
            </a:r>
            <a:endParaRPr sz="900">
              <a:solidFill>
                <a:schemeClr val="dk2"/>
              </a:solidFill>
              <a:latin typeface="Playfair Display"/>
              <a:ea typeface="Playfair Display"/>
              <a:cs typeface="Playfair Display"/>
              <a:sym typeface="Playfair Display"/>
            </a:endParaRPr>
          </a:p>
        </p:txBody>
      </p:sp>
      <p:sp>
        <p:nvSpPr>
          <p:cNvPr id="11" name="Google Shape;391;p47">
            <a:extLst>
              <a:ext uri="{FF2B5EF4-FFF2-40B4-BE49-F238E27FC236}">
                <a16:creationId xmlns:a16="http://schemas.microsoft.com/office/drawing/2014/main" id="{8AE3AF73-44E2-4DE1-B8E3-A560B5FF1129}"/>
              </a:ext>
            </a:extLst>
          </p:cNvPr>
          <p:cNvSpPr/>
          <p:nvPr/>
        </p:nvSpPr>
        <p:spPr>
          <a:xfrm>
            <a:off x="0" y="4877250"/>
            <a:ext cx="9144000" cy="266400"/>
          </a:xfrm>
          <a:prstGeom prst="rect">
            <a:avLst/>
          </a:prstGeom>
          <a:solidFill>
            <a:srgbClr val="F8E7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highlight>
                <a:srgbClr val="F8E71C"/>
              </a:highlight>
              <a:latin typeface="Playfair Display"/>
              <a:ea typeface="Playfair Display"/>
              <a:cs typeface="Playfair Display"/>
              <a:sym typeface="Playfair Display"/>
            </a:endParaRPr>
          </a:p>
        </p:txBody>
      </p:sp>
      <p:sp>
        <p:nvSpPr>
          <p:cNvPr id="12" name="Google Shape;392;p47">
            <a:extLst>
              <a:ext uri="{FF2B5EF4-FFF2-40B4-BE49-F238E27FC236}">
                <a16:creationId xmlns:a16="http://schemas.microsoft.com/office/drawing/2014/main" id="{B2EEC7DB-C02E-4DAB-92A8-1F35B386EECE}"/>
              </a:ext>
            </a:extLst>
          </p:cNvPr>
          <p:cNvSpPr txBox="1"/>
          <p:nvPr/>
        </p:nvSpPr>
        <p:spPr>
          <a:xfrm>
            <a:off x="302024" y="4877250"/>
            <a:ext cx="2139825"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tx2">
                    <a:lumMod val="50000"/>
                  </a:schemeClr>
                </a:solidFill>
                <a:highlight>
                  <a:srgbClr val="F8E71C"/>
                </a:highlight>
                <a:latin typeface="Playfair Display"/>
                <a:ea typeface="Playfair Display"/>
                <a:cs typeface="Playfair Display"/>
                <a:sym typeface="Playfair Display"/>
              </a:rPr>
              <a:t>EMPATHY AND </a:t>
            </a:r>
            <a:r>
              <a:rPr lang="fr" sz="1100" b="1" dirty="0">
                <a:solidFill>
                  <a:schemeClr val="tx2">
                    <a:lumMod val="50000"/>
                  </a:schemeClr>
                </a:solidFill>
                <a:latin typeface="Playfair Display"/>
                <a:ea typeface="Playfair Display"/>
                <a:cs typeface="Playfair Display"/>
                <a:sym typeface="Playfair Display"/>
              </a:rPr>
              <a:t>DEFINITION</a:t>
            </a:r>
            <a:endParaRPr sz="1100" b="1" dirty="0">
              <a:solidFill>
                <a:schemeClr val="tx2">
                  <a:lumMod val="50000"/>
                </a:schemeClr>
              </a:solidFill>
              <a:latin typeface="Playfair Display"/>
              <a:ea typeface="Playfair Display"/>
              <a:cs typeface="Playfair Display"/>
              <a:sym typeface="Playfair Display"/>
            </a:endParaRPr>
          </a:p>
        </p:txBody>
      </p:sp>
      <p:sp>
        <p:nvSpPr>
          <p:cNvPr id="13" name="Google Shape;393;p47">
            <a:extLst>
              <a:ext uri="{FF2B5EF4-FFF2-40B4-BE49-F238E27FC236}">
                <a16:creationId xmlns:a16="http://schemas.microsoft.com/office/drawing/2014/main" id="{26F4C157-0BA3-4672-8841-5983B724B8C6}"/>
              </a:ext>
            </a:extLst>
          </p:cNvPr>
          <p:cNvSpPr txBox="1"/>
          <p:nvPr/>
        </p:nvSpPr>
        <p:spPr>
          <a:xfrm>
            <a:off x="3239900" y="4877250"/>
            <a:ext cx="17379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tx2">
                    <a:lumMod val="50000"/>
                  </a:schemeClr>
                </a:solidFill>
                <a:highlight>
                  <a:srgbClr val="F8E71C"/>
                </a:highlight>
                <a:latin typeface="Playfair Display"/>
                <a:ea typeface="Playfair Display"/>
                <a:cs typeface="Playfair Display"/>
                <a:sym typeface="Playfair Display"/>
              </a:rPr>
              <a:t>CONCEPTUALIZATION</a:t>
            </a:r>
            <a:endParaRPr sz="1100" b="1" dirty="0">
              <a:solidFill>
                <a:schemeClr val="tx2">
                  <a:lumMod val="50000"/>
                </a:schemeClr>
              </a:solidFill>
              <a:highlight>
                <a:srgbClr val="F8E71C"/>
              </a:highlight>
              <a:latin typeface="Playfair Display"/>
              <a:ea typeface="Playfair Display"/>
              <a:cs typeface="Playfair Display"/>
              <a:sym typeface="Playfair Display"/>
            </a:endParaRPr>
          </a:p>
        </p:txBody>
      </p:sp>
      <p:sp>
        <p:nvSpPr>
          <p:cNvPr id="14" name="Google Shape;394;p47">
            <a:extLst>
              <a:ext uri="{FF2B5EF4-FFF2-40B4-BE49-F238E27FC236}">
                <a16:creationId xmlns:a16="http://schemas.microsoft.com/office/drawing/2014/main" id="{4CE87E11-B38C-4E93-84B2-4EEBB084FA80}"/>
              </a:ext>
            </a:extLst>
          </p:cNvPr>
          <p:cNvSpPr txBox="1"/>
          <p:nvPr/>
        </p:nvSpPr>
        <p:spPr>
          <a:xfrm>
            <a:off x="6558199" y="4877250"/>
            <a:ext cx="2337475"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a:solidFill>
                  <a:schemeClr val="dk2"/>
                </a:solidFill>
                <a:highlight>
                  <a:srgbClr val="F8E71C"/>
                </a:highlight>
                <a:latin typeface="Playfair Display"/>
                <a:ea typeface="Playfair Display"/>
                <a:cs typeface="Playfair Display"/>
                <a:sym typeface="Playfair Display"/>
              </a:rPr>
              <a:t>PROTOTYPING AND TESTING</a:t>
            </a:r>
            <a:endParaRPr sz="1100" b="1">
              <a:solidFill>
                <a:schemeClr val="dk2"/>
              </a:solidFill>
              <a:highlight>
                <a:srgbClr val="F8E71C"/>
              </a:highlight>
              <a:latin typeface="Playfair Display"/>
              <a:ea typeface="Playfair Display"/>
              <a:cs typeface="Playfair Display"/>
              <a:sym typeface="Playfair Display"/>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1"/>
          <p:cNvSpPr txBox="1">
            <a:spLocks noGrp="1"/>
          </p:cNvSpPr>
          <p:nvPr>
            <p:ph type="title"/>
          </p:nvPr>
        </p:nvSpPr>
        <p:spPr>
          <a:xfrm>
            <a:off x="302024" y="50575"/>
            <a:ext cx="1851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Prototype 2</a:t>
            </a:r>
            <a:endParaRPr/>
          </a:p>
        </p:txBody>
      </p:sp>
      <p:graphicFrame>
        <p:nvGraphicFramePr>
          <p:cNvPr id="442" name="Google Shape;442;p51"/>
          <p:cNvGraphicFramePr/>
          <p:nvPr>
            <p:extLst>
              <p:ext uri="{D42A27DB-BD31-4B8C-83A1-F6EECF244321}">
                <p14:modId xmlns:p14="http://schemas.microsoft.com/office/powerpoint/2010/main" val="1470899400"/>
              </p:ext>
            </p:extLst>
          </p:nvPr>
        </p:nvGraphicFramePr>
        <p:xfrm>
          <a:off x="215300" y="623275"/>
          <a:ext cx="4762500" cy="4244565"/>
        </p:xfrm>
        <a:graphic>
          <a:graphicData uri="http://schemas.openxmlformats.org/drawingml/2006/table">
            <a:tbl>
              <a:tblPr>
                <a:noFill/>
                <a:tableStyleId>{D3753883-572E-4C58-828E-03AD88F608CC}</a:tableStyleId>
              </a:tblPr>
              <a:tblGrid>
                <a:gridCol w="2323900">
                  <a:extLst>
                    <a:ext uri="{9D8B030D-6E8A-4147-A177-3AD203B41FA5}">
                      <a16:colId xmlns:a16="http://schemas.microsoft.com/office/drawing/2014/main" val="20000"/>
                    </a:ext>
                  </a:extLst>
                </a:gridCol>
                <a:gridCol w="2438600">
                  <a:extLst>
                    <a:ext uri="{9D8B030D-6E8A-4147-A177-3AD203B41FA5}">
                      <a16:colId xmlns:a16="http://schemas.microsoft.com/office/drawing/2014/main" val="20001"/>
                    </a:ext>
                  </a:extLst>
                </a:gridCol>
              </a:tblGrid>
              <a:tr h="383825">
                <a:tc>
                  <a:txBody>
                    <a:bodyPr/>
                    <a:lstStyle/>
                    <a:p>
                      <a:pPr marL="0" lvl="0" indent="0" algn="ctr" rtl="0">
                        <a:spcBef>
                          <a:spcPts val="0"/>
                        </a:spcBef>
                        <a:spcAft>
                          <a:spcPts val="0"/>
                        </a:spcAft>
                        <a:buNone/>
                      </a:pPr>
                      <a:r>
                        <a:rPr lang="fr">
                          <a:latin typeface="Playfair Display"/>
                          <a:ea typeface="Playfair Display"/>
                          <a:cs typeface="Playfair Display"/>
                          <a:sym typeface="Playfair Display"/>
                        </a:rPr>
                        <a:t>Tests</a:t>
                      </a:r>
                      <a:endParaRPr>
                        <a:latin typeface="Playfair Display"/>
                        <a:ea typeface="Playfair Display"/>
                        <a:cs typeface="Playfair Display"/>
                        <a:sym typeface="Playfair Display"/>
                      </a:endParaRPr>
                    </a:p>
                  </a:txBody>
                  <a:tcPr marL="91425" marR="91425" marT="91425" marB="91425">
                    <a:solidFill>
                      <a:srgbClr val="FF9900"/>
                    </a:solidFill>
                  </a:tcPr>
                </a:tc>
                <a:tc>
                  <a:txBody>
                    <a:bodyPr/>
                    <a:lstStyle/>
                    <a:p>
                      <a:pPr marL="0" lvl="0" indent="0" algn="ctr" rtl="0">
                        <a:spcBef>
                          <a:spcPts val="0"/>
                        </a:spcBef>
                        <a:spcAft>
                          <a:spcPts val="0"/>
                        </a:spcAft>
                        <a:buNone/>
                      </a:pPr>
                      <a:r>
                        <a:rPr lang="fr">
                          <a:latin typeface="Playfair Display"/>
                          <a:ea typeface="Playfair Display"/>
                          <a:cs typeface="Playfair Display"/>
                          <a:sym typeface="Playfair Display"/>
                        </a:rPr>
                        <a:t>Results</a:t>
                      </a:r>
                      <a:endParaRPr>
                        <a:latin typeface="Playfair Display"/>
                        <a:ea typeface="Playfair Display"/>
                        <a:cs typeface="Playfair Display"/>
                        <a:sym typeface="Playfair Display"/>
                      </a:endParaRPr>
                    </a:p>
                  </a:txBody>
                  <a:tcPr marL="91425" marR="91425" marT="91425" marB="91425">
                    <a:solidFill>
                      <a:srgbClr val="FF9900"/>
                    </a:solidFill>
                  </a:tcPr>
                </a:tc>
                <a:extLst>
                  <a:ext uri="{0D108BD9-81ED-4DB2-BD59-A6C34878D82A}">
                    <a16:rowId xmlns:a16="http://schemas.microsoft.com/office/drawing/2014/main" val="10000"/>
                  </a:ext>
                </a:extLst>
              </a:tr>
              <a:tr h="1417300">
                <a:tc>
                  <a:txBody>
                    <a:bodyPr/>
                    <a:lstStyle/>
                    <a:p>
                      <a:pPr marL="0" lvl="0" indent="0" algn="ctr" rtl="0">
                        <a:spcBef>
                          <a:spcPts val="0"/>
                        </a:spcBef>
                        <a:spcAft>
                          <a:spcPts val="0"/>
                        </a:spcAft>
                        <a:buNone/>
                      </a:pPr>
                      <a:r>
                        <a:rPr lang="fr">
                          <a:latin typeface="Playfair Display"/>
                          <a:ea typeface="Playfair Display"/>
                          <a:cs typeface="Playfair Display"/>
                          <a:sym typeface="Playfair Display"/>
                        </a:rPr>
                        <a:t>Bluetooth module range and connection reliability.</a:t>
                      </a:r>
                      <a:endParaRPr>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fr" sz="1200">
                          <a:latin typeface="Playfair Display"/>
                          <a:ea typeface="Playfair Display"/>
                          <a:cs typeface="Playfair Display"/>
                          <a:sym typeface="Playfair Display"/>
                        </a:rPr>
                        <a:t>The HC-05 module was projected to have a range of around ~30 m, which was determined to be advantageous for a small-to-medium depot/warehouse.</a:t>
                      </a:r>
                      <a:endParaRPr sz="1200">
                        <a:latin typeface="Playfair Display"/>
                        <a:ea typeface="Playfair Display"/>
                        <a:cs typeface="Playfair Display"/>
                        <a:sym typeface="Playfair Display"/>
                      </a:endParaRPr>
                    </a:p>
                    <a:p>
                      <a:pPr marL="0" lvl="0" indent="0" algn="ctr" rtl="0">
                        <a:spcBef>
                          <a:spcPts val="0"/>
                        </a:spcBef>
                        <a:spcAft>
                          <a:spcPts val="0"/>
                        </a:spcAft>
                        <a:buNone/>
                      </a:pPr>
                      <a:r>
                        <a:rPr lang="fr" sz="1200">
                          <a:latin typeface="Playfair Display"/>
                          <a:ea typeface="Playfair Display"/>
                          <a:cs typeface="Playfair Display"/>
                          <a:sym typeface="Playfair Display"/>
                        </a:rPr>
                        <a:t>-Actual range determined: ~18m</a:t>
                      </a:r>
                      <a:endParaRPr sz="1200">
                        <a:latin typeface="Playfair Display"/>
                        <a:ea typeface="Playfair Display"/>
                        <a:cs typeface="Playfair Display"/>
                        <a:sym typeface="Playfair Display"/>
                      </a:endParaRPr>
                    </a:p>
                  </a:txBody>
                  <a:tcPr marL="91425" marR="91425" marT="91425" marB="91425"/>
                </a:tc>
                <a:extLst>
                  <a:ext uri="{0D108BD9-81ED-4DB2-BD59-A6C34878D82A}">
                    <a16:rowId xmlns:a16="http://schemas.microsoft.com/office/drawing/2014/main" val="10001"/>
                  </a:ext>
                </a:extLst>
              </a:tr>
              <a:tr h="861375">
                <a:tc>
                  <a:txBody>
                    <a:bodyPr/>
                    <a:lstStyle/>
                    <a:p>
                      <a:pPr marL="0" lvl="0" indent="0" algn="ctr" rtl="0">
                        <a:spcBef>
                          <a:spcPts val="0"/>
                        </a:spcBef>
                        <a:spcAft>
                          <a:spcPts val="0"/>
                        </a:spcAft>
                        <a:buNone/>
                      </a:pPr>
                      <a:r>
                        <a:rPr lang="fr">
                          <a:latin typeface="Playfair Display"/>
                          <a:ea typeface="Playfair Display"/>
                          <a:cs typeface="Playfair Display"/>
                          <a:sym typeface="Playfair Display"/>
                        </a:rPr>
                        <a:t>Arduino code operability.</a:t>
                      </a:r>
                      <a:endParaRPr>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fr" sz="1200">
                          <a:latin typeface="Playfair Display"/>
                          <a:ea typeface="Playfair Display"/>
                          <a:cs typeface="Playfair Display"/>
                          <a:sym typeface="Playfair Display"/>
                        </a:rPr>
                        <a:t>RFID tag/card contents successfully transmitted to the nearest Bluetooth hotspot.</a:t>
                      </a:r>
                      <a:endParaRPr sz="1200">
                        <a:latin typeface="Playfair Display"/>
                        <a:ea typeface="Playfair Display"/>
                        <a:cs typeface="Playfair Display"/>
                        <a:sym typeface="Playfair Display"/>
                      </a:endParaRPr>
                    </a:p>
                  </a:txBody>
                  <a:tcPr marL="91425" marR="91425" marT="91425" marB="91425"/>
                </a:tc>
                <a:extLst>
                  <a:ext uri="{0D108BD9-81ED-4DB2-BD59-A6C34878D82A}">
                    <a16:rowId xmlns:a16="http://schemas.microsoft.com/office/drawing/2014/main" val="10002"/>
                  </a:ext>
                </a:extLst>
              </a:tr>
              <a:tr h="1476350">
                <a:tc>
                  <a:txBody>
                    <a:bodyPr/>
                    <a:lstStyle/>
                    <a:p>
                      <a:pPr marL="0" lvl="0" indent="0" algn="ctr" rtl="0">
                        <a:spcBef>
                          <a:spcPts val="0"/>
                        </a:spcBef>
                        <a:spcAft>
                          <a:spcPts val="0"/>
                        </a:spcAft>
                        <a:buNone/>
                      </a:pPr>
                      <a:r>
                        <a:rPr lang="fr">
                          <a:latin typeface="Playfair Display"/>
                          <a:ea typeface="Playfair Display"/>
                          <a:cs typeface="Playfair Display"/>
                          <a:sym typeface="Playfair Display"/>
                        </a:rPr>
                        <a:t>Battery life.</a:t>
                      </a:r>
                      <a:endParaRPr>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fr" sz="1100" dirty="0">
                          <a:latin typeface="Playfair Display"/>
                          <a:ea typeface="Playfair Display"/>
                          <a:cs typeface="Playfair Display"/>
                          <a:sym typeface="Playfair Display"/>
                        </a:rPr>
                        <a:t>While the batteries functioned nominally for the first prototype, we later discovered that Lithium ion coin battery cells suffer from </a:t>
                      </a:r>
                      <a:r>
                        <a:rPr lang="fr" sz="1100">
                          <a:latin typeface="Playfair Display"/>
                          <a:ea typeface="Playfair Display"/>
                          <a:cs typeface="Playfair Display"/>
                          <a:sym typeface="Playfair Display"/>
                        </a:rPr>
                        <a:t>significant self-discharge.</a:t>
                      </a:r>
                      <a:endParaRPr sz="1100" dirty="0">
                        <a:latin typeface="Playfair Display"/>
                        <a:ea typeface="Playfair Display"/>
                        <a:cs typeface="Playfair Display"/>
                        <a:sym typeface="Playfair Display"/>
                      </a:endParaRPr>
                    </a:p>
                    <a:p>
                      <a:pPr marL="0" lvl="0" indent="0" algn="ctr" rtl="0">
                        <a:spcBef>
                          <a:spcPts val="0"/>
                        </a:spcBef>
                        <a:spcAft>
                          <a:spcPts val="0"/>
                        </a:spcAft>
                        <a:buNone/>
                      </a:pPr>
                      <a:r>
                        <a:rPr lang="fr" sz="1100" dirty="0">
                          <a:latin typeface="Playfair Display"/>
                          <a:ea typeface="Playfair Display"/>
                          <a:cs typeface="Playfair Display"/>
                          <a:sym typeface="Playfair Display"/>
                        </a:rPr>
                        <a:t>-Time until completely non-functional if not stored properly: &lt;3 days</a:t>
                      </a:r>
                      <a:endParaRPr sz="1100" dirty="0">
                        <a:latin typeface="Playfair Display"/>
                        <a:ea typeface="Playfair Display"/>
                        <a:cs typeface="Playfair Display"/>
                        <a:sym typeface="Playfair Display"/>
                      </a:endParaRPr>
                    </a:p>
                  </a:txBody>
                  <a:tcPr marL="91425" marR="91425" marT="91425" marB="91425"/>
                </a:tc>
                <a:extLst>
                  <a:ext uri="{0D108BD9-81ED-4DB2-BD59-A6C34878D82A}">
                    <a16:rowId xmlns:a16="http://schemas.microsoft.com/office/drawing/2014/main" val="10003"/>
                  </a:ext>
                </a:extLst>
              </a:tr>
            </a:tbl>
          </a:graphicData>
        </a:graphic>
      </p:graphicFrame>
      <p:sp>
        <p:nvSpPr>
          <p:cNvPr id="448" name="Google Shape;448;p51"/>
          <p:cNvSpPr txBox="1"/>
          <p:nvPr/>
        </p:nvSpPr>
        <p:spPr>
          <a:xfrm>
            <a:off x="8832775" y="4571525"/>
            <a:ext cx="311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solidFill>
                  <a:schemeClr val="dk2"/>
                </a:solidFill>
                <a:latin typeface="Playfair Display"/>
                <a:ea typeface="Playfair Display"/>
                <a:cs typeface="Playfair Display"/>
                <a:sym typeface="Playfair Display"/>
              </a:rPr>
              <a:t>[7]</a:t>
            </a:r>
            <a:endParaRPr sz="900">
              <a:solidFill>
                <a:schemeClr val="dk2"/>
              </a:solidFill>
              <a:latin typeface="Playfair Display"/>
              <a:ea typeface="Playfair Display"/>
              <a:cs typeface="Playfair Display"/>
              <a:sym typeface="Playfair Display"/>
            </a:endParaRPr>
          </a:p>
        </p:txBody>
      </p:sp>
      <p:sp>
        <p:nvSpPr>
          <p:cNvPr id="10" name="Google Shape;391;p47">
            <a:extLst>
              <a:ext uri="{FF2B5EF4-FFF2-40B4-BE49-F238E27FC236}">
                <a16:creationId xmlns:a16="http://schemas.microsoft.com/office/drawing/2014/main" id="{C99ED415-4481-4734-B5BB-7075DB76E241}"/>
              </a:ext>
            </a:extLst>
          </p:cNvPr>
          <p:cNvSpPr/>
          <p:nvPr/>
        </p:nvSpPr>
        <p:spPr>
          <a:xfrm>
            <a:off x="0" y="4877250"/>
            <a:ext cx="9144000" cy="266400"/>
          </a:xfrm>
          <a:prstGeom prst="rect">
            <a:avLst/>
          </a:prstGeom>
          <a:solidFill>
            <a:srgbClr val="F8E7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highlight>
                <a:srgbClr val="F8E71C"/>
              </a:highlight>
              <a:latin typeface="Playfair Display"/>
              <a:ea typeface="Playfair Display"/>
              <a:cs typeface="Playfair Display"/>
              <a:sym typeface="Playfair Display"/>
            </a:endParaRPr>
          </a:p>
        </p:txBody>
      </p:sp>
      <p:sp>
        <p:nvSpPr>
          <p:cNvPr id="11" name="Google Shape;392;p47">
            <a:extLst>
              <a:ext uri="{FF2B5EF4-FFF2-40B4-BE49-F238E27FC236}">
                <a16:creationId xmlns:a16="http://schemas.microsoft.com/office/drawing/2014/main" id="{3C7DDBCD-FE1D-4AC5-921F-D27412396AF6}"/>
              </a:ext>
            </a:extLst>
          </p:cNvPr>
          <p:cNvSpPr txBox="1"/>
          <p:nvPr/>
        </p:nvSpPr>
        <p:spPr>
          <a:xfrm>
            <a:off x="302024" y="4877250"/>
            <a:ext cx="2139825"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tx2">
                    <a:lumMod val="50000"/>
                  </a:schemeClr>
                </a:solidFill>
                <a:highlight>
                  <a:srgbClr val="F8E71C"/>
                </a:highlight>
                <a:latin typeface="Playfair Display"/>
                <a:ea typeface="Playfair Display"/>
                <a:cs typeface="Playfair Display"/>
                <a:sym typeface="Playfair Display"/>
              </a:rPr>
              <a:t>EMPATHY AND </a:t>
            </a:r>
            <a:r>
              <a:rPr lang="fr" sz="1100" b="1" dirty="0">
                <a:solidFill>
                  <a:schemeClr val="tx2">
                    <a:lumMod val="50000"/>
                  </a:schemeClr>
                </a:solidFill>
                <a:latin typeface="Playfair Display"/>
                <a:ea typeface="Playfair Display"/>
                <a:cs typeface="Playfair Display"/>
                <a:sym typeface="Playfair Display"/>
              </a:rPr>
              <a:t>DEFINITION</a:t>
            </a:r>
            <a:endParaRPr sz="1100" b="1" dirty="0">
              <a:solidFill>
                <a:schemeClr val="tx2">
                  <a:lumMod val="50000"/>
                </a:schemeClr>
              </a:solidFill>
              <a:latin typeface="Playfair Display"/>
              <a:ea typeface="Playfair Display"/>
              <a:cs typeface="Playfair Display"/>
              <a:sym typeface="Playfair Display"/>
            </a:endParaRPr>
          </a:p>
        </p:txBody>
      </p:sp>
      <p:sp>
        <p:nvSpPr>
          <p:cNvPr id="12" name="Google Shape;393;p47">
            <a:extLst>
              <a:ext uri="{FF2B5EF4-FFF2-40B4-BE49-F238E27FC236}">
                <a16:creationId xmlns:a16="http://schemas.microsoft.com/office/drawing/2014/main" id="{E756A1AD-6AA4-4789-8853-4DA76E426D92}"/>
              </a:ext>
            </a:extLst>
          </p:cNvPr>
          <p:cNvSpPr txBox="1"/>
          <p:nvPr/>
        </p:nvSpPr>
        <p:spPr>
          <a:xfrm>
            <a:off x="3239900" y="4877250"/>
            <a:ext cx="17379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tx2">
                    <a:lumMod val="50000"/>
                  </a:schemeClr>
                </a:solidFill>
                <a:highlight>
                  <a:srgbClr val="F8E71C"/>
                </a:highlight>
                <a:latin typeface="Playfair Display"/>
                <a:ea typeface="Playfair Display"/>
                <a:cs typeface="Playfair Display"/>
                <a:sym typeface="Playfair Display"/>
              </a:rPr>
              <a:t>CONCEPTUALIZATION</a:t>
            </a:r>
            <a:endParaRPr sz="1100" b="1" dirty="0">
              <a:solidFill>
                <a:schemeClr val="tx2">
                  <a:lumMod val="50000"/>
                </a:schemeClr>
              </a:solidFill>
              <a:highlight>
                <a:srgbClr val="F8E71C"/>
              </a:highlight>
              <a:latin typeface="Playfair Display"/>
              <a:ea typeface="Playfair Display"/>
              <a:cs typeface="Playfair Display"/>
              <a:sym typeface="Playfair Display"/>
            </a:endParaRPr>
          </a:p>
        </p:txBody>
      </p:sp>
      <p:sp>
        <p:nvSpPr>
          <p:cNvPr id="13" name="Google Shape;394;p47">
            <a:extLst>
              <a:ext uri="{FF2B5EF4-FFF2-40B4-BE49-F238E27FC236}">
                <a16:creationId xmlns:a16="http://schemas.microsoft.com/office/drawing/2014/main" id="{509ED38C-B71A-44ED-AC31-1D1AC2E60217}"/>
              </a:ext>
            </a:extLst>
          </p:cNvPr>
          <p:cNvSpPr txBox="1"/>
          <p:nvPr/>
        </p:nvSpPr>
        <p:spPr>
          <a:xfrm>
            <a:off x="6558199" y="4877250"/>
            <a:ext cx="2337475"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a:solidFill>
                  <a:schemeClr val="dk2"/>
                </a:solidFill>
                <a:highlight>
                  <a:srgbClr val="F8E71C"/>
                </a:highlight>
                <a:latin typeface="Playfair Display"/>
                <a:ea typeface="Playfair Display"/>
                <a:cs typeface="Playfair Display"/>
                <a:sym typeface="Playfair Display"/>
              </a:rPr>
              <a:t>PROTOTYPING AND TESTING</a:t>
            </a:r>
            <a:endParaRPr sz="1100" b="1">
              <a:solidFill>
                <a:schemeClr val="dk2"/>
              </a:solidFill>
              <a:highlight>
                <a:srgbClr val="F8E71C"/>
              </a:highlight>
              <a:latin typeface="Playfair Display"/>
              <a:ea typeface="Playfair Display"/>
              <a:cs typeface="Playfair Display"/>
              <a:sym typeface="Playfair Display"/>
            </a:endParaRPr>
          </a:p>
        </p:txBody>
      </p:sp>
      <p:pic>
        <p:nvPicPr>
          <p:cNvPr id="2" name="BluetoothTest">
            <a:hlinkClick r:id="" action="ppaction://media"/>
            <a:extLst>
              <a:ext uri="{FF2B5EF4-FFF2-40B4-BE49-F238E27FC236}">
                <a16:creationId xmlns:a16="http://schemas.microsoft.com/office/drawing/2014/main" id="{9324AE10-B70A-4100-A7E0-958EB9F0EB7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71192" y="218743"/>
            <a:ext cx="2767763" cy="42758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
              <a:t>Conclusion : Lessons Learned</a:t>
            </a:r>
            <a:endParaRPr/>
          </a:p>
        </p:txBody>
      </p:sp>
      <p:sp>
        <p:nvSpPr>
          <p:cNvPr id="454" name="Google Shape;454;p52"/>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rmAutofit lnSpcReduction="10000"/>
          </a:bodyPr>
          <a:lstStyle/>
          <a:p>
            <a:pPr marL="914400" lvl="1" indent="-342900" algn="l" rtl="0">
              <a:spcBef>
                <a:spcPts val="0"/>
              </a:spcBef>
              <a:spcAft>
                <a:spcPts val="0"/>
              </a:spcAft>
              <a:buSzPts val="1800"/>
              <a:buChar char="➢"/>
            </a:pPr>
            <a:r>
              <a:rPr lang="fr" sz="1800"/>
              <a:t>Importance of team coordination.</a:t>
            </a:r>
            <a:endParaRPr sz="1800"/>
          </a:p>
          <a:p>
            <a:pPr marL="914400" lvl="1" indent="-342900" algn="l" rtl="0">
              <a:spcBef>
                <a:spcPts val="0"/>
              </a:spcBef>
              <a:spcAft>
                <a:spcPts val="0"/>
              </a:spcAft>
              <a:buSzPts val="1800"/>
              <a:buChar char="➢"/>
            </a:pPr>
            <a:r>
              <a:rPr lang="fr" sz="1800"/>
              <a:t>Importance of RFID and Automated inventory systems in companies and businesses.</a:t>
            </a:r>
            <a:endParaRPr sz="1800"/>
          </a:p>
          <a:p>
            <a:pPr marL="914400" lvl="1" indent="-342900" algn="l" rtl="0">
              <a:spcBef>
                <a:spcPts val="0"/>
              </a:spcBef>
              <a:spcAft>
                <a:spcPts val="0"/>
              </a:spcAft>
              <a:buSzPts val="1800"/>
              <a:buChar char="➢"/>
            </a:pPr>
            <a:r>
              <a:rPr lang="fr" sz="1800"/>
              <a:t>Always consider the metrics to use during digital modeling. </a:t>
            </a:r>
            <a:endParaRPr sz="1800"/>
          </a:p>
          <a:p>
            <a:pPr marL="914400" lvl="1" indent="-342900" algn="l" rtl="0">
              <a:spcBef>
                <a:spcPts val="0"/>
              </a:spcBef>
              <a:spcAft>
                <a:spcPts val="0"/>
              </a:spcAft>
              <a:buSzPts val="1800"/>
              <a:buChar char="➢"/>
            </a:pPr>
            <a:r>
              <a:rPr lang="fr" sz="1800"/>
              <a:t>Internal conflicts within a team should not be avoided but confronted. </a:t>
            </a:r>
            <a:endParaRPr sz="1800"/>
          </a:p>
          <a:p>
            <a:pPr marL="914400" lvl="1" indent="-342900" algn="l" rtl="0">
              <a:spcBef>
                <a:spcPts val="0"/>
              </a:spcBef>
              <a:spcAft>
                <a:spcPts val="0"/>
              </a:spcAft>
              <a:buSzPts val="1800"/>
              <a:buChar char="➢"/>
            </a:pPr>
            <a:r>
              <a:rPr lang="fr" sz="1800"/>
              <a:t>Analysis is a major part of prototyping.</a:t>
            </a:r>
            <a:endParaRPr sz="1800"/>
          </a:p>
          <a:p>
            <a:pPr marL="914400" lvl="1" indent="-342900" algn="l" rtl="0">
              <a:spcBef>
                <a:spcPts val="0"/>
              </a:spcBef>
              <a:spcAft>
                <a:spcPts val="0"/>
              </a:spcAft>
              <a:buSzPts val="1800"/>
              <a:buChar char="➢"/>
            </a:pPr>
            <a:r>
              <a:rPr lang="fr" sz="1800"/>
              <a:t>From the problems encountered regarding the power supply issues, and the mobile app development environment, we’ve learned that it is best to start with the most complex systems first, in order to guarantee time availability.</a:t>
            </a:r>
            <a:endParaRPr sz="1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AED5C"/>
            </a:gs>
            <a:gs pos="100000">
              <a:srgbClr val="C6B60E"/>
            </a:gs>
          </a:gsLst>
          <a:lin ang="5400012" scaled="0"/>
        </a:gradFill>
        <a:effectLst/>
      </p:bgPr>
    </p:bg>
    <p:spTree>
      <p:nvGrpSpPr>
        <p:cNvPr id="1" name="Shape 458"/>
        <p:cNvGrpSpPr/>
        <p:nvPr/>
      </p:nvGrpSpPr>
      <p:grpSpPr>
        <a:xfrm>
          <a:off x="0" y="0"/>
          <a:ext cx="0" cy="0"/>
          <a:chOff x="0" y="0"/>
          <a:chExt cx="0" cy="0"/>
        </a:xfrm>
      </p:grpSpPr>
      <p:sp>
        <p:nvSpPr>
          <p:cNvPr id="459" name="Google Shape;459;p53"/>
          <p:cNvSpPr txBox="1">
            <a:spLocks noGrp="1"/>
          </p:cNvSpPr>
          <p:nvPr>
            <p:ph type="title"/>
          </p:nvPr>
        </p:nvSpPr>
        <p:spPr>
          <a:xfrm>
            <a:off x="344250" y="1403850"/>
            <a:ext cx="8455500" cy="2146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fr"/>
              <a:t>What’s next?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7"/>
          <p:cNvSpPr txBox="1">
            <a:spLocks noGrp="1"/>
          </p:cNvSpPr>
          <p:nvPr>
            <p:ph type="title"/>
          </p:nvPr>
        </p:nvSpPr>
        <p:spPr>
          <a:xfrm>
            <a:off x="311700" y="141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
              <a:t>Table of contents </a:t>
            </a:r>
            <a:endParaRPr/>
          </a:p>
        </p:txBody>
      </p:sp>
      <p:sp>
        <p:nvSpPr>
          <p:cNvPr id="151" name="Google Shape;151;p27"/>
          <p:cNvSpPr txBox="1">
            <a:spLocks noGrp="1"/>
          </p:cNvSpPr>
          <p:nvPr>
            <p:ph type="body" idx="1"/>
          </p:nvPr>
        </p:nvSpPr>
        <p:spPr>
          <a:xfrm>
            <a:off x="394800" y="790425"/>
            <a:ext cx="8354400" cy="4131000"/>
          </a:xfrm>
          <a:prstGeom prst="rect">
            <a:avLst/>
          </a:prstGeom>
        </p:spPr>
        <p:txBody>
          <a:bodyPr spcFirstLastPara="1" wrap="square" lIns="91425" tIns="91425" rIns="91425" bIns="91425" anchor="t" anchorCtr="0">
            <a:spAutoFit/>
          </a:bodyPr>
          <a:lstStyle/>
          <a:p>
            <a:pPr marL="457200" lvl="0" indent="-314325" algn="l" rtl="0">
              <a:spcBef>
                <a:spcPts val="0"/>
              </a:spcBef>
              <a:spcAft>
                <a:spcPts val="0"/>
              </a:spcAft>
              <a:buSzPts val="1350"/>
              <a:buAutoNum type="romanUcPeriod"/>
            </a:pPr>
            <a:r>
              <a:rPr lang="fr" sz="1350"/>
              <a:t>Design Process </a:t>
            </a:r>
            <a:endParaRPr sz="1350"/>
          </a:p>
          <a:p>
            <a:pPr marL="914400" lvl="1" indent="-314325" algn="l" rtl="0">
              <a:spcBef>
                <a:spcPts val="0"/>
              </a:spcBef>
              <a:spcAft>
                <a:spcPts val="0"/>
              </a:spcAft>
              <a:buSzPts val="1350"/>
              <a:buAutoNum type="alphaUcPeriod"/>
            </a:pPr>
            <a:r>
              <a:rPr lang="fr" sz="1350"/>
              <a:t>Empathy and Definition</a:t>
            </a:r>
            <a:endParaRPr sz="1350"/>
          </a:p>
          <a:p>
            <a:pPr marL="1371600" lvl="2" indent="-314325" algn="l" rtl="0">
              <a:spcBef>
                <a:spcPts val="0"/>
              </a:spcBef>
              <a:spcAft>
                <a:spcPts val="0"/>
              </a:spcAft>
              <a:buSzPts val="1350"/>
              <a:buAutoNum type="arabicPeriod"/>
            </a:pPr>
            <a:r>
              <a:rPr lang="fr" sz="1350"/>
              <a:t>Design Criteria and Technical Design Specifications</a:t>
            </a:r>
            <a:endParaRPr sz="1350"/>
          </a:p>
          <a:p>
            <a:pPr marL="1371600" lvl="2" indent="-314325" algn="l" rtl="0">
              <a:spcBef>
                <a:spcPts val="0"/>
              </a:spcBef>
              <a:spcAft>
                <a:spcPts val="0"/>
              </a:spcAft>
              <a:buSzPts val="1350"/>
              <a:buAutoNum type="arabicPeriod"/>
            </a:pPr>
            <a:r>
              <a:rPr lang="fr" sz="1350"/>
              <a:t>Research related to scannable tags / tracking options</a:t>
            </a:r>
            <a:endParaRPr sz="1350"/>
          </a:p>
          <a:p>
            <a:pPr marL="914400" lvl="1" indent="-314325" algn="l" rtl="0">
              <a:spcBef>
                <a:spcPts val="0"/>
              </a:spcBef>
              <a:spcAft>
                <a:spcPts val="0"/>
              </a:spcAft>
              <a:buSzPts val="1350"/>
              <a:buAutoNum type="alphaUcPeriod"/>
            </a:pPr>
            <a:r>
              <a:rPr lang="fr" sz="1350"/>
              <a:t>Conceptualization	</a:t>
            </a:r>
            <a:endParaRPr sz="1350"/>
          </a:p>
          <a:p>
            <a:pPr marL="1371600" lvl="2" indent="-314325" algn="l" rtl="0">
              <a:spcBef>
                <a:spcPts val="0"/>
              </a:spcBef>
              <a:spcAft>
                <a:spcPts val="0"/>
              </a:spcAft>
              <a:buSzPts val="1350"/>
              <a:buAutoNum type="arabicPeriod"/>
            </a:pPr>
            <a:r>
              <a:rPr lang="fr" sz="1350"/>
              <a:t>Preliminary solutions to the problem statement</a:t>
            </a:r>
            <a:endParaRPr sz="1350"/>
          </a:p>
          <a:p>
            <a:pPr marL="1371600" lvl="2" indent="-314325" algn="l" rtl="0">
              <a:spcBef>
                <a:spcPts val="0"/>
              </a:spcBef>
              <a:spcAft>
                <a:spcPts val="0"/>
              </a:spcAft>
              <a:buSzPts val="1350"/>
              <a:buAutoNum type="arabicPeriod"/>
            </a:pPr>
            <a:r>
              <a:rPr lang="fr" sz="1350"/>
              <a:t>Final solution</a:t>
            </a:r>
            <a:endParaRPr sz="1350"/>
          </a:p>
          <a:p>
            <a:pPr marL="1828800" lvl="3" indent="-314325" algn="l" rtl="0">
              <a:spcBef>
                <a:spcPts val="0"/>
              </a:spcBef>
              <a:spcAft>
                <a:spcPts val="0"/>
              </a:spcAft>
              <a:buSzPts val="1350"/>
              <a:buAutoNum type="alphaLcParenR"/>
            </a:pPr>
            <a:r>
              <a:rPr lang="fr" sz="1350"/>
              <a:t>Detailed Design of the final solution</a:t>
            </a:r>
            <a:endParaRPr sz="1350"/>
          </a:p>
          <a:p>
            <a:pPr marL="1828800" lvl="3" indent="-314325" algn="l" rtl="0">
              <a:spcBef>
                <a:spcPts val="0"/>
              </a:spcBef>
              <a:spcAft>
                <a:spcPts val="0"/>
              </a:spcAft>
              <a:buSzPts val="1350"/>
              <a:buAutoNum type="alphaLcParenR"/>
            </a:pPr>
            <a:r>
              <a:rPr lang="fr" sz="1350"/>
              <a:t>Material Naming and Equipment Used</a:t>
            </a:r>
            <a:endParaRPr sz="1350"/>
          </a:p>
          <a:p>
            <a:pPr marL="914400" lvl="1" indent="-314325" algn="l" rtl="0">
              <a:spcBef>
                <a:spcPts val="0"/>
              </a:spcBef>
              <a:spcAft>
                <a:spcPts val="0"/>
              </a:spcAft>
              <a:buSzPts val="1350"/>
              <a:buAutoNum type="alphaUcPeriod"/>
            </a:pPr>
            <a:r>
              <a:rPr lang="fr" sz="1350"/>
              <a:t>Prototyping and testing</a:t>
            </a:r>
            <a:endParaRPr sz="1350"/>
          </a:p>
          <a:p>
            <a:pPr marL="1371600" lvl="2" indent="-314325" algn="l" rtl="0">
              <a:spcBef>
                <a:spcPts val="0"/>
              </a:spcBef>
              <a:spcAft>
                <a:spcPts val="0"/>
              </a:spcAft>
              <a:buSzPts val="1350"/>
              <a:buAutoNum type="arabicPeriod"/>
            </a:pPr>
            <a:r>
              <a:rPr lang="fr" sz="1350"/>
              <a:t>Prototype 1 </a:t>
            </a:r>
            <a:endParaRPr sz="1350"/>
          </a:p>
          <a:p>
            <a:pPr marL="1371600" lvl="2" indent="-314325" algn="l" rtl="0">
              <a:spcBef>
                <a:spcPts val="0"/>
              </a:spcBef>
              <a:spcAft>
                <a:spcPts val="0"/>
              </a:spcAft>
              <a:buSzPts val="1350"/>
              <a:buAutoNum type="arabicPeriod"/>
            </a:pPr>
            <a:r>
              <a:rPr lang="fr" sz="1350"/>
              <a:t>Prototype 2 </a:t>
            </a:r>
            <a:endParaRPr sz="1350"/>
          </a:p>
          <a:p>
            <a:pPr marL="457200" lvl="0" indent="-314325" algn="l" rtl="0">
              <a:spcBef>
                <a:spcPts val="0"/>
              </a:spcBef>
              <a:spcAft>
                <a:spcPts val="0"/>
              </a:spcAft>
              <a:buSzPts val="1350"/>
              <a:buAutoNum type="romanUcPeriod"/>
            </a:pPr>
            <a:r>
              <a:rPr lang="fr" sz="1350"/>
              <a:t>Conclusion</a:t>
            </a:r>
            <a:endParaRPr sz="1350"/>
          </a:p>
          <a:p>
            <a:pPr marL="914400" lvl="1" indent="-314325" algn="l" rtl="0">
              <a:spcBef>
                <a:spcPts val="0"/>
              </a:spcBef>
              <a:spcAft>
                <a:spcPts val="0"/>
              </a:spcAft>
              <a:buSzPts val="1350"/>
              <a:buAutoNum type="alphaUcPeriod"/>
            </a:pPr>
            <a:r>
              <a:rPr lang="fr" sz="1350"/>
              <a:t>Lessons learned</a:t>
            </a:r>
            <a:endParaRPr sz="1350"/>
          </a:p>
          <a:p>
            <a:pPr marL="914400" lvl="1" indent="-314325" algn="l" rtl="0">
              <a:spcBef>
                <a:spcPts val="0"/>
              </a:spcBef>
              <a:spcAft>
                <a:spcPts val="0"/>
              </a:spcAft>
              <a:buSzPts val="1350"/>
              <a:buAutoNum type="alphaUcPeriod"/>
            </a:pPr>
            <a:r>
              <a:rPr lang="fr" sz="1350"/>
              <a:t>What’s next ?</a:t>
            </a:r>
            <a:endParaRPr sz="1350"/>
          </a:p>
          <a:p>
            <a:pPr marL="1371600" lvl="0" indent="0" algn="l" rtl="0">
              <a:spcBef>
                <a:spcPts val="1200"/>
              </a:spcBef>
              <a:spcAft>
                <a:spcPts val="1200"/>
              </a:spcAft>
              <a:buNone/>
            </a:pPr>
            <a:endParaRPr sz="135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4"/>
          <p:cNvSpPr txBox="1">
            <a:spLocks noGrp="1"/>
          </p:cNvSpPr>
          <p:nvPr>
            <p:ph type="title"/>
          </p:nvPr>
        </p:nvSpPr>
        <p:spPr>
          <a:xfrm>
            <a:off x="0" y="19375"/>
            <a:ext cx="2869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fr" sz="2000"/>
              <a:t>Conclusion: Gantt Diagram</a:t>
            </a:r>
            <a:endParaRPr sz="2000"/>
          </a:p>
        </p:txBody>
      </p:sp>
      <p:graphicFrame>
        <p:nvGraphicFramePr>
          <p:cNvPr id="465" name="Google Shape;465;p54"/>
          <p:cNvGraphicFramePr/>
          <p:nvPr/>
        </p:nvGraphicFramePr>
        <p:xfrm>
          <a:off x="374250" y="84300"/>
          <a:ext cx="8308875" cy="5059320"/>
        </p:xfrm>
        <a:graphic>
          <a:graphicData uri="http://schemas.openxmlformats.org/drawingml/2006/table">
            <a:tbl>
              <a:tblPr>
                <a:noFill/>
                <a:tableStyleId>{D3753883-572E-4C58-828E-03AD88F608CC}</a:tableStyleId>
              </a:tblPr>
              <a:tblGrid>
                <a:gridCol w="461600">
                  <a:extLst>
                    <a:ext uri="{9D8B030D-6E8A-4147-A177-3AD203B41FA5}">
                      <a16:colId xmlns:a16="http://schemas.microsoft.com/office/drawing/2014/main" val="20000"/>
                    </a:ext>
                  </a:extLst>
                </a:gridCol>
                <a:gridCol w="1721675">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gridCol w="382850">
                  <a:extLst>
                    <a:ext uri="{9D8B030D-6E8A-4147-A177-3AD203B41FA5}">
                      <a16:colId xmlns:a16="http://schemas.microsoft.com/office/drawing/2014/main" val="20007"/>
                    </a:ext>
                  </a:extLst>
                </a:gridCol>
                <a:gridCol w="382850">
                  <a:extLst>
                    <a:ext uri="{9D8B030D-6E8A-4147-A177-3AD203B41FA5}">
                      <a16:colId xmlns:a16="http://schemas.microsoft.com/office/drawing/2014/main" val="20008"/>
                    </a:ext>
                  </a:extLst>
                </a:gridCol>
                <a:gridCol w="382850">
                  <a:extLst>
                    <a:ext uri="{9D8B030D-6E8A-4147-A177-3AD203B41FA5}">
                      <a16:colId xmlns:a16="http://schemas.microsoft.com/office/drawing/2014/main" val="20009"/>
                    </a:ext>
                  </a:extLst>
                </a:gridCol>
                <a:gridCol w="382850">
                  <a:extLst>
                    <a:ext uri="{9D8B030D-6E8A-4147-A177-3AD203B41FA5}">
                      <a16:colId xmlns:a16="http://schemas.microsoft.com/office/drawing/2014/main" val="20010"/>
                    </a:ext>
                  </a:extLst>
                </a:gridCol>
                <a:gridCol w="382850">
                  <a:extLst>
                    <a:ext uri="{9D8B030D-6E8A-4147-A177-3AD203B41FA5}">
                      <a16:colId xmlns:a16="http://schemas.microsoft.com/office/drawing/2014/main" val="20011"/>
                    </a:ext>
                  </a:extLst>
                </a:gridCol>
                <a:gridCol w="382850">
                  <a:extLst>
                    <a:ext uri="{9D8B030D-6E8A-4147-A177-3AD203B41FA5}">
                      <a16:colId xmlns:a16="http://schemas.microsoft.com/office/drawing/2014/main" val="20012"/>
                    </a:ext>
                  </a:extLst>
                </a:gridCol>
                <a:gridCol w="382850">
                  <a:extLst>
                    <a:ext uri="{9D8B030D-6E8A-4147-A177-3AD203B41FA5}">
                      <a16:colId xmlns:a16="http://schemas.microsoft.com/office/drawing/2014/main" val="20013"/>
                    </a:ext>
                  </a:extLst>
                </a:gridCol>
                <a:gridCol w="382850">
                  <a:extLst>
                    <a:ext uri="{9D8B030D-6E8A-4147-A177-3AD203B41FA5}">
                      <a16:colId xmlns:a16="http://schemas.microsoft.com/office/drawing/2014/main" val="20014"/>
                    </a:ext>
                  </a:extLst>
                </a:gridCol>
                <a:gridCol w="382850">
                  <a:extLst>
                    <a:ext uri="{9D8B030D-6E8A-4147-A177-3AD203B41FA5}">
                      <a16:colId xmlns:a16="http://schemas.microsoft.com/office/drawing/2014/main" val="20015"/>
                    </a:ext>
                  </a:extLst>
                </a:gridCol>
                <a:gridCol w="382850">
                  <a:extLst>
                    <a:ext uri="{9D8B030D-6E8A-4147-A177-3AD203B41FA5}">
                      <a16:colId xmlns:a16="http://schemas.microsoft.com/office/drawing/2014/main" val="20016"/>
                    </a:ext>
                  </a:extLst>
                </a:gridCol>
                <a:gridCol w="382850">
                  <a:extLst>
                    <a:ext uri="{9D8B030D-6E8A-4147-A177-3AD203B41FA5}">
                      <a16:colId xmlns:a16="http://schemas.microsoft.com/office/drawing/2014/main" val="20017"/>
                    </a:ext>
                  </a:extLst>
                </a:gridCol>
              </a:tblGrid>
              <a:tr h="380900">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888888"/>
                      </a:solidFill>
                      <a:prstDash val="solid"/>
                      <a:round/>
                      <a:headEnd type="none" w="sm" len="sm"/>
                      <a:tailEnd type="none" w="sm" len="sm"/>
                    </a:lnB>
                  </a:tcPr>
                </a:tc>
                <a:tc gridSpan="4">
                  <a:txBody>
                    <a:bodyPr/>
                    <a:lstStyle/>
                    <a:p>
                      <a:pPr marL="0" lvl="0" indent="0" algn="ctr" rtl="0">
                        <a:spcBef>
                          <a:spcPts val="0"/>
                        </a:spcBef>
                        <a:spcAft>
                          <a:spcPts val="0"/>
                        </a:spcAft>
                        <a:buNone/>
                      </a:pPr>
                      <a:r>
                        <a:rPr lang="fr" sz="1300">
                          <a:latin typeface="Oswald"/>
                          <a:ea typeface="Oswald"/>
                          <a:cs typeface="Oswald"/>
                          <a:sym typeface="Oswald"/>
                        </a:rPr>
                        <a:t>SEPTEMBER</a:t>
                      </a:r>
                      <a:endParaRPr sz="1300">
                        <a:latin typeface="Oswald"/>
                        <a:ea typeface="Oswald"/>
                        <a:cs typeface="Oswald"/>
                        <a:sym typeface="Oswald"/>
                      </a:endParaRPr>
                    </a:p>
                  </a:txBody>
                  <a:tcPr marL="91425" marR="91425" marT="91425" marB="91425" anchor="ctr">
                    <a:lnL w="9525" cap="flat" cmpd="sng">
                      <a:solidFill>
                        <a:srgbClr val="888888"/>
                      </a:solidFill>
                      <a:prstDash val="solid"/>
                      <a:round/>
                      <a:headEnd type="none" w="sm" len="sm"/>
                      <a:tailEnd type="none" w="sm" len="sm"/>
                    </a:ln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lvl="0" indent="0" algn="ctr" rtl="0">
                        <a:spcBef>
                          <a:spcPts val="0"/>
                        </a:spcBef>
                        <a:spcAft>
                          <a:spcPts val="0"/>
                        </a:spcAft>
                        <a:buNone/>
                      </a:pPr>
                      <a:r>
                        <a:rPr lang="fr" sz="1300">
                          <a:latin typeface="Oswald"/>
                          <a:ea typeface="Oswald"/>
                          <a:cs typeface="Oswald"/>
                          <a:sym typeface="Oswald"/>
                        </a:rPr>
                        <a:t>OCTOBER</a:t>
                      </a:r>
                      <a:endParaRPr sz="1300">
                        <a:latin typeface="Oswald"/>
                        <a:ea typeface="Oswald"/>
                        <a:cs typeface="Oswald"/>
                        <a:sym typeface="Oswald"/>
                      </a:endParaRPr>
                    </a:p>
                  </a:txBody>
                  <a:tcPr marL="91425" marR="91425" marT="91425" marB="91425"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lvl="0" indent="0" algn="ctr" rtl="0">
                        <a:spcBef>
                          <a:spcPts val="0"/>
                        </a:spcBef>
                        <a:spcAft>
                          <a:spcPts val="0"/>
                        </a:spcAft>
                        <a:buNone/>
                      </a:pPr>
                      <a:r>
                        <a:rPr lang="fr" sz="1300">
                          <a:latin typeface="Oswald"/>
                          <a:ea typeface="Oswald"/>
                          <a:cs typeface="Oswald"/>
                          <a:sym typeface="Oswald"/>
                        </a:rPr>
                        <a:t>NOVEMBER</a:t>
                      </a:r>
                      <a:endParaRPr sz="1300">
                        <a:latin typeface="Oswald"/>
                        <a:ea typeface="Oswald"/>
                        <a:cs typeface="Oswald"/>
                        <a:sym typeface="Oswald"/>
                      </a:endParaRPr>
                    </a:p>
                  </a:txBody>
                  <a:tcPr marL="91425" marR="91425" marT="91425" marB="91425"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lvl="0" indent="0" algn="ctr" rtl="0">
                        <a:spcBef>
                          <a:spcPts val="0"/>
                        </a:spcBef>
                        <a:spcAft>
                          <a:spcPts val="0"/>
                        </a:spcAft>
                        <a:buNone/>
                      </a:pPr>
                      <a:r>
                        <a:rPr lang="fr" sz="1300">
                          <a:latin typeface="Oswald"/>
                          <a:ea typeface="Oswald"/>
                          <a:cs typeface="Oswald"/>
                          <a:sym typeface="Oswald"/>
                        </a:rPr>
                        <a:t>DECEMBER</a:t>
                      </a:r>
                      <a:endParaRPr sz="1300">
                        <a:latin typeface="Oswald"/>
                        <a:ea typeface="Oswald"/>
                        <a:cs typeface="Oswald"/>
                        <a:sym typeface="Oswald"/>
                      </a:endParaRPr>
                    </a:p>
                  </a:txBody>
                  <a:tcPr marL="91425" marR="91425" marT="91425" marB="91425"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0900">
                <a:tc>
                  <a:txBody>
                    <a:bodyPr/>
                    <a:lstStyle/>
                    <a:p>
                      <a:pPr marL="0" lvl="0" indent="0" algn="ctr" rtl="0">
                        <a:spcBef>
                          <a:spcPts val="0"/>
                        </a:spcBef>
                        <a:spcAft>
                          <a:spcPts val="0"/>
                        </a:spcAft>
                        <a:buNone/>
                      </a:pPr>
                      <a:r>
                        <a:rPr lang="fr">
                          <a:latin typeface="Oswald"/>
                          <a:ea typeface="Oswald"/>
                          <a:cs typeface="Oswald"/>
                          <a:sym typeface="Oswald"/>
                        </a:rPr>
                        <a:t>#</a:t>
                      </a:r>
                      <a:endParaRPr>
                        <a:latin typeface="Oswald"/>
                        <a:ea typeface="Oswald"/>
                        <a:cs typeface="Oswald"/>
                        <a:sym typeface="Oswald"/>
                      </a:endParaRPr>
                    </a:p>
                  </a:txBody>
                  <a:tcPr marL="91425" marR="91425" marT="91425" marB="91425" anchor="ctr">
                    <a:lnT w="9525" cap="flat" cmpd="sng">
                      <a:solidFill>
                        <a:srgbClr val="888888"/>
                      </a:solidFill>
                      <a:prstDash val="solid"/>
                      <a:round/>
                      <a:headEnd type="none" w="sm" len="sm"/>
                      <a:tailEnd type="none" w="sm" len="sm"/>
                    </a:lnT>
                  </a:tcPr>
                </a:tc>
                <a:tc>
                  <a:txBody>
                    <a:bodyPr/>
                    <a:lstStyle/>
                    <a:p>
                      <a:pPr marL="0" lvl="0" indent="0" algn="ctr" rtl="0">
                        <a:spcBef>
                          <a:spcPts val="0"/>
                        </a:spcBef>
                        <a:spcAft>
                          <a:spcPts val="0"/>
                        </a:spcAft>
                        <a:buNone/>
                      </a:pPr>
                      <a:r>
                        <a:rPr lang="fr">
                          <a:latin typeface="Oswald"/>
                          <a:ea typeface="Oswald"/>
                          <a:cs typeface="Oswald"/>
                          <a:sym typeface="Oswald"/>
                        </a:rPr>
                        <a:t>Tasks</a:t>
                      </a:r>
                      <a:endParaRPr>
                        <a:latin typeface="Oswald"/>
                        <a:ea typeface="Oswald"/>
                        <a:cs typeface="Oswald"/>
                        <a:sym typeface="Oswald"/>
                      </a:endParaRPr>
                    </a:p>
                  </a:txBody>
                  <a:tcPr marL="91425" marR="91425" marT="91425" marB="91425" anchor="ctr">
                    <a:lnT w="9525" cap="flat" cmpd="sng">
                      <a:solidFill>
                        <a:srgbClr val="888888"/>
                      </a:solidFill>
                      <a:prstDash val="solid"/>
                      <a:round/>
                      <a:headEnd type="none" w="sm" len="sm"/>
                      <a:tailEnd type="none" w="sm" len="sm"/>
                    </a:lnT>
                  </a:tcPr>
                </a:tc>
                <a:tc>
                  <a:txBody>
                    <a:bodyPr/>
                    <a:lstStyle/>
                    <a:p>
                      <a:pPr marL="0" lvl="0" indent="0" algn="ctr" rtl="0">
                        <a:spcBef>
                          <a:spcPts val="0"/>
                        </a:spcBef>
                        <a:spcAft>
                          <a:spcPts val="0"/>
                        </a:spcAft>
                        <a:buNone/>
                      </a:pPr>
                      <a:r>
                        <a:rPr lang="fr" sz="900">
                          <a:latin typeface="Oswald"/>
                          <a:ea typeface="Oswald"/>
                          <a:cs typeface="Oswald"/>
                          <a:sym typeface="Oswald"/>
                        </a:rPr>
                        <a:t>W1</a:t>
                      </a:r>
                      <a:endParaRPr sz="9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fr" sz="900">
                          <a:latin typeface="Oswald"/>
                          <a:ea typeface="Oswald"/>
                          <a:cs typeface="Oswald"/>
                          <a:sym typeface="Oswald"/>
                        </a:rPr>
                        <a:t>W2</a:t>
                      </a:r>
                      <a:endParaRPr sz="9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fr" sz="900">
                          <a:latin typeface="Oswald"/>
                          <a:ea typeface="Oswald"/>
                          <a:cs typeface="Oswald"/>
                          <a:sym typeface="Oswald"/>
                        </a:rPr>
                        <a:t>W3</a:t>
                      </a:r>
                      <a:endParaRPr sz="9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fr" sz="900">
                          <a:latin typeface="Oswald"/>
                          <a:ea typeface="Oswald"/>
                          <a:cs typeface="Oswald"/>
                          <a:sym typeface="Oswald"/>
                        </a:rPr>
                        <a:t>W4</a:t>
                      </a:r>
                      <a:endParaRPr sz="9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fr" sz="900">
                          <a:latin typeface="Oswald"/>
                          <a:ea typeface="Oswald"/>
                          <a:cs typeface="Oswald"/>
                          <a:sym typeface="Oswald"/>
                        </a:rPr>
                        <a:t>W1</a:t>
                      </a:r>
                      <a:endParaRPr sz="9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fr" sz="900">
                          <a:latin typeface="Oswald"/>
                          <a:ea typeface="Oswald"/>
                          <a:cs typeface="Oswald"/>
                          <a:sym typeface="Oswald"/>
                        </a:rPr>
                        <a:t>W2</a:t>
                      </a:r>
                      <a:endParaRPr sz="9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fr" sz="900">
                          <a:latin typeface="Oswald"/>
                          <a:ea typeface="Oswald"/>
                          <a:cs typeface="Oswald"/>
                          <a:sym typeface="Oswald"/>
                        </a:rPr>
                        <a:t>W3</a:t>
                      </a:r>
                      <a:endParaRPr sz="9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fr" sz="900">
                          <a:latin typeface="Oswald"/>
                          <a:ea typeface="Oswald"/>
                          <a:cs typeface="Oswald"/>
                          <a:sym typeface="Oswald"/>
                        </a:rPr>
                        <a:t>W4</a:t>
                      </a:r>
                      <a:endParaRPr sz="9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fr" sz="900">
                          <a:latin typeface="Oswald"/>
                          <a:ea typeface="Oswald"/>
                          <a:cs typeface="Oswald"/>
                          <a:sym typeface="Oswald"/>
                        </a:rPr>
                        <a:t>W1</a:t>
                      </a:r>
                      <a:endParaRPr sz="9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fr" sz="900">
                          <a:latin typeface="Oswald"/>
                          <a:ea typeface="Oswald"/>
                          <a:cs typeface="Oswald"/>
                          <a:sym typeface="Oswald"/>
                        </a:rPr>
                        <a:t>W2</a:t>
                      </a:r>
                      <a:endParaRPr sz="9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fr" sz="900">
                          <a:latin typeface="Oswald"/>
                          <a:ea typeface="Oswald"/>
                          <a:cs typeface="Oswald"/>
                          <a:sym typeface="Oswald"/>
                        </a:rPr>
                        <a:t>W3</a:t>
                      </a:r>
                      <a:endParaRPr sz="9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fr" sz="900">
                          <a:latin typeface="Oswald"/>
                          <a:ea typeface="Oswald"/>
                          <a:cs typeface="Oswald"/>
                          <a:sym typeface="Oswald"/>
                        </a:rPr>
                        <a:t>W4</a:t>
                      </a:r>
                      <a:endParaRPr sz="9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fr" sz="900">
                          <a:latin typeface="Oswald"/>
                          <a:ea typeface="Oswald"/>
                          <a:cs typeface="Oswald"/>
                          <a:sym typeface="Oswald"/>
                        </a:rPr>
                        <a:t>W1</a:t>
                      </a:r>
                      <a:endParaRPr sz="9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fr" sz="900">
                          <a:latin typeface="Oswald"/>
                          <a:ea typeface="Oswald"/>
                          <a:cs typeface="Oswald"/>
                          <a:sym typeface="Oswald"/>
                        </a:rPr>
                        <a:t>W2</a:t>
                      </a:r>
                      <a:endParaRPr sz="9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fr" sz="900">
                          <a:latin typeface="Oswald"/>
                          <a:ea typeface="Oswald"/>
                          <a:cs typeface="Oswald"/>
                          <a:sym typeface="Oswald"/>
                        </a:rPr>
                        <a:t>W3</a:t>
                      </a:r>
                      <a:endParaRPr sz="9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fr" sz="900">
                          <a:latin typeface="Oswald"/>
                          <a:ea typeface="Oswald"/>
                          <a:cs typeface="Oswald"/>
                          <a:sym typeface="Oswald"/>
                        </a:rPr>
                        <a:t>W4</a:t>
                      </a:r>
                      <a:endParaRPr sz="900">
                        <a:latin typeface="Oswald"/>
                        <a:ea typeface="Oswald"/>
                        <a:cs typeface="Oswald"/>
                        <a:sym typeface="Oswald"/>
                      </a:endParaRPr>
                    </a:p>
                  </a:txBody>
                  <a:tcPr marL="91425" marR="91425" marT="91425" marB="91425" anchor="ctr"/>
                </a:tc>
                <a:extLst>
                  <a:ext uri="{0D108BD9-81ED-4DB2-BD59-A6C34878D82A}">
                    <a16:rowId xmlns:a16="http://schemas.microsoft.com/office/drawing/2014/main" val="10001"/>
                  </a:ext>
                </a:extLst>
              </a:tr>
              <a:tr h="380900">
                <a:tc>
                  <a:txBody>
                    <a:bodyPr/>
                    <a:lstStyle/>
                    <a:p>
                      <a:pPr marL="0" lvl="0" indent="0" algn="ctr" rtl="0">
                        <a:spcBef>
                          <a:spcPts val="0"/>
                        </a:spcBef>
                        <a:spcAft>
                          <a:spcPts val="0"/>
                        </a:spcAft>
                        <a:buNone/>
                      </a:pPr>
                      <a:r>
                        <a:rPr lang="fr" sz="1100">
                          <a:latin typeface="Oswald"/>
                          <a:ea typeface="Oswald"/>
                          <a:cs typeface="Oswald"/>
                          <a:sym typeface="Oswald"/>
                        </a:rPr>
                        <a:t>1</a:t>
                      </a:r>
                      <a:endParaRPr sz="11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fr" sz="1200">
                          <a:latin typeface="Oswald"/>
                          <a:ea typeface="Oswald"/>
                          <a:cs typeface="Oswald"/>
                          <a:sym typeface="Oswald"/>
                        </a:rPr>
                        <a:t>Team and project contract</a:t>
                      </a:r>
                      <a:endParaRPr sz="12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solidFill>
                      <a:srgbClr val="6AA84F"/>
                    </a:solidFill>
                  </a:tcP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extLst>
                  <a:ext uri="{0D108BD9-81ED-4DB2-BD59-A6C34878D82A}">
                    <a16:rowId xmlns:a16="http://schemas.microsoft.com/office/drawing/2014/main" val="10002"/>
                  </a:ext>
                </a:extLst>
              </a:tr>
              <a:tr h="380900">
                <a:tc>
                  <a:txBody>
                    <a:bodyPr/>
                    <a:lstStyle/>
                    <a:p>
                      <a:pPr marL="0" lvl="0" indent="0" algn="ctr" rtl="0">
                        <a:spcBef>
                          <a:spcPts val="0"/>
                        </a:spcBef>
                        <a:spcAft>
                          <a:spcPts val="0"/>
                        </a:spcAft>
                        <a:buNone/>
                      </a:pPr>
                      <a:r>
                        <a:rPr lang="fr" sz="1100">
                          <a:latin typeface="Oswald"/>
                          <a:ea typeface="Oswald"/>
                          <a:cs typeface="Oswald"/>
                          <a:sym typeface="Oswald"/>
                        </a:rPr>
                        <a:t>2</a:t>
                      </a:r>
                      <a:endParaRPr sz="11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fr" sz="1200">
                          <a:latin typeface="Oswald"/>
                          <a:ea typeface="Oswald"/>
                          <a:cs typeface="Oswald"/>
                          <a:sym typeface="Oswald"/>
                        </a:rPr>
                        <a:t>Client requirements and problem statement</a:t>
                      </a:r>
                      <a:endParaRPr sz="12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solidFill>
                      <a:srgbClr val="6AA84F"/>
                    </a:solidFill>
                  </a:tcP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extLst>
                  <a:ext uri="{0D108BD9-81ED-4DB2-BD59-A6C34878D82A}">
                    <a16:rowId xmlns:a16="http://schemas.microsoft.com/office/drawing/2014/main" val="10003"/>
                  </a:ext>
                </a:extLst>
              </a:tr>
              <a:tr h="380900">
                <a:tc>
                  <a:txBody>
                    <a:bodyPr/>
                    <a:lstStyle/>
                    <a:p>
                      <a:pPr marL="0" lvl="0" indent="0" algn="ctr" rtl="0">
                        <a:spcBef>
                          <a:spcPts val="0"/>
                        </a:spcBef>
                        <a:spcAft>
                          <a:spcPts val="0"/>
                        </a:spcAft>
                        <a:buNone/>
                      </a:pPr>
                      <a:r>
                        <a:rPr lang="fr" sz="1100">
                          <a:latin typeface="Oswald"/>
                          <a:ea typeface="Oswald"/>
                          <a:cs typeface="Oswald"/>
                          <a:sym typeface="Oswald"/>
                        </a:rPr>
                        <a:t>3</a:t>
                      </a:r>
                      <a:endParaRPr sz="11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fr" sz="1200">
                          <a:latin typeface="Oswald"/>
                          <a:ea typeface="Oswald"/>
                          <a:cs typeface="Oswald"/>
                          <a:sym typeface="Oswald"/>
                        </a:rPr>
                        <a:t>Design criteria</a:t>
                      </a:r>
                      <a:endParaRPr sz="12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solidFill>
                      <a:srgbClr val="6AA84F"/>
                    </a:solidFill>
                  </a:tcP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gridSpan="3">
                  <a:txBody>
                    <a:bodyPr/>
                    <a:lstStyle/>
                    <a:p>
                      <a:pPr marL="0" lvl="0" indent="0" algn="ctr" rtl="0">
                        <a:spcBef>
                          <a:spcPts val="0"/>
                        </a:spcBef>
                        <a:spcAft>
                          <a:spcPts val="0"/>
                        </a:spcAft>
                        <a:buNone/>
                      </a:pPr>
                      <a:r>
                        <a:rPr lang="fr">
                          <a:latin typeface="Oswald"/>
                          <a:ea typeface="Oswald"/>
                          <a:cs typeface="Oswald"/>
                          <a:sym typeface="Oswald"/>
                        </a:rPr>
                        <a:t>You are here!</a:t>
                      </a:r>
                      <a:endParaRPr>
                        <a:latin typeface="Oswald"/>
                        <a:ea typeface="Oswald"/>
                        <a:cs typeface="Oswald"/>
                        <a:sym typeface="Oswald"/>
                      </a:endParaRPr>
                    </a:p>
                  </a:txBody>
                  <a:tcPr marL="91425" marR="91425" marT="91425" marB="91425" anchor="ct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extLst>
                  <a:ext uri="{0D108BD9-81ED-4DB2-BD59-A6C34878D82A}">
                    <a16:rowId xmlns:a16="http://schemas.microsoft.com/office/drawing/2014/main" val="10004"/>
                  </a:ext>
                </a:extLst>
              </a:tr>
              <a:tr h="380900">
                <a:tc>
                  <a:txBody>
                    <a:bodyPr/>
                    <a:lstStyle/>
                    <a:p>
                      <a:pPr marL="0" lvl="0" indent="0" algn="ctr" rtl="0">
                        <a:spcBef>
                          <a:spcPts val="0"/>
                        </a:spcBef>
                        <a:spcAft>
                          <a:spcPts val="0"/>
                        </a:spcAft>
                        <a:buNone/>
                      </a:pPr>
                      <a:r>
                        <a:rPr lang="fr" sz="1100">
                          <a:latin typeface="Oswald"/>
                          <a:ea typeface="Oswald"/>
                          <a:cs typeface="Oswald"/>
                          <a:sym typeface="Oswald"/>
                        </a:rPr>
                        <a:t>4</a:t>
                      </a:r>
                      <a:endParaRPr sz="11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fr" sz="1200">
                          <a:latin typeface="Oswald"/>
                          <a:ea typeface="Oswald"/>
                          <a:cs typeface="Oswald"/>
                          <a:sym typeface="Oswald"/>
                        </a:rPr>
                        <a:t>Design ideas, analysis, planning</a:t>
                      </a:r>
                      <a:endParaRPr sz="12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solidFill>
                      <a:srgbClr val="6AA84F"/>
                    </a:solidFill>
                  </a:tcP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solidFill>
                      <a:srgbClr val="6AA84F"/>
                    </a:solidFill>
                  </a:tcP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solidFill>
                      <a:srgbClr val="6AA84F"/>
                    </a:solidFill>
                  </a:tcP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extLst>
                  <a:ext uri="{0D108BD9-81ED-4DB2-BD59-A6C34878D82A}">
                    <a16:rowId xmlns:a16="http://schemas.microsoft.com/office/drawing/2014/main" val="10005"/>
                  </a:ext>
                </a:extLst>
              </a:tr>
              <a:tr h="380900">
                <a:tc>
                  <a:txBody>
                    <a:bodyPr/>
                    <a:lstStyle/>
                    <a:p>
                      <a:pPr marL="0" lvl="0" indent="0" algn="ctr" rtl="0">
                        <a:spcBef>
                          <a:spcPts val="0"/>
                        </a:spcBef>
                        <a:spcAft>
                          <a:spcPts val="0"/>
                        </a:spcAft>
                        <a:buNone/>
                      </a:pPr>
                      <a:r>
                        <a:rPr lang="fr" sz="1100">
                          <a:latin typeface="Oswald"/>
                          <a:ea typeface="Oswald"/>
                          <a:cs typeface="Oswald"/>
                          <a:sym typeface="Oswald"/>
                        </a:rPr>
                        <a:t>5</a:t>
                      </a:r>
                      <a:endParaRPr sz="11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fr" sz="1200">
                          <a:latin typeface="Oswald"/>
                          <a:ea typeface="Oswald"/>
                          <a:cs typeface="Oswald"/>
                          <a:sym typeface="Oswald"/>
                        </a:rPr>
                        <a:t>Prototype 1, testing</a:t>
                      </a:r>
                      <a:endParaRPr sz="12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solidFill>
                      <a:srgbClr val="6AA84F"/>
                    </a:solidFill>
                  </a:tcP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extLst>
                  <a:ext uri="{0D108BD9-81ED-4DB2-BD59-A6C34878D82A}">
                    <a16:rowId xmlns:a16="http://schemas.microsoft.com/office/drawing/2014/main" val="10006"/>
                  </a:ext>
                </a:extLst>
              </a:tr>
              <a:tr h="380900">
                <a:tc>
                  <a:txBody>
                    <a:bodyPr/>
                    <a:lstStyle/>
                    <a:p>
                      <a:pPr marL="0" lvl="0" indent="0" algn="ctr" rtl="0">
                        <a:spcBef>
                          <a:spcPts val="0"/>
                        </a:spcBef>
                        <a:spcAft>
                          <a:spcPts val="0"/>
                        </a:spcAft>
                        <a:buNone/>
                      </a:pPr>
                      <a:r>
                        <a:rPr lang="fr" sz="1100">
                          <a:latin typeface="Oswald"/>
                          <a:ea typeface="Oswald"/>
                          <a:cs typeface="Oswald"/>
                          <a:sym typeface="Oswald"/>
                        </a:rPr>
                        <a:t>6</a:t>
                      </a:r>
                      <a:endParaRPr sz="11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fr" sz="1200">
                          <a:latin typeface="Oswald"/>
                          <a:ea typeface="Oswald"/>
                          <a:cs typeface="Oswald"/>
                          <a:sym typeface="Oswald"/>
                        </a:rPr>
                        <a:t>Prototype 2, testing</a:t>
                      </a:r>
                      <a:endParaRPr sz="12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solidFill>
                      <a:srgbClr val="6AA84F"/>
                    </a:solidFill>
                  </a:tcP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extLst>
                  <a:ext uri="{0D108BD9-81ED-4DB2-BD59-A6C34878D82A}">
                    <a16:rowId xmlns:a16="http://schemas.microsoft.com/office/drawing/2014/main" val="10007"/>
                  </a:ext>
                </a:extLst>
              </a:tr>
              <a:tr h="380900">
                <a:tc>
                  <a:txBody>
                    <a:bodyPr/>
                    <a:lstStyle/>
                    <a:p>
                      <a:pPr marL="0" lvl="0" indent="0" algn="ctr" rtl="0">
                        <a:spcBef>
                          <a:spcPts val="0"/>
                        </a:spcBef>
                        <a:spcAft>
                          <a:spcPts val="0"/>
                        </a:spcAft>
                        <a:buNone/>
                      </a:pPr>
                      <a:r>
                        <a:rPr lang="fr" sz="1100">
                          <a:latin typeface="Oswald"/>
                          <a:ea typeface="Oswald"/>
                          <a:cs typeface="Oswald"/>
                          <a:sym typeface="Oswald"/>
                        </a:rPr>
                        <a:t>7</a:t>
                      </a:r>
                      <a:endParaRPr sz="11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fr" sz="1200">
                          <a:latin typeface="Oswald"/>
                          <a:ea typeface="Oswald"/>
                          <a:cs typeface="Oswald"/>
                          <a:sym typeface="Oswald"/>
                        </a:rPr>
                        <a:t>Prototype 3, testing</a:t>
                      </a:r>
                      <a:endParaRPr sz="12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solidFill>
                      <a:srgbClr val="FF0000"/>
                    </a:solidFill>
                  </a:tcP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solidFill>
                      <a:srgbClr val="FF0000"/>
                    </a:solidFill>
                  </a:tcP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extLst>
                  <a:ext uri="{0D108BD9-81ED-4DB2-BD59-A6C34878D82A}">
                    <a16:rowId xmlns:a16="http://schemas.microsoft.com/office/drawing/2014/main" val="10008"/>
                  </a:ext>
                </a:extLst>
              </a:tr>
              <a:tr h="380900">
                <a:tc>
                  <a:txBody>
                    <a:bodyPr/>
                    <a:lstStyle/>
                    <a:p>
                      <a:pPr marL="0" lvl="0" indent="0" algn="ctr" rtl="0">
                        <a:spcBef>
                          <a:spcPts val="0"/>
                        </a:spcBef>
                        <a:spcAft>
                          <a:spcPts val="0"/>
                        </a:spcAft>
                        <a:buNone/>
                      </a:pPr>
                      <a:r>
                        <a:rPr lang="fr" sz="1100">
                          <a:latin typeface="Oswald"/>
                          <a:ea typeface="Oswald"/>
                          <a:cs typeface="Oswald"/>
                          <a:sym typeface="Oswald"/>
                        </a:rPr>
                        <a:t>8</a:t>
                      </a:r>
                      <a:endParaRPr sz="11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fr" sz="1200">
                          <a:latin typeface="Oswald"/>
                          <a:ea typeface="Oswald"/>
                          <a:cs typeface="Oswald"/>
                          <a:sym typeface="Oswald"/>
                        </a:rPr>
                        <a:t>Design day materials</a:t>
                      </a:r>
                      <a:endParaRPr sz="12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solidFill>
                      <a:srgbClr val="FF0000"/>
                    </a:solidFill>
                  </a:tcP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extLst>
                  <a:ext uri="{0D108BD9-81ED-4DB2-BD59-A6C34878D82A}">
                    <a16:rowId xmlns:a16="http://schemas.microsoft.com/office/drawing/2014/main" val="10009"/>
                  </a:ext>
                </a:extLst>
              </a:tr>
              <a:tr h="380900">
                <a:tc>
                  <a:txBody>
                    <a:bodyPr/>
                    <a:lstStyle/>
                    <a:p>
                      <a:pPr marL="0" lvl="0" indent="0" algn="ctr" rtl="0">
                        <a:spcBef>
                          <a:spcPts val="0"/>
                        </a:spcBef>
                        <a:spcAft>
                          <a:spcPts val="0"/>
                        </a:spcAft>
                        <a:buNone/>
                      </a:pPr>
                      <a:r>
                        <a:rPr lang="fr" sz="1100">
                          <a:latin typeface="Oswald"/>
                          <a:ea typeface="Oswald"/>
                          <a:cs typeface="Oswald"/>
                          <a:sym typeface="Oswald"/>
                        </a:rPr>
                        <a:t>9</a:t>
                      </a:r>
                      <a:endParaRPr sz="11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fr" sz="1200">
                          <a:latin typeface="Oswald"/>
                          <a:ea typeface="Oswald"/>
                          <a:cs typeface="Oswald"/>
                          <a:sym typeface="Oswald"/>
                        </a:rPr>
                        <a:t>User manual</a:t>
                      </a:r>
                      <a:endParaRPr sz="12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solidFill>
                      <a:srgbClr val="FF0000"/>
                    </a:solidFill>
                  </a:tcP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solidFill>
                      <a:srgbClr val="FF0000"/>
                    </a:solidFill>
                  </a:tcP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extLst>
                  <a:ext uri="{0D108BD9-81ED-4DB2-BD59-A6C34878D82A}">
                    <a16:rowId xmlns:a16="http://schemas.microsoft.com/office/drawing/2014/main" val="10010"/>
                  </a:ext>
                </a:extLst>
              </a:tr>
              <a:tr h="212175">
                <a:tc>
                  <a:txBody>
                    <a:bodyPr/>
                    <a:lstStyle/>
                    <a:p>
                      <a:pPr marL="0" lvl="0" indent="0" algn="ctr" rtl="0">
                        <a:spcBef>
                          <a:spcPts val="0"/>
                        </a:spcBef>
                        <a:spcAft>
                          <a:spcPts val="0"/>
                        </a:spcAft>
                        <a:buNone/>
                      </a:pPr>
                      <a:r>
                        <a:rPr lang="fr" sz="1100">
                          <a:latin typeface="Oswald"/>
                          <a:ea typeface="Oswald"/>
                          <a:cs typeface="Oswald"/>
                          <a:sym typeface="Oswald"/>
                        </a:rPr>
                        <a:t>10</a:t>
                      </a:r>
                      <a:endParaRPr sz="11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fr" sz="1200">
                          <a:latin typeface="Oswald"/>
                          <a:ea typeface="Oswald"/>
                          <a:cs typeface="Oswald"/>
                          <a:sym typeface="Oswald"/>
                        </a:rPr>
                        <a:t>Project closure</a:t>
                      </a:r>
                      <a:endParaRPr sz="12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solidFill>
                      <a:srgbClr val="FF0000"/>
                    </a:solidFill>
                  </a:tcP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endParaRPr>
                        <a:latin typeface="Oswald"/>
                        <a:ea typeface="Oswald"/>
                        <a:cs typeface="Oswald"/>
                        <a:sym typeface="Oswald"/>
                      </a:endParaRPr>
                    </a:p>
                  </a:txBody>
                  <a:tcPr marL="91425" marR="91425" marT="91425" marB="91425" anchor="ctr"/>
                </a:tc>
                <a:extLst>
                  <a:ext uri="{0D108BD9-81ED-4DB2-BD59-A6C34878D82A}">
                    <a16:rowId xmlns:a16="http://schemas.microsoft.com/office/drawing/2014/main" val="10011"/>
                  </a:ext>
                </a:extLst>
              </a:tr>
            </a:tbl>
          </a:graphicData>
        </a:graphic>
      </p:graphicFrame>
      <p:sp>
        <p:nvSpPr>
          <p:cNvPr id="466" name="Google Shape;466;p54"/>
          <p:cNvSpPr/>
          <p:nvPr/>
        </p:nvSpPr>
        <p:spPr>
          <a:xfrm>
            <a:off x="3808825" y="999075"/>
            <a:ext cx="194825" cy="184025"/>
          </a:xfrm>
          <a:prstGeom prst="flowChartMerge">
            <a:avLst/>
          </a:prstGeom>
          <a:solidFill>
            <a:srgbClr val="D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467" name="Google Shape;467;p54"/>
          <p:cNvSpPr/>
          <p:nvPr/>
        </p:nvSpPr>
        <p:spPr>
          <a:xfrm>
            <a:off x="5714700" y="2412788"/>
            <a:ext cx="194825" cy="184025"/>
          </a:xfrm>
          <a:prstGeom prst="flowChartMerge">
            <a:avLst/>
          </a:prstGeom>
          <a:solidFill>
            <a:srgbClr val="D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468" name="Google Shape;468;p54"/>
          <p:cNvSpPr/>
          <p:nvPr/>
        </p:nvSpPr>
        <p:spPr>
          <a:xfrm>
            <a:off x="6479625" y="3281375"/>
            <a:ext cx="194825" cy="184025"/>
          </a:xfrm>
          <a:prstGeom prst="flowChartMerge">
            <a:avLst/>
          </a:prstGeom>
          <a:solidFill>
            <a:srgbClr val="D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469" name="Google Shape;469;p54"/>
          <p:cNvSpPr/>
          <p:nvPr/>
        </p:nvSpPr>
        <p:spPr>
          <a:xfrm>
            <a:off x="4958750" y="1932525"/>
            <a:ext cx="194825" cy="184025"/>
          </a:xfrm>
          <a:prstGeom prst="flowChartMerge">
            <a:avLst/>
          </a:prstGeom>
          <a:solidFill>
            <a:srgbClr val="D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470" name="Google Shape;470;p54"/>
          <p:cNvSpPr/>
          <p:nvPr/>
        </p:nvSpPr>
        <p:spPr>
          <a:xfrm>
            <a:off x="6876675" y="3281375"/>
            <a:ext cx="194825" cy="184025"/>
          </a:xfrm>
          <a:prstGeom prst="flowChartMerge">
            <a:avLst/>
          </a:prstGeom>
          <a:solidFill>
            <a:srgbClr val="D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cxnSp>
        <p:nvCxnSpPr>
          <p:cNvPr id="471" name="Google Shape;471;p54"/>
          <p:cNvCxnSpPr>
            <a:endCxn id="468" idx="0"/>
          </p:cNvCxnSpPr>
          <p:nvPr/>
        </p:nvCxnSpPr>
        <p:spPr>
          <a:xfrm>
            <a:off x="6568938" y="2236175"/>
            <a:ext cx="8100" cy="1045200"/>
          </a:xfrm>
          <a:prstGeom prst="straightConnector1">
            <a:avLst/>
          </a:prstGeom>
          <a:noFill/>
          <a:ln w="76200" cap="flat" cmpd="sng">
            <a:solidFill>
              <a:srgbClr val="FF9900"/>
            </a:solidFill>
            <a:prstDash val="solid"/>
            <a:round/>
            <a:headEnd type="none" w="med" len="med"/>
            <a:tailEnd type="triangl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
              <a:t>Conclusion : Prototype 3 </a:t>
            </a:r>
            <a:endParaRPr/>
          </a:p>
        </p:txBody>
      </p:sp>
      <p:sp>
        <p:nvSpPr>
          <p:cNvPr id="477" name="Google Shape;477;p55"/>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rmAutofit fontScale="85000" lnSpcReduction="10000"/>
          </a:bodyPr>
          <a:lstStyle/>
          <a:p>
            <a:pPr marL="457200" lvl="0" indent="-334327" algn="l" rtl="0">
              <a:lnSpc>
                <a:spcPct val="200000"/>
              </a:lnSpc>
              <a:spcBef>
                <a:spcPts val="0"/>
              </a:spcBef>
              <a:spcAft>
                <a:spcPts val="0"/>
              </a:spcAft>
              <a:buSzPct val="100000"/>
              <a:buChar char="-"/>
            </a:pPr>
            <a:r>
              <a:rPr lang="fr"/>
              <a:t>Verifying, as well enhancing, app interface user-friendliness through testing, relying on feedback from selected test-users.</a:t>
            </a:r>
            <a:endParaRPr/>
          </a:p>
          <a:p>
            <a:pPr marL="457200" lvl="0" indent="-334327" algn="l" rtl="0">
              <a:lnSpc>
                <a:spcPct val="200000"/>
              </a:lnSpc>
              <a:spcBef>
                <a:spcPts val="0"/>
              </a:spcBef>
              <a:spcAft>
                <a:spcPts val="0"/>
              </a:spcAft>
              <a:buSzPct val="100000"/>
              <a:buChar char="-"/>
            </a:pPr>
            <a:r>
              <a:rPr lang="fr"/>
              <a:t>3D printing a new electronics compartment design.</a:t>
            </a:r>
            <a:endParaRPr/>
          </a:p>
          <a:p>
            <a:pPr marL="457200" lvl="0" indent="-334327" algn="l" rtl="0">
              <a:lnSpc>
                <a:spcPct val="200000"/>
              </a:lnSpc>
              <a:spcBef>
                <a:spcPts val="0"/>
              </a:spcBef>
              <a:spcAft>
                <a:spcPts val="0"/>
              </a:spcAft>
              <a:buSzPct val="100000"/>
              <a:buChar char="-"/>
            </a:pPr>
            <a:r>
              <a:rPr lang="fr"/>
              <a:t>Developing code to link the app interface with the Arduino via the HC-05 Bluetooth module.</a:t>
            </a:r>
            <a:endParaRPr/>
          </a:p>
          <a:p>
            <a:pPr marL="457200" lvl="0" indent="-334327" algn="l" rtl="0">
              <a:lnSpc>
                <a:spcPct val="200000"/>
              </a:lnSpc>
              <a:spcBef>
                <a:spcPts val="0"/>
              </a:spcBef>
              <a:spcAft>
                <a:spcPts val="0"/>
              </a:spcAft>
              <a:buSzPct val="100000"/>
              <a:buChar char="-"/>
            </a:pPr>
            <a:r>
              <a:rPr lang="fr"/>
              <a:t>Increasing longevity by finding a more efficient power supply, without sacrificing the portability and adaptability of the device, and overall system in general.</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1"/>
        <p:cNvGrpSpPr/>
        <p:nvPr/>
      </p:nvGrpSpPr>
      <p:grpSpPr>
        <a:xfrm>
          <a:off x="0" y="0"/>
          <a:ext cx="0" cy="0"/>
          <a:chOff x="0" y="0"/>
          <a:chExt cx="0" cy="0"/>
        </a:xfrm>
      </p:grpSpPr>
      <p:sp>
        <p:nvSpPr>
          <p:cNvPr id="482" name="Google Shape;482;p56"/>
          <p:cNvSpPr txBox="1"/>
          <p:nvPr/>
        </p:nvSpPr>
        <p:spPr>
          <a:xfrm>
            <a:off x="1737306" y="3191875"/>
            <a:ext cx="56694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600">
                <a:solidFill>
                  <a:schemeClr val="dk2"/>
                </a:solidFill>
                <a:latin typeface="Playfair Display"/>
                <a:ea typeface="Playfair Display"/>
                <a:cs typeface="Playfair Display"/>
                <a:sym typeface="Playfair Display"/>
              </a:rPr>
              <a:t>Thank you for your Attention!</a:t>
            </a:r>
            <a:endParaRPr sz="2600">
              <a:solidFill>
                <a:schemeClr val="dk2"/>
              </a:solidFill>
              <a:latin typeface="Playfair Display"/>
              <a:ea typeface="Playfair Display"/>
              <a:cs typeface="Playfair Display"/>
              <a:sym typeface="Playfair Display"/>
            </a:endParaRPr>
          </a:p>
        </p:txBody>
      </p:sp>
      <p:pic>
        <p:nvPicPr>
          <p:cNvPr id="483" name="Google Shape;483;p56"/>
          <p:cNvPicPr preferRelativeResize="0"/>
          <p:nvPr/>
        </p:nvPicPr>
        <p:blipFill>
          <a:blip r:embed="rId3">
            <a:alphaModFix/>
          </a:blip>
          <a:stretch>
            <a:fillRect/>
          </a:stretch>
        </p:blipFill>
        <p:spPr>
          <a:xfrm>
            <a:off x="3117488" y="177625"/>
            <a:ext cx="2909026" cy="2901549"/>
          </a:xfrm>
          <a:prstGeom prst="rect">
            <a:avLst/>
          </a:prstGeom>
          <a:noFill/>
          <a:ln>
            <a:noFill/>
          </a:ln>
        </p:spPr>
      </p:pic>
      <p:sp>
        <p:nvSpPr>
          <p:cNvPr id="484" name="Google Shape;484;p56"/>
          <p:cNvSpPr txBox="1"/>
          <p:nvPr/>
        </p:nvSpPr>
        <p:spPr>
          <a:xfrm>
            <a:off x="36775" y="4862100"/>
            <a:ext cx="9070500" cy="28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solidFill>
                  <a:schemeClr val="dk2"/>
                </a:solidFill>
                <a:latin typeface="Playfair Display"/>
                <a:ea typeface="Playfair Display"/>
                <a:cs typeface="Playfair Display"/>
                <a:sym typeface="Playfair Display"/>
              </a:rPr>
              <a:t>Special thanks to Deva Brou and Ziyad Belmkaddem for their extra effort on the logo</a:t>
            </a:r>
            <a:endParaRPr>
              <a:solidFill>
                <a:schemeClr val="dk2"/>
              </a:solidFill>
              <a:latin typeface="Playfair Display"/>
              <a:ea typeface="Playfair Display"/>
              <a:cs typeface="Playfair Display"/>
              <a:sym typeface="Playfair Display"/>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References</a:t>
            </a:r>
            <a:endParaRPr/>
          </a:p>
        </p:txBody>
      </p:sp>
      <p:sp>
        <p:nvSpPr>
          <p:cNvPr id="490" name="Google Shape;490;p57"/>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a:t>[1] </a:t>
            </a:r>
            <a:r>
              <a:rPr lang="fr" u="sng">
                <a:solidFill>
                  <a:schemeClr val="hlink"/>
                </a:solidFill>
                <a:hlinkClick r:id="rId3"/>
              </a:rPr>
              <a:t>https://softwarepath.com/guides/inventory-management-statistics</a:t>
            </a:r>
            <a:endParaRPr/>
          </a:p>
          <a:p>
            <a:pPr marL="0" lvl="0" indent="0" algn="l" rtl="0">
              <a:spcBef>
                <a:spcPts val="1200"/>
              </a:spcBef>
              <a:spcAft>
                <a:spcPts val="0"/>
              </a:spcAft>
              <a:buNone/>
            </a:pPr>
            <a:r>
              <a:rPr lang="fr"/>
              <a:t>[2] Deliverable B</a:t>
            </a:r>
            <a:endParaRPr/>
          </a:p>
          <a:p>
            <a:pPr marL="0" lvl="0" indent="0" algn="l" rtl="0">
              <a:spcBef>
                <a:spcPts val="1200"/>
              </a:spcBef>
              <a:spcAft>
                <a:spcPts val="0"/>
              </a:spcAft>
              <a:buNone/>
            </a:pPr>
            <a:r>
              <a:rPr lang="fr"/>
              <a:t>[3] Deliverable C</a:t>
            </a:r>
            <a:endParaRPr/>
          </a:p>
          <a:p>
            <a:pPr marL="0" lvl="0" indent="0" algn="l" rtl="0">
              <a:spcBef>
                <a:spcPts val="1200"/>
              </a:spcBef>
              <a:spcAft>
                <a:spcPts val="0"/>
              </a:spcAft>
              <a:buNone/>
            </a:pPr>
            <a:r>
              <a:rPr lang="fr"/>
              <a:t>[4] Deliverable D</a:t>
            </a:r>
            <a:endParaRPr/>
          </a:p>
          <a:p>
            <a:pPr marL="0" lvl="0" indent="0" algn="l" rtl="0">
              <a:spcBef>
                <a:spcPts val="1200"/>
              </a:spcBef>
              <a:spcAft>
                <a:spcPts val="0"/>
              </a:spcAft>
              <a:buNone/>
            </a:pPr>
            <a:r>
              <a:rPr lang="fr"/>
              <a:t>[5] Deliverable E</a:t>
            </a:r>
            <a:endParaRPr/>
          </a:p>
          <a:p>
            <a:pPr marL="0" lvl="0" indent="0" algn="l" rtl="0">
              <a:spcBef>
                <a:spcPts val="1200"/>
              </a:spcBef>
              <a:spcAft>
                <a:spcPts val="0"/>
              </a:spcAft>
              <a:buNone/>
            </a:pPr>
            <a:r>
              <a:rPr lang="fr"/>
              <a:t>[6] Deliverable F</a:t>
            </a:r>
            <a:endParaRPr/>
          </a:p>
          <a:p>
            <a:pPr marL="0" lvl="0" indent="0" algn="l" rtl="0">
              <a:spcBef>
                <a:spcPts val="1200"/>
              </a:spcBef>
              <a:spcAft>
                <a:spcPts val="0"/>
              </a:spcAft>
              <a:buNone/>
            </a:pPr>
            <a:r>
              <a:rPr lang="fr"/>
              <a:t>[7] Deliverable G</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AED5C"/>
            </a:gs>
            <a:gs pos="100000">
              <a:srgbClr val="C6B60E"/>
            </a:gs>
          </a:gsLst>
          <a:lin ang="5400012" scaled="0"/>
        </a:gradFill>
        <a:effectLst/>
      </p:bgPr>
    </p:bg>
    <p:spTree>
      <p:nvGrpSpPr>
        <p:cNvPr id="1" name="Shape 155"/>
        <p:cNvGrpSpPr/>
        <p:nvPr/>
      </p:nvGrpSpPr>
      <p:grpSpPr>
        <a:xfrm>
          <a:off x="0" y="0"/>
          <a:ext cx="0" cy="0"/>
          <a:chOff x="0" y="0"/>
          <a:chExt cx="0" cy="0"/>
        </a:xfrm>
      </p:grpSpPr>
      <p:sp>
        <p:nvSpPr>
          <p:cNvPr id="156" name="Google Shape;156;p28"/>
          <p:cNvSpPr txBox="1">
            <a:spLocks noGrp="1"/>
          </p:cNvSpPr>
          <p:nvPr>
            <p:ph type="title"/>
          </p:nvPr>
        </p:nvSpPr>
        <p:spPr>
          <a:xfrm>
            <a:off x="344250" y="1403850"/>
            <a:ext cx="8455500" cy="2146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fr"/>
              <a:t>Empathy and Definition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
              <a:t>Identification of client needs</a:t>
            </a:r>
            <a:endParaRPr/>
          </a:p>
        </p:txBody>
      </p:sp>
      <p:sp>
        <p:nvSpPr>
          <p:cNvPr id="162" name="Google Shape;162;p29"/>
          <p:cNvSpPr txBox="1">
            <a:spLocks noGrp="1"/>
          </p:cNvSpPr>
          <p:nvPr>
            <p:ph type="body" idx="1"/>
          </p:nvPr>
        </p:nvSpPr>
        <p:spPr>
          <a:xfrm>
            <a:off x="209650" y="1125800"/>
            <a:ext cx="4708500" cy="4738500"/>
          </a:xfrm>
          <a:prstGeom prst="rect">
            <a:avLst/>
          </a:prstGeom>
        </p:spPr>
        <p:txBody>
          <a:bodyPr spcFirstLastPara="1" wrap="square" lIns="91425" tIns="91425" rIns="91425" bIns="91425" anchor="t" anchorCtr="0">
            <a:spAutoFit/>
          </a:bodyPr>
          <a:lstStyle/>
          <a:p>
            <a:pPr marL="0" lvl="0" indent="0" algn="l" rtl="0">
              <a:spcBef>
                <a:spcPts val="1200"/>
              </a:spcBef>
              <a:spcAft>
                <a:spcPts val="0"/>
              </a:spcAft>
              <a:buNone/>
            </a:pPr>
            <a:r>
              <a:rPr lang="fr"/>
              <a:t>Questions asked during the client meet:</a:t>
            </a:r>
            <a:endParaRPr/>
          </a:p>
          <a:p>
            <a:pPr marL="457200" lvl="0" indent="0" algn="l" rtl="0">
              <a:spcBef>
                <a:spcPts val="1200"/>
              </a:spcBef>
              <a:spcAft>
                <a:spcPts val="0"/>
              </a:spcAft>
              <a:buNone/>
            </a:pPr>
            <a:endParaRPr sz="1000"/>
          </a:p>
          <a:p>
            <a:pPr marL="457200" lvl="0" indent="-323850" algn="l" rtl="0">
              <a:spcBef>
                <a:spcPts val="1200"/>
              </a:spcBef>
              <a:spcAft>
                <a:spcPts val="0"/>
              </a:spcAft>
              <a:buSzPts val="1500"/>
              <a:buChar char="-"/>
            </a:pPr>
            <a:r>
              <a:rPr lang="fr" sz="1500"/>
              <a:t>What are three attributes that you see greatly enhancing the product’s effectiveness?</a:t>
            </a:r>
            <a:endParaRPr sz="1500"/>
          </a:p>
          <a:p>
            <a:pPr marL="457200" lvl="0" indent="-323850" algn="l" rtl="0">
              <a:spcBef>
                <a:spcPts val="0"/>
              </a:spcBef>
              <a:spcAft>
                <a:spcPts val="0"/>
              </a:spcAft>
              <a:buSzPts val="1500"/>
              <a:buChar char="-"/>
            </a:pPr>
            <a:r>
              <a:rPr lang="fr" sz="1500"/>
              <a:t>Have you ever encountered a seriously impeding issue, originating from an inadequate inventory management system? If so, what were the extents of its damage, and how would you see it being prevented?</a:t>
            </a:r>
            <a:endParaRPr sz="1500"/>
          </a:p>
          <a:p>
            <a:pPr marL="0" lvl="0" indent="0" algn="l" rtl="0">
              <a:spcBef>
                <a:spcPts val="1200"/>
              </a:spcBef>
              <a:spcAft>
                <a:spcPts val="0"/>
              </a:spcAft>
              <a:buClr>
                <a:schemeClr val="dk2"/>
              </a:buClr>
              <a:buSzPts val="1100"/>
              <a:buFont typeface="Arial"/>
              <a:buNone/>
            </a:pPr>
            <a:r>
              <a:rPr lang="fr" sz="1000"/>
              <a:t> </a:t>
            </a:r>
            <a:endParaRPr sz="1000"/>
          </a:p>
          <a:p>
            <a:pPr marL="0" lvl="0" indent="0" algn="l" rtl="0">
              <a:spcBef>
                <a:spcPts val="1200"/>
              </a:spcBef>
              <a:spcAft>
                <a:spcPts val="0"/>
              </a:spcAft>
              <a:buClr>
                <a:schemeClr val="dk2"/>
              </a:buClr>
              <a:buSzPts val="1100"/>
              <a:buFont typeface="Arial"/>
              <a:buNone/>
            </a:pPr>
            <a:r>
              <a:rPr lang="fr" sz="1000"/>
              <a:t> </a:t>
            </a:r>
            <a:endParaRPr sz="1000"/>
          </a:p>
          <a:p>
            <a:pPr marL="0" lvl="0" indent="0" algn="l" rtl="0">
              <a:spcBef>
                <a:spcPts val="1200"/>
              </a:spcBef>
              <a:spcAft>
                <a:spcPts val="0"/>
              </a:spcAft>
              <a:buClr>
                <a:schemeClr val="dk2"/>
              </a:buClr>
              <a:buSzPts val="1100"/>
              <a:buFont typeface="Arial"/>
              <a:buNone/>
            </a:pPr>
            <a:r>
              <a:rPr lang="fr" sz="1000"/>
              <a:t> </a:t>
            </a:r>
            <a:endParaRPr sz="1000"/>
          </a:p>
          <a:p>
            <a:pPr marL="0" lvl="0" indent="0" algn="l" rtl="0">
              <a:spcBef>
                <a:spcPts val="1200"/>
              </a:spcBef>
              <a:spcAft>
                <a:spcPts val="0"/>
              </a:spcAft>
              <a:buClr>
                <a:schemeClr val="dk2"/>
              </a:buClr>
              <a:buSzPts val="1100"/>
              <a:buFont typeface="Arial"/>
              <a:buNone/>
            </a:pPr>
            <a:r>
              <a:rPr lang="fr" sz="1000"/>
              <a:t> </a:t>
            </a:r>
            <a:endParaRPr sz="1000"/>
          </a:p>
          <a:p>
            <a:pPr marL="0" lvl="0" indent="0" algn="l" rtl="0">
              <a:spcBef>
                <a:spcPts val="1200"/>
              </a:spcBef>
              <a:spcAft>
                <a:spcPts val="0"/>
              </a:spcAft>
              <a:buClr>
                <a:schemeClr val="dk2"/>
              </a:buClr>
              <a:buSzPts val="1100"/>
              <a:buFont typeface="Arial"/>
              <a:buNone/>
            </a:pPr>
            <a:r>
              <a:rPr lang="fr" sz="1000"/>
              <a:t> </a:t>
            </a:r>
            <a:endParaRPr sz="1000"/>
          </a:p>
          <a:p>
            <a:pPr marL="0" lvl="0" indent="0" algn="l" rtl="0">
              <a:spcBef>
                <a:spcPts val="1200"/>
              </a:spcBef>
              <a:spcAft>
                <a:spcPts val="1200"/>
              </a:spcAft>
              <a:buNone/>
            </a:pPr>
            <a:endParaRPr sz="1000"/>
          </a:p>
        </p:txBody>
      </p:sp>
      <p:graphicFrame>
        <p:nvGraphicFramePr>
          <p:cNvPr id="163" name="Google Shape;163;p29"/>
          <p:cNvGraphicFramePr/>
          <p:nvPr/>
        </p:nvGraphicFramePr>
        <p:xfrm>
          <a:off x="6448317" y="894274"/>
          <a:ext cx="2487450" cy="3865970"/>
        </p:xfrm>
        <a:graphic>
          <a:graphicData uri="http://schemas.openxmlformats.org/drawingml/2006/table">
            <a:tbl>
              <a:tblPr>
                <a:noFill/>
                <a:tableStyleId>{D3753883-572E-4C58-828E-03AD88F608CC}</a:tableStyleId>
              </a:tblPr>
              <a:tblGrid>
                <a:gridCol w="1243725">
                  <a:extLst>
                    <a:ext uri="{9D8B030D-6E8A-4147-A177-3AD203B41FA5}">
                      <a16:colId xmlns:a16="http://schemas.microsoft.com/office/drawing/2014/main" val="20000"/>
                    </a:ext>
                  </a:extLst>
                </a:gridCol>
                <a:gridCol w="1243725">
                  <a:extLst>
                    <a:ext uri="{9D8B030D-6E8A-4147-A177-3AD203B41FA5}">
                      <a16:colId xmlns:a16="http://schemas.microsoft.com/office/drawing/2014/main" val="20001"/>
                    </a:ext>
                  </a:extLst>
                </a:gridCol>
              </a:tblGrid>
              <a:tr h="293300">
                <a:tc>
                  <a:txBody>
                    <a:bodyPr/>
                    <a:lstStyle/>
                    <a:p>
                      <a:pPr marL="0" lvl="0" indent="0" algn="ctr" rtl="0">
                        <a:spcBef>
                          <a:spcPts val="0"/>
                        </a:spcBef>
                        <a:spcAft>
                          <a:spcPts val="0"/>
                        </a:spcAft>
                        <a:buNone/>
                      </a:pPr>
                      <a:r>
                        <a:rPr lang="fr" sz="900">
                          <a:latin typeface="Playfair Display"/>
                          <a:ea typeface="Playfair Display"/>
                          <a:cs typeface="Playfair Display"/>
                          <a:sym typeface="Playfair Display"/>
                        </a:rPr>
                        <a:t>Number </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900">
                          <a:latin typeface="Playfair Display"/>
                          <a:ea typeface="Playfair Display"/>
                          <a:cs typeface="Playfair Display"/>
                          <a:sym typeface="Playfair Display"/>
                        </a:rPr>
                        <a:t>Needs</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56250">
                <a:tc>
                  <a:txBody>
                    <a:bodyPr/>
                    <a:lstStyle/>
                    <a:p>
                      <a:pPr marL="0" lvl="0" indent="0" algn="ctr" rtl="0">
                        <a:spcBef>
                          <a:spcPts val="0"/>
                        </a:spcBef>
                        <a:spcAft>
                          <a:spcPts val="0"/>
                        </a:spcAft>
                        <a:buNone/>
                      </a:pPr>
                      <a:r>
                        <a:rPr lang="fr" sz="900">
                          <a:latin typeface="Playfair Display"/>
                          <a:ea typeface="Playfair Display"/>
                          <a:cs typeface="Playfair Display"/>
                          <a:sym typeface="Playfair Display"/>
                        </a:rPr>
                        <a:t>1</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The system has a simple and user-friendly interface</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56250">
                <a:tc>
                  <a:txBody>
                    <a:bodyPr/>
                    <a:lstStyle/>
                    <a:p>
                      <a:pPr marL="0" lvl="0" indent="0" algn="ctr" rtl="0">
                        <a:spcBef>
                          <a:spcPts val="0"/>
                        </a:spcBef>
                        <a:spcAft>
                          <a:spcPts val="0"/>
                        </a:spcAft>
                        <a:buNone/>
                      </a:pPr>
                      <a:r>
                        <a:rPr lang="fr" sz="900">
                          <a:latin typeface="Playfair Display"/>
                          <a:ea typeface="Playfair Display"/>
                          <a:cs typeface="Playfair Display"/>
                          <a:sym typeface="Playfair Display"/>
                        </a:rPr>
                        <a:t>2</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The system can operate independently of human intervention </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9800">
                <a:tc>
                  <a:txBody>
                    <a:bodyPr/>
                    <a:lstStyle/>
                    <a:p>
                      <a:pPr marL="0" lvl="0" indent="0" algn="ctr" rtl="0">
                        <a:spcBef>
                          <a:spcPts val="0"/>
                        </a:spcBef>
                        <a:spcAft>
                          <a:spcPts val="0"/>
                        </a:spcAft>
                        <a:buNone/>
                      </a:pPr>
                      <a:r>
                        <a:rPr lang="fr" sz="900">
                          <a:latin typeface="Playfair Display"/>
                          <a:ea typeface="Playfair Display"/>
                          <a:cs typeface="Playfair Display"/>
                          <a:sym typeface="Playfair Display"/>
                        </a:rPr>
                        <a:t>3</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The system is precise</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23025">
                <a:tc>
                  <a:txBody>
                    <a:bodyPr/>
                    <a:lstStyle/>
                    <a:p>
                      <a:pPr marL="0" lvl="0" indent="0" algn="ctr" rtl="0">
                        <a:spcBef>
                          <a:spcPts val="0"/>
                        </a:spcBef>
                        <a:spcAft>
                          <a:spcPts val="0"/>
                        </a:spcAft>
                        <a:buNone/>
                      </a:pPr>
                      <a:r>
                        <a:rPr lang="fr" sz="900">
                          <a:latin typeface="Playfair Display"/>
                          <a:ea typeface="Playfair Display"/>
                          <a:cs typeface="Playfair Display"/>
                          <a:sym typeface="Playfair Display"/>
                        </a:rPr>
                        <a:t>4</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The system keeps track of entry and exit for articles</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23025">
                <a:tc>
                  <a:txBody>
                    <a:bodyPr/>
                    <a:lstStyle/>
                    <a:p>
                      <a:pPr marL="0" lvl="0" indent="0" algn="ctr" rtl="0">
                        <a:spcBef>
                          <a:spcPts val="0"/>
                        </a:spcBef>
                        <a:spcAft>
                          <a:spcPts val="0"/>
                        </a:spcAft>
                        <a:buNone/>
                      </a:pPr>
                      <a:r>
                        <a:rPr lang="fr" sz="900">
                          <a:latin typeface="Playfair Display"/>
                          <a:ea typeface="Playfair Display"/>
                          <a:cs typeface="Playfair Display"/>
                          <a:sym typeface="Playfair Display"/>
                        </a:rPr>
                        <a:t>5</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The system includes traceable smart chips</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789475">
                <a:tc>
                  <a:txBody>
                    <a:bodyPr/>
                    <a:lstStyle/>
                    <a:p>
                      <a:pPr marL="0" lvl="0" indent="0" algn="ctr" rtl="0">
                        <a:spcBef>
                          <a:spcPts val="0"/>
                        </a:spcBef>
                        <a:spcAft>
                          <a:spcPts val="0"/>
                        </a:spcAft>
                        <a:buNone/>
                      </a:pPr>
                      <a:r>
                        <a:rPr lang="fr" sz="900">
                          <a:latin typeface="Playfair Display"/>
                          <a:ea typeface="Playfair Display"/>
                          <a:cs typeface="Playfair Display"/>
                          <a:sym typeface="Playfair Display"/>
                        </a:rPr>
                        <a:t>6</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The system includes modern methods for digital addition and deletion</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64" name="Google Shape;164;p29"/>
          <p:cNvSpPr/>
          <p:nvPr/>
        </p:nvSpPr>
        <p:spPr>
          <a:xfrm>
            <a:off x="-1050" y="4877250"/>
            <a:ext cx="9144000" cy="2664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165" name="Google Shape;165;p29"/>
          <p:cNvSpPr txBox="1"/>
          <p:nvPr/>
        </p:nvSpPr>
        <p:spPr>
          <a:xfrm>
            <a:off x="302025" y="4877250"/>
            <a:ext cx="21840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dk2"/>
                </a:solidFill>
                <a:latin typeface="Playfair Display"/>
                <a:ea typeface="Playfair Display"/>
                <a:cs typeface="Playfair Display"/>
                <a:sym typeface="Playfair Display"/>
              </a:rPr>
              <a:t>EMPATHY AND DEFINITION</a:t>
            </a:r>
            <a:endParaRPr sz="1100" b="1" dirty="0">
              <a:solidFill>
                <a:schemeClr val="dk2"/>
              </a:solidFill>
              <a:latin typeface="Playfair Display"/>
              <a:ea typeface="Playfair Display"/>
              <a:cs typeface="Playfair Display"/>
              <a:sym typeface="Playfair Display"/>
            </a:endParaRPr>
          </a:p>
        </p:txBody>
      </p:sp>
      <p:sp>
        <p:nvSpPr>
          <p:cNvPr id="166" name="Google Shape;166;p29"/>
          <p:cNvSpPr txBox="1"/>
          <p:nvPr/>
        </p:nvSpPr>
        <p:spPr>
          <a:xfrm>
            <a:off x="3239900" y="4877250"/>
            <a:ext cx="167825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dirty="0">
                <a:solidFill>
                  <a:schemeClr val="tx2">
                    <a:lumMod val="50000"/>
                  </a:schemeClr>
                </a:solidFill>
                <a:latin typeface="Playfair Display"/>
                <a:ea typeface="Playfair Display"/>
                <a:cs typeface="Playfair Display"/>
                <a:sym typeface="Playfair Display"/>
              </a:rPr>
              <a:t>CONCEPTUALIZATION</a:t>
            </a:r>
            <a:endParaRPr sz="1100" dirty="0">
              <a:solidFill>
                <a:schemeClr val="tx2">
                  <a:lumMod val="50000"/>
                </a:schemeClr>
              </a:solidFill>
              <a:latin typeface="Playfair Display"/>
              <a:ea typeface="Playfair Display"/>
              <a:cs typeface="Playfair Display"/>
              <a:sym typeface="Playfair Display"/>
            </a:endParaRPr>
          </a:p>
        </p:txBody>
      </p:sp>
      <p:sp>
        <p:nvSpPr>
          <p:cNvPr id="167" name="Google Shape;167;p29"/>
          <p:cNvSpPr txBox="1"/>
          <p:nvPr/>
        </p:nvSpPr>
        <p:spPr>
          <a:xfrm>
            <a:off x="6596150" y="4877250"/>
            <a:ext cx="21918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dirty="0">
                <a:solidFill>
                  <a:schemeClr val="tx2">
                    <a:lumMod val="50000"/>
                  </a:schemeClr>
                </a:solidFill>
                <a:latin typeface="Playfair Display"/>
                <a:ea typeface="Playfair Display"/>
                <a:cs typeface="Playfair Display"/>
                <a:sym typeface="Playfair Display"/>
              </a:rPr>
              <a:t>PROTOTYPING AND TESTING</a:t>
            </a:r>
            <a:endParaRPr sz="1100" dirty="0">
              <a:solidFill>
                <a:schemeClr val="tx2">
                  <a:lumMod val="50000"/>
                </a:schemeClr>
              </a:solidFill>
              <a:latin typeface="Playfair Display"/>
              <a:ea typeface="Playfair Display"/>
              <a:cs typeface="Playfair Display"/>
              <a:sym typeface="Playfair Display"/>
            </a:endParaRPr>
          </a:p>
        </p:txBody>
      </p:sp>
      <p:cxnSp>
        <p:nvCxnSpPr>
          <p:cNvPr id="168" name="Google Shape;168;p29"/>
          <p:cNvCxnSpPr/>
          <p:nvPr/>
        </p:nvCxnSpPr>
        <p:spPr>
          <a:xfrm rot="10800000" flipH="1">
            <a:off x="5008625" y="2919250"/>
            <a:ext cx="1291500" cy="11400"/>
          </a:xfrm>
          <a:prstGeom prst="straightConnector1">
            <a:avLst/>
          </a:prstGeom>
          <a:noFill/>
          <a:ln w="28575" cap="flat" cmpd="sng">
            <a:solidFill>
              <a:schemeClr val="dk2"/>
            </a:solidFill>
            <a:prstDash val="solid"/>
            <a:round/>
            <a:headEnd type="none" w="med" len="med"/>
            <a:tailEnd type="triangle" w="med" len="med"/>
          </a:ln>
        </p:spPr>
      </p:cxnSp>
      <p:sp>
        <p:nvSpPr>
          <p:cNvPr id="169" name="Google Shape;169;p29"/>
          <p:cNvSpPr txBox="1"/>
          <p:nvPr/>
        </p:nvSpPr>
        <p:spPr>
          <a:xfrm>
            <a:off x="8884425" y="4610850"/>
            <a:ext cx="316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solidFill>
                  <a:schemeClr val="dk2"/>
                </a:solidFill>
                <a:latin typeface="Playfair Display"/>
                <a:ea typeface="Playfair Display"/>
                <a:cs typeface="Playfair Display"/>
                <a:sym typeface="Playfair Display"/>
              </a:rPr>
              <a:t>[2]</a:t>
            </a:r>
            <a:endParaRPr sz="900">
              <a:solidFill>
                <a:schemeClr val="dk2"/>
              </a:solidFill>
              <a:latin typeface="Playfair Display"/>
              <a:ea typeface="Playfair Display"/>
              <a:cs typeface="Playfair Display"/>
              <a:sym typeface="Playfair Displa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0"/>
          <p:cNvSpPr txBox="1">
            <a:spLocks noGrp="1"/>
          </p:cNvSpPr>
          <p:nvPr>
            <p:ph type="title"/>
          </p:nvPr>
        </p:nvSpPr>
        <p:spPr>
          <a:xfrm>
            <a:off x="122187" y="82913"/>
            <a:ext cx="8520600" cy="5313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fr"/>
              <a:t>Interpreted needs and design criteria</a:t>
            </a:r>
            <a:endParaRPr/>
          </a:p>
        </p:txBody>
      </p:sp>
      <p:graphicFrame>
        <p:nvGraphicFramePr>
          <p:cNvPr id="175" name="Google Shape;175;p30"/>
          <p:cNvGraphicFramePr/>
          <p:nvPr/>
        </p:nvGraphicFramePr>
        <p:xfrm>
          <a:off x="587767" y="887449"/>
          <a:ext cx="3474000" cy="3807150"/>
        </p:xfrm>
        <a:graphic>
          <a:graphicData uri="http://schemas.openxmlformats.org/drawingml/2006/table">
            <a:tbl>
              <a:tblPr>
                <a:noFill/>
                <a:tableStyleId>{D3753883-572E-4C58-828E-03AD88F608CC}</a:tableStyleId>
              </a:tblPr>
              <a:tblGrid>
                <a:gridCol w="1158000">
                  <a:extLst>
                    <a:ext uri="{9D8B030D-6E8A-4147-A177-3AD203B41FA5}">
                      <a16:colId xmlns:a16="http://schemas.microsoft.com/office/drawing/2014/main" val="20000"/>
                    </a:ext>
                  </a:extLst>
                </a:gridCol>
                <a:gridCol w="1158000">
                  <a:extLst>
                    <a:ext uri="{9D8B030D-6E8A-4147-A177-3AD203B41FA5}">
                      <a16:colId xmlns:a16="http://schemas.microsoft.com/office/drawing/2014/main" val="20001"/>
                    </a:ext>
                  </a:extLst>
                </a:gridCol>
                <a:gridCol w="1158000">
                  <a:extLst>
                    <a:ext uri="{9D8B030D-6E8A-4147-A177-3AD203B41FA5}">
                      <a16:colId xmlns:a16="http://schemas.microsoft.com/office/drawing/2014/main" val="20002"/>
                    </a:ext>
                  </a:extLst>
                </a:gridCol>
              </a:tblGrid>
              <a:tr h="301950">
                <a:tc>
                  <a:txBody>
                    <a:bodyPr/>
                    <a:lstStyle/>
                    <a:p>
                      <a:pPr marL="0" lvl="0" indent="0" algn="ctr" rtl="0">
                        <a:spcBef>
                          <a:spcPts val="0"/>
                        </a:spcBef>
                        <a:spcAft>
                          <a:spcPts val="0"/>
                        </a:spcAft>
                        <a:buNone/>
                      </a:pPr>
                      <a:r>
                        <a:rPr lang="fr" sz="900">
                          <a:latin typeface="Playfair Display"/>
                          <a:ea typeface="Playfair Display"/>
                          <a:cs typeface="Playfair Display"/>
                          <a:sym typeface="Playfair Display"/>
                        </a:rPr>
                        <a:t>Number </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900">
                          <a:latin typeface="Playfair Display"/>
                          <a:ea typeface="Playfair Display"/>
                          <a:cs typeface="Playfair Display"/>
                          <a:sym typeface="Playfair Display"/>
                        </a:rPr>
                        <a:t>Needs</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 sz="900">
                          <a:latin typeface="Playfair Display"/>
                          <a:ea typeface="Playfair Display"/>
                          <a:cs typeface="Playfair Display"/>
                          <a:sym typeface="Playfair Display"/>
                        </a:rPr>
                        <a:t>Design Criteria</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57050">
                <a:tc>
                  <a:txBody>
                    <a:bodyPr/>
                    <a:lstStyle/>
                    <a:p>
                      <a:pPr marL="0" lvl="0" indent="0" algn="ctr" rtl="0">
                        <a:spcBef>
                          <a:spcPts val="0"/>
                        </a:spcBef>
                        <a:spcAft>
                          <a:spcPts val="0"/>
                        </a:spcAft>
                        <a:buNone/>
                      </a:pPr>
                      <a:r>
                        <a:rPr lang="fr" sz="900">
                          <a:latin typeface="Playfair Display"/>
                          <a:ea typeface="Playfair Display"/>
                          <a:cs typeface="Playfair Display"/>
                          <a:sym typeface="Playfair Display"/>
                        </a:rPr>
                        <a:t>1</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The system has a simple and user-friendly interface</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Interface</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88350">
                <a:tc>
                  <a:txBody>
                    <a:bodyPr/>
                    <a:lstStyle/>
                    <a:p>
                      <a:pPr marL="0" lvl="0" indent="0" algn="ctr" rtl="0">
                        <a:spcBef>
                          <a:spcPts val="0"/>
                        </a:spcBef>
                        <a:spcAft>
                          <a:spcPts val="0"/>
                        </a:spcAft>
                        <a:buNone/>
                      </a:pPr>
                      <a:r>
                        <a:rPr lang="fr" sz="900">
                          <a:latin typeface="Playfair Display"/>
                          <a:ea typeface="Playfair Display"/>
                          <a:cs typeface="Playfair Display"/>
                          <a:sym typeface="Playfair Display"/>
                        </a:rPr>
                        <a:t>2</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The system can operate independently of human intervention </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Autonomy</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74325">
                <a:tc>
                  <a:txBody>
                    <a:bodyPr/>
                    <a:lstStyle/>
                    <a:p>
                      <a:pPr marL="0" lvl="0" indent="0" algn="ctr" rtl="0">
                        <a:spcBef>
                          <a:spcPts val="0"/>
                        </a:spcBef>
                        <a:spcAft>
                          <a:spcPts val="0"/>
                        </a:spcAft>
                        <a:buNone/>
                      </a:pPr>
                      <a:r>
                        <a:rPr lang="fr" sz="900">
                          <a:latin typeface="Playfair Display"/>
                          <a:ea typeface="Playfair Display"/>
                          <a:cs typeface="Playfair Display"/>
                          <a:sym typeface="Playfair Display"/>
                        </a:rPr>
                        <a:t>3</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The system is precise</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Reliability</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fr" sz="900">
                          <a:latin typeface="Playfair Display"/>
                          <a:ea typeface="Playfair Display"/>
                          <a:cs typeface="Playfair Display"/>
                          <a:sym typeface="Playfair Display"/>
                        </a:rPr>
                        <a:t>4</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The system keeps track of entry and exit for articles</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Access Tracking</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58900">
                <a:tc>
                  <a:txBody>
                    <a:bodyPr/>
                    <a:lstStyle/>
                    <a:p>
                      <a:pPr marL="0" lvl="0" indent="0" algn="ctr" rtl="0">
                        <a:spcBef>
                          <a:spcPts val="0"/>
                        </a:spcBef>
                        <a:spcAft>
                          <a:spcPts val="0"/>
                        </a:spcAft>
                        <a:buNone/>
                      </a:pPr>
                      <a:r>
                        <a:rPr lang="fr" sz="900">
                          <a:latin typeface="Playfair Display"/>
                          <a:ea typeface="Playfair Display"/>
                          <a:cs typeface="Playfair Display"/>
                          <a:sym typeface="Playfair Display"/>
                        </a:rPr>
                        <a:t>5</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The system includes traceable smart chips</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Spatial Localisation</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40600">
                <a:tc>
                  <a:txBody>
                    <a:bodyPr/>
                    <a:lstStyle/>
                    <a:p>
                      <a:pPr marL="0" lvl="0" indent="0" algn="ctr" rtl="0">
                        <a:spcBef>
                          <a:spcPts val="0"/>
                        </a:spcBef>
                        <a:spcAft>
                          <a:spcPts val="0"/>
                        </a:spcAft>
                        <a:buNone/>
                      </a:pPr>
                      <a:r>
                        <a:rPr lang="fr" sz="900">
                          <a:latin typeface="Playfair Display"/>
                          <a:ea typeface="Playfair Display"/>
                          <a:cs typeface="Playfair Display"/>
                          <a:sym typeface="Playfair Display"/>
                        </a:rPr>
                        <a:t>6</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The system includes modern methods for digital addition and deletion</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Digital Manipulation </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aphicFrame>
        <p:nvGraphicFramePr>
          <p:cNvPr id="176" name="Google Shape;176;p30"/>
          <p:cNvGraphicFramePr/>
          <p:nvPr/>
        </p:nvGraphicFramePr>
        <p:xfrm>
          <a:off x="4572008" y="614232"/>
          <a:ext cx="4206150" cy="4231675"/>
        </p:xfrm>
        <a:graphic>
          <a:graphicData uri="http://schemas.openxmlformats.org/drawingml/2006/table">
            <a:tbl>
              <a:tblPr>
                <a:noFill/>
                <a:tableStyleId>{D3753883-572E-4C58-828E-03AD88F608CC}</a:tableStyleId>
              </a:tblPr>
              <a:tblGrid>
                <a:gridCol w="1402050">
                  <a:extLst>
                    <a:ext uri="{9D8B030D-6E8A-4147-A177-3AD203B41FA5}">
                      <a16:colId xmlns:a16="http://schemas.microsoft.com/office/drawing/2014/main" val="20000"/>
                    </a:ext>
                  </a:extLst>
                </a:gridCol>
                <a:gridCol w="1402050">
                  <a:extLst>
                    <a:ext uri="{9D8B030D-6E8A-4147-A177-3AD203B41FA5}">
                      <a16:colId xmlns:a16="http://schemas.microsoft.com/office/drawing/2014/main" val="20001"/>
                    </a:ext>
                  </a:extLst>
                </a:gridCol>
                <a:gridCol w="1402050">
                  <a:extLst>
                    <a:ext uri="{9D8B030D-6E8A-4147-A177-3AD203B41FA5}">
                      <a16:colId xmlns:a16="http://schemas.microsoft.com/office/drawing/2014/main" val="20002"/>
                    </a:ext>
                  </a:extLst>
                </a:gridCol>
              </a:tblGrid>
              <a:tr h="254325">
                <a:tc>
                  <a:txBody>
                    <a:bodyPr/>
                    <a:lstStyle/>
                    <a:p>
                      <a:pPr marL="0" lvl="0" indent="0" algn="ctr" rtl="0">
                        <a:spcBef>
                          <a:spcPts val="0"/>
                        </a:spcBef>
                        <a:spcAft>
                          <a:spcPts val="0"/>
                        </a:spcAft>
                        <a:buNone/>
                      </a:pPr>
                      <a:r>
                        <a:rPr lang="fr" sz="900">
                          <a:latin typeface="Playfair Display"/>
                          <a:ea typeface="Playfair Display"/>
                          <a:cs typeface="Playfair Display"/>
                          <a:sym typeface="Playfair Display"/>
                        </a:rPr>
                        <a:t>Number </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900">
                          <a:latin typeface="Playfair Display"/>
                          <a:ea typeface="Playfair Display"/>
                          <a:cs typeface="Playfair Display"/>
                          <a:sym typeface="Playfair Display"/>
                        </a:rPr>
                        <a:t>Needs</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 sz="900">
                          <a:latin typeface="Playfair Display"/>
                          <a:ea typeface="Playfair Display"/>
                          <a:cs typeface="Playfair Display"/>
                          <a:sym typeface="Playfair Display"/>
                        </a:rPr>
                        <a:t>Design Criteria</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72400">
                <a:tc>
                  <a:txBody>
                    <a:bodyPr/>
                    <a:lstStyle/>
                    <a:p>
                      <a:pPr marL="0" lvl="0" indent="0" algn="ctr" rtl="0">
                        <a:spcBef>
                          <a:spcPts val="0"/>
                        </a:spcBef>
                        <a:spcAft>
                          <a:spcPts val="0"/>
                        </a:spcAft>
                        <a:buNone/>
                      </a:pPr>
                      <a:r>
                        <a:rPr lang="fr" sz="900">
                          <a:latin typeface="Playfair Display"/>
                          <a:ea typeface="Playfair Display"/>
                          <a:cs typeface="Playfair Display"/>
                          <a:sym typeface="Playfair Display"/>
                        </a:rPr>
                        <a:t>7</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The system approves data fully and rapidly</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Data Approval Efficiency </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92700">
                <a:tc>
                  <a:txBody>
                    <a:bodyPr/>
                    <a:lstStyle/>
                    <a:p>
                      <a:pPr marL="0" lvl="0" indent="0" algn="ctr" rtl="0">
                        <a:spcBef>
                          <a:spcPts val="0"/>
                        </a:spcBef>
                        <a:spcAft>
                          <a:spcPts val="0"/>
                        </a:spcAft>
                        <a:buNone/>
                      </a:pPr>
                      <a:r>
                        <a:rPr lang="fr" sz="900">
                          <a:latin typeface="Playfair Display"/>
                          <a:ea typeface="Playfair Display"/>
                          <a:cs typeface="Playfair Display"/>
                          <a:sym typeface="Playfair Display"/>
                        </a:rPr>
                        <a:t>8</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The system notifies its users of any inventory modification</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Alert</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92700">
                <a:tc>
                  <a:txBody>
                    <a:bodyPr/>
                    <a:lstStyle/>
                    <a:p>
                      <a:pPr marL="0" lvl="0" indent="0" algn="ctr" rtl="0">
                        <a:spcBef>
                          <a:spcPts val="0"/>
                        </a:spcBef>
                        <a:spcAft>
                          <a:spcPts val="0"/>
                        </a:spcAft>
                        <a:buNone/>
                      </a:pPr>
                      <a:r>
                        <a:rPr lang="fr" sz="900">
                          <a:latin typeface="Playfair Display"/>
                          <a:ea typeface="Playfair Display"/>
                          <a:cs typeface="Playfair Display"/>
                          <a:sym typeface="Playfair Display"/>
                        </a:rPr>
                        <a:t>9</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The system can identify items through video recognition</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Video Recognition </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18425">
                <a:tc>
                  <a:txBody>
                    <a:bodyPr/>
                    <a:lstStyle/>
                    <a:p>
                      <a:pPr marL="0" lvl="0" indent="0" algn="ctr" rtl="0">
                        <a:spcBef>
                          <a:spcPts val="0"/>
                        </a:spcBef>
                        <a:spcAft>
                          <a:spcPts val="0"/>
                        </a:spcAft>
                        <a:buNone/>
                      </a:pPr>
                      <a:r>
                        <a:rPr lang="fr" sz="900">
                          <a:latin typeface="Playfair Display"/>
                          <a:ea typeface="Playfair Display"/>
                          <a:cs typeface="Playfair Display"/>
                          <a:sym typeface="Playfair Display"/>
                        </a:rPr>
                        <a:t>10</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The system can operate for a long duration of time</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Longevity (Months)</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52050">
                <a:tc>
                  <a:txBody>
                    <a:bodyPr/>
                    <a:lstStyle/>
                    <a:p>
                      <a:pPr marL="0" lvl="0" indent="0" algn="ctr" rtl="0">
                        <a:spcBef>
                          <a:spcPts val="0"/>
                        </a:spcBef>
                        <a:spcAft>
                          <a:spcPts val="0"/>
                        </a:spcAft>
                        <a:buNone/>
                      </a:pPr>
                      <a:r>
                        <a:rPr lang="fr" sz="900">
                          <a:latin typeface="Playfair Display"/>
                          <a:ea typeface="Playfair Display"/>
                          <a:cs typeface="Playfair Display"/>
                          <a:sym typeface="Playfair Display"/>
                        </a:rPr>
                        <a:t>11</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The system is affordable</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Cost ($ CAD)</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518425">
                <a:tc>
                  <a:txBody>
                    <a:bodyPr/>
                    <a:lstStyle/>
                    <a:p>
                      <a:pPr marL="0" lvl="0" indent="0" algn="ctr" rtl="0">
                        <a:spcBef>
                          <a:spcPts val="0"/>
                        </a:spcBef>
                        <a:spcAft>
                          <a:spcPts val="0"/>
                        </a:spcAft>
                        <a:buNone/>
                      </a:pPr>
                      <a:r>
                        <a:rPr lang="fr" sz="900">
                          <a:latin typeface="Playfair Display"/>
                          <a:ea typeface="Playfair Display"/>
                          <a:cs typeface="Playfair Display"/>
                          <a:sym typeface="Playfair Display"/>
                        </a:rPr>
                        <a:t>12</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The system can detect items from a long distance</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Detection range (m)</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86350">
                <a:tc>
                  <a:txBody>
                    <a:bodyPr/>
                    <a:lstStyle/>
                    <a:p>
                      <a:pPr marL="0" lvl="0" indent="0" algn="ctr" rtl="0">
                        <a:spcBef>
                          <a:spcPts val="0"/>
                        </a:spcBef>
                        <a:spcAft>
                          <a:spcPts val="0"/>
                        </a:spcAft>
                        <a:buNone/>
                      </a:pPr>
                      <a:r>
                        <a:rPr lang="fr" sz="900">
                          <a:latin typeface="Playfair Display"/>
                          <a:ea typeface="Playfair Display"/>
                          <a:cs typeface="Playfair Display"/>
                          <a:sym typeface="Playfair Display"/>
                        </a:rPr>
                        <a:t>13</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The system is customisable</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Adaptability</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72400">
                <a:tc>
                  <a:txBody>
                    <a:bodyPr/>
                    <a:lstStyle/>
                    <a:p>
                      <a:pPr marL="0" lvl="0" indent="0" algn="ctr" rtl="0">
                        <a:spcBef>
                          <a:spcPts val="0"/>
                        </a:spcBef>
                        <a:spcAft>
                          <a:spcPts val="0"/>
                        </a:spcAft>
                        <a:buNone/>
                      </a:pPr>
                      <a:r>
                        <a:rPr lang="fr" sz="900">
                          <a:latin typeface="Playfair Display"/>
                          <a:ea typeface="Playfair Display"/>
                          <a:cs typeface="Playfair Display"/>
                          <a:sym typeface="Playfair Display"/>
                        </a:rPr>
                        <a:t>14</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The system is portable and extremely light</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 sz="900">
                          <a:latin typeface="Playfair Display"/>
                          <a:ea typeface="Playfair Display"/>
                          <a:cs typeface="Playfair Display"/>
                          <a:sym typeface="Playfair Display"/>
                        </a:rPr>
                        <a:t>Weight (lb)</a:t>
                      </a:r>
                      <a:endParaRPr sz="900">
                        <a:latin typeface="Playfair Display"/>
                        <a:ea typeface="Playfair Display"/>
                        <a:cs typeface="Playfair Display"/>
                        <a:sym typeface="Playfair Display"/>
                      </a:endParaRPr>
                    </a:p>
                  </a:txBody>
                  <a:tcPr marL="63500" marR="63500" marT="63500" marB="635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77" name="Google Shape;177;p30"/>
          <p:cNvSpPr/>
          <p:nvPr/>
        </p:nvSpPr>
        <p:spPr>
          <a:xfrm>
            <a:off x="0" y="4877250"/>
            <a:ext cx="9144000" cy="2664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178" name="Google Shape;178;p30"/>
          <p:cNvSpPr txBox="1"/>
          <p:nvPr/>
        </p:nvSpPr>
        <p:spPr>
          <a:xfrm>
            <a:off x="302024" y="4877250"/>
            <a:ext cx="2212575"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dk2"/>
                </a:solidFill>
                <a:latin typeface="Playfair Display"/>
                <a:ea typeface="Playfair Display"/>
                <a:cs typeface="Playfair Display"/>
                <a:sym typeface="Playfair Display"/>
              </a:rPr>
              <a:t>EMPATHY AND DEFINITION</a:t>
            </a:r>
            <a:endParaRPr sz="1100" b="1" dirty="0">
              <a:solidFill>
                <a:schemeClr val="dk2"/>
              </a:solidFill>
              <a:latin typeface="Playfair Display"/>
              <a:ea typeface="Playfair Display"/>
              <a:cs typeface="Playfair Display"/>
              <a:sym typeface="Playfair Display"/>
            </a:endParaRPr>
          </a:p>
        </p:txBody>
      </p:sp>
      <p:sp>
        <p:nvSpPr>
          <p:cNvPr id="179" name="Google Shape;179;p30"/>
          <p:cNvSpPr txBox="1"/>
          <p:nvPr/>
        </p:nvSpPr>
        <p:spPr>
          <a:xfrm>
            <a:off x="3239900" y="4877250"/>
            <a:ext cx="16452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a:solidFill>
                  <a:schemeClr val="dk1"/>
                </a:solidFill>
                <a:latin typeface="Playfair Display"/>
                <a:ea typeface="Playfair Display"/>
                <a:cs typeface="Playfair Display"/>
                <a:sym typeface="Playfair Display"/>
              </a:rPr>
              <a:t>CONCEPTUALIZATION</a:t>
            </a:r>
            <a:endParaRPr sz="1100">
              <a:solidFill>
                <a:schemeClr val="dk1"/>
              </a:solidFill>
              <a:latin typeface="Playfair Display"/>
              <a:ea typeface="Playfair Display"/>
              <a:cs typeface="Playfair Display"/>
              <a:sym typeface="Playfair Display"/>
            </a:endParaRPr>
          </a:p>
        </p:txBody>
      </p:sp>
      <p:sp>
        <p:nvSpPr>
          <p:cNvPr id="180" name="Google Shape;180;p30"/>
          <p:cNvSpPr txBox="1"/>
          <p:nvPr/>
        </p:nvSpPr>
        <p:spPr>
          <a:xfrm>
            <a:off x="6546025" y="4831700"/>
            <a:ext cx="21918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a:solidFill>
                  <a:schemeClr val="dk1"/>
                </a:solidFill>
                <a:latin typeface="Playfair Display"/>
                <a:ea typeface="Playfair Display"/>
                <a:cs typeface="Playfair Display"/>
                <a:sym typeface="Playfair Display"/>
              </a:rPr>
              <a:t>PROTOTYPING AND TESTING</a:t>
            </a:r>
            <a:endParaRPr sz="1100">
              <a:solidFill>
                <a:schemeClr val="dk1"/>
              </a:solidFill>
              <a:latin typeface="Playfair Display"/>
              <a:ea typeface="Playfair Display"/>
              <a:cs typeface="Playfair Display"/>
              <a:sym typeface="Playfair Display"/>
            </a:endParaRPr>
          </a:p>
        </p:txBody>
      </p:sp>
      <p:sp>
        <p:nvSpPr>
          <p:cNvPr id="182" name="Google Shape;182;p30"/>
          <p:cNvSpPr txBox="1"/>
          <p:nvPr/>
        </p:nvSpPr>
        <p:spPr>
          <a:xfrm>
            <a:off x="8859175" y="4605800"/>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solidFill>
                  <a:schemeClr val="dk2"/>
                </a:solidFill>
                <a:latin typeface="Playfair Display"/>
                <a:ea typeface="Playfair Display"/>
                <a:cs typeface="Playfair Display"/>
                <a:sym typeface="Playfair Display"/>
              </a:rPr>
              <a:t>[3]</a:t>
            </a:r>
            <a:endParaRPr sz="900">
              <a:solidFill>
                <a:schemeClr val="dk2"/>
              </a:solidFill>
              <a:latin typeface="Playfair Display"/>
              <a:ea typeface="Playfair Display"/>
              <a:cs typeface="Playfair Display"/>
              <a:sym typeface="Playfair Display"/>
            </a:endParaRPr>
          </a:p>
        </p:txBody>
      </p:sp>
      <p:sp>
        <p:nvSpPr>
          <p:cNvPr id="11" name="Google Shape;164;p29">
            <a:extLst>
              <a:ext uri="{FF2B5EF4-FFF2-40B4-BE49-F238E27FC236}">
                <a16:creationId xmlns:a16="http://schemas.microsoft.com/office/drawing/2014/main" id="{B35D0A99-2C19-47FF-9DCF-277F34FDD352}"/>
              </a:ext>
            </a:extLst>
          </p:cNvPr>
          <p:cNvSpPr/>
          <p:nvPr/>
        </p:nvSpPr>
        <p:spPr>
          <a:xfrm>
            <a:off x="-1050" y="4877250"/>
            <a:ext cx="9144000" cy="2664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12" name="Google Shape;165;p29">
            <a:extLst>
              <a:ext uri="{FF2B5EF4-FFF2-40B4-BE49-F238E27FC236}">
                <a16:creationId xmlns:a16="http://schemas.microsoft.com/office/drawing/2014/main" id="{ED3EC889-BAA4-4643-84D9-A260A71248D9}"/>
              </a:ext>
            </a:extLst>
          </p:cNvPr>
          <p:cNvSpPr txBox="1"/>
          <p:nvPr/>
        </p:nvSpPr>
        <p:spPr>
          <a:xfrm>
            <a:off x="302025" y="4877250"/>
            <a:ext cx="21840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dk2"/>
                </a:solidFill>
                <a:latin typeface="Playfair Display"/>
                <a:ea typeface="Playfair Display"/>
                <a:cs typeface="Playfair Display"/>
                <a:sym typeface="Playfair Display"/>
              </a:rPr>
              <a:t>EMPATHY AND DEFINITION</a:t>
            </a:r>
            <a:endParaRPr sz="1100" b="1" dirty="0">
              <a:solidFill>
                <a:schemeClr val="dk2"/>
              </a:solidFill>
              <a:latin typeface="Playfair Display"/>
              <a:ea typeface="Playfair Display"/>
              <a:cs typeface="Playfair Display"/>
              <a:sym typeface="Playfair Display"/>
            </a:endParaRPr>
          </a:p>
        </p:txBody>
      </p:sp>
      <p:sp>
        <p:nvSpPr>
          <p:cNvPr id="13" name="Google Shape;166;p29">
            <a:extLst>
              <a:ext uri="{FF2B5EF4-FFF2-40B4-BE49-F238E27FC236}">
                <a16:creationId xmlns:a16="http://schemas.microsoft.com/office/drawing/2014/main" id="{EB44E735-300C-44C4-A7AC-3C220F45BBAB}"/>
              </a:ext>
            </a:extLst>
          </p:cNvPr>
          <p:cNvSpPr txBox="1"/>
          <p:nvPr/>
        </p:nvSpPr>
        <p:spPr>
          <a:xfrm>
            <a:off x="3239900" y="4877250"/>
            <a:ext cx="167825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dirty="0">
                <a:solidFill>
                  <a:schemeClr val="tx2">
                    <a:lumMod val="50000"/>
                  </a:schemeClr>
                </a:solidFill>
                <a:latin typeface="Playfair Display"/>
                <a:ea typeface="Playfair Display"/>
                <a:cs typeface="Playfair Display"/>
                <a:sym typeface="Playfair Display"/>
              </a:rPr>
              <a:t>CONCEPTUALIZATION</a:t>
            </a:r>
            <a:endParaRPr sz="1100" dirty="0">
              <a:solidFill>
                <a:schemeClr val="tx2">
                  <a:lumMod val="50000"/>
                </a:schemeClr>
              </a:solidFill>
              <a:latin typeface="Playfair Display"/>
              <a:ea typeface="Playfair Display"/>
              <a:cs typeface="Playfair Display"/>
              <a:sym typeface="Playfair Display"/>
            </a:endParaRPr>
          </a:p>
        </p:txBody>
      </p:sp>
      <p:sp>
        <p:nvSpPr>
          <p:cNvPr id="14" name="Google Shape;167;p29">
            <a:extLst>
              <a:ext uri="{FF2B5EF4-FFF2-40B4-BE49-F238E27FC236}">
                <a16:creationId xmlns:a16="http://schemas.microsoft.com/office/drawing/2014/main" id="{1F97C9FA-6142-46C6-89FB-08ADB76195CD}"/>
              </a:ext>
            </a:extLst>
          </p:cNvPr>
          <p:cNvSpPr txBox="1"/>
          <p:nvPr/>
        </p:nvSpPr>
        <p:spPr>
          <a:xfrm>
            <a:off x="6596150" y="4877250"/>
            <a:ext cx="21918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dirty="0">
                <a:solidFill>
                  <a:schemeClr val="tx2">
                    <a:lumMod val="50000"/>
                  </a:schemeClr>
                </a:solidFill>
                <a:latin typeface="Playfair Display"/>
                <a:ea typeface="Playfair Display"/>
                <a:cs typeface="Playfair Display"/>
                <a:sym typeface="Playfair Display"/>
              </a:rPr>
              <a:t>PROTOTYPING AND TESTING</a:t>
            </a:r>
            <a:endParaRPr sz="1100" dirty="0">
              <a:solidFill>
                <a:schemeClr val="tx2">
                  <a:lumMod val="50000"/>
                </a:schemeClr>
              </a:solidFill>
              <a:latin typeface="Playfair Display"/>
              <a:ea typeface="Playfair Display"/>
              <a:cs typeface="Playfair Display"/>
              <a:sym typeface="Playfair Display"/>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1"/>
          <p:cNvSpPr txBox="1">
            <a:spLocks noGrp="1"/>
          </p:cNvSpPr>
          <p:nvPr>
            <p:ph type="title"/>
          </p:nvPr>
        </p:nvSpPr>
        <p:spPr>
          <a:xfrm>
            <a:off x="3501521" y="141806"/>
            <a:ext cx="4315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Design specifications</a:t>
            </a:r>
            <a:endParaRPr/>
          </a:p>
        </p:txBody>
      </p:sp>
      <p:graphicFrame>
        <p:nvGraphicFramePr>
          <p:cNvPr id="188" name="Google Shape;188;p31"/>
          <p:cNvGraphicFramePr/>
          <p:nvPr>
            <p:extLst>
              <p:ext uri="{D42A27DB-BD31-4B8C-83A1-F6EECF244321}">
                <p14:modId xmlns:p14="http://schemas.microsoft.com/office/powerpoint/2010/main" val="1872800786"/>
              </p:ext>
            </p:extLst>
          </p:nvPr>
        </p:nvGraphicFramePr>
        <p:xfrm>
          <a:off x="2065423" y="881899"/>
          <a:ext cx="5629050" cy="3609870"/>
        </p:xfrm>
        <a:graphic>
          <a:graphicData uri="http://schemas.openxmlformats.org/drawingml/2006/table">
            <a:tbl>
              <a:tblPr>
                <a:noFill/>
                <a:tableStyleId>{D3753883-572E-4C58-828E-03AD88F608CC}</a:tableStyleId>
              </a:tblPr>
              <a:tblGrid>
                <a:gridCol w="938175">
                  <a:extLst>
                    <a:ext uri="{9D8B030D-6E8A-4147-A177-3AD203B41FA5}">
                      <a16:colId xmlns:a16="http://schemas.microsoft.com/office/drawing/2014/main" val="20000"/>
                    </a:ext>
                  </a:extLst>
                </a:gridCol>
                <a:gridCol w="1082627">
                  <a:extLst>
                    <a:ext uri="{9D8B030D-6E8A-4147-A177-3AD203B41FA5}">
                      <a16:colId xmlns:a16="http://schemas.microsoft.com/office/drawing/2014/main" val="20001"/>
                    </a:ext>
                  </a:extLst>
                </a:gridCol>
                <a:gridCol w="793723">
                  <a:extLst>
                    <a:ext uri="{9D8B030D-6E8A-4147-A177-3AD203B41FA5}">
                      <a16:colId xmlns:a16="http://schemas.microsoft.com/office/drawing/2014/main" val="20002"/>
                    </a:ext>
                  </a:extLst>
                </a:gridCol>
                <a:gridCol w="938175">
                  <a:extLst>
                    <a:ext uri="{9D8B030D-6E8A-4147-A177-3AD203B41FA5}">
                      <a16:colId xmlns:a16="http://schemas.microsoft.com/office/drawing/2014/main" val="20003"/>
                    </a:ext>
                  </a:extLst>
                </a:gridCol>
                <a:gridCol w="938175">
                  <a:extLst>
                    <a:ext uri="{9D8B030D-6E8A-4147-A177-3AD203B41FA5}">
                      <a16:colId xmlns:a16="http://schemas.microsoft.com/office/drawing/2014/main" val="20004"/>
                    </a:ext>
                  </a:extLst>
                </a:gridCol>
                <a:gridCol w="938175">
                  <a:extLst>
                    <a:ext uri="{9D8B030D-6E8A-4147-A177-3AD203B41FA5}">
                      <a16:colId xmlns:a16="http://schemas.microsoft.com/office/drawing/2014/main" val="20005"/>
                    </a:ext>
                  </a:extLst>
                </a:gridCol>
              </a:tblGrid>
              <a:tr h="470625">
                <a:tc>
                  <a:txBody>
                    <a:bodyPr/>
                    <a:lstStyle/>
                    <a:p>
                      <a:pPr marL="0" lvl="0" indent="0" algn="ctr" rtl="0">
                        <a:spcBef>
                          <a:spcPts val="0"/>
                        </a:spcBef>
                        <a:spcAft>
                          <a:spcPts val="0"/>
                        </a:spcAft>
                        <a:buNone/>
                      </a:pP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Design Criteria</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Relation </a:t>
                      </a:r>
                      <a:endParaRPr sz="1100">
                        <a:latin typeface="Playfair Display"/>
                        <a:ea typeface="Playfair Display"/>
                        <a:cs typeface="Playfair Display"/>
                        <a:sym typeface="Playfair Display"/>
                      </a:endParaRPr>
                    </a:p>
                    <a:p>
                      <a:pPr marL="0" lvl="0" indent="0" algn="ctr" rtl="0">
                        <a:spcBef>
                          <a:spcPts val="0"/>
                        </a:spcBef>
                        <a:spcAft>
                          <a:spcPts val="0"/>
                        </a:spcAft>
                        <a:buNone/>
                      </a:pPr>
                      <a:r>
                        <a:rPr lang="fr" sz="1100">
                          <a:latin typeface="Playfair Display"/>
                          <a:ea typeface="Playfair Display"/>
                          <a:cs typeface="Playfair Display"/>
                          <a:sym typeface="Playfair Display"/>
                        </a:rPr>
                        <a:t>(=, &lt; or &gt;)</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Value</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Units</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Verification Methods</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26825">
                <a:tc>
                  <a:txBody>
                    <a:bodyPr/>
                    <a:lstStyle/>
                    <a:p>
                      <a:pPr marL="0" lvl="0" indent="0" algn="ctr" rtl="0">
                        <a:spcBef>
                          <a:spcPts val="0"/>
                        </a:spcBef>
                        <a:spcAft>
                          <a:spcPts val="0"/>
                        </a:spcAft>
                        <a:buNone/>
                      </a:pP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highlight>
                            <a:srgbClr val="FFFF00"/>
                          </a:highlight>
                          <a:latin typeface="Playfair Display"/>
                          <a:ea typeface="Playfair Display"/>
                          <a:cs typeface="Playfair Display"/>
                          <a:sym typeface="Playfair Display"/>
                        </a:rPr>
                        <a:t>Functional Requirements</a:t>
                      </a:r>
                      <a:endParaRPr sz="1100">
                        <a:highlight>
                          <a:srgbClr val="FFFF00"/>
                        </a:highlight>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100" dirty="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70625">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1</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Longevity</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 &gt;</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12</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Months</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Analysis </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70625">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2</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Detection range </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&gt;</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50</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m (meters)</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Tests</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70625">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3</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 sz="1100">
                          <a:latin typeface="Playfair Display"/>
                          <a:ea typeface="Playfair Display"/>
                          <a:cs typeface="Playfair Display"/>
                          <a:sym typeface="Playfair Display"/>
                        </a:rPr>
                        <a:t>Frequency</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30x10</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Hz (Hertz)</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Tests</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70625">
                <a:tc>
                  <a:txBody>
                    <a:bodyPr/>
                    <a:lstStyle/>
                    <a:p>
                      <a:pPr marL="0" lvl="0" indent="0" algn="l" rtl="0">
                        <a:spcBef>
                          <a:spcPts val="0"/>
                        </a:spcBef>
                        <a:spcAft>
                          <a:spcPts val="0"/>
                        </a:spcAft>
                        <a:buNone/>
                      </a:pPr>
                      <a:r>
                        <a:rPr lang="fr" sz="1100">
                          <a:latin typeface="Playfair Display"/>
                          <a:ea typeface="Playfair Display"/>
                          <a:cs typeface="Playfair Display"/>
                          <a:sym typeface="Playfair Display"/>
                        </a:rPr>
                        <a:t>         4</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 sz="1100">
                          <a:latin typeface="Playfair Display"/>
                          <a:ea typeface="Playfair Display"/>
                          <a:cs typeface="Playfair Display"/>
                          <a:sym typeface="Playfair Display"/>
                        </a:rPr>
                        <a:t>Signal type</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Radio</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N/A</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Tests</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626825">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5</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 sz="1100">
                          <a:latin typeface="Playfair Display"/>
                          <a:ea typeface="Playfair Display"/>
                          <a:cs typeface="Playfair Display"/>
                          <a:sym typeface="Playfair Display"/>
                        </a:rPr>
                        <a:t>Transmission speed</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&lt;</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30</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latin typeface="Playfair Display"/>
                          <a:ea typeface="Playfair Display"/>
                          <a:cs typeface="Playfair Display"/>
                          <a:sym typeface="Playfair Display"/>
                        </a:rPr>
                        <a:t>ns (nanoseconds)</a:t>
                      </a: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dirty="0">
                          <a:latin typeface="Playfair Display"/>
                          <a:ea typeface="Playfair Display"/>
                          <a:cs typeface="Playfair Display"/>
                          <a:sym typeface="Playfair Display"/>
                        </a:rPr>
                        <a:t>Analysis</a:t>
                      </a:r>
                      <a:endParaRPr sz="1100" dirty="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93" name="Google Shape;193;p31"/>
          <p:cNvSpPr txBox="1"/>
          <p:nvPr/>
        </p:nvSpPr>
        <p:spPr>
          <a:xfrm>
            <a:off x="8860250" y="4554150"/>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solidFill>
                  <a:schemeClr val="dk2"/>
                </a:solidFill>
                <a:latin typeface="Playfair Display"/>
                <a:ea typeface="Playfair Display"/>
                <a:cs typeface="Playfair Display"/>
                <a:sym typeface="Playfair Display"/>
              </a:rPr>
              <a:t>[3]</a:t>
            </a:r>
            <a:endParaRPr sz="900">
              <a:solidFill>
                <a:schemeClr val="dk2"/>
              </a:solidFill>
              <a:latin typeface="Playfair Display"/>
              <a:ea typeface="Playfair Display"/>
              <a:cs typeface="Playfair Display"/>
              <a:sym typeface="Playfair Display"/>
            </a:endParaRPr>
          </a:p>
        </p:txBody>
      </p:sp>
      <p:sp>
        <p:nvSpPr>
          <p:cNvPr id="17" name="Google Shape;164;p29">
            <a:extLst>
              <a:ext uri="{FF2B5EF4-FFF2-40B4-BE49-F238E27FC236}">
                <a16:creationId xmlns:a16="http://schemas.microsoft.com/office/drawing/2014/main" id="{DA0FDF02-D998-459E-804A-B8331CA6E3A8}"/>
              </a:ext>
            </a:extLst>
          </p:cNvPr>
          <p:cNvSpPr/>
          <p:nvPr/>
        </p:nvSpPr>
        <p:spPr>
          <a:xfrm>
            <a:off x="-1050" y="4877250"/>
            <a:ext cx="9144000" cy="2664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18" name="Google Shape;165;p29">
            <a:extLst>
              <a:ext uri="{FF2B5EF4-FFF2-40B4-BE49-F238E27FC236}">
                <a16:creationId xmlns:a16="http://schemas.microsoft.com/office/drawing/2014/main" id="{FA8D2DFD-5BC4-4988-8A98-E2AAC95BFA1C}"/>
              </a:ext>
            </a:extLst>
          </p:cNvPr>
          <p:cNvSpPr txBox="1"/>
          <p:nvPr/>
        </p:nvSpPr>
        <p:spPr>
          <a:xfrm>
            <a:off x="302025" y="4877250"/>
            <a:ext cx="21840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dk2"/>
                </a:solidFill>
                <a:latin typeface="Playfair Display"/>
                <a:ea typeface="Playfair Display"/>
                <a:cs typeface="Playfair Display"/>
                <a:sym typeface="Playfair Display"/>
              </a:rPr>
              <a:t>EMPATHY AND DEFINITION</a:t>
            </a:r>
            <a:endParaRPr sz="1100" b="1" dirty="0">
              <a:solidFill>
                <a:schemeClr val="dk2"/>
              </a:solidFill>
              <a:latin typeface="Playfair Display"/>
              <a:ea typeface="Playfair Display"/>
              <a:cs typeface="Playfair Display"/>
              <a:sym typeface="Playfair Display"/>
            </a:endParaRPr>
          </a:p>
        </p:txBody>
      </p:sp>
      <p:sp>
        <p:nvSpPr>
          <p:cNvPr id="19" name="Google Shape;166;p29">
            <a:extLst>
              <a:ext uri="{FF2B5EF4-FFF2-40B4-BE49-F238E27FC236}">
                <a16:creationId xmlns:a16="http://schemas.microsoft.com/office/drawing/2014/main" id="{C7011212-577A-47C0-B80A-2A18E5305586}"/>
              </a:ext>
            </a:extLst>
          </p:cNvPr>
          <p:cNvSpPr txBox="1"/>
          <p:nvPr/>
        </p:nvSpPr>
        <p:spPr>
          <a:xfrm>
            <a:off x="3239900" y="4877250"/>
            <a:ext cx="167825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dirty="0">
                <a:solidFill>
                  <a:schemeClr val="tx2">
                    <a:lumMod val="50000"/>
                  </a:schemeClr>
                </a:solidFill>
                <a:latin typeface="Playfair Display"/>
                <a:ea typeface="Playfair Display"/>
                <a:cs typeface="Playfair Display"/>
                <a:sym typeface="Playfair Display"/>
              </a:rPr>
              <a:t>CONCEPTUALIZATION</a:t>
            </a:r>
            <a:endParaRPr sz="1100" dirty="0">
              <a:solidFill>
                <a:schemeClr val="tx2">
                  <a:lumMod val="50000"/>
                </a:schemeClr>
              </a:solidFill>
              <a:latin typeface="Playfair Display"/>
              <a:ea typeface="Playfair Display"/>
              <a:cs typeface="Playfair Display"/>
              <a:sym typeface="Playfair Display"/>
            </a:endParaRPr>
          </a:p>
        </p:txBody>
      </p:sp>
      <p:sp>
        <p:nvSpPr>
          <p:cNvPr id="20" name="Google Shape;167;p29">
            <a:extLst>
              <a:ext uri="{FF2B5EF4-FFF2-40B4-BE49-F238E27FC236}">
                <a16:creationId xmlns:a16="http://schemas.microsoft.com/office/drawing/2014/main" id="{6D583BC0-6363-475D-84CF-77438E38CF58}"/>
              </a:ext>
            </a:extLst>
          </p:cNvPr>
          <p:cNvSpPr txBox="1"/>
          <p:nvPr/>
        </p:nvSpPr>
        <p:spPr>
          <a:xfrm>
            <a:off x="6596150" y="4877250"/>
            <a:ext cx="21918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dirty="0">
                <a:solidFill>
                  <a:schemeClr val="tx2">
                    <a:lumMod val="50000"/>
                  </a:schemeClr>
                </a:solidFill>
                <a:latin typeface="Playfair Display"/>
                <a:ea typeface="Playfair Display"/>
                <a:cs typeface="Playfair Display"/>
                <a:sym typeface="Playfair Display"/>
              </a:rPr>
              <a:t>PROTOTYPING AND TESTING</a:t>
            </a:r>
            <a:endParaRPr sz="1100" dirty="0">
              <a:solidFill>
                <a:schemeClr val="tx2">
                  <a:lumMod val="50000"/>
                </a:schemeClr>
              </a:solidFill>
              <a:latin typeface="Playfair Display"/>
              <a:ea typeface="Playfair Display"/>
              <a:cs typeface="Playfair Display"/>
              <a:sym typeface="Playfair Displ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graphicFrame>
        <p:nvGraphicFramePr>
          <p:cNvPr id="198" name="Google Shape;198;p32"/>
          <p:cNvGraphicFramePr/>
          <p:nvPr/>
        </p:nvGraphicFramePr>
        <p:xfrm>
          <a:off x="1684869" y="646499"/>
          <a:ext cx="6006750" cy="4127148"/>
        </p:xfrm>
        <a:graphic>
          <a:graphicData uri="http://schemas.openxmlformats.org/drawingml/2006/table">
            <a:tbl>
              <a:tblPr>
                <a:noFill/>
                <a:tableStyleId>{D3753883-572E-4C58-828E-03AD88F608CC}</a:tableStyleId>
              </a:tblPr>
              <a:tblGrid>
                <a:gridCol w="1001125">
                  <a:extLst>
                    <a:ext uri="{9D8B030D-6E8A-4147-A177-3AD203B41FA5}">
                      <a16:colId xmlns:a16="http://schemas.microsoft.com/office/drawing/2014/main" val="20000"/>
                    </a:ext>
                  </a:extLst>
                </a:gridCol>
                <a:gridCol w="1001125">
                  <a:extLst>
                    <a:ext uri="{9D8B030D-6E8A-4147-A177-3AD203B41FA5}">
                      <a16:colId xmlns:a16="http://schemas.microsoft.com/office/drawing/2014/main" val="20001"/>
                    </a:ext>
                  </a:extLst>
                </a:gridCol>
                <a:gridCol w="1001125">
                  <a:extLst>
                    <a:ext uri="{9D8B030D-6E8A-4147-A177-3AD203B41FA5}">
                      <a16:colId xmlns:a16="http://schemas.microsoft.com/office/drawing/2014/main" val="20002"/>
                    </a:ext>
                  </a:extLst>
                </a:gridCol>
                <a:gridCol w="1001125">
                  <a:extLst>
                    <a:ext uri="{9D8B030D-6E8A-4147-A177-3AD203B41FA5}">
                      <a16:colId xmlns:a16="http://schemas.microsoft.com/office/drawing/2014/main" val="20003"/>
                    </a:ext>
                  </a:extLst>
                </a:gridCol>
                <a:gridCol w="1001125">
                  <a:extLst>
                    <a:ext uri="{9D8B030D-6E8A-4147-A177-3AD203B41FA5}">
                      <a16:colId xmlns:a16="http://schemas.microsoft.com/office/drawing/2014/main" val="20004"/>
                    </a:ext>
                  </a:extLst>
                </a:gridCol>
                <a:gridCol w="1001125">
                  <a:extLst>
                    <a:ext uri="{9D8B030D-6E8A-4147-A177-3AD203B41FA5}">
                      <a16:colId xmlns:a16="http://schemas.microsoft.com/office/drawing/2014/main" val="20005"/>
                    </a:ext>
                  </a:extLst>
                </a:gridCol>
              </a:tblGrid>
              <a:tr h="361475">
                <a:tc>
                  <a:txBody>
                    <a:bodyPr/>
                    <a:lstStyle/>
                    <a:p>
                      <a:pPr marL="0" lvl="0" indent="0" algn="ctr" rtl="0">
                        <a:spcBef>
                          <a:spcPts val="0"/>
                        </a:spcBef>
                        <a:spcAft>
                          <a:spcPts val="0"/>
                        </a:spcAft>
                        <a:buNone/>
                      </a:pP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Design Criteria</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Relation </a:t>
                      </a:r>
                      <a:endParaRPr sz="800">
                        <a:latin typeface="Playfair Display"/>
                        <a:ea typeface="Playfair Display"/>
                        <a:cs typeface="Playfair Display"/>
                        <a:sym typeface="Playfair Display"/>
                      </a:endParaRPr>
                    </a:p>
                    <a:p>
                      <a:pPr marL="0" lvl="0" indent="0" algn="ctr" rtl="0">
                        <a:spcBef>
                          <a:spcPts val="0"/>
                        </a:spcBef>
                        <a:spcAft>
                          <a:spcPts val="0"/>
                        </a:spcAft>
                        <a:buNone/>
                      </a:pPr>
                      <a:r>
                        <a:rPr lang="fr" sz="800">
                          <a:latin typeface="Playfair Display"/>
                          <a:ea typeface="Playfair Display"/>
                          <a:cs typeface="Playfair Display"/>
                          <a:sym typeface="Playfair Display"/>
                        </a:rPr>
                        <a:t>(=, &lt; or &gt;)</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Value</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Units</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Verification Methods</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24600">
                <a:tc>
                  <a:txBody>
                    <a:bodyPr/>
                    <a:lstStyle/>
                    <a:p>
                      <a:pPr marL="0" lvl="0" indent="0" algn="ctr" rtl="0">
                        <a:spcBef>
                          <a:spcPts val="0"/>
                        </a:spcBef>
                        <a:spcAft>
                          <a:spcPts val="0"/>
                        </a:spcAft>
                        <a:buNone/>
                      </a:pP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highlight>
                            <a:srgbClr val="FFFF00"/>
                          </a:highlight>
                          <a:latin typeface="Playfair Display"/>
                          <a:ea typeface="Playfair Display"/>
                          <a:cs typeface="Playfair Display"/>
                          <a:sym typeface="Playfair Display"/>
                        </a:rPr>
                        <a:t>Non-Functional Requirements</a:t>
                      </a:r>
                      <a:endParaRPr sz="800">
                        <a:highlight>
                          <a:srgbClr val="FFFF00"/>
                        </a:highlight>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42650">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7</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 sz="800">
                          <a:latin typeface="Playfair Display"/>
                          <a:ea typeface="Playfair Display"/>
                          <a:cs typeface="Playfair Display"/>
                          <a:sym typeface="Playfair Display"/>
                        </a:rPr>
                        <a:t>Attachment</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Adhesive</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N/A</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Tests</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40600">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7</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Video Recognition</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No</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N/A</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N/A</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42650">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8</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Alert</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Yes</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N/A</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Tests</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42650">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9</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Reliability</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&gt;</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Yes (~95)</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Tests</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24600">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10</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Interface</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Yes</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N/A</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Code debugging tools</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24600">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11</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Autonomy</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Yes</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N/A</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Tests and code debugging tools</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98325">
                <a:tc>
                  <a:txBody>
                    <a:bodyPr/>
                    <a:lstStyle/>
                    <a:p>
                      <a:pPr marL="0" lvl="0" indent="0" algn="ctr" rtl="0">
                        <a:spcBef>
                          <a:spcPts val="0"/>
                        </a:spcBef>
                        <a:spcAft>
                          <a:spcPts val="0"/>
                        </a:spcAft>
                        <a:buNone/>
                      </a:pP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1100">
                          <a:highlight>
                            <a:srgbClr val="FFFF00"/>
                          </a:highlight>
                          <a:latin typeface="Playfair Display"/>
                          <a:ea typeface="Playfair Display"/>
                          <a:cs typeface="Playfair Display"/>
                          <a:sym typeface="Playfair Display"/>
                        </a:rPr>
                        <a:t>Constraints</a:t>
                      </a:r>
                      <a:endParaRPr sz="1100">
                        <a:highlight>
                          <a:srgbClr val="FFFF00"/>
                        </a:highlight>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1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361525">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12</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Cost</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&lt;</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50</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 (CAD)</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Estimation and checks</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361525">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13</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Dimensions</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&lt;</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20x20x5</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mm</a:t>
                      </a:r>
                      <a:endParaRPr sz="800">
                        <a:latin typeface="Playfair Display"/>
                        <a:ea typeface="Playfair Display"/>
                        <a:cs typeface="Playfair Display"/>
                        <a:sym typeface="Playfair Display"/>
                      </a:endParaRPr>
                    </a:p>
                    <a:p>
                      <a:pPr marL="0" lvl="0" indent="0" algn="ctr" rtl="0">
                        <a:spcBef>
                          <a:spcPts val="0"/>
                        </a:spcBef>
                        <a:spcAft>
                          <a:spcPts val="0"/>
                        </a:spcAft>
                        <a:buNone/>
                      </a:pPr>
                      <a:r>
                        <a:rPr lang="fr" sz="800">
                          <a:latin typeface="Playfair Display"/>
                          <a:ea typeface="Playfair Display"/>
                          <a:cs typeface="Playfair Display"/>
                          <a:sym typeface="Playfair Display"/>
                        </a:rPr>
                        <a:t>(millimeters)</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Analysis </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242650">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14</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Weight</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&lt;</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0.50</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oz (ounces)</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800">
                          <a:latin typeface="Playfair Display"/>
                          <a:ea typeface="Playfair Display"/>
                          <a:cs typeface="Playfair Display"/>
                          <a:sym typeface="Playfair Display"/>
                        </a:rPr>
                        <a:t>Analysis </a:t>
                      </a:r>
                      <a:endParaRPr sz="800">
                        <a:latin typeface="Playfair Display"/>
                        <a:ea typeface="Playfair Display"/>
                        <a:cs typeface="Playfair Display"/>
                        <a:sym typeface="Playfair Display"/>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199" name="Google Shape;199;p32"/>
          <p:cNvSpPr txBox="1"/>
          <p:nvPr/>
        </p:nvSpPr>
        <p:spPr>
          <a:xfrm>
            <a:off x="2935997" y="0"/>
            <a:ext cx="62481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3000">
                <a:solidFill>
                  <a:schemeClr val="dk2"/>
                </a:solidFill>
                <a:highlight>
                  <a:schemeClr val="dk1"/>
                </a:highlight>
                <a:latin typeface="Oswald"/>
                <a:ea typeface="Oswald"/>
                <a:cs typeface="Oswald"/>
                <a:sym typeface="Oswald"/>
              </a:rPr>
              <a:t>Design specifications</a:t>
            </a:r>
            <a:endParaRPr/>
          </a:p>
        </p:txBody>
      </p:sp>
      <p:sp>
        <p:nvSpPr>
          <p:cNvPr id="204" name="Google Shape;204;p32"/>
          <p:cNvSpPr txBox="1"/>
          <p:nvPr/>
        </p:nvSpPr>
        <p:spPr>
          <a:xfrm>
            <a:off x="8787950" y="4554150"/>
            <a:ext cx="342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solidFill>
                  <a:schemeClr val="dk2"/>
                </a:solidFill>
                <a:latin typeface="Playfair Display"/>
                <a:ea typeface="Playfair Display"/>
                <a:cs typeface="Playfair Display"/>
                <a:sym typeface="Playfair Display"/>
              </a:rPr>
              <a:t>[3]</a:t>
            </a:r>
            <a:endParaRPr sz="900">
              <a:solidFill>
                <a:schemeClr val="dk2"/>
              </a:solidFill>
              <a:latin typeface="Playfair Display"/>
              <a:ea typeface="Playfair Display"/>
              <a:cs typeface="Playfair Display"/>
              <a:sym typeface="Playfair Display"/>
            </a:endParaRPr>
          </a:p>
        </p:txBody>
      </p:sp>
      <p:sp>
        <p:nvSpPr>
          <p:cNvPr id="13" name="Google Shape;164;p29">
            <a:extLst>
              <a:ext uri="{FF2B5EF4-FFF2-40B4-BE49-F238E27FC236}">
                <a16:creationId xmlns:a16="http://schemas.microsoft.com/office/drawing/2014/main" id="{B29C8FF3-3439-4F68-A3A4-8BDF2835DBCD}"/>
              </a:ext>
            </a:extLst>
          </p:cNvPr>
          <p:cNvSpPr/>
          <p:nvPr/>
        </p:nvSpPr>
        <p:spPr>
          <a:xfrm>
            <a:off x="-1050" y="4877250"/>
            <a:ext cx="9144000" cy="2664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14" name="Google Shape;165;p29">
            <a:extLst>
              <a:ext uri="{FF2B5EF4-FFF2-40B4-BE49-F238E27FC236}">
                <a16:creationId xmlns:a16="http://schemas.microsoft.com/office/drawing/2014/main" id="{681A7469-FF6F-4461-BF93-4FA978166640}"/>
              </a:ext>
            </a:extLst>
          </p:cNvPr>
          <p:cNvSpPr txBox="1"/>
          <p:nvPr/>
        </p:nvSpPr>
        <p:spPr>
          <a:xfrm>
            <a:off x="302025" y="4877250"/>
            <a:ext cx="21840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dk2"/>
                </a:solidFill>
                <a:latin typeface="Playfair Display"/>
                <a:ea typeface="Playfair Display"/>
                <a:cs typeface="Playfair Display"/>
                <a:sym typeface="Playfair Display"/>
              </a:rPr>
              <a:t>EMPATHY AND DEFINITION</a:t>
            </a:r>
            <a:endParaRPr sz="1100" b="1" dirty="0">
              <a:solidFill>
                <a:schemeClr val="dk2"/>
              </a:solidFill>
              <a:latin typeface="Playfair Display"/>
              <a:ea typeface="Playfair Display"/>
              <a:cs typeface="Playfair Display"/>
              <a:sym typeface="Playfair Display"/>
            </a:endParaRPr>
          </a:p>
        </p:txBody>
      </p:sp>
      <p:sp>
        <p:nvSpPr>
          <p:cNvPr id="15" name="Google Shape;166;p29">
            <a:extLst>
              <a:ext uri="{FF2B5EF4-FFF2-40B4-BE49-F238E27FC236}">
                <a16:creationId xmlns:a16="http://schemas.microsoft.com/office/drawing/2014/main" id="{08AE5CC1-6A22-41EC-89B1-F3AE326B07AC}"/>
              </a:ext>
            </a:extLst>
          </p:cNvPr>
          <p:cNvSpPr txBox="1"/>
          <p:nvPr/>
        </p:nvSpPr>
        <p:spPr>
          <a:xfrm>
            <a:off x="3239900" y="4877250"/>
            <a:ext cx="167825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dirty="0">
                <a:solidFill>
                  <a:schemeClr val="tx2">
                    <a:lumMod val="50000"/>
                  </a:schemeClr>
                </a:solidFill>
                <a:latin typeface="Playfair Display"/>
                <a:ea typeface="Playfair Display"/>
                <a:cs typeface="Playfair Display"/>
                <a:sym typeface="Playfair Display"/>
              </a:rPr>
              <a:t>CONCEPTUALIZATION</a:t>
            </a:r>
            <a:endParaRPr sz="1100" dirty="0">
              <a:solidFill>
                <a:schemeClr val="tx2">
                  <a:lumMod val="50000"/>
                </a:schemeClr>
              </a:solidFill>
              <a:latin typeface="Playfair Display"/>
              <a:ea typeface="Playfair Display"/>
              <a:cs typeface="Playfair Display"/>
              <a:sym typeface="Playfair Display"/>
            </a:endParaRPr>
          </a:p>
        </p:txBody>
      </p:sp>
      <p:sp>
        <p:nvSpPr>
          <p:cNvPr id="16" name="Google Shape;167;p29">
            <a:extLst>
              <a:ext uri="{FF2B5EF4-FFF2-40B4-BE49-F238E27FC236}">
                <a16:creationId xmlns:a16="http://schemas.microsoft.com/office/drawing/2014/main" id="{E2DEC15E-5B5B-4D11-90A7-EF44EF9F2354}"/>
              </a:ext>
            </a:extLst>
          </p:cNvPr>
          <p:cNvSpPr txBox="1"/>
          <p:nvPr/>
        </p:nvSpPr>
        <p:spPr>
          <a:xfrm>
            <a:off x="6596150" y="4877250"/>
            <a:ext cx="21918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dirty="0">
                <a:solidFill>
                  <a:schemeClr val="tx2">
                    <a:lumMod val="50000"/>
                  </a:schemeClr>
                </a:solidFill>
                <a:latin typeface="Playfair Display"/>
                <a:ea typeface="Playfair Display"/>
                <a:cs typeface="Playfair Display"/>
                <a:sym typeface="Playfair Display"/>
              </a:rPr>
              <a:t>PROTOTYPING AND TESTING</a:t>
            </a:r>
            <a:endParaRPr sz="1100" dirty="0">
              <a:solidFill>
                <a:schemeClr val="tx2">
                  <a:lumMod val="50000"/>
                </a:schemeClr>
              </a:solidFill>
              <a:latin typeface="Playfair Display"/>
              <a:ea typeface="Playfair Display"/>
              <a:cs typeface="Playfair Display"/>
              <a:sym typeface="Playfair Display"/>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3"/>
          <p:cNvSpPr txBox="1"/>
          <p:nvPr/>
        </p:nvSpPr>
        <p:spPr>
          <a:xfrm>
            <a:off x="3099200" y="474850"/>
            <a:ext cx="2874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3000">
                <a:solidFill>
                  <a:schemeClr val="dk2"/>
                </a:solidFill>
                <a:highlight>
                  <a:schemeClr val="dk1"/>
                </a:highlight>
                <a:latin typeface="Oswald"/>
                <a:ea typeface="Oswald"/>
                <a:cs typeface="Oswald"/>
                <a:sym typeface="Oswald"/>
              </a:rPr>
              <a:t>Problem statement</a:t>
            </a:r>
            <a:endParaRPr/>
          </a:p>
        </p:txBody>
      </p:sp>
      <p:sp>
        <p:nvSpPr>
          <p:cNvPr id="210" name="Google Shape;210;p33"/>
          <p:cNvSpPr txBox="1"/>
          <p:nvPr/>
        </p:nvSpPr>
        <p:spPr>
          <a:xfrm>
            <a:off x="2077600" y="1121350"/>
            <a:ext cx="4902900" cy="3205500"/>
          </a:xfrm>
          <a:prstGeom prst="rect">
            <a:avLst/>
          </a:prstGeom>
          <a:solidFill>
            <a:srgbClr val="FF9900"/>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38100" lvl="0" indent="0" algn="ctr" rtl="0">
              <a:lnSpc>
                <a:spcPct val="128571"/>
              </a:lnSpc>
              <a:spcBef>
                <a:spcPts val="0"/>
              </a:spcBef>
              <a:spcAft>
                <a:spcPts val="0"/>
              </a:spcAft>
              <a:buNone/>
            </a:pPr>
            <a:r>
              <a:rPr lang="fr" sz="2100">
                <a:solidFill>
                  <a:srgbClr val="303134"/>
                </a:solidFill>
                <a:latin typeface="Times New Roman"/>
                <a:ea typeface="Times New Roman"/>
                <a:cs typeface="Times New Roman"/>
                <a:sym typeface="Times New Roman"/>
              </a:rPr>
              <a:t>“Canada's Shared Services in Digital Platforms aims to provide depot managers with an automated, fast, accurate, easy-to-access and intelligent inventory management system, in hopes of minimizing financial and temporal losses. All within a budget of ~50$ (CAD)”</a:t>
            </a:r>
            <a:endParaRPr sz="2100">
              <a:solidFill>
                <a:srgbClr val="303134"/>
              </a:solidFill>
              <a:latin typeface="Times New Roman"/>
              <a:ea typeface="Times New Roman"/>
              <a:cs typeface="Times New Roman"/>
              <a:sym typeface="Times New Roman"/>
            </a:endParaRPr>
          </a:p>
        </p:txBody>
      </p:sp>
      <p:sp>
        <p:nvSpPr>
          <p:cNvPr id="215" name="Google Shape;215;p33"/>
          <p:cNvSpPr txBox="1"/>
          <p:nvPr/>
        </p:nvSpPr>
        <p:spPr>
          <a:xfrm>
            <a:off x="8787950" y="4554150"/>
            <a:ext cx="377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solidFill>
                  <a:schemeClr val="dk2"/>
                </a:solidFill>
                <a:latin typeface="Playfair Display"/>
                <a:ea typeface="Playfair Display"/>
                <a:cs typeface="Playfair Display"/>
                <a:sym typeface="Playfair Display"/>
              </a:rPr>
              <a:t>[2]</a:t>
            </a:r>
            <a:endParaRPr sz="900">
              <a:solidFill>
                <a:schemeClr val="dk2"/>
              </a:solidFill>
              <a:latin typeface="Playfair Display"/>
              <a:ea typeface="Playfair Display"/>
              <a:cs typeface="Playfair Display"/>
              <a:sym typeface="Playfair Display"/>
            </a:endParaRPr>
          </a:p>
        </p:txBody>
      </p:sp>
      <p:sp>
        <p:nvSpPr>
          <p:cNvPr id="9" name="Google Shape;164;p29">
            <a:extLst>
              <a:ext uri="{FF2B5EF4-FFF2-40B4-BE49-F238E27FC236}">
                <a16:creationId xmlns:a16="http://schemas.microsoft.com/office/drawing/2014/main" id="{2B449312-D479-446D-8B4B-D6A067C6634B}"/>
              </a:ext>
            </a:extLst>
          </p:cNvPr>
          <p:cNvSpPr/>
          <p:nvPr/>
        </p:nvSpPr>
        <p:spPr>
          <a:xfrm>
            <a:off x="-1050" y="4877250"/>
            <a:ext cx="9144000" cy="2664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10" name="Google Shape;165;p29">
            <a:extLst>
              <a:ext uri="{FF2B5EF4-FFF2-40B4-BE49-F238E27FC236}">
                <a16:creationId xmlns:a16="http://schemas.microsoft.com/office/drawing/2014/main" id="{70D5C0A2-0372-4866-9753-49D60F70BAAD}"/>
              </a:ext>
            </a:extLst>
          </p:cNvPr>
          <p:cNvSpPr txBox="1"/>
          <p:nvPr/>
        </p:nvSpPr>
        <p:spPr>
          <a:xfrm>
            <a:off x="302025" y="4877250"/>
            <a:ext cx="21840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dirty="0">
                <a:solidFill>
                  <a:schemeClr val="dk2"/>
                </a:solidFill>
                <a:latin typeface="Playfair Display"/>
                <a:ea typeface="Playfair Display"/>
                <a:cs typeface="Playfair Display"/>
                <a:sym typeface="Playfair Display"/>
              </a:rPr>
              <a:t>EMPATHY AND DEFINITION</a:t>
            </a:r>
            <a:endParaRPr sz="1100" b="1" dirty="0">
              <a:solidFill>
                <a:schemeClr val="dk2"/>
              </a:solidFill>
              <a:latin typeface="Playfair Display"/>
              <a:ea typeface="Playfair Display"/>
              <a:cs typeface="Playfair Display"/>
              <a:sym typeface="Playfair Display"/>
            </a:endParaRPr>
          </a:p>
        </p:txBody>
      </p:sp>
      <p:sp>
        <p:nvSpPr>
          <p:cNvPr id="11" name="Google Shape;166;p29">
            <a:extLst>
              <a:ext uri="{FF2B5EF4-FFF2-40B4-BE49-F238E27FC236}">
                <a16:creationId xmlns:a16="http://schemas.microsoft.com/office/drawing/2014/main" id="{3251EA05-0580-489A-AA5B-1E550983D65D}"/>
              </a:ext>
            </a:extLst>
          </p:cNvPr>
          <p:cNvSpPr txBox="1"/>
          <p:nvPr/>
        </p:nvSpPr>
        <p:spPr>
          <a:xfrm>
            <a:off x="3239900" y="4877250"/>
            <a:ext cx="167825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dirty="0">
                <a:solidFill>
                  <a:schemeClr val="tx2">
                    <a:lumMod val="50000"/>
                  </a:schemeClr>
                </a:solidFill>
                <a:latin typeface="Playfair Display"/>
                <a:ea typeface="Playfair Display"/>
                <a:cs typeface="Playfair Display"/>
                <a:sym typeface="Playfair Display"/>
              </a:rPr>
              <a:t>CONCEPTUALIZATION</a:t>
            </a:r>
            <a:endParaRPr sz="1100" dirty="0">
              <a:solidFill>
                <a:schemeClr val="tx2">
                  <a:lumMod val="50000"/>
                </a:schemeClr>
              </a:solidFill>
              <a:latin typeface="Playfair Display"/>
              <a:ea typeface="Playfair Display"/>
              <a:cs typeface="Playfair Display"/>
              <a:sym typeface="Playfair Display"/>
            </a:endParaRPr>
          </a:p>
        </p:txBody>
      </p:sp>
      <p:sp>
        <p:nvSpPr>
          <p:cNvPr id="12" name="Google Shape;167;p29">
            <a:extLst>
              <a:ext uri="{FF2B5EF4-FFF2-40B4-BE49-F238E27FC236}">
                <a16:creationId xmlns:a16="http://schemas.microsoft.com/office/drawing/2014/main" id="{98030D79-1A8D-48ED-82B3-B07A3B683DF3}"/>
              </a:ext>
            </a:extLst>
          </p:cNvPr>
          <p:cNvSpPr txBox="1"/>
          <p:nvPr/>
        </p:nvSpPr>
        <p:spPr>
          <a:xfrm>
            <a:off x="6596150" y="4877250"/>
            <a:ext cx="2191800" cy="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dirty="0">
                <a:solidFill>
                  <a:schemeClr val="tx2">
                    <a:lumMod val="50000"/>
                  </a:schemeClr>
                </a:solidFill>
                <a:latin typeface="Playfair Display"/>
                <a:ea typeface="Playfair Display"/>
                <a:cs typeface="Playfair Display"/>
                <a:sym typeface="Playfair Display"/>
              </a:rPr>
              <a:t>PROTOTYPING AND TESTING</a:t>
            </a:r>
            <a:endParaRPr sz="1100" dirty="0">
              <a:solidFill>
                <a:schemeClr val="tx2">
                  <a:lumMod val="50000"/>
                </a:schemeClr>
              </a:solidFill>
              <a:latin typeface="Playfair Display"/>
              <a:ea typeface="Playfair Display"/>
              <a:cs typeface="Playfair Display"/>
              <a:sym typeface="Playfair Display"/>
            </a:endParaRPr>
          </a:p>
        </p:txBody>
      </p:sp>
    </p:spTree>
  </p:cSld>
  <p:clrMapOvr>
    <a:masterClrMapping/>
  </p:clrMapOvr>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1AFD1"/>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TotalTime>
  <Words>2036</Words>
  <Application>Microsoft Office PowerPoint</Application>
  <PresentationFormat>Affichage à l'écran (16:9)</PresentationFormat>
  <Paragraphs>508</Paragraphs>
  <Slides>33</Slides>
  <Notes>33</Notes>
  <HiddenSlides>0</HiddenSlides>
  <MMClips>1</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33</vt:i4>
      </vt:variant>
    </vt:vector>
  </HeadingPairs>
  <TitlesOfParts>
    <vt:vector size="41" baseType="lpstr">
      <vt:lpstr>Oswald</vt:lpstr>
      <vt:lpstr>Times New Roman</vt:lpstr>
      <vt:lpstr>Montserrat</vt:lpstr>
      <vt:lpstr>Calibri</vt:lpstr>
      <vt:lpstr>Playfair Display</vt:lpstr>
      <vt:lpstr>Arial</vt:lpstr>
      <vt:lpstr>Pop</vt:lpstr>
      <vt:lpstr>Office Theme</vt:lpstr>
      <vt:lpstr>Statistics On Inventory Management Systems: Where Does The Issue Lie?</vt:lpstr>
      <vt:lpstr>Automated Inventory Management System</vt:lpstr>
      <vt:lpstr>Table of contents </vt:lpstr>
      <vt:lpstr>Empathy and Definition</vt:lpstr>
      <vt:lpstr>Identification of client needs</vt:lpstr>
      <vt:lpstr>Interpreted needs and design criteria</vt:lpstr>
      <vt:lpstr>Design specifications</vt:lpstr>
      <vt:lpstr>Présentation PowerPoint</vt:lpstr>
      <vt:lpstr>Présentation PowerPoint</vt:lpstr>
      <vt:lpstr>Research related to the tracking chip</vt:lpstr>
      <vt:lpstr>Research related to the tracking chip</vt:lpstr>
      <vt:lpstr>Conceptualization I : Preliminary solutions to the problem statement</vt:lpstr>
      <vt:lpstr>Sub-system 1 : Framework</vt:lpstr>
      <vt:lpstr>Sub-system 2 : Mobile app interface and features</vt:lpstr>
      <vt:lpstr>Sub-system 3 : Scanner design</vt:lpstr>
      <vt:lpstr>Decision Matrix</vt:lpstr>
      <vt:lpstr>Conceptualization II :  Final Solution</vt:lpstr>
      <vt:lpstr>Présentation PowerPoint</vt:lpstr>
      <vt:lpstr>Présentation PowerPoint</vt:lpstr>
      <vt:lpstr>Présentation PowerPoint</vt:lpstr>
      <vt:lpstr>Présentation PowerPoint</vt:lpstr>
      <vt:lpstr>Prototyping and testing</vt:lpstr>
      <vt:lpstr>Iterative prototyping and testing process</vt:lpstr>
      <vt:lpstr>Prototype 1</vt:lpstr>
      <vt:lpstr>Prototype 1</vt:lpstr>
      <vt:lpstr>Prototype 2</vt:lpstr>
      <vt:lpstr>Prototype 2</vt:lpstr>
      <vt:lpstr>Conclusion : Lessons Learned</vt:lpstr>
      <vt:lpstr>What’s next?</vt:lpstr>
      <vt:lpstr>Conclusion: Gantt Diagram</vt:lpstr>
      <vt:lpstr>Conclusion : Prototype 3 </vt:lpstr>
      <vt:lpstr>Présentation PowerPoint</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Statistics On Inventory Management Systems: Where Does The Issue Lie?</dc:title>
  <cp:lastModifiedBy>hamza</cp:lastModifiedBy>
  <cp:revision>2</cp:revision>
  <dcterms:modified xsi:type="dcterms:W3CDTF">2023-11-23T01:12:52Z</dcterms:modified>
</cp:coreProperties>
</file>