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85" r:id="rId6"/>
    <p:sldId id="257" r:id="rId7"/>
    <p:sldId id="286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49BC6-4F41-410D-87E1-B7DA1C372AF7}" v="174" dt="2021-12-02T02:45:19.211"/>
    <p1510:client id="{11E7E599-C52A-04A4-8506-F9A00F705666}" v="57" dt="2021-12-02T01:40:02.317"/>
    <p1510:client id="{1ED1D20E-409B-4FA7-A086-41C0D8E7F825}" v="4" dt="2021-12-02T02:16:15.342"/>
    <p1510:client id="{3EEA297D-380B-4165-99BE-AA85A5636171}" v="98" dt="2021-12-02T01:58:26.067"/>
    <p1510:client id="{BF9B24A7-EAAE-7BFC-69DC-B7CC85CAA7FB}" v="124" vWet="125" dt="2021-12-02T01:41:14.110"/>
    <p1510:client id="{F19BB424-C5D4-4930-B8B9-F234D592A7E6}" v="238" dt="2021-12-02T02:17:18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78CD4-718A-4E61-9528-AFF58E7DC2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85747C9-EE14-4232-81AB-388560B7C991}">
      <dgm:prSet/>
      <dgm:spPr/>
      <dgm:t>
        <a:bodyPr/>
        <a:lstStyle/>
        <a:p>
          <a:r>
            <a:rPr lang="en-CA"/>
            <a:t>Should be a B2B (business to business) platform.</a:t>
          </a:r>
          <a:endParaRPr lang="en-US"/>
        </a:p>
      </dgm:t>
    </dgm:pt>
    <dgm:pt modelId="{56BE06EC-3B08-426B-BBD0-BFCA618E0C44}" type="parTrans" cxnId="{7ACFC92F-29F4-486B-BC2B-2ECC1E8185C2}">
      <dgm:prSet/>
      <dgm:spPr/>
      <dgm:t>
        <a:bodyPr/>
        <a:lstStyle/>
        <a:p>
          <a:endParaRPr lang="en-US"/>
        </a:p>
      </dgm:t>
    </dgm:pt>
    <dgm:pt modelId="{5CEA9222-CC9D-431A-957E-82E8E1114241}" type="sibTrans" cxnId="{7ACFC92F-29F4-486B-BC2B-2ECC1E8185C2}">
      <dgm:prSet/>
      <dgm:spPr/>
      <dgm:t>
        <a:bodyPr/>
        <a:lstStyle/>
        <a:p>
          <a:endParaRPr lang="en-US"/>
        </a:p>
      </dgm:t>
    </dgm:pt>
    <dgm:pt modelId="{4309A30E-89B4-4485-9B42-71F00C757AA5}">
      <dgm:prSet/>
      <dgm:spPr/>
      <dgm:t>
        <a:bodyPr/>
        <a:lstStyle/>
        <a:p>
          <a:r>
            <a:rPr lang="en-CA"/>
            <a:t>A frictionless consumer experience to how customers use their loyalty points.</a:t>
          </a:r>
          <a:endParaRPr lang="en-US"/>
        </a:p>
      </dgm:t>
    </dgm:pt>
    <dgm:pt modelId="{55261217-095F-4A8E-A222-6B71E9AA36EC}" type="parTrans" cxnId="{4FA94714-9C56-43D7-9E3C-FF1C652FE184}">
      <dgm:prSet/>
      <dgm:spPr/>
      <dgm:t>
        <a:bodyPr/>
        <a:lstStyle/>
        <a:p>
          <a:endParaRPr lang="en-US"/>
        </a:p>
      </dgm:t>
    </dgm:pt>
    <dgm:pt modelId="{E6D5F7A1-A17F-4A23-A213-E10735B359D3}" type="sibTrans" cxnId="{4FA94714-9C56-43D7-9E3C-FF1C652FE184}">
      <dgm:prSet/>
      <dgm:spPr/>
      <dgm:t>
        <a:bodyPr/>
        <a:lstStyle/>
        <a:p>
          <a:endParaRPr lang="en-US"/>
        </a:p>
      </dgm:t>
    </dgm:pt>
    <dgm:pt modelId="{3D079AF1-D078-4F1A-B6A1-02FE8246D055}">
      <dgm:prSet/>
      <dgm:spPr/>
      <dgm:t>
        <a:bodyPr/>
        <a:lstStyle/>
        <a:p>
          <a:r>
            <a:rPr lang="en-CA"/>
            <a:t>Easily accessible to small businesses as much as larger businesses.</a:t>
          </a:r>
          <a:endParaRPr lang="en-US"/>
        </a:p>
      </dgm:t>
    </dgm:pt>
    <dgm:pt modelId="{5DBCE88D-0B02-4C35-A65E-73E6604300F9}" type="parTrans" cxnId="{789CD560-98B6-409B-BB18-6E951580C3E2}">
      <dgm:prSet/>
      <dgm:spPr/>
      <dgm:t>
        <a:bodyPr/>
        <a:lstStyle/>
        <a:p>
          <a:endParaRPr lang="en-US"/>
        </a:p>
      </dgm:t>
    </dgm:pt>
    <dgm:pt modelId="{F914C77E-525C-48FA-91D8-A6C8242A23F3}" type="sibTrans" cxnId="{789CD560-98B6-409B-BB18-6E951580C3E2}">
      <dgm:prSet/>
      <dgm:spPr/>
      <dgm:t>
        <a:bodyPr/>
        <a:lstStyle/>
        <a:p>
          <a:endParaRPr lang="en-US"/>
        </a:p>
      </dgm:t>
    </dgm:pt>
    <dgm:pt modelId="{6F50FA85-77D8-41C8-A00E-9ACAA1826CB9}" type="pres">
      <dgm:prSet presAssocID="{35E78CD4-718A-4E61-9528-AFF58E7DC20E}" presName="root" presStyleCnt="0">
        <dgm:presLayoutVars>
          <dgm:dir/>
          <dgm:resizeHandles val="exact"/>
        </dgm:presLayoutVars>
      </dgm:prSet>
      <dgm:spPr/>
    </dgm:pt>
    <dgm:pt modelId="{576A2607-0B6F-4C14-AFC4-5C4B7057A8A5}" type="pres">
      <dgm:prSet presAssocID="{585747C9-EE14-4232-81AB-388560B7C991}" presName="compNode" presStyleCnt="0"/>
      <dgm:spPr/>
    </dgm:pt>
    <dgm:pt modelId="{65288E18-FF63-4311-B4F1-05A98B0A8221}" type="pres">
      <dgm:prSet presAssocID="{585747C9-EE14-4232-81AB-388560B7C991}" presName="bgRect" presStyleLbl="bgShp" presStyleIdx="0" presStyleCnt="3"/>
      <dgm:spPr/>
    </dgm:pt>
    <dgm:pt modelId="{17015408-A20D-4BCF-B399-F9120F8B8F0A}" type="pres">
      <dgm:prSet presAssocID="{585747C9-EE14-4232-81AB-388560B7C99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e"/>
        </a:ext>
      </dgm:extLst>
    </dgm:pt>
    <dgm:pt modelId="{2B6B70D1-AD28-4CEC-BFBC-8177BF6915DF}" type="pres">
      <dgm:prSet presAssocID="{585747C9-EE14-4232-81AB-388560B7C991}" presName="spaceRect" presStyleCnt="0"/>
      <dgm:spPr/>
    </dgm:pt>
    <dgm:pt modelId="{286E8C7B-CB91-4E6D-9FB7-A0D2198B1627}" type="pres">
      <dgm:prSet presAssocID="{585747C9-EE14-4232-81AB-388560B7C991}" presName="parTx" presStyleLbl="revTx" presStyleIdx="0" presStyleCnt="3">
        <dgm:presLayoutVars>
          <dgm:chMax val="0"/>
          <dgm:chPref val="0"/>
        </dgm:presLayoutVars>
      </dgm:prSet>
      <dgm:spPr/>
    </dgm:pt>
    <dgm:pt modelId="{91BFD00B-B090-41CF-AB37-E8EF77249129}" type="pres">
      <dgm:prSet presAssocID="{5CEA9222-CC9D-431A-957E-82E8E1114241}" presName="sibTrans" presStyleCnt="0"/>
      <dgm:spPr/>
    </dgm:pt>
    <dgm:pt modelId="{B2810299-AE74-4639-A63D-FB2F2182357F}" type="pres">
      <dgm:prSet presAssocID="{4309A30E-89B4-4485-9B42-71F00C757AA5}" presName="compNode" presStyleCnt="0"/>
      <dgm:spPr/>
    </dgm:pt>
    <dgm:pt modelId="{956CD39D-7C52-4C49-99F6-9B98CD4CBA47}" type="pres">
      <dgm:prSet presAssocID="{4309A30E-89B4-4485-9B42-71F00C757AA5}" presName="bgRect" presStyleLbl="bgShp" presStyleIdx="1" presStyleCnt="3"/>
      <dgm:spPr/>
    </dgm:pt>
    <dgm:pt modelId="{55D122FB-7CAF-4825-A3A5-52082197D140}" type="pres">
      <dgm:prSet presAssocID="{4309A30E-89B4-4485-9B42-71F00C757AA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"/>
        </a:ext>
      </dgm:extLst>
    </dgm:pt>
    <dgm:pt modelId="{E8D31124-6DB8-428C-8224-80BC20FD7530}" type="pres">
      <dgm:prSet presAssocID="{4309A30E-89B4-4485-9B42-71F00C757AA5}" presName="spaceRect" presStyleCnt="0"/>
      <dgm:spPr/>
    </dgm:pt>
    <dgm:pt modelId="{F6B447BE-8253-4CB5-A57B-31F7D77F5C93}" type="pres">
      <dgm:prSet presAssocID="{4309A30E-89B4-4485-9B42-71F00C757AA5}" presName="parTx" presStyleLbl="revTx" presStyleIdx="1" presStyleCnt="3">
        <dgm:presLayoutVars>
          <dgm:chMax val="0"/>
          <dgm:chPref val="0"/>
        </dgm:presLayoutVars>
      </dgm:prSet>
      <dgm:spPr/>
    </dgm:pt>
    <dgm:pt modelId="{1EE7A8B2-0E36-4D46-A585-65143A87198F}" type="pres">
      <dgm:prSet presAssocID="{E6D5F7A1-A17F-4A23-A213-E10735B359D3}" presName="sibTrans" presStyleCnt="0"/>
      <dgm:spPr/>
    </dgm:pt>
    <dgm:pt modelId="{72868079-F68B-46EA-8BB4-6EDA45A7A209}" type="pres">
      <dgm:prSet presAssocID="{3D079AF1-D078-4F1A-B6A1-02FE8246D055}" presName="compNode" presStyleCnt="0"/>
      <dgm:spPr/>
    </dgm:pt>
    <dgm:pt modelId="{507E52C0-AACF-4141-8FB7-CECC3C01E726}" type="pres">
      <dgm:prSet presAssocID="{3D079AF1-D078-4F1A-B6A1-02FE8246D055}" presName="bgRect" presStyleLbl="bgShp" presStyleIdx="2" presStyleCnt="3"/>
      <dgm:spPr/>
    </dgm:pt>
    <dgm:pt modelId="{0132ABD0-0153-4E5D-A01A-8508BD2ADB6D}" type="pres">
      <dgm:prSet presAssocID="{3D079AF1-D078-4F1A-B6A1-02FE8246D05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CE774244-C054-4858-ABE6-4DACD809684F}" type="pres">
      <dgm:prSet presAssocID="{3D079AF1-D078-4F1A-B6A1-02FE8246D055}" presName="spaceRect" presStyleCnt="0"/>
      <dgm:spPr/>
    </dgm:pt>
    <dgm:pt modelId="{C12AE1E3-0FD4-4598-986D-93A90A16C4E1}" type="pres">
      <dgm:prSet presAssocID="{3D079AF1-D078-4F1A-B6A1-02FE8246D05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FA94714-9C56-43D7-9E3C-FF1C652FE184}" srcId="{35E78CD4-718A-4E61-9528-AFF58E7DC20E}" destId="{4309A30E-89B4-4485-9B42-71F00C757AA5}" srcOrd="1" destOrd="0" parTransId="{55261217-095F-4A8E-A222-6B71E9AA36EC}" sibTransId="{E6D5F7A1-A17F-4A23-A213-E10735B359D3}"/>
    <dgm:cxn modelId="{7ACFC92F-29F4-486B-BC2B-2ECC1E8185C2}" srcId="{35E78CD4-718A-4E61-9528-AFF58E7DC20E}" destId="{585747C9-EE14-4232-81AB-388560B7C991}" srcOrd="0" destOrd="0" parTransId="{56BE06EC-3B08-426B-BBD0-BFCA618E0C44}" sibTransId="{5CEA9222-CC9D-431A-957E-82E8E1114241}"/>
    <dgm:cxn modelId="{789CD560-98B6-409B-BB18-6E951580C3E2}" srcId="{35E78CD4-718A-4E61-9528-AFF58E7DC20E}" destId="{3D079AF1-D078-4F1A-B6A1-02FE8246D055}" srcOrd="2" destOrd="0" parTransId="{5DBCE88D-0B02-4C35-A65E-73E6604300F9}" sibTransId="{F914C77E-525C-48FA-91D8-A6C8242A23F3}"/>
    <dgm:cxn modelId="{34098D44-A12C-4FAD-ACBC-375D866C3F49}" type="presOf" srcId="{3D079AF1-D078-4F1A-B6A1-02FE8246D055}" destId="{C12AE1E3-0FD4-4598-986D-93A90A16C4E1}" srcOrd="0" destOrd="0" presId="urn:microsoft.com/office/officeart/2018/2/layout/IconVerticalSolidList"/>
    <dgm:cxn modelId="{BAA73D79-3900-46AB-B804-7C033D4333D9}" type="presOf" srcId="{35E78CD4-718A-4E61-9528-AFF58E7DC20E}" destId="{6F50FA85-77D8-41C8-A00E-9ACAA1826CB9}" srcOrd="0" destOrd="0" presId="urn:microsoft.com/office/officeart/2018/2/layout/IconVerticalSolidList"/>
    <dgm:cxn modelId="{EA9C7F99-A770-4143-AFEC-5B09A71C0E15}" type="presOf" srcId="{585747C9-EE14-4232-81AB-388560B7C991}" destId="{286E8C7B-CB91-4E6D-9FB7-A0D2198B1627}" srcOrd="0" destOrd="0" presId="urn:microsoft.com/office/officeart/2018/2/layout/IconVerticalSolidList"/>
    <dgm:cxn modelId="{D25E87ED-57FB-4351-9AD2-C6ADBC5BF0C4}" type="presOf" srcId="{4309A30E-89B4-4485-9B42-71F00C757AA5}" destId="{F6B447BE-8253-4CB5-A57B-31F7D77F5C93}" srcOrd="0" destOrd="0" presId="urn:microsoft.com/office/officeart/2018/2/layout/IconVerticalSolidList"/>
    <dgm:cxn modelId="{25413062-745F-4BC7-816B-6FACE5998CBA}" type="presParOf" srcId="{6F50FA85-77D8-41C8-A00E-9ACAA1826CB9}" destId="{576A2607-0B6F-4C14-AFC4-5C4B7057A8A5}" srcOrd="0" destOrd="0" presId="urn:microsoft.com/office/officeart/2018/2/layout/IconVerticalSolidList"/>
    <dgm:cxn modelId="{BE519FBC-9AA9-4B6B-B9AE-79D3B48B078B}" type="presParOf" srcId="{576A2607-0B6F-4C14-AFC4-5C4B7057A8A5}" destId="{65288E18-FF63-4311-B4F1-05A98B0A8221}" srcOrd="0" destOrd="0" presId="urn:microsoft.com/office/officeart/2018/2/layout/IconVerticalSolidList"/>
    <dgm:cxn modelId="{604E7797-8BAD-4CF5-B21B-8F1FBA5BB015}" type="presParOf" srcId="{576A2607-0B6F-4C14-AFC4-5C4B7057A8A5}" destId="{17015408-A20D-4BCF-B399-F9120F8B8F0A}" srcOrd="1" destOrd="0" presId="urn:microsoft.com/office/officeart/2018/2/layout/IconVerticalSolidList"/>
    <dgm:cxn modelId="{B6EE1D9D-BD7F-4A0D-AF5C-77AE289E90FB}" type="presParOf" srcId="{576A2607-0B6F-4C14-AFC4-5C4B7057A8A5}" destId="{2B6B70D1-AD28-4CEC-BFBC-8177BF6915DF}" srcOrd="2" destOrd="0" presId="urn:microsoft.com/office/officeart/2018/2/layout/IconVerticalSolidList"/>
    <dgm:cxn modelId="{B35547A8-7263-4914-9B2E-E52B2F52BE5B}" type="presParOf" srcId="{576A2607-0B6F-4C14-AFC4-5C4B7057A8A5}" destId="{286E8C7B-CB91-4E6D-9FB7-A0D2198B1627}" srcOrd="3" destOrd="0" presId="urn:microsoft.com/office/officeart/2018/2/layout/IconVerticalSolidList"/>
    <dgm:cxn modelId="{24A20335-3071-43FF-81BC-A4150A8605C4}" type="presParOf" srcId="{6F50FA85-77D8-41C8-A00E-9ACAA1826CB9}" destId="{91BFD00B-B090-41CF-AB37-E8EF77249129}" srcOrd="1" destOrd="0" presId="urn:microsoft.com/office/officeart/2018/2/layout/IconVerticalSolidList"/>
    <dgm:cxn modelId="{06032321-3D8F-40C4-A859-35F8395E6AB9}" type="presParOf" srcId="{6F50FA85-77D8-41C8-A00E-9ACAA1826CB9}" destId="{B2810299-AE74-4639-A63D-FB2F2182357F}" srcOrd="2" destOrd="0" presId="urn:microsoft.com/office/officeart/2018/2/layout/IconVerticalSolidList"/>
    <dgm:cxn modelId="{DF8A40AB-F4AB-4994-8111-3A000924B0DC}" type="presParOf" srcId="{B2810299-AE74-4639-A63D-FB2F2182357F}" destId="{956CD39D-7C52-4C49-99F6-9B98CD4CBA47}" srcOrd="0" destOrd="0" presId="urn:microsoft.com/office/officeart/2018/2/layout/IconVerticalSolidList"/>
    <dgm:cxn modelId="{8AA067FD-B574-4327-8C15-D07A9EC0595B}" type="presParOf" srcId="{B2810299-AE74-4639-A63D-FB2F2182357F}" destId="{55D122FB-7CAF-4825-A3A5-52082197D140}" srcOrd="1" destOrd="0" presId="urn:microsoft.com/office/officeart/2018/2/layout/IconVerticalSolidList"/>
    <dgm:cxn modelId="{C6652C7A-C470-4F2D-9C30-437822E9B72A}" type="presParOf" srcId="{B2810299-AE74-4639-A63D-FB2F2182357F}" destId="{E8D31124-6DB8-428C-8224-80BC20FD7530}" srcOrd="2" destOrd="0" presId="urn:microsoft.com/office/officeart/2018/2/layout/IconVerticalSolidList"/>
    <dgm:cxn modelId="{FEC65279-4E6D-4B4A-8EA0-79E354186487}" type="presParOf" srcId="{B2810299-AE74-4639-A63D-FB2F2182357F}" destId="{F6B447BE-8253-4CB5-A57B-31F7D77F5C93}" srcOrd="3" destOrd="0" presId="urn:microsoft.com/office/officeart/2018/2/layout/IconVerticalSolidList"/>
    <dgm:cxn modelId="{5F4463FC-8C76-4293-9EF5-44F9FD5F6B99}" type="presParOf" srcId="{6F50FA85-77D8-41C8-A00E-9ACAA1826CB9}" destId="{1EE7A8B2-0E36-4D46-A585-65143A87198F}" srcOrd="3" destOrd="0" presId="urn:microsoft.com/office/officeart/2018/2/layout/IconVerticalSolidList"/>
    <dgm:cxn modelId="{EC559D93-389D-4E6C-8408-3D82C076451F}" type="presParOf" srcId="{6F50FA85-77D8-41C8-A00E-9ACAA1826CB9}" destId="{72868079-F68B-46EA-8BB4-6EDA45A7A209}" srcOrd="4" destOrd="0" presId="urn:microsoft.com/office/officeart/2018/2/layout/IconVerticalSolidList"/>
    <dgm:cxn modelId="{4BFAEF93-B53F-4D35-B108-F60130F846BA}" type="presParOf" srcId="{72868079-F68B-46EA-8BB4-6EDA45A7A209}" destId="{507E52C0-AACF-4141-8FB7-CECC3C01E726}" srcOrd="0" destOrd="0" presId="urn:microsoft.com/office/officeart/2018/2/layout/IconVerticalSolidList"/>
    <dgm:cxn modelId="{A2EFEEF8-E91C-4876-9537-32FEFDB5A9FA}" type="presParOf" srcId="{72868079-F68B-46EA-8BB4-6EDA45A7A209}" destId="{0132ABD0-0153-4E5D-A01A-8508BD2ADB6D}" srcOrd="1" destOrd="0" presId="urn:microsoft.com/office/officeart/2018/2/layout/IconVerticalSolidList"/>
    <dgm:cxn modelId="{F7ED4711-8DC8-444B-8288-FA49F5AB5BF1}" type="presParOf" srcId="{72868079-F68B-46EA-8BB4-6EDA45A7A209}" destId="{CE774244-C054-4858-ABE6-4DACD809684F}" srcOrd="2" destOrd="0" presId="urn:microsoft.com/office/officeart/2018/2/layout/IconVerticalSolidList"/>
    <dgm:cxn modelId="{57DB5C11-93EF-4E0D-ABBC-1BDBE2614396}" type="presParOf" srcId="{72868079-F68B-46EA-8BB4-6EDA45A7A209}" destId="{C12AE1E3-0FD4-4598-986D-93A90A16C4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88E18-FF63-4311-B4F1-05A98B0A8221}">
      <dsp:nvSpPr>
        <dsp:cNvPr id="0" name=""/>
        <dsp:cNvSpPr/>
      </dsp:nvSpPr>
      <dsp:spPr>
        <a:xfrm>
          <a:off x="0" y="509"/>
          <a:ext cx="10576558" cy="11926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15408-A20D-4BCF-B399-F9120F8B8F0A}">
      <dsp:nvSpPr>
        <dsp:cNvPr id="0" name=""/>
        <dsp:cNvSpPr/>
      </dsp:nvSpPr>
      <dsp:spPr>
        <a:xfrm>
          <a:off x="360791" y="268867"/>
          <a:ext cx="655984" cy="6559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E8C7B-CB91-4E6D-9FB7-A0D2198B1627}">
      <dsp:nvSpPr>
        <dsp:cNvPr id="0" name=""/>
        <dsp:cNvSpPr/>
      </dsp:nvSpPr>
      <dsp:spPr>
        <a:xfrm>
          <a:off x="1377568" y="509"/>
          <a:ext cx="9198989" cy="119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27" tIns="126227" rIns="126227" bIns="12622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Should be a B2B (business to business) platform.</a:t>
          </a:r>
          <a:endParaRPr lang="en-US" sz="2500" kern="1200"/>
        </a:p>
      </dsp:txBody>
      <dsp:txXfrm>
        <a:off x="1377568" y="509"/>
        <a:ext cx="9198989" cy="1192699"/>
      </dsp:txXfrm>
    </dsp:sp>
    <dsp:sp modelId="{956CD39D-7C52-4C49-99F6-9B98CD4CBA47}">
      <dsp:nvSpPr>
        <dsp:cNvPr id="0" name=""/>
        <dsp:cNvSpPr/>
      </dsp:nvSpPr>
      <dsp:spPr>
        <a:xfrm>
          <a:off x="0" y="1491384"/>
          <a:ext cx="10576558" cy="11926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122FB-7CAF-4825-A3A5-52082197D140}">
      <dsp:nvSpPr>
        <dsp:cNvPr id="0" name=""/>
        <dsp:cNvSpPr/>
      </dsp:nvSpPr>
      <dsp:spPr>
        <a:xfrm>
          <a:off x="360791" y="1759741"/>
          <a:ext cx="655984" cy="6559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447BE-8253-4CB5-A57B-31F7D77F5C93}">
      <dsp:nvSpPr>
        <dsp:cNvPr id="0" name=""/>
        <dsp:cNvSpPr/>
      </dsp:nvSpPr>
      <dsp:spPr>
        <a:xfrm>
          <a:off x="1377568" y="1491384"/>
          <a:ext cx="9198989" cy="119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27" tIns="126227" rIns="126227" bIns="12622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A frictionless consumer experience to how customers use their loyalty points.</a:t>
          </a:r>
          <a:endParaRPr lang="en-US" sz="2500" kern="1200"/>
        </a:p>
      </dsp:txBody>
      <dsp:txXfrm>
        <a:off x="1377568" y="1491384"/>
        <a:ext cx="9198989" cy="1192699"/>
      </dsp:txXfrm>
    </dsp:sp>
    <dsp:sp modelId="{507E52C0-AACF-4141-8FB7-CECC3C01E726}">
      <dsp:nvSpPr>
        <dsp:cNvPr id="0" name=""/>
        <dsp:cNvSpPr/>
      </dsp:nvSpPr>
      <dsp:spPr>
        <a:xfrm>
          <a:off x="0" y="2982258"/>
          <a:ext cx="10576558" cy="11926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2ABD0-0153-4E5D-A01A-8508BD2ADB6D}">
      <dsp:nvSpPr>
        <dsp:cNvPr id="0" name=""/>
        <dsp:cNvSpPr/>
      </dsp:nvSpPr>
      <dsp:spPr>
        <a:xfrm>
          <a:off x="360791" y="3250616"/>
          <a:ext cx="655984" cy="6559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AE1E3-0FD4-4598-986D-93A90A16C4E1}">
      <dsp:nvSpPr>
        <dsp:cNvPr id="0" name=""/>
        <dsp:cNvSpPr/>
      </dsp:nvSpPr>
      <dsp:spPr>
        <a:xfrm>
          <a:off x="1377568" y="2982258"/>
          <a:ext cx="9198989" cy="119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27" tIns="126227" rIns="126227" bIns="12622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Easily accessible to small businesses as much as larger businesses.</a:t>
          </a:r>
          <a:endParaRPr lang="en-US" sz="2500" kern="1200"/>
        </a:p>
      </dsp:txBody>
      <dsp:txXfrm>
        <a:off x="1377568" y="2982258"/>
        <a:ext cx="9198989" cy="1192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2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2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3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6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2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7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8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4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8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apps.powerapps.com/play/e4dba41f-f53d-44c4-81c4-eed8bf50f2cf?tenantId=d41fdab1-7e15-4cfd-b5fa-7200e54deb6b&amp;source=portal&amp;screenColor=rgba(255%2C%200%2C%200%2C%201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photostock.deviantart.com/art/Digital-Diagram-Business-and-Technology-4250096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499C9FE-4B17-4937-9EB8-3E1A97E32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A1AA859-8E3B-49BF-83F6-ADF050A2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A5E9A71-2A94-4FAA-859F-1930C2E91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15C43A1A-EE63-4F18-BA50-6BCC0C5FB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D20E631E-2C68-4E27-B833-094ECE509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2446723A-FC6F-4012-8557-06069FA13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7F3D87D4-252C-4471-A220-28B58BF43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054B916A-0FD0-4006-BD6C-9D29CA03A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2133C3B4-D163-43CB-B3FC-A1B9A1DC3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44DECBCA-815C-4296-B4DA-F12AD81F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B6C3CA6F-2113-4095-B77D-19519074C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6A23EEC5-4C2F-4460-B6F6-A6852C46F1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9CAEC751-845A-4873-BCB3-29B7EF60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FA38FC93-11A4-4EB5-BC13-85FB353CD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B5B6AC4D-E640-47F2-AA5A-9F9A1DB88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962630FB-473F-4D83-8B9F-EC52E31CA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035721E2-E73B-4E57-92E2-DE71F0D17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3071D074-66CD-4273-AF66-207364BA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4197CB22-95EA-4E41-94A6-6BCE8C027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622F5B4E-EBC2-4021-A986-B40B49442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A1450C78-508B-412D-8354-C6AE7E9F9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D2C6055-EB42-4E7C-B358-308A54C7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A0384A8-C4E8-407C-BD44-2B989327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39">
              <a:extLst>
                <a:ext uri="{FF2B5EF4-FFF2-40B4-BE49-F238E27FC236}">
                  <a16:creationId xmlns:a16="http://schemas.microsoft.com/office/drawing/2014/main" id="{B7F9FA9E-2650-4B17-BA91-C12C0C5F9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96B943E-BAEE-4DC2-87CB-78F6E433D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BB5BFB-2D0A-4C52-A5B1-114399AE4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518" y="997498"/>
            <a:ext cx="4134352" cy="803913"/>
          </a:xfrm>
        </p:spPr>
        <p:txBody>
          <a:bodyPr>
            <a:noAutofit/>
          </a:bodyPr>
          <a:lstStyle/>
          <a:p>
            <a:r>
              <a:rPr lang="en-US" sz="2800" spc="-50">
                <a:latin typeface="Aharoni (Headings)"/>
                <a:cs typeface="Calibri Light"/>
              </a:rPr>
              <a:t>Unified Points System</a:t>
            </a:r>
            <a:endParaRPr lang="en-CA" sz="2800">
              <a:latin typeface="Aharoni (Headings)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9A321-D03F-48CD-9360-1BDE4EDE3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691" y="2233055"/>
            <a:ext cx="3654568" cy="2692141"/>
          </a:xfrm>
        </p:spPr>
        <p:txBody>
          <a:bodyPr vert="horz" lIns="91440" tIns="0" rIns="91440" bIns="45720" rtlCol="0" anchor="t">
            <a:normAutofit/>
          </a:bodyPr>
          <a:lstStyle/>
          <a:p>
            <a:r>
              <a:rPr lang="en-CA" sz="2500"/>
              <a:t>Kevin Lavigne </a:t>
            </a:r>
          </a:p>
          <a:p>
            <a:r>
              <a:rPr lang="en-CA" sz="2500"/>
              <a:t>Chadi Hasbani</a:t>
            </a:r>
          </a:p>
          <a:p>
            <a:r>
              <a:rPr lang="en-CA" sz="2500"/>
              <a:t>Andrew Hill</a:t>
            </a:r>
          </a:p>
          <a:p>
            <a:r>
              <a:rPr lang="en-CA" sz="2500"/>
              <a:t>Jonathan Charette</a:t>
            </a:r>
          </a:p>
          <a:p>
            <a:r>
              <a:rPr lang="en-CA" sz="2600"/>
              <a:t>Roman Rovishen</a:t>
            </a:r>
          </a:p>
        </p:txBody>
      </p:sp>
      <p:pic>
        <p:nvPicPr>
          <p:cNvPr id="5" name="Picture 4" descr="Sphere of mesh and nodes">
            <a:extLst>
              <a:ext uri="{FF2B5EF4-FFF2-40B4-BE49-F238E27FC236}">
                <a16:creationId xmlns:a16="http://schemas.microsoft.com/office/drawing/2014/main" id="{F5A088B9-D2A9-47A7-AC0A-378623C855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7" r="13118"/>
          <a:stretch/>
        </p:blipFill>
        <p:spPr>
          <a:xfrm>
            <a:off x="5446972" y="227"/>
            <a:ext cx="6745028" cy="685800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7022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71E058-A49D-4C90-92F1-DA14CE3D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CA">
                <a:solidFill>
                  <a:schemeClr val="tx1"/>
                </a:solidFill>
                <a:latin typeface="Aharoni (Headings)"/>
              </a:rPr>
              <a:t>Needs Identification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C42DB8-33A5-46BB-9454-9CD90CA20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343182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061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Current loyalty reward programs tend to exist in big-name companies far more than smaller businesses. With our product, </a:t>
            </a:r>
            <a:r>
              <a:rPr lang="en-US" err="1">
                <a:ea typeface="+mn-lt"/>
                <a:cs typeface="+mn-lt"/>
              </a:rPr>
              <a:t>Zafin</a:t>
            </a:r>
            <a:r>
              <a:rPr lang="en-US">
                <a:ea typeface="+mn-lt"/>
                <a:cs typeface="+mn-lt"/>
              </a:rPr>
              <a:t> can democratize loyalty points and increase accessibility to reward programs even further.</a:t>
            </a:r>
            <a:endParaRPr lang="en-US"/>
          </a:p>
        </p:txBody>
      </p:sp>
      <p:grpSp>
        <p:nvGrpSpPr>
          <p:cNvPr id="44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6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5282B-CEE0-4615-A9F1-EB44ACC6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n-CA" sz="4400" dirty="0">
                <a:solidFill>
                  <a:schemeClr val="tx1"/>
                </a:solidFill>
                <a:latin typeface="Aharoni (Headings)"/>
                <a:cs typeface="Calibri Light"/>
              </a:rPr>
              <a:t>Problem Analysis</a:t>
            </a:r>
          </a:p>
        </p:txBody>
      </p:sp>
      <p:cxnSp>
        <p:nvCxnSpPr>
          <p:cNvPr id="47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045AA-E157-40C3-8B39-26D8CB824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>
              <a:buNone/>
            </a:pPr>
            <a:endParaRPr lang="en-US">
              <a:ea typeface="+mn-lt"/>
              <a:cs typeface="+mn-lt"/>
            </a:endParaRPr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    Current loyalty reward programs tend to exist in big-name companies far more than smaller businesses. With our product, </a:t>
            </a:r>
            <a:r>
              <a:rPr lang="en-US" err="1">
                <a:ea typeface="+mn-lt"/>
                <a:cs typeface="+mn-lt"/>
              </a:rPr>
              <a:t>Zafin</a:t>
            </a:r>
            <a:r>
              <a:rPr lang="en-US">
                <a:ea typeface="+mn-lt"/>
                <a:cs typeface="+mn-lt"/>
              </a:rPr>
              <a:t> can democratize loyalty points and increase accessibility to reward programs even further.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279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7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8" name="Group 58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5" name="Rectangle 63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65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38ADD4-9F95-4CFB-8639-CF2E2F77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317" y="5457990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FF0000"/>
                </a:solidFill>
                <a:latin typeface="Aharoni (Headings)"/>
              </a:rPr>
              <a:t>User Feedback On Final Prototype</a:t>
            </a:r>
          </a:p>
        </p:txBody>
      </p:sp>
      <p:sp>
        <p:nvSpPr>
          <p:cNvPr id="88" name="Freeform: Shape 86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7943C6B-4ABA-43C6-8B1D-98AEA692E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962234"/>
              </p:ext>
            </p:extLst>
          </p:nvPr>
        </p:nvGraphicFramePr>
        <p:xfrm>
          <a:off x="894507" y="626940"/>
          <a:ext cx="10411981" cy="386454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965581">
                  <a:extLst>
                    <a:ext uri="{9D8B030D-6E8A-4147-A177-3AD203B41FA5}">
                      <a16:colId xmlns:a16="http://schemas.microsoft.com/office/drawing/2014/main" val="2815645269"/>
                    </a:ext>
                  </a:extLst>
                </a:gridCol>
                <a:gridCol w="2094105">
                  <a:extLst>
                    <a:ext uri="{9D8B030D-6E8A-4147-A177-3AD203B41FA5}">
                      <a16:colId xmlns:a16="http://schemas.microsoft.com/office/drawing/2014/main" val="960726446"/>
                    </a:ext>
                  </a:extLst>
                </a:gridCol>
                <a:gridCol w="1499462">
                  <a:extLst>
                    <a:ext uri="{9D8B030D-6E8A-4147-A177-3AD203B41FA5}">
                      <a16:colId xmlns:a16="http://schemas.microsoft.com/office/drawing/2014/main" val="867605037"/>
                    </a:ext>
                  </a:extLst>
                </a:gridCol>
                <a:gridCol w="2466910">
                  <a:extLst>
                    <a:ext uri="{9D8B030D-6E8A-4147-A177-3AD203B41FA5}">
                      <a16:colId xmlns:a16="http://schemas.microsoft.com/office/drawing/2014/main" val="3496696400"/>
                    </a:ext>
                  </a:extLst>
                </a:gridCol>
                <a:gridCol w="2385923">
                  <a:extLst>
                    <a:ext uri="{9D8B030D-6E8A-4147-A177-3AD203B41FA5}">
                      <a16:colId xmlns:a16="http://schemas.microsoft.com/office/drawing/2014/main" val="4267517189"/>
                    </a:ext>
                  </a:extLst>
                </a:gridCol>
              </a:tblGrid>
              <a:tr h="811284">
                <a:tc>
                  <a:txBody>
                    <a:bodyPr/>
                    <a:lstStyle/>
                    <a:p>
                      <a:r>
                        <a:rPr lang="en-US" sz="1700" b="1" cap="all" spc="60">
                          <a:solidFill>
                            <a:schemeClr val="tx1"/>
                          </a:solidFill>
                        </a:rPr>
                        <a:t>​</a:t>
                      </a:r>
                    </a:p>
                  </a:txBody>
                  <a:tcPr marL="190301" marR="190301" marT="126763" marB="12676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cap="all" spc="60">
                          <a:solidFill>
                            <a:schemeClr val="tx1"/>
                          </a:solidFill>
                        </a:rPr>
                        <a:t>Ease of Use​</a:t>
                      </a:r>
                    </a:p>
                  </a:txBody>
                  <a:tcPr marL="190301" marR="190301" marT="126763" marB="12676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cap="all" spc="60">
                          <a:solidFill>
                            <a:schemeClr val="tx1"/>
                          </a:solidFill>
                        </a:rPr>
                        <a:t>Design ​</a:t>
                      </a:r>
                    </a:p>
                  </a:txBody>
                  <a:tcPr marL="190301" marR="190301" marT="126763" marB="12676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cap="all" spc="60">
                          <a:solidFill>
                            <a:schemeClr val="tx1"/>
                          </a:solidFill>
                        </a:rPr>
                        <a:t>Functionality ​</a:t>
                      </a:r>
                    </a:p>
                  </a:txBody>
                  <a:tcPr marL="190301" marR="190301" marT="126763" marB="12676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cap="all" spc="60">
                          <a:solidFill>
                            <a:schemeClr val="tx1"/>
                          </a:solidFill>
                        </a:rPr>
                        <a:t>Is the person </a:t>
                      </a:r>
                    </a:p>
                    <a:p>
                      <a:pPr lvl="0">
                        <a:buNone/>
                      </a:pPr>
                      <a:r>
                        <a:rPr lang="en-US" sz="1700" b="1" cap="all" spc="60">
                          <a:solidFill>
                            <a:schemeClr val="tx1"/>
                          </a:solidFill>
                        </a:rPr>
                        <a:t>Interested ​</a:t>
                      </a:r>
                    </a:p>
                  </a:txBody>
                  <a:tcPr marL="190301" marR="190301" marT="126763" marB="12676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929309"/>
                  </a:ext>
                </a:extLst>
              </a:tr>
              <a:tr h="610653"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User 1 (49)​</a:t>
                      </a:r>
                    </a:p>
                  </a:txBody>
                  <a:tcPr marL="190301" marR="190301" marT="95150" marB="126763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2​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2​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3​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Yes​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147833"/>
                  </a:ext>
                </a:extLst>
              </a:tr>
              <a:tr h="610653"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User 2 (47)​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3​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2​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3​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Yes​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204348"/>
                  </a:ext>
                </a:extLst>
              </a:tr>
              <a:tr h="610653"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User 3 (81)​</a:t>
                      </a:r>
                    </a:p>
                  </a:txBody>
                  <a:tcPr marL="190301" marR="190301" marT="95150" marB="126763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1​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3​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2​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Yes​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742833"/>
                  </a:ext>
                </a:extLst>
              </a:tr>
              <a:tr h="610653"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User 4 (19)​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3​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3​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2​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Yes​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928254"/>
                  </a:ext>
                </a:extLst>
              </a:tr>
              <a:tr h="610653"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User 5 (16)​</a:t>
                      </a:r>
                    </a:p>
                  </a:txBody>
                  <a:tcPr marL="190301" marR="190301" marT="95150" marB="126763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3​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2​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3​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cap="none" spc="0">
                          <a:solidFill>
                            <a:schemeClr val="tx1"/>
                          </a:solidFill>
                        </a:rPr>
                        <a:t>Yes​</a:t>
                      </a:r>
                    </a:p>
                  </a:txBody>
                  <a:tcPr marL="190301" marR="190301" marT="95150" marB="1267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583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676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98E8958-A0BD-4366-8F61-3A496C51C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D445862C-E73D-4EFB-9DD5-8A5E3473E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2676ED1-2492-46B6-88D6-C9ED257B7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8A42DCC-C6BA-4B68-9FC4-FEE65399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81ED05C-778D-41F3-9C0E-6DE1D668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E063861-F6FC-4CC1-A77E-5993E5E25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E1DA2FC-6137-4EC4-B9F4-72264C39D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FE9E3A7-993F-401D-8B16-53BFC6FA2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3757125-5D70-4D7A-B223-2FFC51F5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3C4207E-9457-436F-B9A0-C3CAEBF81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4EE9697-E49F-4E62-8318-9E2DBC6E7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800120F-70F4-4696-BAFB-BBC0BC576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D1E1ADB-5BAA-49F4-BE24-044E94104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9D410413-BDE6-4A4E-930A-0ACBBF8CD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EBF657D-5B37-4F84-8833-C569EAB90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2DBF00E-BE35-44EC-A95B-8B2EE9233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A2C8141-5135-467E-B940-D3836B16E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44991C1A-45E7-45C6-8816-BFEDFFCCB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88BEC13-903F-4318-B5AB-DC23ED2ED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41E259CE-D2C5-4FBC-9FAE-5AB0BBD0E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95CB679-05D8-44D1-8218-C5255295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FCC6878-2DB4-4497-B668-E75220A2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36254A6B-DCFA-42AD-906C-C43E2CAE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429180E-866D-447C-A170-484000E48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22">
            <a:extLst>
              <a:ext uri="{FF2B5EF4-FFF2-40B4-BE49-F238E27FC236}">
                <a16:creationId xmlns:a16="http://schemas.microsoft.com/office/drawing/2014/main" id="{FEE51AA4-287D-4CB8-8CD4-D6986106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177ACA7-E71A-4888-9EBD-074801D8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3DB95-F4A6-4F84-9357-F7CFC691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830993"/>
            <a:ext cx="5783710" cy="1072378"/>
          </a:xfrm>
        </p:spPr>
        <p:txBody>
          <a:bodyPr anchor="ctr">
            <a:normAutofit/>
          </a:bodyPr>
          <a:lstStyle/>
          <a:p>
            <a:r>
              <a:rPr lang="en-US" sz="3600" kern="1200" spc="-50" baseline="0" dirty="0">
                <a:latin typeface="Aharoni (Headings)"/>
              </a:rPr>
              <a:t>Final Product</a:t>
            </a:r>
            <a:endParaRPr lang="en-CA" sz="3600" dirty="0">
              <a:latin typeface="Aharoni 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0E376-5A5C-4E81-9B87-87A57301D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59" y="1652968"/>
            <a:ext cx="5768442" cy="3865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dirty="0">
                <a:solidFill>
                  <a:srgbClr val="FFFFFE"/>
                </a:solidFill>
              </a:rPr>
              <a:t>After building several prototypes and testing, this is the final product that our team </a:t>
            </a:r>
            <a:r>
              <a:rPr lang="en-CA" sz="1600">
                <a:solidFill>
                  <a:srgbClr val="FFFFFE"/>
                </a:solidFill>
              </a:rPr>
              <a:t>produced</a:t>
            </a:r>
            <a:r>
              <a:rPr lang="en-CA" sz="1600" dirty="0">
                <a:solidFill>
                  <a:srgbClr val="FFFFFE"/>
                </a:solidFill>
              </a:rPr>
              <a:t>. It is a fully functional app interface that converts points and houses features that simulate use in real life.</a:t>
            </a:r>
            <a:r>
              <a:rPr lang="en-CA" sz="1600">
                <a:solidFill>
                  <a:srgbClr val="FFFFFE"/>
                </a:solidFill>
              </a:rPr>
              <a:t>  </a:t>
            </a:r>
            <a:endParaRPr lang="en-CA" sz="1600" dirty="0">
              <a:solidFill>
                <a:srgbClr val="FFFFF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DF6337-9683-4A06-B3D5-CB22C7F4F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862" y="-6706"/>
            <a:ext cx="4642138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BC0EC78-EE08-4F86-B158-93131149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400" y="320039"/>
            <a:ext cx="3527049" cy="62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9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237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39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0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1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2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3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4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5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6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7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8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9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0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1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2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3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4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5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6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7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1" name="Isosceles Triangle 260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64" name="Rectangle 263">
            <a:extLst>
              <a:ext uri="{FF2B5EF4-FFF2-40B4-BE49-F238E27FC236}">
                <a16:creationId xmlns:a16="http://schemas.microsoft.com/office/drawing/2014/main" id="{9499C9FE-4B17-4937-9EB8-3E1A97E32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BA1AA859-8E3B-49BF-83F6-ADF050A2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67" name="Freeform 5">
              <a:extLst>
                <a:ext uri="{FF2B5EF4-FFF2-40B4-BE49-F238E27FC236}">
                  <a16:creationId xmlns:a16="http://schemas.microsoft.com/office/drawing/2014/main" id="{EA5E9A71-2A94-4FAA-859F-1930C2E91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6">
              <a:extLst>
                <a:ext uri="{FF2B5EF4-FFF2-40B4-BE49-F238E27FC236}">
                  <a16:creationId xmlns:a16="http://schemas.microsoft.com/office/drawing/2014/main" id="{15C43A1A-EE63-4F18-BA50-6BCC0C5FB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7">
              <a:extLst>
                <a:ext uri="{FF2B5EF4-FFF2-40B4-BE49-F238E27FC236}">
                  <a16:creationId xmlns:a16="http://schemas.microsoft.com/office/drawing/2014/main" id="{D20E631E-2C68-4E27-B833-094ECE509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8">
              <a:extLst>
                <a:ext uri="{FF2B5EF4-FFF2-40B4-BE49-F238E27FC236}">
                  <a16:creationId xmlns:a16="http://schemas.microsoft.com/office/drawing/2014/main" id="{2446723A-FC6F-4012-8557-06069FA13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9">
              <a:extLst>
                <a:ext uri="{FF2B5EF4-FFF2-40B4-BE49-F238E27FC236}">
                  <a16:creationId xmlns:a16="http://schemas.microsoft.com/office/drawing/2014/main" id="{7F3D87D4-252C-4471-A220-28B58BF43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0">
              <a:extLst>
                <a:ext uri="{FF2B5EF4-FFF2-40B4-BE49-F238E27FC236}">
                  <a16:creationId xmlns:a16="http://schemas.microsoft.com/office/drawing/2014/main" id="{054B916A-0FD0-4006-BD6C-9D29CA03A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1">
              <a:extLst>
                <a:ext uri="{FF2B5EF4-FFF2-40B4-BE49-F238E27FC236}">
                  <a16:creationId xmlns:a16="http://schemas.microsoft.com/office/drawing/2014/main" id="{2133C3B4-D163-43CB-B3FC-A1B9A1DC3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2">
              <a:extLst>
                <a:ext uri="{FF2B5EF4-FFF2-40B4-BE49-F238E27FC236}">
                  <a16:creationId xmlns:a16="http://schemas.microsoft.com/office/drawing/2014/main" id="{44DECBCA-815C-4296-B4DA-F12AD81F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3">
              <a:extLst>
                <a:ext uri="{FF2B5EF4-FFF2-40B4-BE49-F238E27FC236}">
                  <a16:creationId xmlns:a16="http://schemas.microsoft.com/office/drawing/2014/main" id="{B6C3CA6F-2113-4095-B77D-19519074C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4">
              <a:extLst>
                <a:ext uri="{FF2B5EF4-FFF2-40B4-BE49-F238E27FC236}">
                  <a16:creationId xmlns:a16="http://schemas.microsoft.com/office/drawing/2014/main" id="{6A23EEC5-4C2F-4460-B6F6-A6852C46F1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5">
              <a:extLst>
                <a:ext uri="{FF2B5EF4-FFF2-40B4-BE49-F238E27FC236}">
                  <a16:creationId xmlns:a16="http://schemas.microsoft.com/office/drawing/2014/main" id="{9CAEC751-845A-4873-BCB3-29B7EF60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6">
              <a:extLst>
                <a:ext uri="{FF2B5EF4-FFF2-40B4-BE49-F238E27FC236}">
                  <a16:creationId xmlns:a16="http://schemas.microsoft.com/office/drawing/2014/main" id="{FA38FC93-11A4-4EB5-BC13-85FB353CD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7">
              <a:extLst>
                <a:ext uri="{FF2B5EF4-FFF2-40B4-BE49-F238E27FC236}">
                  <a16:creationId xmlns:a16="http://schemas.microsoft.com/office/drawing/2014/main" id="{B5B6AC4D-E640-47F2-AA5A-9F9A1DB88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8">
              <a:extLst>
                <a:ext uri="{FF2B5EF4-FFF2-40B4-BE49-F238E27FC236}">
                  <a16:creationId xmlns:a16="http://schemas.microsoft.com/office/drawing/2014/main" id="{962630FB-473F-4D83-8B9F-EC52E31CA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9">
              <a:extLst>
                <a:ext uri="{FF2B5EF4-FFF2-40B4-BE49-F238E27FC236}">
                  <a16:creationId xmlns:a16="http://schemas.microsoft.com/office/drawing/2014/main" id="{035721E2-E73B-4E57-92E2-DE71F0D17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0">
              <a:extLst>
                <a:ext uri="{FF2B5EF4-FFF2-40B4-BE49-F238E27FC236}">
                  <a16:creationId xmlns:a16="http://schemas.microsoft.com/office/drawing/2014/main" id="{3071D074-66CD-4273-AF66-207364BA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1">
              <a:extLst>
                <a:ext uri="{FF2B5EF4-FFF2-40B4-BE49-F238E27FC236}">
                  <a16:creationId xmlns:a16="http://schemas.microsoft.com/office/drawing/2014/main" id="{4197CB22-95EA-4E41-94A6-6BCE8C027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2">
              <a:extLst>
                <a:ext uri="{FF2B5EF4-FFF2-40B4-BE49-F238E27FC236}">
                  <a16:creationId xmlns:a16="http://schemas.microsoft.com/office/drawing/2014/main" id="{622F5B4E-EBC2-4021-A986-B40B49442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3">
              <a:extLst>
                <a:ext uri="{FF2B5EF4-FFF2-40B4-BE49-F238E27FC236}">
                  <a16:creationId xmlns:a16="http://schemas.microsoft.com/office/drawing/2014/main" id="{A1450C78-508B-412D-8354-C6AE7E9F9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D2C6055-EB42-4E7C-B358-308A54C7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8A0384A8-C4E8-407C-BD44-2B989327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Isosceles Triangle 39">
              <a:extLst>
                <a:ext uri="{FF2B5EF4-FFF2-40B4-BE49-F238E27FC236}">
                  <a16:creationId xmlns:a16="http://schemas.microsoft.com/office/drawing/2014/main" id="{B7F9FA9E-2650-4B17-BA91-C12C0C5F9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E96B943E-BAEE-4DC2-87CB-78F6E433D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D5308F-57A5-460E-BC18-BDB4155D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Aharoni (Headings)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</a:t>
            </a:r>
            <a:endParaRPr lang="en-US" sz="5400" dirty="0">
              <a:latin typeface="Aharoni (Headings)"/>
            </a:endParaRPr>
          </a:p>
        </p:txBody>
      </p:sp>
      <p:pic>
        <p:nvPicPr>
          <p:cNvPr id="3" name="Picture 3" descr="A person holding an object&#10;&#10;Description automatically generated with medium confidence">
            <a:extLst>
              <a:ext uri="{FF2B5EF4-FFF2-40B4-BE49-F238E27FC236}">
                <a16:creationId xmlns:a16="http://schemas.microsoft.com/office/drawing/2014/main" id="{87369A5C-BB59-437C-8413-47C30D1094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103" r="18245" b="-2"/>
          <a:stretch/>
        </p:blipFill>
        <p:spPr>
          <a:xfrm>
            <a:off x="5446972" y="227"/>
            <a:ext cx="6745028" cy="685800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9277314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398591400E044B744BD505227F4BC" ma:contentTypeVersion="11" ma:contentTypeDescription="Create a new document." ma:contentTypeScope="" ma:versionID="0949ffdff0509ccc6877afdd52a961f7">
  <xsd:schema xmlns:xsd="http://www.w3.org/2001/XMLSchema" xmlns:xs="http://www.w3.org/2001/XMLSchema" xmlns:p="http://schemas.microsoft.com/office/2006/metadata/properties" xmlns:ns3="7400cd99-cd65-42ed-ba67-f5c50015f5dc" xmlns:ns4="085f0f09-9c81-4006-a0dd-bd107a9be4ab" targetNamespace="http://schemas.microsoft.com/office/2006/metadata/properties" ma:root="true" ma:fieldsID="4a44a1e5dc9d0faa5ccfe4b92c2d90f9" ns3:_="" ns4:_="">
    <xsd:import namespace="7400cd99-cd65-42ed-ba67-f5c50015f5dc"/>
    <xsd:import namespace="085f0f09-9c81-4006-a0dd-bd107a9be4a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0cd99-cd65-42ed-ba67-f5c50015f5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f0f09-9c81-4006-a0dd-bd107a9be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F268E1-7409-4620-94CA-F38849F935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2048A9-DC7B-4FD8-BBB9-6C8EA877EC47}">
  <ds:schemaRefs>
    <ds:schemaRef ds:uri="085f0f09-9c81-4006-a0dd-bd107a9be4ab"/>
    <ds:schemaRef ds:uri="7400cd99-cd65-42ed-ba67-f5c50015f5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6A684B7-A43B-456A-98BB-0C36AAA0F3ED}">
  <ds:schemaRefs>
    <ds:schemaRef ds:uri="085f0f09-9c81-4006-a0dd-bd107a9be4ab"/>
    <ds:schemaRef ds:uri="7400cd99-cd65-42ed-ba67-f5c50015f5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Aharoni (Headings)</vt:lpstr>
      <vt:lpstr>Calibri Light</vt:lpstr>
      <vt:lpstr>Rockwell</vt:lpstr>
      <vt:lpstr>Wingdings</vt:lpstr>
      <vt:lpstr>Atlas</vt:lpstr>
      <vt:lpstr>Unified Points System</vt:lpstr>
      <vt:lpstr>Needs Identification</vt:lpstr>
      <vt:lpstr>Problem Analysis</vt:lpstr>
      <vt:lpstr>User Feedback On Final Prototype</vt:lpstr>
      <vt:lpstr>Final Product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Unified Points System</dc:title>
  <dc:creator>Andrew Hill</dc:creator>
  <cp:lastModifiedBy>Chadi Hasbani</cp:lastModifiedBy>
  <cp:revision>1</cp:revision>
  <dcterms:created xsi:type="dcterms:W3CDTF">2021-11-29T16:27:11Z</dcterms:created>
  <dcterms:modified xsi:type="dcterms:W3CDTF">2021-12-02T02:45:19Z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0x01010020E398591400E044B744BD505227F4BC</vt:lpwstr>
  </property>
</Properties>
</file>