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63" r:id="rId3"/>
    <p:sldId id="261" r:id="rId4"/>
    <p:sldId id="264" r:id="rId5"/>
    <p:sldId id="262" r:id="rId6"/>
    <p:sldId id="257" r:id="rId7"/>
    <p:sldId id="258" r:id="rId8"/>
    <p:sldId id="260"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14DC0-BA44-3D21-3E31-80F2FD09D276}" v="203" dt="2023-03-26T18:32:06.916"/>
    <p1510:client id="{95BA10B5-BFB0-4FC4-A72B-1A7B4DBEF19E}" v="1" dt="2023-03-26T18:56:18.763"/>
    <p1510:client id="{A028A0CE-C13A-295E-79FD-5445F8A5CD03}" v="828" dt="2023-03-26T18:53:26.362"/>
    <p1510:client id="{B9760D96-27B9-A397-0977-0F90322A5AC1}" v="649" dt="2023-03-26T18:53:03.938"/>
    <p1510:client id="{FEE2D0E1-3690-4C47-9D33-07B8337DA28A}" v="3" dt="2023-03-26T18:52:46.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D1D8A-D103-4761-9F43-EB8EAC4B42E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DF0C74-5F50-490D-A347-339FAA6A5A28}">
      <dgm:prSet/>
      <dgm:spPr/>
      <dgm:t>
        <a:bodyPr/>
        <a:lstStyle/>
        <a:p>
          <a:pPr>
            <a:lnSpc>
              <a:spcPct val="100000"/>
            </a:lnSpc>
          </a:pPr>
          <a:r>
            <a:rPr lang="en-US"/>
            <a:t>Software optimization system</a:t>
          </a:r>
        </a:p>
      </dgm:t>
    </dgm:pt>
    <dgm:pt modelId="{AC2D5CA7-6BF3-4EE7-8A90-25ED497B421F}" type="parTrans" cxnId="{C9B1A767-216C-428E-B33E-9B1261C8F9BC}">
      <dgm:prSet/>
      <dgm:spPr/>
      <dgm:t>
        <a:bodyPr/>
        <a:lstStyle/>
        <a:p>
          <a:endParaRPr lang="en-US"/>
        </a:p>
      </dgm:t>
    </dgm:pt>
    <dgm:pt modelId="{8412D9FD-C37E-4F38-8E3B-79FF86F3EFB5}" type="sibTrans" cxnId="{C9B1A767-216C-428E-B33E-9B1261C8F9BC}">
      <dgm:prSet/>
      <dgm:spPr/>
      <dgm:t>
        <a:bodyPr/>
        <a:lstStyle/>
        <a:p>
          <a:endParaRPr lang="en-US"/>
        </a:p>
      </dgm:t>
    </dgm:pt>
    <dgm:pt modelId="{70E75D54-AD4E-46D6-83F0-2930A295EDCD}">
      <dgm:prSet/>
      <dgm:spPr/>
      <dgm:t>
        <a:bodyPr/>
        <a:lstStyle/>
        <a:p>
          <a:pPr>
            <a:lnSpc>
              <a:spcPct val="100000"/>
            </a:lnSpc>
          </a:pPr>
          <a:r>
            <a:rPr lang="en-US"/>
            <a:t>Includes a Database and Interface</a:t>
          </a:r>
        </a:p>
      </dgm:t>
    </dgm:pt>
    <dgm:pt modelId="{486B5785-5C7C-4C64-8615-7C86038DC921}" type="parTrans" cxnId="{163400B2-CF2D-4F2E-BACB-FF724088A26F}">
      <dgm:prSet/>
      <dgm:spPr/>
      <dgm:t>
        <a:bodyPr/>
        <a:lstStyle/>
        <a:p>
          <a:endParaRPr lang="en-US"/>
        </a:p>
      </dgm:t>
    </dgm:pt>
    <dgm:pt modelId="{F1354257-AECE-4445-A85D-AEE86805F641}" type="sibTrans" cxnId="{163400B2-CF2D-4F2E-BACB-FF724088A26F}">
      <dgm:prSet/>
      <dgm:spPr/>
      <dgm:t>
        <a:bodyPr/>
        <a:lstStyle/>
        <a:p>
          <a:endParaRPr lang="en-US"/>
        </a:p>
      </dgm:t>
    </dgm:pt>
    <dgm:pt modelId="{008E27B1-0805-454A-AD8E-549BD7035196}">
      <dgm:prSet/>
      <dgm:spPr/>
      <dgm:t>
        <a:bodyPr/>
        <a:lstStyle/>
        <a:p>
          <a:pPr>
            <a:lnSpc>
              <a:spcPct val="100000"/>
            </a:lnSpc>
          </a:pPr>
          <a:r>
            <a:rPr lang="en-US"/>
            <a:t>Comparing client data into ideal data </a:t>
          </a:r>
        </a:p>
      </dgm:t>
    </dgm:pt>
    <dgm:pt modelId="{9C522F73-E2F5-48A4-A9EC-8DB5900CF34D}" type="parTrans" cxnId="{C6DEAA69-67F3-44A7-B05F-8CA75E430816}">
      <dgm:prSet/>
      <dgm:spPr/>
      <dgm:t>
        <a:bodyPr/>
        <a:lstStyle/>
        <a:p>
          <a:endParaRPr lang="en-US"/>
        </a:p>
      </dgm:t>
    </dgm:pt>
    <dgm:pt modelId="{DC77F105-E5ED-49E0-96F2-8B3B77DAF868}" type="sibTrans" cxnId="{C6DEAA69-67F3-44A7-B05F-8CA75E430816}">
      <dgm:prSet/>
      <dgm:spPr/>
      <dgm:t>
        <a:bodyPr/>
        <a:lstStyle/>
        <a:p>
          <a:endParaRPr lang="en-US"/>
        </a:p>
      </dgm:t>
    </dgm:pt>
    <dgm:pt modelId="{DB921733-B3FC-4394-AA24-A16F68740754}">
      <dgm:prSet/>
      <dgm:spPr/>
      <dgm:t>
        <a:bodyPr/>
        <a:lstStyle/>
        <a:p>
          <a:pPr>
            <a:lnSpc>
              <a:spcPct val="100000"/>
            </a:lnSpc>
          </a:pPr>
          <a:r>
            <a:rPr lang="en-US"/>
            <a:t>Efficiency readings, percentage error, and suggestions are delivered as feedback </a:t>
          </a:r>
        </a:p>
      </dgm:t>
    </dgm:pt>
    <dgm:pt modelId="{9CD1C0B1-5F86-4395-87BD-389318CCD4F0}" type="parTrans" cxnId="{63E75B7C-7B41-4528-A2C1-5337EB3AB87A}">
      <dgm:prSet/>
      <dgm:spPr/>
      <dgm:t>
        <a:bodyPr/>
        <a:lstStyle/>
        <a:p>
          <a:endParaRPr lang="en-US"/>
        </a:p>
      </dgm:t>
    </dgm:pt>
    <dgm:pt modelId="{E401C250-5CB7-4FC0-9B92-6E0E6CC411F7}" type="sibTrans" cxnId="{63E75B7C-7B41-4528-A2C1-5337EB3AB87A}">
      <dgm:prSet/>
      <dgm:spPr/>
      <dgm:t>
        <a:bodyPr/>
        <a:lstStyle/>
        <a:p>
          <a:endParaRPr lang="en-US"/>
        </a:p>
      </dgm:t>
    </dgm:pt>
    <dgm:pt modelId="{EBA3DC64-98FF-49EA-8BDC-EB2958984192}">
      <dgm:prSet/>
      <dgm:spPr/>
      <dgm:t>
        <a:bodyPr/>
        <a:lstStyle/>
        <a:p>
          <a:pPr>
            <a:lnSpc>
              <a:spcPct val="100000"/>
            </a:lnSpc>
          </a:pPr>
          <a:r>
            <a:rPr lang="en-US"/>
            <a:t>Data is computed using a database, User Interface retrieves relevant data when filler speed is inputted</a:t>
          </a:r>
        </a:p>
      </dgm:t>
    </dgm:pt>
    <dgm:pt modelId="{4BF7976E-8806-486B-AA98-130C5BE6E9F8}" type="parTrans" cxnId="{75F33E49-4B17-4306-BAC9-F14F9D8031BA}">
      <dgm:prSet/>
      <dgm:spPr/>
      <dgm:t>
        <a:bodyPr/>
        <a:lstStyle/>
        <a:p>
          <a:endParaRPr lang="en-US"/>
        </a:p>
      </dgm:t>
    </dgm:pt>
    <dgm:pt modelId="{DA593AE5-01D5-4250-A292-2AB59B71ED97}" type="sibTrans" cxnId="{75F33E49-4B17-4306-BAC9-F14F9D8031BA}">
      <dgm:prSet/>
      <dgm:spPr/>
      <dgm:t>
        <a:bodyPr/>
        <a:lstStyle/>
        <a:p>
          <a:endParaRPr lang="en-US"/>
        </a:p>
      </dgm:t>
    </dgm:pt>
    <dgm:pt modelId="{AC8F31E0-4D08-4706-B201-E6AE17B77CB7}" type="pres">
      <dgm:prSet presAssocID="{21BD1D8A-D103-4761-9F43-EB8EAC4B42E0}" presName="root" presStyleCnt="0">
        <dgm:presLayoutVars>
          <dgm:dir/>
          <dgm:resizeHandles val="exact"/>
        </dgm:presLayoutVars>
      </dgm:prSet>
      <dgm:spPr/>
    </dgm:pt>
    <dgm:pt modelId="{20109C6B-EA89-4F8F-9E68-8D71F5C345D5}" type="pres">
      <dgm:prSet presAssocID="{82DF0C74-5F50-490D-A347-339FAA6A5A28}" presName="compNode" presStyleCnt="0"/>
      <dgm:spPr/>
    </dgm:pt>
    <dgm:pt modelId="{FBADDF65-F4CC-470E-AEEA-1BE8720D4413}" type="pres">
      <dgm:prSet presAssocID="{82DF0C74-5F50-490D-A347-339FAA6A5A28}" presName="bgRect" presStyleLbl="bgShp" presStyleIdx="0" presStyleCnt="4"/>
      <dgm:spPr/>
    </dgm:pt>
    <dgm:pt modelId="{53AA0692-8FCE-40D8-82D5-29D9B67AFF34}" type="pres">
      <dgm:prSet presAssocID="{82DF0C74-5F50-490D-A347-339FAA6A5A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52272E2-4DF9-4C0C-8B78-6AB4FBD69A91}" type="pres">
      <dgm:prSet presAssocID="{82DF0C74-5F50-490D-A347-339FAA6A5A28}" presName="spaceRect" presStyleCnt="0"/>
      <dgm:spPr/>
    </dgm:pt>
    <dgm:pt modelId="{A1C58E0C-5B60-459A-A080-FB4C291EBB2F}" type="pres">
      <dgm:prSet presAssocID="{82DF0C74-5F50-490D-A347-339FAA6A5A28}" presName="parTx" presStyleLbl="revTx" presStyleIdx="0" presStyleCnt="5">
        <dgm:presLayoutVars>
          <dgm:chMax val="0"/>
          <dgm:chPref val="0"/>
        </dgm:presLayoutVars>
      </dgm:prSet>
      <dgm:spPr/>
    </dgm:pt>
    <dgm:pt modelId="{7B54E0DA-DDD2-4D4D-A30F-0E6EDE44DDC7}" type="pres">
      <dgm:prSet presAssocID="{82DF0C74-5F50-490D-A347-339FAA6A5A28}" presName="desTx" presStyleLbl="revTx" presStyleIdx="1" presStyleCnt="5">
        <dgm:presLayoutVars/>
      </dgm:prSet>
      <dgm:spPr/>
    </dgm:pt>
    <dgm:pt modelId="{666A86E6-C3E1-4809-A34A-E39B479E7EB4}" type="pres">
      <dgm:prSet presAssocID="{8412D9FD-C37E-4F38-8E3B-79FF86F3EFB5}" presName="sibTrans" presStyleCnt="0"/>
      <dgm:spPr/>
    </dgm:pt>
    <dgm:pt modelId="{7D6E2D3C-00E4-47B9-9CC0-65C3B902E727}" type="pres">
      <dgm:prSet presAssocID="{008E27B1-0805-454A-AD8E-549BD7035196}" presName="compNode" presStyleCnt="0"/>
      <dgm:spPr/>
    </dgm:pt>
    <dgm:pt modelId="{49D2967E-F9F0-4E8D-A586-05A521908CB9}" type="pres">
      <dgm:prSet presAssocID="{008E27B1-0805-454A-AD8E-549BD7035196}" presName="bgRect" presStyleLbl="bgShp" presStyleIdx="1" presStyleCnt="4"/>
      <dgm:spPr/>
    </dgm:pt>
    <dgm:pt modelId="{0697FD38-1409-43AF-B933-79964A5C9F52}" type="pres">
      <dgm:prSet presAssocID="{008E27B1-0805-454A-AD8E-549BD70351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85E1E2BD-5809-46C3-A8E8-D4D193C47D80}" type="pres">
      <dgm:prSet presAssocID="{008E27B1-0805-454A-AD8E-549BD7035196}" presName="spaceRect" presStyleCnt="0"/>
      <dgm:spPr/>
    </dgm:pt>
    <dgm:pt modelId="{4143911B-992D-48B3-81F9-3BCC4C368B35}" type="pres">
      <dgm:prSet presAssocID="{008E27B1-0805-454A-AD8E-549BD7035196}" presName="parTx" presStyleLbl="revTx" presStyleIdx="2" presStyleCnt="5">
        <dgm:presLayoutVars>
          <dgm:chMax val="0"/>
          <dgm:chPref val="0"/>
        </dgm:presLayoutVars>
      </dgm:prSet>
      <dgm:spPr/>
    </dgm:pt>
    <dgm:pt modelId="{7DC73654-FC33-4840-A668-1C751BF7A800}" type="pres">
      <dgm:prSet presAssocID="{DC77F105-E5ED-49E0-96F2-8B3B77DAF868}" presName="sibTrans" presStyleCnt="0"/>
      <dgm:spPr/>
    </dgm:pt>
    <dgm:pt modelId="{DF3243A7-148F-4CB5-BACA-1EC0098716AD}" type="pres">
      <dgm:prSet presAssocID="{DB921733-B3FC-4394-AA24-A16F68740754}" presName="compNode" presStyleCnt="0"/>
      <dgm:spPr/>
    </dgm:pt>
    <dgm:pt modelId="{BCFD3571-401E-4D9A-9A07-935A1D391D57}" type="pres">
      <dgm:prSet presAssocID="{DB921733-B3FC-4394-AA24-A16F68740754}" presName="bgRect" presStyleLbl="bgShp" presStyleIdx="2" presStyleCnt="4"/>
      <dgm:spPr/>
    </dgm:pt>
    <dgm:pt modelId="{7CAEF23D-ACD0-4A6F-8B77-3A903241E194}" type="pres">
      <dgm:prSet presAssocID="{DB921733-B3FC-4394-AA24-A16F687407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88079-4C1C-42CA-8D63-12C3EA05462B}" type="pres">
      <dgm:prSet presAssocID="{DB921733-B3FC-4394-AA24-A16F68740754}" presName="spaceRect" presStyleCnt="0"/>
      <dgm:spPr/>
    </dgm:pt>
    <dgm:pt modelId="{D6381C0C-EB10-4B76-93BB-C809266526D6}" type="pres">
      <dgm:prSet presAssocID="{DB921733-B3FC-4394-AA24-A16F68740754}" presName="parTx" presStyleLbl="revTx" presStyleIdx="3" presStyleCnt="5">
        <dgm:presLayoutVars>
          <dgm:chMax val="0"/>
          <dgm:chPref val="0"/>
        </dgm:presLayoutVars>
      </dgm:prSet>
      <dgm:spPr/>
    </dgm:pt>
    <dgm:pt modelId="{DCD72D13-9DBB-4BA8-BE14-AA69DDBB7B71}" type="pres">
      <dgm:prSet presAssocID="{E401C250-5CB7-4FC0-9B92-6E0E6CC411F7}" presName="sibTrans" presStyleCnt="0"/>
      <dgm:spPr/>
    </dgm:pt>
    <dgm:pt modelId="{65642871-10D2-4037-93B3-29827D0153D1}" type="pres">
      <dgm:prSet presAssocID="{EBA3DC64-98FF-49EA-8BDC-EB2958984192}" presName="compNode" presStyleCnt="0"/>
      <dgm:spPr/>
    </dgm:pt>
    <dgm:pt modelId="{F48F23C5-7A82-4F41-A739-698A4F2C5A22}" type="pres">
      <dgm:prSet presAssocID="{EBA3DC64-98FF-49EA-8BDC-EB2958984192}" presName="bgRect" presStyleLbl="bgShp" presStyleIdx="3" presStyleCnt="4"/>
      <dgm:spPr/>
    </dgm:pt>
    <dgm:pt modelId="{E32748F5-6FE8-425F-B253-2551A02F21DE}" type="pres">
      <dgm:prSet presAssocID="{EBA3DC64-98FF-49EA-8BDC-EB29589841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C1225039-A71B-4BFE-8029-00E80F46B65C}" type="pres">
      <dgm:prSet presAssocID="{EBA3DC64-98FF-49EA-8BDC-EB2958984192}" presName="spaceRect" presStyleCnt="0"/>
      <dgm:spPr/>
    </dgm:pt>
    <dgm:pt modelId="{294A6E89-4506-4B90-8009-3C335EDAAD20}" type="pres">
      <dgm:prSet presAssocID="{EBA3DC64-98FF-49EA-8BDC-EB2958984192}" presName="parTx" presStyleLbl="revTx" presStyleIdx="4" presStyleCnt="5">
        <dgm:presLayoutVars>
          <dgm:chMax val="0"/>
          <dgm:chPref val="0"/>
        </dgm:presLayoutVars>
      </dgm:prSet>
      <dgm:spPr/>
    </dgm:pt>
  </dgm:ptLst>
  <dgm:cxnLst>
    <dgm:cxn modelId="{9707ED1A-70EA-4456-84DF-3C38022FAF47}" type="presOf" srcId="{82DF0C74-5F50-490D-A347-339FAA6A5A28}" destId="{A1C58E0C-5B60-459A-A080-FB4C291EBB2F}" srcOrd="0" destOrd="0" presId="urn:microsoft.com/office/officeart/2018/2/layout/IconVerticalSolidList"/>
    <dgm:cxn modelId="{7BAB6C40-E8CA-40EB-A05B-A51F6060549E}" type="presOf" srcId="{21BD1D8A-D103-4761-9F43-EB8EAC4B42E0}" destId="{AC8F31E0-4D08-4706-B201-E6AE17B77CB7}" srcOrd="0" destOrd="0" presId="urn:microsoft.com/office/officeart/2018/2/layout/IconVerticalSolidList"/>
    <dgm:cxn modelId="{828EBB5D-62E8-4A38-883C-0AB65891DE0B}" type="presOf" srcId="{EBA3DC64-98FF-49EA-8BDC-EB2958984192}" destId="{294A6E89-4506-4B90-8009-3C335EDAAD20}" srcOrd="0" destOrd="0" presId="urn:microsoft.com/office/officeart/2018/2/layout/IconVerticalSolidList"/>
    <dgm:cxn modelId="{D26A8B5F-EB93-459D-89BC-C4EDC8935722}" type="presOf" srcId="{DB921733-B3FC-4394-AA24-A16F68740754}" destId="{D6381C0C-EB10-4B76-93BB-C809266526D6}" srcOrd="0" destOrd="0" presId="urn:microsoft.com/office/officeart/2018/2/layout/IconVerticalSolidList"/>
    <dgm:cxn modelId="{C9B1A767-216C-428E-B33E-9B1261C8F9BC}" srcId="{21BD1D8A-D103-4761-9F43-EB8EAC4B42E0}" destId="{82DF0C74-5F50-490D-A347-339FAA6A5A28}" srcOrd="0" destOrd="0" parTransId="{AC2D5CA7-6BF3-4EE7-8A90-25ED497B421F}" sibTransId="{8412D9FD-C37E-4F38-8E3B-79FF86F3EFB5}"/>
    <dgm:cxn modelId="{75F33E49-4B17-4306-BAC9-F14F9D8031BA}" srcId="{21BD1D8A-D103-4761-9F43-EB8EAC4B42E0}" destId="{EBA3DC64-98FF-49EA-8BDC-EB2958984192}" srcOrd="3" destOrd="0" parTransId="{4BF7976E-8806-486B-AA98-130C5BE6E9F8}" sibTransId="{DA593AE5-01D5-4250-A292-2AB59B71ED97}"/>
    <dgm:cxn modelId="{C6DEAA69-67F3-44A7-B05F-8CA75E430816}" srcId="{21BD1D8A-D103-4761-9F43-EB8EAC4B42E0}" destId="{008E27B1-0805-454A-AD8E-549BD7035196}" srcOrd="1" destOrd="0" parTransId="{9C522F73-E2F5-48A4-A9EC-8DB5900CF34D}" sibTransId="{DC77F105-E5ED-49E0-96F2-8B3B77DAF868}"/>
    <dgm:cxn modelId="{26487475-4944-433F-9855-31CC297FCB52}" type="presOf" srcId="{008E27B1-0805-454A-AD8E-549BD7035196}" destId="{4143911B-992D-48B3-81F9-3BCC4C368B35}" srcOrd="0" destOrd="0" presId="urn:microsoft.com/office/officeart/2018/2/layout/IconVerticalSolidList"/>
    <dgm:cxn modelId="{63E75B7C-7B41-4528-A2C1-5337EB3AB87A}" srcId="{21BD1D8A-D103-4761-9F43-EB8EAC4B42E0}" destId="{DB921733-B3FC-4394-AA24-A16F68740754}" srcOrd="2" destOrd="0" parTransId="{9CD1C0B1-5F86-4395-87BD-389318CCD4F0}" sibTransId="{E401C250-5CB7-4FC0-9B92-6E0E6CC411F7}"/>
    <dgm:cxn modelId="{7AF5D3A0-4D98-4198-8A5B-BE709C0C5CF7}" type="presOf" srcId="{70E75D54-AD4E-46D6-83F0-2930A295EDCD}" destId="{7B54E0DA-DDD2-4D4D-A30F-0E6EDE44DDC7}" srcOrd="0" destOrd="0" presId="urn:microsoft.com/office/officeart/2018/2/layout/IconVerticalSolidList"/>
    <dgm:cxn modelId="{163400B2-CF2D-4F2E-BACB-FF724088A26F}" srcId="{82DF0C74-5F50-490D-A347-339FAA6A5A28}" destId="{70E75D54-AD4E-46D6-83F0-2930A295EDCD}" srcOrd="0" destOrd="0" parTransId="{486B5785-5C7C-4C64-8615-7C86038DC921}" sibTransId="{F1354257-AECE-4445-A85D-AEE86805F641}"/>
    <dgm:cxn modelId="{BDD6D7A0-71E1-4CBE-AAFC-669C5EE7AFB8}" type="presParOf" srcId="{AC8F31E0-4D08-4706-B201-E6AE17B77CB7}" destId="{20109C6B-EA89-4F8F-9E68-8D71F5C345D5}" srcOrd="0" destOrd="0" presId="urn:microsoft.com/office/officeart/2018/2/layout/IconVerticalSolidList"/>
    <dgm:cxn modelId="{6B99AD7B-8816-49D6-ADBD-C99295B63702}" type="presParOf" srcId="{20109C6B-EA89-4F8F-9E68-8D71F5C345D5}" destId="{FBADDF65-F4CC-470E-AEEA-1BE8720D4413}" srcOrd="0" destOrd="0" presId="urn:microsoft.com/office/officeart/2018/2/layout/IconVerticalSolidList"/>
    <dgm:cxn modelId="{A79276F7-00CB-47ED-AE00-A62DFE57F261}" type="presParOf" srcId="{20109C6B-EA89-4F8F-9E68-8D71F5C345D5}" destId="{53AA0692-8FCE-40D8-82D5-29D9B67AFF34}" srcOrd="1" destOrd="0" presId="urn:microsoft.com/office/officeart/2018/2/layout/IconVerticalSolidList"/>
    <dgm:cxn modelId="{2E51A795-DCD2-45DB-BEF2-1745CD134887}" type="presParOf" srcId="{20109C6B-EA89-4F8F-9E68-8D71F5C345D5}" destId="{C52272E2-4DF9-4C0C-8B78-6AB4FBD69A91}" srcOrd="2" destOrd="0" presId="urn:microsoft.com/office/officeart/2018/2/layout/IconVerticalSolidList"/>
    <dgm:cxn modelId="{28A3BB08-9E3B-40C5-91A8-406E70C4B319}" type="presParOf" srcId="{20109C6B-EA89-4F8F-9E68-8D71F5C345D5}" destId="{A1C58E0C-5B60-459A-A080-FB4C291EBB2F}" srcOrd="3" destOrd="0" presId="urn:microsoft.com/office/officeart/2018/2/layout/IconVerticalSolidList"/>
    <dgm:cxn modelId="{306F5C87-169F-44DF-8CDC-D447380EF7A6}" type="presParOf" srcId="{20109C6B-EA89-4F8F-9E68-8D71F5C345D5}" destId="{7B54E0DA-DDD2-4D4D-A30F-0E6EDE44DDC7}" srcOrd="4" destOrd="0" presId="urn:microsoft.com/office/officeart/2018/2/layout/IconVerticalSolidList"/>
    <dgm:cxn modelId="{55296F86-679C-4802-8B73-5F5B4E4E174D}" type="presParOf" srcId="{AC8F31E0-4D08-4706-B201-E6AE17B77CB7}" destId="{666A86E6-C3E1-4809-A34A-E39B479E7EB4}" srcOrd="1" destOrd="0" presId="urn:microsoft.com/office/officeart/2018/2/layout/IconVerticalSolidList"/>
    <dgm:cxn modelId="{FA0C13EB-4AFB-4F00-B02B-A0D80788D58B}" type="presParOf" srcId="{AC8F31E0-4D08-4706-B201-E6AE17B77CB7}" destId="{7D6E2D3C-00E4-47B9-9CC0-65C3B902E727}" srcOrd="2" destOrd="0" presId="urn:microsoft.com/office/officeart/2018/2/layout/IconVerticalSolidList"/>
    <dgm:cxn modelId="{AB8E91FA-73DA-44A2-B7A6-657C2042E5CC}" type="presParOf" srcId="{7D6E2D3C-00E4-47B9-9CC0-65C3B902E727}" destId="{49D2967E-F9F0-4E8D-A586-05A521908CB9}" srcOrd="0" destOrd="0" presId="urn:microsoft.com/office/officeart/2018/2/layout/IconVerticalSolidList"/>
    <dgm:cxn modelId="{B9C15701-047F-475A-92F2-2BC601A47EEF}" type="presParOf" srcId="{7D6E2D3C-00E4-47B9-9CC0-65C3B902E727}" destId="{0697FD38-1409-43AF-B933-79964A5C9F52}" srcOrd="1" destOrd="0" presId="urn:microsoft.com/office/officeart/2018/2/layout/IconVerticalSolidList"/>
    <dgm:cxn modelId="{6631A85F-CA40-4454-A4D8-D8DED06C009A}" type="presParOf" srcId="{7D6E2D3C-00E4-47B9-9CC0-65C3B902E727}" destId="{85E1E2BD-5809-46C3-A8E8-D4D193C47D80}" srcOrd="2" destOrd="0" presId="urn:microsoft.com/office/officeart/2018/2/layout/IconVerticalSolidList"/>
    <dgm:cxn modelId="{E727E4B9-7EEF-4404-A334-B024DDB46E33}" type="presParOf" srcId="{7D6E2D3C-00E4-47B9-9CC0-65C3B902E727}" destId="{4143911B-992D-48B3-81F9-3BCC4C368B35}" srcOrd="3" destOrd="0" presId="urn:microsoft.com/office/officeart/2018/2/layout/IconVerticalSolidList"/>
    <dgm:cxn modelId="{87FE1D59-82AF-4469-98B0-F272BE1ADD78}" type="presParOf" srcId="{AC8F31E0-4D08-4706-B201-E6AE17B77CB7}" destId="{7DC73654-FC33-4840-A668-1C751BF7A800}" srcOrd="3" destOrd="0" presId="urn:microsoft.com/office/officeart/2018/2/layout/IconVerticalSolidList"/>
    <dgm:cxn modelId="{49330762-CEEC-46BF-A4F1-0E697268D13D}" type="presParOf" srcId="{AC8F31E0-4D08-4706-B201-E6AE17B77CB7}" destId="{DF3243A7-148F-4CB5-BACA-1EC0098716AD}" srcOrd="4" destOrd="0" presId="urn:microsoft.com/office/officeart/2018/2/layout/IconVerticalSolidList"/>
    <dgm:cxn modelId="{0CCC7053-6537-4730-BFBB-FDC61C425355}" type="presParOf" srcId="{DF3243A7-148F-4CB5-BACA-1EC0098716AD}" destId="{BCFD3571-401E-4D9A-9A07-935A1D391D57}" srcOrd="0" destOrd="0" presId="urn:microsoft.com/office/officeart/2018/2/layout/IconVerticalSolidList"/>
    <dgm:cxn modelId="{526E6F3B-3BC7-4475-B9FE-C52D42969975}" type="presParOf" srcId="{DF3243A7-148F-4CB5-BACA-1EC0098716AD}" destId="{7CAEF23D-ACD0-4A6F-8B77-3A903241E194}" srcOrd="1" destOrd="0" presId="urn:microsoft.com/office/officeart/2018/2/layout/IconVerticalSolidList"/>
    <dgm:cxn modelId="{ED51FACE-698B-4BCA-950F-EF5103C0FA1B}" type="presParOf" srcId="{DF3243A7-148F-4CB5-BACA-1EC0098716AD}" destId="{CEE88079-4C1C-42CA-8D63-12C3EA05462B}" srcOrd="2" destOrd="0" presId="urn:microsoft.com/office/officeart/2018/2/layout/IconVerticalSolidList"/>
    <dgm:cxn modelId="{F4F38B35-D7B5-4C57-820E-1B4C7332DFF5}" type="presParOf" srcId="{DF3243A7-148F-4CB5-BACA-1EC0098716AD}" destId="{D6381C0C-EB10-4B76-93BB-C809266526D6}" srcOrd="3" destOrd="0" presId="urn:microsoft.com/office/officeart/2018/2/layout/IconVerticalSolidList"/>
    <dgm:cxn modelId="{910C5807-C1D1-49DD-AB50-8833537692F3}" type="presParOf" srcId="{AC8F31E0-4D08-4706-B201-E6AE17B77CB7}" destId="{DCD72D13-9DBB-4BA8-BE14-AA69DDBB7B71}" srcOrd="5" destOrd="0" presId="urn:microsoft.com/office/officeart/2018/2/layout/IconVerticalSolidList"/>
    <dgm:cxn modelId="{4228F20F-377D-4659-9A67-63CF3AD9C7E6}" type="presParOf" srcId="{AC8F31E0-4D08-4706-B201-E6AE17B77CB7}" destId="{65642871-10D2-4037-93B3-29827D0153D1}" srcOrd="6" destOrd="0" presId="urn:microsoft.com/office/officeart/2018/2/layout/IconVerticalSolidList"/>
    <dgm:cxn modelId="{6C73C184-EC75-4405-B84F-53F43861212D}" type="presParOf" srcId="{65642871-10D2-4037-93B3-29827D0153D1}" destId="{F48F23C5-7A82-4F41-A739-698A4F2C5A22}" srcOrd="0" destOrd="0" presId="urn:microsoft.com/office/officeart/2018/2/layout/IconVerticalSolidList"/>
    <dgm:cxn modelId="{6D667E2E-C4A8-4A3C-9FCF-E907DE4C9861}" type="presParOf" srcId="{65642871-10D2-4037-93B3-29827D0153D1}" destId="{E32748F5-6FE8-425F-B253-2551A02F21DE}" srcOrd="1" destOrd="0" presId="urn:microsoft.com/office/officeart/2018/2/layout/IconVerticalSolidList"/>
    <dgm:cxn modelId="{3766876F-AF70-4A79-91F5-529EFEF8A0BE}" type="presParOf" srcId="{65642871-10D2-4037-93B3-29827D0153D1}" destId="{C1225039-A71B-4BFE-8029-00E80F46B65C}" srcOrd="2" destOrd="0" presId="urn:microsoft.com/office/officeart/2018/2/layout/IconVerticalSolidList"/>
    <dgm:cxn modelId="{FCD6CF92-8E11-4DCB-B50B-FE1D003B23FB}" type="presParOf" srcId="{65642871-10D2-4037-93B3-29827D0153D1}" destId="{294A6E89-4506-4B90-8009-3C335EDAAD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DF65-F4CC-470E-AEEA-1BE8720D4413}">
      <dsp:nvSpPr>
        <dsp:cNvPr id="0" name=""/>
        <dsp:cNvSpPr/>
      </dsp:nvSpPr>
      <dsp:spPr>
        <a:xfrm>
          <a:off x="0" y="2118"/>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A0692-8FCE-40D8-82D5-29D9B67AFF34}">
      <dsp:nvSpPr>
        <dsp:cNvPr id="0" name=""/>
        <dsp:cNvSpPr/>
      </dsp:nvSpPr>
      <dsp:spPr>
        <a:xfrm>
          <a:off x="324863" y="243752"/>
          <a:ext cx="590660" cy="59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C58E0C-5B60-459A-A080-FB4C291EBB2F}">
      <dsp:nvSpPr>
        <dsp:cNvPr id="0" name=""/>
        <dsp:cNvSpPr/>
      </dsp:nvSpPr>
      <dsp:spPr>
        <a:xfrm>
          <a:off x="1240387" y="2118"/>
          <a:ext cx="2921793"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800100">
            <a:lnSpc>
              <a:spcPct val="100000"/>
            </a:lnSpc>
            <a:spcBef>
              <a:spcPct val="0"/>
            </a:spcBef>
            <a:spcAft>
              <a:spcPct val="35000"/>
            </a:spcAft>
            <a:buNone/>
          </a:pPr>
          <a:r>
            <a:rPr lang="en-US" sz="1800" kern="1200"/>
            <a:t>Software optimization system</a:t>
          </a:r>
        </a:p>
      </dsp:txBody>
      <dsp:txXfrm>
        <a:off x="1240387" y="2118"/>
        <a:ext cx="2921793" cy="1073928"/>
      </dsp:txXfrm>
    </dsp:sp>
    <dsp:sp modelId="{7B54E0DA-DDD2-4D4D-A30F-0E6EDE44DDC7}">
      <dsp:nvSpPr>
        <dsp:cNvPr id="0" name=""/>
        <dsp:cNvSpPr/>
      </dsp:nvSpPr>
      <dsp:spPr>
        <a:xfrm>
          <a:off x="4162181" y="2118"/>
          <a:ext cx="2330693"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577850">
            <a:lnSpc>
              <a:spcPct val="100000"/>
            </a:lnSpc>
            <a:spcBef>
              <a:spcPct val="0"/>
            </a:spcBef>
            <a:spcAft>
              <a:spcPct val="35000"/>
            </a:spcAft>
            <a:buNone/>
          </a:pPr>
          <a:r>
            <a:rPr lang="en-US" sz="1300" kern="1200"/>
            <a:t>Includes a Database and Interface</a:t>
          </a:r>
        </a:p>
      </dsp:txBody>
      <dsp:txXfrm>
        <a:off x="4162181" y="2118"/>
        <a:ext cx="2330693" cy="1073928"/>
      </dsp:txXfrm>
    </dsp:sp>
    <dsp:sp modelId="{49D2967E-F9F0-4E8D-A586-05A521908CB9}">
      <dsp:nvSpPr>
        <dsp:cNvPr id="0" name=""/>
        <dsp:cNvSpPr/>
      </dsp:nvSpPr>
      <dsp:spPr>
        <a:xfrm>
          <a:off x="0" y="1344530"/>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7FD38-1409-43AF-B933-79964A5C9F52}">
      <dsp:nvSpPr>
        <dsp:cNvPr id="0" name=""/>
        <dsp:cNvSpPr/>
      </dsp:nvSpPr>
      <dsp:spPr>
        <a:xfrm>
          <a:off x="324863" y="1586164"/>
          <a:ext cx="590660" cy="59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43911B-992D-48B3-81F9-3BCC4C368B35}">
      <dsp:nvSpPr>
        <dsp:cNvPr id="0" name=""/>
        <dsp:cNvSpPr/>
      </dsp:nvSpPr>
      <dsp:spPr>
        <a:xfrm>
          <a:off x="1240387" y="1344530"/>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800100">
            <a:lnSpc>
              <a:spcPct val="100000"/>
            </a:lnSpc>
            <a:spcBef>
              <a:spcPct val="0"/>
            </a:spcBef>
            <a:spcAft>
              <a:spcPct val="35000"/>
            </a:spcAft>
            <a:buNone/>
          </a:pPr>
          <a:r>
            <a:rPr lang="en-US" sz="1800" kern="1200"/>
            <a:t>Comparing client data into ideal data </a:t>
          </a:r>
        </a:p>
      </dsp:txBody>
      <dsp:txXfrm>
        <a:off x="1240387" y="1344530"/>
        <a:ext cx="5252487" cy="1073928"/>
      </dsp:txXfrm>
    </dsp:sp>
    <dsp:sp modelId="{BCFD3571-401E-4D9A-9A07-935A1D391D57}">
      <dsp:nvSpPr>
        <dsp:cNvPr id="0" name=""/>
        <dsp:cNvSpPr/>
      </dsp:nvSpPr>
      <dsp:spPr>
        <a:xfrm>
          <a:off x="0" y="2686941"/>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EF23D-ACD0-4A6F-8B77-3A903241E194}">
      <dsp:nvSpPr>
        <dsp:cNvPr id="0" name=""/>
        <dsp:cNvSpPr/>
      </dsp:nvSpPr>
      <dsp:spPr>
        <a:xfrm>
          <a:off x="324863" y="2928575"/>
          <a:ext cx="590660" cy="59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381C0C-EB10-4B76-93BB-C809266526D6}">
      <dsp:nvSpPr>
        <dsp:cNvPr id="0" name=""/>
        <dsp:cNvSpPr/>
      </dsp:nvSpPr>
      <dsp:spPr>
        <a:xfrm>
          <a:off x="1240387" y="2686941"/>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800100">
            <a:lnSpc>
              <a:spcPct val="100000"/>
            </a:lnSpc>
            <a:spcBef>
              <a:spcPct val="0"/>
            </a:spcBef>
            <a:spcAft>
              <a:spcPct val="35000"/>
            </a:spcAft>
            <a:buNone/>
          </a:pPr>
          <a:r>
            <a:rPr lang="en-US" sz="1800" kern="1200"/>
            <a:t>Efficiency readings, percentage error, and suggestions are delivered as feedback </a:t>
          </a:r>
        </a:p>
      </dsp:txBody>
      <dsp:txXfrm>
        <a:off x="1240387" y="2686941"/>
        <a:ext cx="5252487" cy="1073928"/>
      </dsp:txXfrm>
    </dsp:sp>
    <dsp:sp modelId="{F48F23C5-7A82-4F41-A739-698A4F2C5A22}">
      <dsp:nvSpPr>
        <dsp:cNvPr id="0" name=""/>
        <dsp:cNvSpPr/>
      </dsp:nvSpPr>
      <dsp:spPr>
        <a:xfrm>
          <a:off x="0" y="4029352"/>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748F5-6FE8-425F-B253-2551A02F21DE}">
      <dsp:nvSpPr>
        <dsp:cNvPr id="0" name=""/>
        <dsp:cNvSpPr/>
      </dsp:nvSpPr>
      <dsp:spPr>
        <a:xfrm>
          <a:off x="324863" y="4270986"/>
          <a:ext cx="590660" cy="590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4A6E89-4506-4B90-8009-3C335EDAAD20}">
      <dsp:nvSpPr>
        <dsp:cNvPr id="0" name=""/>
        <dsp:cNvSpPr/>
      </dsp:nvSpPr>
      <dsp:spPr>
        <a:xfrm>
          <a:off x="1240387" y="4029352"/>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800100">
            <a:lnSpc>
              <a:spcPct val="100000"/>
            </a:lnSpc>
            <a:spcBef>
              <a:spcPct val="0"/>
            </a:spcBef>
            <a:spcAft>
              <a:spcPct val="35000"/>
            </a:spcAft>
            <a:buNone/>
          </a:pPr>
          <a:r>
            <a:rPr lang="en-US" sz="1800" kern="1200"/>
            <a:t>Data is computed using a database, User Interface retrieves relevant data when filler speed is inputted</a:t>
          </a:r>
        </a:p>
      </dsp:txBody>
      <dsp:txXfrm>
        <a:off x="1240387" y="4029352"/>
        <a:ext cx="5252487" cy="10739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8759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810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4746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5509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6578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2333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198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8108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527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307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404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026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3922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6213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736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822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1816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3/26/2023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7546367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0815B98-04B5-C413-9DBC-ABF349CCAD50}"/>
              </a:ext>
            </a:extLst>
          </p:cNvPr>
          <p:cNvPicPr>
            <a:picLocks noChangeAspect="1"/>
          </p:cNvPicPr>
          <p:nvPr/>
        </p:nvPicPr>
        <p:blipFill rotWithShape="1">
          <a:blip r:embed="rId2"/>
          <a:srcRect l="6366" r="3298" b="-1"/>
          <a:stretch/>
        </p:blipFill>
        <p:spPr>
          <a:xfrm>
            <a:off x="57893" y="10"/>
            <a:ext cx="12207220" cy="6857990"/>
          </a:xfrm>
          <a:prstGeom prst="rect">
            <a:avLst/>
          </a:prstGeom>
        </p:spPr>
      </p:pic>
    </p:spTree>
    <p:extLst>
      <p:ext uri="{BB962C8B-B14F-4D97-AF65-F5344CB8AC3E}">
        <p14:creationId xmlns:p14="http://schemas.microsoft.com/office/powerpoint/2010/main" val="336697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B9E29-52EC-A275-9B7F-DCF7DEE2A0C3}"/>
              </a:ext>
            </a:extLst>
          </p:cNvPr>
          <p:cNvSpPr/>
          <p:nvPr/>
        </p:nvSpPr>
        <p:spPr>
          <a:xfrm>
            <a:off x="-1" y="-135038"/>
            <a:ext cx="13773873" cy="750425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4" descr="A picture containing text, sign&#10;&#10;Description automatically generated">
            <a:extLst>
              <a:ext uri="{FF2B5EF4-FFF2-40B4-BE49-F238E27FC236}">
                <a16:creationId xmlns:a16="http://schemas.microsoft.com/office/drawing/2014/main" id="{D83BF1BA-337A-1967-2C2C-668272D5FD9A}"/>
              </a:ext>
            </a:extLst>
          </p:cNvPr>
          <p:cNvPicPr>
            <a:picLocks noChangeAspect="1"/>
          </p:cNvPicPr>
          <p:nvPr/>
        </p:nvPicPr>
        <p:blipFill>
          <a:blip r:embed="rId2"/>
          <a:stretch>
            <a:fillRect/>
          </a:stretch>
        </p:blipFill>
        <p:spPr>
          <a:xfrm>
            <a:off x="1444907" y="1045697"/>
            <a:ext cx="9167149" cy="4477236"/>
          </a:xfrm>
          <a:prstGeom prst="rect">
            <a:avLst/>
          </a:prstGeom>
        </p:spPr>
      </p:pic>
    </p:spTree>
    <p:extLst>
      <p:ext uri="{BB962C8B-B14F-4D97-AF65-F5344CB8AC3E}">
        <p14:creationId xmlns:p14="http://schemas.microsoft.com/office/powerpoint/2010/main" val="305629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0EF8834-6600-3589-38DC-EB87537EBE8C}"/>
              </a:ext>
            </a:extLst>
          </p:cNvPr>
          <p:cNvSpPr>
            <a:spLocks noGrp="1"/>
          </p:cNvSpPr>
          <p:nvPr>
            <p:ph type="title"/>
          </p:nvPr>
        </p:nvSpPr>
        <p:spPr>
          <a:xfrm>
            <a:off x="535021" y="685800"/>
            <a:ext cx="2639962" cy="5105400"/>
          </a:xfrm>
        </p:spPr>
        <p:txBody>
          <a:bodyPr>
            <a:normAutofit/>
          </a:bodyPr>
          <a:lstStyle/>
          <a:p>
            <a:r>
              <a:rPr lang="en-US">
                <a:solidFill>
                  <a:srgbClr val="FFFFFF"/>
                </a:solidFill>
              </a:rPr>
              <a:t>The Problem</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48035A60-FB39-2338-BBAD-5922B2036467}"/>
              </a:ext>
            </a:extLst>
          </p:cNvPr>
          <p:cNvSpPr>
            <a:spLocks noGrp="1"/>
          </p:cNvSpPr>
          <p:nvPr>
            <p:ph idx="1"/>
          </p:nvPr>
        </p:nvSpPr>
        <p:spPr>
          <a:xfrm>
            <a:off x="4803187" y="2017956"/>
            <a:ext cx="6492875" cy="2958731"/>
          </a:xfrm>
        </p:spPr>
        <p:txBody>
          <a:bodyPr vert="horz" lIns="91440" tIns="45720" rIns="91440" bIns="45720" rtlCol="0" anchor="ctr">
            <a:noAutofit/>
          </a:bodyPr>
          <a:lstStyle/>
          <a:p>
            <a:pPr marL="0" indent="0" defTabSz="306324">
              <a:spcAft>
                <a:spcPts val="402"/>
              </a:spcAft>
              <a:buNone/>
            </a:pPr>
            <a:r>
              <a:rPr lang="en-US" b="1" kern="1200" cap="none">
                <a:effectLst/>
                <a:latin typeface="+mn-lt"/>
                <a:ea typeface="+mn-lt"/>
                <a:cs typeface="+mn-lt"/>
              </a:rPr>
              <a:t>Did you know?</a:t>
            </a:r>
            <a:endParaRPr lang="en-US" b="1" kern="1200" cap="none">
              <a:effectLst/>
              <a:latin typeface="+mn-lt"/>
            </a:endParaRPr>
          </a:p>
          <a:p>
            <a:pPr marL="497205" lvl="1" indent="-191135" defTabSz="306324">
              <a:spcAft>
                <a:spcPts val="402"/>
              </a:spcAft>
              <a:buClr>
                <a:srgbClr val="8D1515"/>
              </a:buClr>
            </a:pPr>
            <a:r>
              <a:rPr lang="en-US" sz="2400" kern="1200" cap="none">
                <a:effectLst/>
                <a:latin typeface="+mn-lt"/>
                <a:ea typeface="+mn-lt"/>
                <a:cs typeface="+mn-lt"/>
              </a:rPr>
              <a:t>Every year, companies lose 20-30% of revenue</a:t>
            </a:r>
            <a:r>
              <a:rPr lang="en-US" sz="2400" b="1" kern="1200" cap="none">
                <a:effectLst/>
                <a:latin typeface="+mn-lt"/>
                <a:ea typeface="+mn-lt"/>
                <a:cs typeface="+mn-lt"/>
              </a:rPr>
              <a:t> </a:t>
            </a:r>
            <a:r>
              <a:rPr lang="en-US" sz="2400" kern="1200" cap="none">
                <a:effectLst/>
                <a:latin typeface="+mn-lt"/>
                <a:ea typeface="+mn-lt"/>
                <a:cs typeface="+mn-lt"/>
              </a:rPr>
              <a:t>due to inefficiency issues</a:t>
            </a:r>
            <a:endParaRPr lang="en-US" sz="2400" kern="1200" cap="none">
              <a:effectLst/>
              <a:latin typeface="+mn-lt"/>
            </a:endParaRPr>
          </a:p>
          <a:p>
            <a:pPr marL="0" indent="0" defTabSz="306324">
              <a:spcAft>
                <a:spcPts val="402"/>
              </a:spcAft>
              <a:buClr>
                <a:srgbClr val="8D1515"/>
              </a:buClr>
              <a:buNone/>
            </a:pPr>
            <a:r>
              <a:rPr lang="en-US" b="1" kern="1200" cap="none">
                <a:effectLst/>
                <a:latin typeface="+mn-lt"/>
                <a:ea typeface="+mn-ea"/>
                <a:cs typeface="+mn-cs"/>
              </a:rPr>
              <a:t>Loss of Efficiency means:</a:t>
            </a:r>
            <a:endParaRPr lang="en-US" b="1" kern="1200" cap="none">
              <a:effectLst/>
              <a:latin typeface="+mn-lt"/>
            </a:endParaRPr>
          </a:p>
          <a:p>
            <a:pPr marL="497205" lvl="1" indent="-191135" defTabSz="306324">
              <a:spcAft>
                <a:spcPts val="402"/>
              </a:spcAft>
              <a:buClr>
                <a:srgbClr val="8D1515"/>
              </a:buClr>
            </a:pPr>
            <a:r>
              <a:rPr lang="en-US" sz="2400" kern="1200" cap="none">
                <a:effectLst/>
                <a:latin typeface="+mn-lt"/>
                <a:ea typeface="+mn-lt"/>
                <a:cs typeface="+mn-lt"/>
              </a:rPr>
              <a:t>Lower revenue </a:t>
            </a:r>
          </a:p>
          <a:p>
            <a:pPr marL="497205" lvl="1" indent="-191135" defTabSz="306324">
              <a:spcAft>
                <a:spcPts val="402"/>
              </a:spcAft>
              <a:buClr>
                <a:srgbClr val="8D1515"/>
              </a:buClr>
            </a:pPr>
            <a:r>
              <a:rPr lang="en-US" sz="2400" kern="1200" cap="none">
                <a:effectLst/>
                <a:latin typeface="+mn-lt"/>
                <a:ea typeface="+mn-lt"/>
                <a:cs typeface="+mn-lt"/>
              </a:rPr>
              <a:t>Wasted Time </a:t>
            </a:r>
          </a:p>
          <a:p>
            <a:pPr marL="497205" lvl="1" indent="-191135" defTabSz="306324">
              <a:spcAft>
                <a:spcPts val="402"/>
              </a:spcAft>
              <a:buClr>
                <a:srgbClr val="8D1515"/>
              </a:buClr>
            </a:pPr>
            <a:r>
              <a:rPr lang="en-US" sz="2400" kern="1200" cap="none">
                <a:effectLst/>
                <a:latin typeface="+mn-lt"/>
                <a:ea typeface="+mn-lt"/>
                <a:cs typeface="+mn-lt"/>
              </a:rPr>
              <a:t>Less Productivity </a:t>
            </a:r>
          </a:p>
          <a:p>
            <a:pPr marL="0" indent="0" defTabSz="306324">
              <a:spcAft>
                <a:spcPts val="402"/>
              </a:spcAft>
              <a:buClr>
                <a:srgbClr val="8D1515"/>
              </a:buClr>
              <a:buNone/>
            </a:pPr>
            <a:r>
              <a:rPr lang="en-US" b="1" kern="1200" cap="none">
                <a:effectLst/>
                <a:latin typeface="+mn-lt"/>
                <a:ea typeface="+mn-lt"/>
                <a:cs typeface="+mn-lt"/>
              </a:rPr>
              <a:t>How do we fix it?</a:t>
            </a:r>
            <a:endParaRPr lang="en-US" b="1" kern="1200" cap="none">
              <a:effectLst/>
              <a:latin typeface="+mn-lt"/>
            </a:endParaRPr>
          </a:p>
          <a:p>
            <a:pPr marL="497205" lvl="1" indent="-191135" defTabSz="306324">
              <a:spcAft>
                <a:spcPts val="402"/>
              </a:spcAft>
              <a:buClr>
                <a:srgbClr val="8D1515"/>
              </a:buClr>
            </a:pPr>
            <a:r>
              <a:rPr lang="en-US" sz="2400" kern="1200" cap="none">
                <a:effectLst/>
                <a:latin typeface="+mn-lt"/>
                <a:ea typeface="+mn-lt"/>
                <a:cs typeface="+mn-lt"/>
              </a:rPr>
              <a:t>Implementation of software technologies</a:t>
            </a:r>
            <a:endParaRPr lang="en-US" sz="2400" kern="1200" cap="none">
              <a:effectLst/>
              <a:latin typeface="+mn-lt"/>
            </a:endParaRPr>
          </a:p>
          <a:p>
            <a:pPr marL="497205" lvl="1" indent="-191135" defTabSz="306324">
              <a:spcAft>
                <a:spcPts val="402"/>
              </a:spcAft>
              <a:buClr>
                <a:srgbClr val="8D1515"/>
              </a:buClr>
            </a:pPr>
            <a:r>
              <a:rPr lang="en-US" sz="2400" kern="1200" cap="none">
                <a:effectLst/>
                <a:latin typeface="+mn-lt"/>
                <a:ea typeface="+mn-lt"/>
                <a:cs typeface="+mn-lt"/>
              </a:rPr>
              <a:t>Data interpretation and analysis  </a:t>
            </a:r>
            <a:endParaRPr lang="en-US" sz="2400" kern="1200" cap="none">
              <a:effectLst/>
              <a:latin typeface="+mn-lt"/>
            </a:endParaRPr>
          </a:p>
          <a:p>
            <a:pPr marL="497205" lvl="1" indent="-191135" defTabSz="306324">
              <a:spcAft>
                <a:spcPts val="402"/>
              </a:spcAft>
              <a:buClr>
                <a:srgbClr val="8D1515"/>
              </a:buClr>
            </a:pPr>
            <a:r>
              <a:rPr lang="en-US" sz="2400" kern="1200" cap="none">
                <a:effectLst/>
                <a:latin typeface="+mn-lt"/>
                <a:ea typeface="+mn-lt"/>
                <a:cs typeface="+mn-lt"/>
              </a:rPr>
              <a:t>Feedback and statistics for improvement </a:t>
            </a:r>
            <a:endParaRPr lang="en-US" sz="2400" kern="1200" cap="none">
              <a:effectLst/>
              <a:latin typeface="+mn-lt"/>
            </a:endParaRPr>
          </a:p>
          <a:p>
            <a:pPr>
              <a:buClr>
                <a:srgbClr val="8D1515"/>
              </a:buClr>
            </a:pPr>
            <a:endParaRPr lang="en-US" sz="1600"/>
          </a:p>
        </p:txBody>
      </p:sp>
      <p:pic>
        <p:nvPicPr>
          <p:cNvPr id="4" name="Picture 4">
            <a:extLst>
              <a:ext uri="{FF2B5EF4-FFF2-40B4-BE49-F238E27FC236}">
                <a16:creationId xmlns:a16="http://schemas.microsoft.com/office/drawing/2014/main" id="{B1EB03FA-8A3D-F0A9-CF1E-92F62D5BA672}"/>
              </a:ext>
            </a:extLst>
          </p:cNvPr>
          <p:cNvPicPr>
            <a:picLocks noChangeAspect="1"/>
          </p:cNvPicPr>
          <p:nvPr/>
        </p:nvPicPr>
        <p:blipFill>
          <a:blip r:embed="rId2"/>
          <a:stretch>
            <a:fillRect/>
          </a:stretch>
        </p:blipFill>
        <p:spPr>
          <a:xfrm>
            <a:off x="10371678" y="4864172"/>
            <a:ext cx="1862056" cy="1862056"/>
          </a:xfrm>
          <a:prstGeom prst="rect">
            <a:avLst/>
          </a:prstGeom>
        </p:spPr>
      </p:pic>
    </p:spTree>
    <p:extLst>
      <p:ext uri="{BB962C8B-B14F-4D97-AF65-F5344CB8AC3E}">
        <p14:creationId xmlns:p14="http://schemas.microsoft.com/office/powerpoint/2010/main" val="127715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text, sign&#10;&#10;Description automatically generated">
            <a:extLst>
              <a:ext uri="{FF2B5EF4-FFF2-40B4-BE49-F238E27FC236}">
                <a16:creationId xmlns:a16="http://schemas.microsoft.com/office/drawing/2014/main" id="{57ABB112-52C4-7452-61A4-ABB3D0EFA920}"/>
              </a:ext>
            </a:extLst>
          </p:cNvPr>
          <p:cNvPicPr>
            <a:picLocks noChangeAspect="1"/>
          </p:cNvPicPr>
          <p:nvPr/>
        </p:nvPicPr>
        <p:blipFill rotWithShape="1">
          <a:blip r:embed="rId2">
            <a:duotone>
              <a:schemeClr val="bg2">
                <a:shade val="45000"/>
                <a:satMod val="135000"/>
              </a:schemeClr>
              <a:prstClr val="white"/>
            </a:duotone>
            <a:alphaModFix amt="25000"/>
          </a:blip>
          <a:srcRect l="15566" r="9767" b="-1"/>
          <a:stretch/>
        </p:blipFill>
        <p:spPr>
          <a:xfrm>
            <a:off x="20" y="-65841"/>
            <a:ext cx="12191980" cy="7017915"/>
          </a:xfrm>
          <a:prstGeom prst="rect">
            <a:avLst/>
          </a:prstGeom>
        </p:spPr>
      </p:pic>
      <p:sp>
        <p:nvSpPr>
          <p:cNvPr id="2" name="Title 1">
            <a:extLst>
              <a:ext uri="{FF2B5EF4-FFF2-40B4-BE49-F238E27FC236}">
                <a16:creationId xmlns:a16="http://schemas.microsoft.com/office/drawing/2014/main" id="{18AA1E59-716D-BCD4-DEC5-DA20B5CF1199}"/>
              </a:ext>
            </a:extLst>
          </p:cNvPr>
          <p:cNvSpPr>
            <a:spLocks noGrp="1"/>
          </p:cNvSpPr>
          <p:nvPr>
            <p:ph type="title"/>
          </p:nvPr>
        </p:nvSpPr>
        <p:spPr>
          <a:xfrm>
            <a:off x="643467" y="639099"/>
            <a:ext cx="3647493" cy="4965833"/>
          </a:xfrm>
        </p:spPr>
        <p:txBody>
          <a:bodyPr>
            <a:normAutofit/>
          </a:bodyPr>
          <a:lstStyle/>
          <a:p>
            <a:pPr algn="r"/>
            <a:r>
              <a:rPr lang="en-US"/>
              <a:t>Our Process</a:t>
            </a:r>
          </a:p>
        </p:txBody>
      </p:sp>
      <p:cxnSp>
        <p:nvCxnSpPr>
          <p:cNvPr id="14" name="Straight Connector 13">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81ECDD-D9B4-EB5B-2EB3-1E1B36724059}"/>
              </a:ext>
            </a:extLst>
          </p:cNvPr>
          <p:cNvSpPr>
            <a:spLocks noGrp="1"/>
          </p:cNvSpPr>
          <p:nvPr>
            <p:ph idx="1"/>
          </p:nvPr>
        </p:nvSpPr>
        <p:spPr>
          <a:xfrm>
            <a:off x="5017568" y="1147099"/>
            <a:ext cx="6591346" cy="4965833"/>
          </a:xfrm>
        </p:spPr>
        <p:txBody>
          <a:bodyPr vert="horz" lIns="91440" tIns="45720" rIns="91440" bIns="45720" rtlCol="0">
            <a:normAutofit/>
          </a:bodyPr>
          <a:lstStyle/>
          <a:p>
            <a:pPr>
              <a:lnSpc>
                <a:spcPct val="90000"/>
              </a:lnSpc>
            </a:pPr>
            <a:r>
              <a:rPr lang="en-US" b="1">
                <a:ea typeface="+mn-lt"/>
                <a:cs typeface="+mn-lt"/>
              </a:rPr>
              <a:t>Emphasize</a:t>
            </a:r>
            <a:r>
              <a:rPr lang="en-US">
                <a:ea typeface="+mn-lt"/>
                <a:cs typeface="+mn-lt"/>
              </a:rPr>
              <a:t>: Identifying what features are required for the product.</a:t>
            </a:r>
            <a:endParaRPr lang="en-US"/>
          </a:p>
          <a:p>
            <a:pPr>
              <a:lnSpc>
                <a:spcPct val="90000"/>
              </a:lnSpc>
              <a:buClr>
                <a:srgbClr val="8D1515"/>
              </a:buClr>
            </a:pPr>
            <a:r>
              <a:rPr lang="en-US" b="1">
                <a:ea typeface="+mn-lt"/>
                <a:cs typeface="+mn-lt"/>
              </a:rPr>
              <a:t>Define</a:t>
            </a:r>
            <a:r>
              <a:rPr lang="en-US">
                <a:ea typeface="+mn-lt"/>
                <a:cs typeface="+mn-lt"/>
              </a:rPr>
              <a:t>: Creating a problem definition that addresses the problem and indicates what the solution is should primarily contain.</a:t>
            </a:r>
            <a:endParaRPr lang="en-US"/>
          </a:p>
          <a:p>
            <a:pPr>
              <a:lnSpc>
                <a:spcPct val="90000"/>
              </a:lnSpc>
              <a:buClr>
                <a:srgbClr val="8D1515"/>
              </a:buClr>
            </a:pPr>
            <a:r>
              <a:rPr lang="en-US" b="1">
                <a:ea typeface="+mn-lt"/>
                <a:cs typeface="+mn-lt"/>
              </a:rPr>
              <a:t>Ideate: </a:t>
            </a:r>
            <a:r>
              <a:rPr lang="en-US">
                <a:ea typeface="+mn-lt"/>
                <a:cs typeface="+mn-lt"/>
              </a:rPr>
              <a:t>Generating concepts of product models and sketches.</a:t>
            </a:r>
            <a:endParaRPr lang="en-US"/>
          </a:p>
          <a:p>
            <a:pPr>
              <a:lnSpc>
                <a:spcPct val="90000"/>
              </a:lnSpc>
              <a:buClr>
                <a:srgbClr val="8D1515"/>
              </a:buClr>
            </a:pPr>
            <a:r>
              <a:rPr lang="en-US" b="1">
                <a:ea typeface="+mn-lt"/>
                <a:cs typeface="+mn-lt"/>
              </a:rPr>
              <a:t>Prototype</a:t>
            </a:r>
            <a:r>
              <a:rPr lang="en-US">
                <a:ea typeface="+mn-lt"/>
                <a:cs typeface="+mn-lt"/>
              </a:rPr>
              <a:t>: Developing specific and comprehensive prototypes encompassing key design criteria.</a:t>
            </a:r>
            <a:endParaRPr lang="en-US"/>
          </a:p>
          <a:p>
            <a:pPr>
              <a:lnSpc>
                <a:spcPct val="90000"/>
              </a:lnSpc>
              <a:buClr>
                <a:srgbClr val="8D1515"/>
              </a:buClr>
            </a:pPr>
            <a:r>
              <a:rPr lang="en-US" b="1">
                <a:ea typeface="+mn-lt"/>
                <a:cs typeface="+mn-lt"/>
              </a:rPr>
              <a:t>Test</a:t>
            </a:r>
            <a:r>
              <a:rPr lang="en-US">
                <a:ea typeface="+mn-lt"/>
                <a:cs typeface="+mn-lt"/>
              </a:rPr>
              <a:t>: Testing the performance and fallibility of specifications in comprehensive prototypes.</a:t>
            </a:r>
            <a:endParaRPr lang="en-US"/>
          </a:p>
          <a:p>
            <a:pPr>
              <a:lnSpc>
                <a:spcPct val="90000"/>
              </a:lnSpc>
              <a:buClr>
                <a:srgbClr val="8D1515"/>
              </a:buClr>
            </a:pPr>
            <a:endParaRPr lang="en-US"/>
          </a:p>
        </p:txBody>
      </p:sp>
    </p:spTree>
    <p:extLst>
      <p:ext uri="{BB962C8B-B14F-4D97-AF65-F5344CB8AC3E}">
        <p14:creationId xmlns:p14="http://schemas.microsoft.com/office/powerpoint/2010/main" val="42535235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AE387DD-FF5E-4416-A165-4BFED47A684E}"/>
              </a:ext>
            </a:extLst>
          </p:cNvPr>
          <p:cNvSpPr>
            <a:spLocks noGrp="1"/>
          </p:cNvSpPr>
          <p:nvPr>
            <p:ph type="title"/>
          </p:nvPr>
        </p:nvSpPr>
        <p:spPr>
          <a:xfrm>
            <a:off x="535021" y="685800"/>
            <a:ext cx="2639962" cy="5105400"/>
          </a:xfrm>
        </p:spPr>
        <p:txBody>
          <a:bodyPr>
            <a:normAutofit/>
          </a:bodyPr>
          <a:lstStyle/>
          <a:p>
            <a:r>
              <a:rPr lang="en-US">
                <a:solidFill>
                  <a:srgbClr val="FFFFFF"/>
                </a:solidFill>
              </a:rPr>
              <a:t>Our Solution</a:t>
            </a:r>
          </a:p>
        </p:txBody>
      </p:sp>
      <p:grpSp>
        <p:nvGrpSpPr>
          <p:cNvPr id="13" name="Group 1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0300D302-D136-5B5B-98A4-CC6E16E72D22}"/>
              </a:ext>
            </a:extLst>
          </p:cNvPr>
          <p:cNvGraphicFramePr>
            <a:graphicFrameLocks noGrp="1"/>
          </p:cNvGraphicFramePr>
          <p:nvPr>
            <p:ph idx="1"/>
            <p:extLst>
              <p:ext uri="{D42A27DB-BD31-4B8C-83A1-F6EECF244321}">
                <p14:modId xmlns:p14="http://schemas.microsoft.com/office/powerpoint/2010/main" val="350363791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16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F56FD617-ABEF-5C1B-AA72-88EB02385503}"/>
              </a:ext>
            </a:extLst>
          </p:cNvPr>
          <p:cNvPicPr>
            <a:picLocks noChangeAspect="1"/>
          </p:cNvPicPr>
          <p:nvPr/>
        </p:nvPicPr>
        <p:blipFill rotWithShape="1">
          <a:blip r:embed="rId2">
            <a:duotone>
              <a:schemeClr val="bg2">
                <a:shade val="45000"/>
                <a:satMod val="135000"/>
              </a:schemeClr>
              <a:prstClr val="white"/>
            </a:duotone>
            <a:alphaModFix amt="25000"/>
          </a:blip>
          <a:srcRect t="983" r="-2" b="14619"/>
          <a:stretch/>
        </p:blipFill>
        <p:spPr>
          <a:xfrm>
            <a:off x="20" y="10"/>
            <a:ext cx="12191980" cy="6857990"/>
          </a:xfrm>
          <a:prstGeom prst="rect">
            <a:avLst/>
          </a:prstGeom>
        </p:spPr>
      </p:pic>
      <p:sp>
        <p:nvSpPr>
          <p:cNvPr id="2" name="Title 1">
            <a:extLst>
              <a:ext uri="{FF2B5EF4-FFF2-40B4-BE49-F238E27FC236}">
                <a16:creationId xmlns:a16="http://schemas.microsoft.com/office/drawing/2014/main" id="{4115AD34-6299-4C14-7606-B4DAFEEAEBD7}"/>
              </a:ext>
            </a:extLst>
          </p:cNvPr>
          <p:cNvSpPr>
            <a:spLocks noGrp="1"/>
          </p:cNvSpPr>
          <p:nvPr>
            <p:ph type="title"/>
          </p:nvPr>
        </p:nvSpPr>
        <p:spPr>
          <a:xfrm>
            <a:off x="643467" y="639099"/>
            <a:ext cx="3647493" cy="4965833"/>
          </a:xfrm>
        </p:spPr>
        <p:txBody>
          <a:bodyPr>
            <a:normAutofit/>
          </a:bodyPr>
          <a:lstStyle/>
          <a:p>
            <a:pPr algn="r"/>
            <a:r>
              <a:rPr lang="en-US" b="0">
                <a:ea typeface="+mj-lt"/>
                <a:cs typeface="+mj-lt"/>
              </a:rPr>
              <a:t>Problem Statement</a:t>
            </a:r>
            <a:endParaRPr lang="en-US"/>
          </a:p>
        </p:txBody>
      </p:sp>
      <p:cxnSp>
        <p:nvCxnSpPr>
          <p:cNvPr id="11" name="Straight Connector 10">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DB38E8-0D28-B949-B8E2-6BC063F41A1C}"/>
              </a:ext>
            </a:extLst>
          </p:cNvPr>
          <p:cNvSpPr>
            <a:spLocks noGrp="1"/>
          </p:cNvSpPr>
          <p:nvPr>
            <p:ph idx="1"/>
          </p:nvPr>
        </p:nvSpPr>
        <p:spPr>
          <a:xfrm>
            <a:off x="4979938" y="639099"/>
            <a:ext cx="6591346" cy="4965833"/>
          </a:xfrm>
        </p:spPr>
        <p:txBody>
          <a:bodyPr vert="horz" lIns="91440" tIns="45720" rIns="91440" bIns="45720" rtlCol="0">
            <a:normAutofit/>
          </a:bodyPr>
          <a:lstStyle/>
          <a:p>
            <a:r>
              <a:rPr lang="en-US">
                <a:ea typeface="+mn-lt"/>
                <a:cs typeface="+mn-lt"/>
              </a:rPr>
              <a:t>Mill Street Brewery needs a programmed interface that allows the user to impute system and conveyor speeds, resulting in the identification of various regions where the process isn’t running optimally. The product should be usable offline, set production line speeds according to V-curve theory, and result in an overall efficiency increase of at least 2%. In addition, the product will display flexibility by allowing the user to switch between different types of brewery lines (can, bottle, and keg).</a:t>
            </a:r>
            <a:endParaRPr lang="en-US"/>
          </a:p>
          <a:p>
            <a:endParaRPr lang="en-US"/>
          </a:p>
        </p:txBody>
      </p:sp>
    </p:spTree>
    <p:extLst>
      <p:ext uri="{BB962C8B-B14F-4D97-AF65-F5344CB8AC3E}">
        <p14:creationId xmlns:p14="http://schemas.microsoft.com/office/powerpoint/2010/main" val="37434472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1769E6-6A2F-4023-9C9A-969AFA634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903E110-19EA-E6BC-C3BA-E2816658AB8C}"/>
              </a:ext>
            </a:extLst>
          </p:cNvPr>
          <p:cNvPicPr>
            <a:picLocks noChangeAspect="1"/>
          </p:cNvPicPr>
          <p:nvPr/>
        </p:nvPicPr>
        <p:blipFill rotWithShape="1">
          <a:blip r:embed="rId3"/>
          <a:srcRect l="9091" t="30478" r="1" b="20687"/>
          <a:stretch/>
        </p:blipFill>
        <p:spPr>
          <a:xfrm>
            <a:off x="20" y="10"/>
            <a:ext cx="12191980" cy="6857990"/>
          </a:xfrm>
          <a:prstGeom prst="rect">
            <a:avLst/>
          </a:prstGeom>
        </p:spPr>
      </p:pic>
      <p:sp>
        <p:nvSpPr>
          <p:cNvPr id="11" name="Freeform 15">
            <a:extLst>
              <a:ext uri="{FF2B5EF4-FFF2-40B4-BE49-F238E27FC236}">
                <a16:creationId xmlns:a16="http://schemas.microsoft.com/office/drawing/2014/main" id="{41DE3563-FE44-4682-B3F5-E0AA18B0A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05669" y="-16933"/>
            <a:ext cx="922020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E83F963-B9F6-4248-912A-BE582EFC16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4" name="Freeform 6">
              <a:extLst>
                <a:ext uri="{FF2B5EF4-FFF2-40B4-BE49-F238E27FC236}">
                  <a16:creationId xmlns:a16="http://schemas.microsoft.com/office/drawing/2014/main" id="{47FD880B-DA95-4A0B-9298-8EC96663E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074FE560-05E6-4174-910E-954765C03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6E66F806-BB41-437D-A6F5-EF38B905B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F7FCB6E1-7EFB-4C62-B998-3BDD4158C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A88CA256-E10C-44C7-AECB-169D80F3D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B922EDC1-00A2-467E-8E99-8DD132679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45DA360-CC22-889F-1389-D5DA2E4274F6}"/>
              </a:ext>
            </a:extLst>
          </p:cNvPr>
          <p:cNvSpPr>
            <a:spLocks noGrp="1"/>
          </p:cNvSpPr>
          <p:nvPr>
            <p:ph type="title"/>
          </p:nvPr>
        </p:nvSpPr>
        <p:spPr>
          <a:xfrm>
            <a:off x="3970867" y="558800"/>
            <a:ext cx="7535333" cy="1413933"/>
          </a:xfrm>
        </p:spPr>
        <p:txBody>
          <a:bodyPr>
            <a:normAutofit/>
          </a:bodyPr>
          <a:lstStyle/>
          <a:p>
            <a:r>
              <a:rPr lang="en-US" b="0">
                <a:solidFill>
                  <a:schemeClr val="bg1"/>
                </a:solidFill>
                <a:ea typeface="+mj-lt"/>
                <a:cs typeface="+mj-lt"/>
              </a:rPr>
              <a:t>Design Criteria</a:t>
            </a:r>
            <a:endParaRPr lang="en-US">
              <a:solidFill>
                <a:schemeClr val="bg1"/>
              </a:solidFill>
            </a:endParaRPr>
          </a:p>
        </p:txBody>
      </p:sp>
      <p:sp>
        <p:nvSpPr>
          <p:cNvPr id="3" name="Content Placeholder 2">
            <a:extLst>
              <a:ext uri="{FF2B5EF4-FFF2-40B4-BE49-F238E27FC236}">
                <a16:creationId xmlns:a16="http://schemas.microsoft.com/office/drawing/2014/main" id="{99917C2A-454A-338B-BCB6-F2B037F4B374}"/>
              </a:ext>
            </a:extLst>
          </p:cNvPr>
          <p:cNvSpPr>
            <a:spLocks noGrp="1"/>
          </p:cNvSpPr>
          <p:nvPr>
            <p:ph idx="1"/>
          </p:nvPr>
        </p:nvSpPr>
        <p:spPr>
          <a:xfrm>
            <a:off x="3970867" y="2048933"/>
            <a:ext cx="7532156" cy="3742267"/>
          </a:xfrm>
        </p:spPr>
        <p:txBody>
          <a:bodyPr vert="horz" lIns="91440" tIns="45720" rIns="91440" bIns="45720" rtlCol="0">
            <a:normAutofit/>
          </a:bodyPr>
          <a:lstStyle/>
          <a:p>
            <a:r>
              <a:rPr lang="en-US">
                <a:solidFill>
                  <a:schemeClr val="bg1"/>
                </a:solidFill>
                <a:ea typeface="+mn-lt"/>
                <a:cs typeface="+mn-lt"/>
              </a:rPr>
              <a:t>Offline Flexibility </a:t>
            </a:r>
            <a:endParaRPr lang="en-US">
              <a:solidFill>
                <a:schemeClr val="bg1"/>
              </a:solidFill>
            </a:endParaRPr>
          </a:p>
          <a:p>
            <a:r>
              <a:rPr lang="en-US">
                <a:solidFill>
                  <a:schemeClr val="bg1"/>
                </a:solidFill>
                <a:ea typeface="+mn-lt"/>
                <a:cs typeface="+mn-lt"/>
              </a:rPr>
              <a:t>Aesthetically Pleasing</a:t>
            </a:r>
            <a:endParaRPr lang="en-US">
              <a:solidFill>
                <a:schemeClr val="bg1"/>
              </a:solidFill>
            </a:endParaRPr>
          </a:p>
          <a:p>
            <a:r>
              <a:rPr lang="en-US">
                <a:solidFill>
                  <a:schemeClr val="bg1"/>
                </a:solidFill>
                <a:ea typeface="+mn-lt"/>
                <a:cs typeface="+mn-lt"/>
              </a:rPr>
              <a:t>Easy to Operate/Learn</a:t>
            </a:r>
            <a:endParaRPr lang="en-US">
              <a:solidFill>
                <a:schemeClr val="bg1"/>
              </a:solidFill>
            </a:endParaRPr>
          </a:p>
          <a:p>
            <a:r>
              <a:rPr lang="en-US">
                <a:solidFill>
                  <a:schemeClr val="bg1"/>
                </a:solidFill>
                <a:ea typeface="+mn-lt"/>
                <a:cs typeface="+mn-lt"/>
              </a:rPr>
              <a:t>Provides User with Data to Achieve +2% OEE</a:t>
            </a:r>
            <a:endParaRPr lang="en-US">
              <a:solidFill>
                <a:schemeClr val="bg1"/>
              </a:solidFill>
            </a:endParaRPr>
          </a:p>
          <a:p>
            <a:r>
              <a:rPr lang="en-US">
                <a:solidFill>
                  <a:schemeClr val="bg1"/>
                </a:solidFill>
                <a:ea typeface="+mn-lt"/>
                <a:cs typeface="+mn-lt"/>
              </a:rPr>
              <a:t>Longevity and Low Maintenance</a:t>
            </a: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52389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Illuminated server room panel">
            <a:extLst>
              <a:ext uri="{FF2B5EF4-FFF2-40B4-BE49-F238E27FC236}">
                <a16:creationId xmlns:a16="http://schemas.microsoft.com/office/drawing/2014/main" id="{2F13C148-4531-090F-380D-99D608E21B2E}"/>
              </a:ext>
            </a:extLst>
          </p:cNvPr>
          <p:cNvPicPr>
            <a:picLocks noChangeAspect="1"/>
          </p:cNvPicPr>
          <p:nvPr/>
        </p:nvPicPr>
        <p:blipFill rotWithShape="1">
          <a:blip r:embed="rId3"/>
          <a:srcRect l="17397" r="31101" b="-3"/>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7" name="Group 46">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48"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9"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0"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1"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2"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3"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EA2C127A-F0BC-58FF-B2A4-BFFAE3267BC2}"/>
              </a:ext>
            </a:extLst>
          </p:cNvPr>
          <p:cNvSpPr>
            <a:spLocks noGrp="1"/>
          </p:cNvSpPr>
          <p:nvPr>
            <p:ph type="title"/>
          </p:nvPr>
        </p:nvSpPr>
        <p:spPr>
          <a:xfrm>
            <a:off x="972080" y="685800"/>
            <a:ext cx="5260680" cy="1752599"/>
          </a:xfrm>
        </p:spPr>
        <p:txBody>
          <a:bodyPr>
            <a:normAutofit/>
          </a:bodyPr>
          <a:lstStyle/>
          <a:p>
            <a:pPr algn="l"/>
            <a:r>
              <a:rPr lang="en-US" b="0">
                <a:ea typeface="+mj-lt"/>
                <a:cs typeface="+mj-lt"/>
              </a:rPr>
              <a:t>Design Assumptions</a:t>
            </a:r>
            <a:endParaRPr lang="en-US"/>
          </a:p>
        </p:txBody>
      </p:sp>
      <p:sp>
        <p:nvSpPr>
          <p:cNvPr id="3" name="Content Placeholder 2">
            <a:extLst>
              <a:ext uri="{FF2B5EF4-FFF2-40B4-BE49-F238E27FC236}">
                <a16:creationId xmlns:a16="http://schemas.microsoft.com/office/drawing/2014/main" id="{498DFFBF-58E6-0CD7-2E10-DB49740D0549}"/>
              </a:ext>
            </a:extLst>
          </p:cNvPr>
          <p:cNvSpPr>
            <a:spLocks noGrp="1"/>
          </p:cNvSpPr>
          <p:nvPr>
            <p:ph idx="1"/>
          </p:nvPr>
        </p:nvSpPr>
        <p:spPr>
          <a:xfrm>
            <a:off x="643468" y="2666999"/>
            <a:ext cx="5260680" cy="3124201"/>
          </a:xfrm>
        </p:spPr>
        <p:txBody>
          <a:bodyPr vert="horz" lIns="91440" tIns="45720" rIns="91440" bIns="45720" rtlCol="0">
            <a:normAutofit/>
          </a:bodyPr>
          <a:lstStyle/>
          <a:p>
            <a:pPr>
              <a:lnSpc>
                <a:spcPct val="90000"/>
              </a:lnSpc>
            </a:pPr>
            <a:r>
              <a:rPr lang="en-US" sz="1900">
                <a:ea typeface="+mn-lt"/>
                <a:cs typeface="+mn-lt"/>
              </a:rPr>
              <a:t>Product will provide data-interpretation and feedback (not data gathering)</a:t>
            </a:r>
            <a:endParaRPr lang="en-US" sz="1900"/>
          </a:p>
          <a:p>
            <a:pPr>
              <a:lnSpc>
                <a:spcPct val="90000"/>
              </a:lnSpc>
            </a:pPr>
            <a:r>
              <a:rPr lang="en-US" sz="1900">
                <a:ea typeface="+mn-lt"/>
                <a:cs typeface="+mn-lt"/>
              </a:rPr>
              <a:t>All client data is considered real and V-Curve produced data is perfectly ideal</a:t>
            </a:r>
            <a:endParaRPr lang="en-US" sz="1900"/>
          </a:p>
          <a:p>
            <a:pPr>
              <a:lnSpc>
                <a:spcPct val="90000"/>
              </a:lnSpc>
            </a:pPr>
            <a:r>
              <a:rPr lang="en-US" sz="1900">
                <a:ea typeface="+mn-lt"/>
                <a:cs typeface="+mn-lt"/>
              </a:rPr>
              <a:t>Data nomenclature will be used to dictate conveyor speeds </a:t>
            </a:r>
            <a:endParaRPr lang="en-US" sz="1900"/>
          </a:p>
          <a:p>
            <a:pPr>
              <a:lnSpc>
                <a:spcPct val="90000"/>
              </a:lnSpc>
            </a:pPr>
            <a:r>
              <a:rPr lang="en-US" sz="1900">
                <a:ea typeface="+mn-lt"/>
                <a:cs typeface="+mn-lt"/>
              </a:rPr>
              <a:t>OEE will be calculated based on overall cpm error</a:t>
            </a:r>
            <a:endParaRPr lang="en-US" sz="1900"/>
          </a:p>
          <a:p>
            <a:pPr>
              <a:lnSpc>
                <a:spcPct val="90000"/>
              </a:lnSpc>
              <a:buClr>
                <a:srgbClr val="8D1515"/>
              </a:buClr>
            </a:pPr>
            <a:r>
              <a:rPr lang="en-US" sz="1900"/>
              <a:t>Filler is the process bottleneck</a:t>
            </a:r>
          </a:p>
          <a:p>
            <a:pPr>
              <a:lnSpc>
                <a:spcPct val="90000"/>
              </a:lnSpc>
            </a:pPr>
            <a:endParaRPr lang="en-US" sz="1900"/>
          </a:p>
        </p:txBody>
      </p:sp>
    </p:spTree>
    <p:extLst>
      <p:ext uri="{BB962C8B-B14F-4D97-AF65-F5344CB8AC3E}">
        <p14:creationId xmlns:p14="http://schemas.microsoft.com/office/powerpoint/2010/main" val="33763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1FAA6D-0046-4A2F-8E6E-21A4842E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photo of colourful graph data">
            <a:extLst>
              <a:ext uri="{FF2B5EF4-FFF2-40B4-BE49-F238E27FC236}">
                <a16:creationId xmlns:a16="http://schemas.microsoft.com/office/drawing/2014/main" id="{E61BE65C-3058-915B-4A65-526E90886652}"/>
              </a:ext>
            </a:extLst>
          </p:cNvPr>
          <p:cNvPicPr>
            <a:picLocks noChangeAspect="1"/>
          </p:cNvPicPr>
          <p:nvPr/>
        </p:nvPicPr>
        <p:blipFill rotWithShape="1">
          <a:blip r:embed="rId3"/>
          <a:srcRect l="55243" t="9090" r="2971" b="8"/>
          <a:stretch/>
        </p:blipFill>
        <p:spPr>
          <a:xfrm>
            <a:off x="20" y="10"/>
            <a:ext cx="4726526" cy="6857990"/>
          </a:xfrm>
          <a:prstGeom prst="rect">
            <a:avLst/>
          </a:prstGeom>
        </p:spPr>
      </p:pic>
      <p:grpSp>
        <p:nvGrpSpPr>
          <p:cNvPr id="11" name="Group 10">
            <a:extLst>
              <a:ext uri="{FF2B5EF4-FFF2-40B4-BE49-F238E27FC236}">
                <a16:creationId xmlns:a16="http://schemas.microsoft.com/office/drawing/2014/main" id="{62E3E11F-3694-4A25-A6CA-2EC311F18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80D1B0BD-8DCD-47A1-96F6-2C225035A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24A95C9A-B923-432F-9745-6446EF8D5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ECD1690-220A-4E9A-8B42-6231686EA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806DE5A7-D018-46AF-BDF7-6CDCC6C3F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43AE4CE0-B238-4049-B45D-71494D777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3BB59F37-4598-48D0-9D73-9F329F882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37017D10-4E71-48C1-AD3D-C35CFF6B3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ED5EA6CC-320E-4952-AF54-24697E7F9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8AE947FD-5039-485D-B8C4-761C15A95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6CBE0E4-EED1-AA47-74AB-C0453D6EC5C3}"/>
              </a:ext>
            </a:extLst>
          </p:cNvPr>
          <p:cNvSpPr>
            <a:spLocks noGrp="1"/>
          </p:cNvSpPr>
          <p:nvPr>
            <p:ph type="title"/>
          </p:nvPr>
        </p:nvSpPr>
        <p:spPr>
          <a:xfrm>
            <a:off x="4075288" y="158986"/>
            <a:ext cx="7345891" cy="1413933"/>
          </a:xfrm>
        </p:spPr>
        <p:txBody>
          <a:bodyPr>
            <a:normAutofit/>
          </a:bodyPr>
          <a:lstStyle/>
          <a:p>
            <a:r>
              <a:rPr lang="en-US"/>
              <a:t>The Convey Advantage</a:t>
            </a:r>
          </a:p>
        </p:txBody>
      </p:sp>
      <p:sp>
        <p:nvSpPr>
          <p:cNvPr id="3" name="Content Placeholder 2">
            <a:extLst>
              <a:ext uri="{FF2B5EF4-FFF2-40B4-BE49-F238E27FC236}">
                <a16:creationId xmlns:a16="http://schemas.microsoft.com/office/drawing/2014/main" id="{0D5C1894-9A62-B852-6C47-BB61B34A7579}"/>
              </a:ext>
            </a:extLst>
          </p:cNvPr>
          <p:cNvSpPr>
            <a:spLocks noGrp="1"/>
          </p:cNvSpPr>
          <p:nvPr>
            <p:ph idx="1"/>
          </p:nvPr>
        </p:nvSpPr>
        <p:spPr>
          <a:xfrm>
            <a:off x="4229571" y="2143007"/>
            <a:ext cx="7659156" cy="3742267"/>
          </a:xfrm>
        </p:spPr>
        <p:txBody>
          <a:bodyPr vert="horz" lIns="91440" tIns="45720" rIns="91440" bIns="45720" rtlCol="0" anchor="ctr">
            <a:noAutofit/>
          </a:bodyPr>
          <a:lstStyle/>
          <a:p>
            <a:pPr>
              <a:lnSpc>
                <a:spcPct val="90000"/>
              </a:lnSpc>
            </a:pPr>
            <a:r>
              <a:rPr lang="en-US" sz="2200"/>
              <a:t>Easily input large amounts of data as excel sheets</a:t>
            </a:r>
          </a:p>
          <a:p>
            <a:pPr>
              <a:lnSpc>
                <a:spcPct val="90000"/>
              </a:lnSpc>
              <a:buClr>
                <a:srgbClr val="8D1515"/>
              </a:buClr>
            </a:pPr>
            <a:r>
              <a:rPr lang="en-US" sz="2200"/>
              <a:t>All data is shown in a simple and easy to understand format</a:t>
            </a:r>
          </a:p>
          <a:p>
            <a:pPr>
              <a:lnSpc>
                <a:spcPct val="90000"/>
              </a:lnSpc>
              <a:buClr>
                <a:srgbClr val="8D1515"/>
              </a:buClr>
            </a:pPr>
            <a:r>
              <a:rPr lang="en-US" sz="2200"/>
              <a:t>Interest threshold functionality to assist users in data analysis </a:t>
            </a:r>
          </a:p>
          <a:p>
            <a:pPr>
              <a:lnSpc>
                <a:spcPct val="90000"/>
              </a:lnSpc>
              <a:buClr>
                <a:srgbClr val="8D1515"/>
              </a:buClr>
            </a:pPr>
            <a:r>
              <a:rPr lang="en-US" sz="2200"/>
              <a:t>Lock screen allows the program to be secure from unwanted users</a:t>
            </a:r>
          </a:p>
          <a:p>
            <a:pPr>
              <a:lnSpc>
                <a:spcPct val="90000"/>
              </a:lnSpc>
              <a:buClr>
                <a:srgbClr val="8D1515"/>
              </a:buClr>
            </a:pPr>
            <a:r>
              <a:rPr lang="en-US" sz="2200"/>
              <a:t>Low latency interface allows almost instant relay of information to user</a:t>
            </a:r>
          </a:p>
          <a:p>
            <a:pPr>
              <a:lnSpc>
                <a:spcPct val="90000"/>
              </a:lnSpc>
              <a:buClr>
                <a:srgbClr val="8D1515"/>
              </a:buClr>
            </a:pPr>
            <a:r>
              <a:rPr lang="en-US" sz="2200"/>
              <a:t>Software is flexible </a:t>
            </a:r>
          </a:p>
          <a:p>
            <a:pPr lvl="1">
              <a:lnSpc>
                <a:spcPct val="90000"/>
              </a:lnSpc>
              <a:buClr>
                <a:srgbClr val="8D1515"/>
              </a:buClr>
            </a:pPr>
            <a:r>
              <a:rPr lang="en-US" sz="2200"/>
              <a:t>Usable on IOS, Android, and Windows </a:t>
            </a:r>
          </a:p>
          <a:p>
            <a:pPr lvl="1">
              <a:lnSpc>
                <a:spcPct val="90000"/>
              </a:lnSpc>
              <a:buClr>
                <a:srgbClr val="8D1515"/>
              </a:buClr>
            </a:pPr>
            <a:r>
              <a:rPr lang="en-US" sz="2200"/>
              <a:t>Works on Phones, Tablets, and Computers</a:t>
            </a:r>
          </a:p>
          <a:p>
            <a:pPr lvl="1">
              <a:lnSpc>
                <a:spcPct val="90000"/>
              </a:lnSpc>
              <a:buClr>
                <a:srgbClr val="8D1515"/>
              </a:buClr>
            </a:pPr>
            <a:r>
              <a:rPr lang="en-US" sz="2200">
                <a:ea typeface="+mn-lt"/>
                <a:cs typeface="+mn-lt"/>
              </a:rPr>
              <a:t>Technology works with both internet and offline settings</a:t>
            </a:r>
            <a:endParaRPr lang="en-US" sz="2200"/>
          </a:p>
          <a:p>
            <a:pPr>
              <a:lnSpc>
                <a:spcPct val="90000"/>
              </a:lnSpc>
              <a:buClr>
                <a:srgbClr val="8D1515"/>
              </a:buClr>
            </a:pPr>
            <a:r>
              <a:rPr lang="en-US" sz="2200"/>
              <a:t>Design is applicable to all industry processes, not just brewery!</a:t>
            </a:r>
          </a:p>
          <a:p>
            <a:pPr>
              <a:lnSpc>
                <a:spcPct val="90000"/>
              </a:lnSpc>
              <a:buClr>
                <a:srgbClr val="8D1515"/>
              </a:buClr>
            </a:pPr>
            <a:endParaRPr lang="en-US" sz="2000"/>
          </a:p>
        </p:txBody>
      </p:sp>
    </p:spTree>
    <p:extLst>
      <p:ext uri="{BB962C8B-B14F-4D97-AF65-F5344CB8AC3E}">
        <p14:creationId xmlns:p14="http://schemas.microsoft.com/office/powerpoint/2010/main" val="1173988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Parallax</vt:lpstr>
      <vt:lpstr>PowerPoint Presentation</vt:lpstr>
      <vt:lpstr>PowerPoint Presentation</vt:lpstr>
      <vt:lpstr>The Problem</vt:lpstr>
      <vt:lpstr>Our Process</vt:lpstr>
      <vt:lpstr>Our Solution</vt:lpstr>
      <vt:lpstr>Problem Statement</vt:lpstr>
      <vt:lpstr>Design Criteria</vt:lpstr>
      <vt:lpstr>Design Assumptions</vt:lpstr>
      <vt:lpstr>The Convey Advantage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Appleby</dc:creator>
  <cp:lastModifiedBy>Kole Cantor</cp:lastModifiedBy>
  <cp:revision>2</cp:revision>
  <dcterms:created xsi:type="dcterms:W3CDTF">2023-03-26T18:01:53Z</dcterms:created>
  <dcterms:modified xsi:type="dcterms:W3CDTF">2023-03-26T18:56:18Z</dcterms:modified>
</cp:coreProperties>
</file>