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58" r:id="rId6"/>
    <p:sldId id="260" r:id="rId7"/>
    <p:sldId id="278" r:id="rId8"/>
    <p:sldId id="259" r:id="rId9"/>
    <p:sldId id="272" r:id="rId10"/>
    <p:sldId id="261" r:id="rId11"/>
    <p:sldId id="273" r:id="rId12"/>
    <p:sldId id="274" r:id="rId13"/>
    <p:sldId id="265" r:id="rId14"/>
    <p:sldId id="263" r:id="rId15"/>
    <p:sldId id="275" r:id="rId16"/>
    <p:sldId id="276" r:id="rId17"/>
    <p:sldId id="277" r:id="rId18"/>
    <p:sldId id="267" r:id="rId19"/>
    <p:sldId id="269" r:id="rId20"/>
  </p:sldIdLst>
  <p:sldSz cx="18300700" cy="10299700"/>
  <p:notesSz cx="18300700" cy="10299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5161AC-F64A-42C2-9848-74472228BFAA}" v="717" dt="2024-03-15T14:51:20.877"/>
    <p1510:client id="{32A625C2-26E0-A0A8-D24B-F9A3EEBD1C1D}" v="79" dt="2024-03-15T13:05:36.748"/>
    <p1510:client id="{544C5954-2488-5F25-4078-C63C7AF8244F}" v="779" dt="2024-03-15T15:10:22.265"/>
    <p1510:client id="{5608C478-E91E-A280-B712-E93174C012AA}" v="1045" dt="2024-03-15T15:12:46.084"/>
    <p1510:client id="{ACFABE6C-156F-C5C2-A470-22934AA89DBE}" v="112" dt="2024-03-14T20:24:09.012"/>
    <p1510:client id="{B83EE25B-0632-E360-CCE8-0E3F086902D4}" v="3" dt="2024-03-15T05:13:11.145"/>
    <p1510:client id="{C0405FD1-CB80-3B70-C057-7999CB2A2444}" v="1054" dt="2024-03-14T21:30:30.125"/>
    <p1510:client id="{D6D1DA38-27F3-A889-5DE4-D597CFAA25B8}" v="136" dt="2024-03-14T21:10:41.882"/>
    <p1510:client id="{E27A5FFA-8ACA-4148-88A3-44E76D48EDDC}" v="2259" dt="2024-03-15T14:47:01.95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80"/>
        <p:guide pos="216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9563" cy="5159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10366375" y="0"/>
            <a:ext cx="7929563" cy="515938"/>
          </a:xfrm>
          <a:prstGeom prst="rect">
            <a:avLst/>
          </a:prstGeom>
        </p:spPr>
        <p:txBody>
          <a:bodyPr vert="horz" lIns="91440" tIns="45720" rIns="91440" bIns="45720" rtlCol="0"/>
          <a:lstStyle>
            <a:lvl1pPr algn="r">
              <a:defRPr sz="1200"/>
            </a:lvl1pPr>
          </a:lstStyle>
          <a:p>
            <a:fld id="{C62F62E3-6814-4B47-A118-34E6DEA21ED8}" type="datetimeFigureOut">
              <a:rPr lang="en-CA" smtClean="0"/>
              <a:t>2024-03-15</a:t>
            </a:fld>
            <a:endParaRPr lang="en-CA"/>
          </a:p>
        </p:txBody>
      </p:sp>
      <p:sp>
        <p:nvSpPr>
          <p:cNvPr id="4" name="Slide Image Placeholder 3"/>
          <p:cNvSpPr>
            <a:spLocks noGrp="1" noRot="1" noChangeAspect="1"/>
          </p:cNvSpPr>
          <p:nvPr>
            <p:ph type="sldImg" idx="2"/>
          </p:nvPr>
        </p:nvSpPr>
        <p:spPr>
          <a:xfrm>
            <a:off x="6061075" y="1287463"/>
            <a:ext cx="6178550" cy="3476625"/>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1830388" y="4956175"/>
            <a:ext cx="14639925" cy="4056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783763"/>
            <a:ext cx="7929563" cy="5159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10366375" y="9783763"/>
            <a:ext cx="7929563" cy="515937"/>
          </a:xfrm>
          <a:prstGeom prst="rect">
            <a:avLst/>
          </a:prstGeom>
        </p:spPr>
        <p:txBody>
          <a:bodyPr vert="horz" lIns="91440" tIns="45720" rIns="91440" bIns="45720" rtlCol="0" anchor="b"/>
          <a:lstStyle>
            <a:lvl1pPr algn="r">
              <a:defRPr sz="1200"/>
            </a:lvl1pPr>
          </a:lstStyle>
          <a:p>
            <a:fld id="{CAE6A479-78A6-449A-980A-3008936C68F1}" type="slidenum">
              <a:rPr lang="en-CA" smtClean="0"/>
              <a:t>‹#›</a:t>
            </a:fld>
            <a:endParaRPr lang="en-CA"/>
          </a:p>
        </p:txBody>
      </p:sp>
    </p:spTree>
    <p:extLst>
      <p:ext uri="{BB962C8B-B14F-4D97-AF65-F5344CB8AC3E}">
        <p14:creationId xmlns:p14="http://schemas.microsoft.com/office/powerpoint/2010/main" val="1918262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ea typeface="Calibri"/>
                <a:cs typeface="Calibri"/>
              </a:rPr>
              <a:t>Here the risks we </a:t>
            </a:r>
            <a:r>
              <a:rPr lang="en-US" err="1">
                <a:latin typeface="Calibri"/>
                <a:ea typeface="Calibri"/>
                <a:cs typeface="Calibri"/>
              </a:rPr>
              <a:t>mitagated</a:t>
            </a:r>
            <a:r>
              <a:rPr lang="en-US">
                <a:latin typeface="Calibri"/>
                <a:ea typeface="Calibri"/>
                <a:cs typeface="Calibri"/>
              </a:rPr>
              <a:t> after </a:t>
            </a:r>
            <a:r>
              <a:rPr lang="en-US" err="1">
                <a:latin typeface="Calibri"/>
                <a:ea typeface="Calibri"/>
                <a:cs typeface="Calibri"/>
              </a:rPr>
              <a:t>assesing</a:t>
            </a:r>
            <a:r>
              <a:rPr lang="en-US">
                <a:latin typeface="Calibri"/>
                <a:ea typeface="Calibri"/>
                <a:cs typeface="Calibri"/>
              </a:rPr>
              <a:t> our first prototype</a:t>
            </a:r>
          </a:p>
        </p:txBody>
      </p:sp>
      <p:sp>
        <p:nvSpPr>
          <p:cNvPr id="4" name="Slide Number Placeholder 3"/>
          <p:cNvSpPr>
            <a:spLocks noGrp="1"/>
          </p:cNvSpPr>
          <p:nvPr>
            <p:ph type="sldNum" sz="quarter" idx="5"/>
          </p:nvPr>
        </p:nvSpPr>
        <p:spPr/>
        <p:txBody>
          <a:bodyPr/>
          <a:lstStyle/>
          <a:p>
            <a:fld id="{CAE6A479-78A6-449A-980A-3008936C68F1}" type="slidenum">
              <a:rPr lang="en-CA" smtClean="0"/>
              <a:t>5</a:t>
            </a:fld>
            <a:endParaRPr lang="en-CA"/>
          </a:p>
        </p:txBody>
      </p:sp>
    </p:spTree>
    <p:extLst>
      <p:ext uri="{BB962C8B-B14F-4D97-AF65-F5344CB8AC3E}">
        <p14:creationId xmlns:p14="http://schemas.microsoft.com/office/powerpoint/2010/main" val="349264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a:solidFill>
                  <a:schemeClr val="accent4"/>
                </a:solidFill>
                <a:effectLst/>
                <a:latin typeface="Söhne"/>
              </a:rPr>
              <a:t>Problem:</a:t>
            </a:r>
            <a:r>
              <a:rPr lang="en-US" sz="1200" b="0" i="0">
                <a:solidFill>
                  <a:schemeClr val="accent4"/>
                </a:solidFill>
                <a:effectLst/>
                <a:latin typeface="Söhne"/>
              </a:rPr>
              <a:t> During initial testing, we identified a critical issue of motor overheating.</a:t>
            </a:r>
          </a:p>
          <a:p>
            <a:pPr algn="l"/>
            <a:r>
              <a:rPr lang="en-US" sz="1200" b="1" i="0">
                <a:solidFill>
                  <a:schemeClr val="accent4"/>
                </a:solidFill>
                <a:effectLst/>
                <a:latin typeface="Söhne"/>
              </a:rPr>
              <a:t>Description:</a:t>
            </a:r>
            <a:r>
              <a:rPr lang="en-US" sz="1200" b="0" i="0">
                <a:solidFill>
                  <a:schemeClr val="accent4"/>
                </a:solidFill>
                <a:effectLst/>
                <a:latin typeface="Söhne"/>
              </a:rPr>
              <a:t> After conducting several tests, it became evident that prolonged motor activity resulted in excessive heat generation. This posed a significant risk of damage to the motor and potential operational interruptions.</a:t>
            </a:r>
          </a:p>
          <a:p>
            <a:pPr algn="l"/>
            <a:r>
              <a:rPr lang="en-US" sz="1200" b="1" i="0">
                <a:solidFill>
                  <a:schemeClr val="accent4"/>
                </a:solidFill>
                <a:effectLst/>
                <a:latin typeface="Söhne"/>
              </a:rPr>
              <a:t>Our Solution:</a:t>
            </a:r>
            <a:r>
              <a:rPr lang="en-US" sz="1200" b="0" i="0">
                <a:solidFill>
                  <a:schemeClr val="accent4"/>
                </a:solidFill>
                <a:effectLst/>
                <a:latin typeface="Söhne"/>
              </a:rPr>
              <a:t> To mitigate this issue, we implemented an innovative air-cooling system. This involved the integration of a small fan positioned above the motor.</a:t>
            </a:r>
          </a:p>
          <a:p>
            <a:pPr algn="l"/>
            <a:r>
              <a:rPr lang="en-US" sz="1200" b="1" i="0">
                <a:solidFill>
                  <a:schemeClr val="accent4"/>
                </a:solidFill>
                <a:effectLst/>
                <a:latin typeface="Söhne"/>
              </a:rPr>
              <a:t>Outcome:</a:t>
            </a:r>
            <a:r>
              <a:rPr lang="en-US" sz="1200" b="0" i="0">
                <a:solidFill>
                  <a:schemeClr val="accent4"/>
                </a:solidFill>
                <a:effectLst/>
                <a:latin typeface="Söhne"/>
              </a:rPr>
              <a:t> The air-cooling system effectively regulates the motor's temperature, ensuring optimal performance and longevity. With this solution in place, we have successfully addressed the overheating concern, enhancing the reliability and durability of our testing device.</a:t>
            </a:r>
          </a:p>
          <a:p>
            <a:endParaRPr lang="en-CA"/>
          </a:p>
        </p:txBody>
      </p:sp>
      <p:sp>
        <p:nvSpPr>
          <p:cNvPr id="4" name="Slide Number Placeholder 3"/>
          <p:cNvSpPr>
            <a:spLocks noGrp="1"/>
          </p:cNvSpPr>
          <p:nvPr>
            <p:ph type="sldNum" sz="quarter" idx="5"/>
          </p:nvPr>
        </p:nvSpPr>
        <p:spPr/>
        <p:txBody>
          <a:bodyPr/>
          <a:lstStyle/>
          <a:p>
            <a:fld id="{CAE6A479-78A6-449A-980A-3008936C68F1}" type="slidenum">
              <a:rPr lang="en-CA" smtClean="0"/>
              <a:t>6</a:t>
            </a:fld>
            <a:endParaRPr lang="en-CA"/>
          </a:p>
        </p:txBody>
      </p:sp>
    </p:spTree>
    <p:extLst>
      <p:ext uri="{BB962C8B-B14F-4D97-AF65-F5344CB8AC3E}">
        <p14:creationId xmlns:p14="http://schemas.microsoft.com/office/powerpoint/2010/main" val="61094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solidFill>
                  <a:schemeClr val="accent4"/>
                </a:solidFill>
                <a:latin typeface="Söhne"/>
              </a:rPr>
              <a:t>Problem:</a:t>
            </a:r>
            <a:r>
              <a:rPr lang="en-US" sz="1200">
                <a:solidFill>
                  <a:schemeClr val="accent4"/>
                </a:solidFill>
                <a:latin typeface="Söhne"/>
              </a:rPr>
              <a:t> During initial testing, we encountered the challenge of the sample not rotating consistently with the motor rod due to a misfit in the container.</a:t>
            </a:r>
          </a:p>
          <a:p>
            <a:r>
              <a:rPr lang="en-US" sz="1200" b="1">
                <a:solidFill>
                  <a:schemeClr val="accent4"/>
                </a:solidFill>
                <a:latin typeface="Söhne"/>
              </a:rPr>
              <a:t>Description: </a:t>
            </a:r>
            <a:r>
              <a:rPr lang="en-US" sz="1200">
                <a:solidFill>
                  <a:schemeClr val="accent4"/>
                </a:solidFill>
                <a:latin typeface="Söhne"/>
              </a:rPr>
              <a:t>The sample rotation problem arose from a discrepancy in the container's design, preventing proper alignment with the motor rod. This inconsistency posed a significant obstacle to the device's functionality.</a:t>
            </a:r>
          </a:p>
          <a:p>
            <a:r>
              <a:rPr lang="en-US" sz="1200" b="1">
                <a:solidFill>
                  <a:schemeClr val="accent4"/>
                </a:solidFill>
                <a:latin typeface="Söhne"/>
              </a:rPr>
              <a:t>Our Solution: </a:t>
            </a:r>
            <a:r>
              <a:rPr lang="en-US" sz="1200">
                <a:solidFill>
                  <a:schemeClr val="accent4"/>
                </a:solidFill>
                <a:latin typeface="Söhne"/>
              </a:rPr>
              <a:t>To rectify this issue, we implemented a modification to the container cover utilizing laser cutting technology. By precisely crafting specific parts, we ensured a secure fit and compatibility with the rotation system.</a:t>
            </a:r>
          </a:p>
          <a:p>
            <a:r>
              <a:rPr lang="en-US" sz="1200" b="1">
                <a:solidFill>
                  <a:schemeClr val="accent4"/>
                </a:solidFill>
                <a:latin typeface="Söhne"/>
              </a:rPr>
              <a:t>Outcome: </a:t>
            </a:r>
            <a:r>
              <a:rPr lang="en-US" sz="1200">
                <a:solidFill>
                  <a:schemeClr val="accent4"/>
                </a:solidFill>
                <a:latin typeface="Söhne"/>
              </a:rPr>
              <a:t>The modification effectively resolved the sample rotation issue, enabling seamless operation of the testing device. With this solution in place, we have overcome a critical hurdle, ensuring the accuracy and reliability of our prototype for future testing endeavors.</a:t>
            </a:r>
          </a:p>
          <a:p>
            <a:endParaRPr lang="en-CA"/>
          </a:p>
        </p:txBody>
      </p:sp>
      <p:sp>
        <p:nvSpPr>
          <p:cNvPr id="4" name="Slide Number Placeholder 3"/>
          <p:cNvSpPr>
            <a:spLocks noGrp="1"/>
          </p:cNvSpPr>
          <p:nvPr>
            <p:ph type="sldNum" sz="quarter" idx="5"/>
          </p:nvPr>
        </p:nvSpPr>
        <p:spPr/>
        <p:txBody>
          <a:bodyPr/>
          <a:lstStyle/>
          <a:p>
            <a:fld id="{CAE6A479-78A6-449A-980A-3008936C68F1}" type="slidenum">
              <a:rPr lang="en-CA" smtClean="0"/>
              <a:t>7</a:t>
            </a:fld>
            <a:endParaRPr lang="en-CA"/>
          </a:p>
        </p:txBody>
      </p:sp>
    </p:spTree>
    <p:extLst>
      <p:ext uri="{BB962C8B-B14F-4D97-AF65-F5344CB8AC3E}">
        <p14:creationId xmlns:p14="http://schemas.microsoft.com/office/powerpoint/2010/main" val="1975893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a:solidFill>
                  <a:schemeClr val="accent4"/>
                </a:solidFill>
                <a:effectLst/>
                <a:latin typeface="Söhne"/>
              </a:rPr>
              <a:t>Problem:</a:t>
            </a:r>
            <a:r>
              <a:rPr lang="en-US" sz="1200" b="0" i="0">
                <a:solidFill>
                  <a:schemeClr val="accent4"/>
                </a:solidFill>
                <a:effectLst/>
                <a:latin typeface="Söhne"/>
              </a:rPr>
              <a:t> Following the initial testing phase, a notable issue surfaced regarding the instability of the container and its supporting system.</a:t>
            </a:r>
          </a:p>
          <a:p>
            <a:pPr algn="l"/>
            <a:r>
              <a:rPr lang="en-US" sz="1200" b="1" i="0">
                <a:solidFill>
                  <a:schemeClr val="accent4"/>
                </a:solidFill>
                <a:effectLst/>
                <a:latin typeface="Söhne"/>
              </a:rPr>
              <a:t>Description:</a:t>
            </a:r>
            <a:r>
              <a:rPr lang="en-US" sz="1200" b="0" i="0">
                <a:solidFill>
                  <a:schemeClr val="accent4"/>
                </a:solidFill>
                <a:effectLst/>
                <a:latin typeface="Söhne"/>
              </a:rPr>
              <a:t> The container and supporting system exhibited instability and wobbliness, compromising the device's overall structural integrity and functionality.</a:t>
            </a:r>
          </a:p>
          <a:p>
            <a:pPr algn="l"/>
            <a:r>
              <a:rPr lang="en-US" sz="1200" b="1" i="0">
                <a:solidFill>
                  <a:schemeClr val="accent4"/>
                </a:solidFill>
                <a:effectLst/>
                <a:latin typeface="Söhne"/>
              </a:rPr>
              <a:t>Our Solution:</a:t>
            </a:r>
            <a:r>
              <a:rPr lang="en-US" sz="1200" b="0" i="0">
                <a:solidFill>
                  <a:schemeClr val="accent4"/>
                </a:solidFill>
                <a:effectLst/>
                <a:latin typeface="Söhne"/>
              </a:rPr>
              <a:t> To reinforce stability, we implemented an enhancement strategy utilizing industrial-grade bolts and screws. By securing key connections with robust fasteners, we effectively addressed the instability issue and ensured a solid framework for the device.</a:t>
            </a:r>
          </a:p>
          <a:p>
            <a:pPr algn="l"/>
            <a:r>
              <a:rPr lang="en-US" sz="1200" b="1" i="0">
                <a:solidFill>
                  <a:schemeClr val="accent4"/>
                </a:solidFill>
                <a:effectLst/>
                <a:latin typeface="Söhne"/>
              </a:rPr>
              <a:t>Outcome:</a:t>
            </a:r>
            <a:r>
              <a:rPr lang="en-US" sz="1200" b="0" i="0">
                <a:solidFill>
                  <a:schemeClr val="accent4"/>
                </a:solidFill>
                <a:effectLst/>
                <a:latin typeface="Söhne"/>
              </a:rPr>
              <a:t> The enforcement of support using industrial-grade bolts and screws has substantially improved the stability and reliability of the container and supporting system. With these measures in place, our prototype now boasts enhanced structural integrity, positioning us for successful future testing and development phases.</a:t>
            </a:r>
          </a:p>
          <a:p>
            <a:endParaRPr lang="en-CA"/>
          </a:p>
        </p:txBody>
      </p:sp>
      <p:sp>
        <p:nvSpPr>
          <p:cNvPr id="4" name="Slide Number Placeholder 3"/>
          <p:cNvSpPr>
            <a:spLocks noGrp="1"/>
          </p:cNvSpPr>
          <p:nvPr>
            <p:ph type="sldNum" sz="quarter" idx="5"/>
          </p:nvPr>
        </p:nvSpPr>
        <p:spPr/>
        <p:txBody>
          <a:bodyPr/>
          <a:lstStyle/>
          <a:p>
            <a:fld id="{CAE6A479-78A6-449A-980A-3008936C68F1}" type="slidenum">
              <a:rPr lang="en-CA" smtClean="0"/>
              <a:t>8</a:t>
            </a:fld>
            <a:endParaRPr lang="en-CA"/>
          </a:p>
        </p:txBody>
      </p:sp>
    </p:spTree>
    <p:extLst>
      <p:ext uri="{BB962C8B-B14F-4D97-AF65-F5344CB8AC3E}">
        <p14:creationId xmlns:p14="http://schemas.microsoft.com/office/powerpoint/2010/main" val="4007605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Emphasize! User benchmarking, technical benchmarking, types of things it is used for, Raw data, designers mindset, prioritize,</a:t>
            </a:r>
          </a:p>
          <a:p>
            <a:r>
              <a:rPr lang="en-US"/>
              <a:t>Define!  Problem statement, derived from user needs, functional requirements, technical benchmarking. </a:t>
            </a:r>
          </a:p>
          <a:p>
            <a:r>
              <a:rPr lang="en-US"/>
              <a:t>Ideate! (bulk cut for design criteria/problem statement) speak of designs </a:t>
            </a:r>
          </a:p>
          <a:p>
            <a:r>
              <a:rPr lang="en-US"/>
              <a:t>Prototype! </a:t>
            </a:r>
          </a:p>
        </p:txBody>
      </p:sp>
      <p:sp>
        <p:nvSpPr>
          <p:cNvPr id="4" name="Slide Number Placeholder 3"/>
          <p:cNvSpPr>
            <a:spLocks noGrp="1"/>
          </p:cNvSpPr>
          <p:nvPr>
            <p:ph type="sldNum" sz="quarter" idx="5"/>
          </p:nvPr>
        </p:nvSpPr>
        <p:spPr/>
        <p:txBody>
          <a:bodyPr/>
          <a:lstStyle/>
          <a:p>
            <a:fld id="{CAE6A479-78A6-449A-980A-3008936C68F1}" type="slidenum">
              <a:rPr lang="en-CA" smtClean="0"/>
              <a:t>10</a:t>
            </a:fld>
            <a:endParaRPr lang="en-CA"/>
          </a:p>
        </p:txBody>
      </p:sp>
    </p:spTree>
    <p:extLst>
      <p:ext uri="{BB962C8B-B14F-4D97-AF65-F5344CB8AC3E}">
        <p14:creationId xmlns:p14="http://schemas.microsoft.com/office/powerpoint/2010/main" val="2336917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2552" y="3192907"/>
            <a:ext cx="15555595" cy="2162937"/>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5105" y="5767832"/>
            <a:ext cx="12810490" cy="2574925"/>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18181A"/>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rgbClr val="18181A"/>
                </a:solidFill>
                <a:latin typeface="Tahoma"/>
                <a:cs typeface="Tahoma"/>
              </a:defRPr>
            </a:lvl1pPr>
          </a:lstStyle>
          <a:p>
            <a:endParaRPr/>
          </a:p>
        </p:txBody>
      </p:sp>
      <p:sp>
        <p:nvSpPr>
          <p:cNvPr id="3" name="Holder 3"/>
          <p:cNvSpPr>
            <a:spLocks noGrp="1"/>
          </p:cNvSpPr>
          <p:nvPr>
            <p:ph sz="half" idx="2"/>
          </p:nvPr>
        </p:nvSpPr>
        <p:spPr>
          <a:xfrm>
            <a:off x="915035" y="2368931"/>
            <a:ext cx="7960804" cy="679780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24860" y="2368931"/>
            <a:ext cx="7960804" cy="679780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sp>
        <p:nvSpPr>
          <p:cNvPr id="17" name="bg object 17"/>
          <p:cNvSpPr/>
          <p:nvPr/>
        </p:nvSpPr>
        <p:spPr>
          <a:xfrm>
            <a:off x="1178640" y="1088656"/>
            <a:ext cx="8242300" cy="8119109"/>
          </a:xfrm>
          <a:custGeom>
            <a:avLst/>
            <a:gdLst/>
            <a:ahLst/>
            <a:cxnLst/>
            <a:rect l="l" t="t" r="r" b="b"/>
            <a:pathLst>
              <a:path w="8242300" h="8119109">
                <a:moveTo>
                  <a:pt x="4121237" y="8118650"/>
                </a:moveTo>
                <a:lnTo>
                  <a:pt x="0" y="8118650"/>
                </a:lnTo>
                <a:lnTo>
                  <a:pt x="0" y="0"/>
                </a:lnTo>
                <a:lnTo>
                  <a:pt x="8241743" y="0"/>
                </a:lnTo>
                <a:lnTo>
                  <a:pt x="8241743" y="8118650"/>
                </a:lnTo>
                <a:lnTo>
                  <a:pt x="4121237" y="8118650"/>
                </a:lnTo>
                <a:close/>
              </a:path>
            </a:pathLst>
          </a:custGeom>
          <a:ln w="38159">
            <a:solidFill>
              <a:srgbClr val="29282C"/>
            </a:solidFill>
          </a:ln>
        </p:spPr>
        <p:txBody>
          <a:bodyPr wrap="square" lIns="0" tIns="0" rIns="0" bIns="0" rtlCol="0"/>
          <a:lstStyle/>
          <a:p>
            <a:endParaRPr/>
          </a:p>
        </p:txBody>
      </p:sp>
      <p:sp>
        <p:nvSpPr>
          <p:cNvPr id="18" name="bg object 18"/>
          <p:cNvSpPr/>
          <p:nvPr/>
        </p:nvSpPr>
        <p:spPr>
          <a:xfrm>
            <a:off x="0" y="1848955"/>
            <a:ext cx="16861155" cy="6589395"/>
          </a:xfrm>
          <a:custGeom>
            <a:avLst/>
            <a:gdLst/>
            <a:ahLst/>
            <a:cxnLst/>
            <a:rect l="l" t="t" r="r" b="b"/>
            <a:pathLst>
              <a:path w="16861155" h="6589395">
                <a:moveTo>
                  <a:pt x="16860901" y="0"/>
                </a:moveTo>
                <a:lnTo>
                  <a:pt x="0" y="0"/>
                </a:lnTo>
                <a:lnTo>
                  <a:pt x="0" y="6589369"/>
                </a:lnTo>
                <a:lnTo>
                  <a:pt x="8430437" y="6589369"/>
                </a:lnTo>
                <a:lnTo>
                  <a:pt x="16860901" y="6589369"/>
                </a:lnTo>
                <a:lnTo>
                  <a:pt x="16860901" y="0"/>
                </a:lnTo>
                <a:close/>
              </a:path>
            </a:pathLst>
          </a:custGeom>
          <a:solidFill>
            <a:srgbClr val="FFFFFF"/>
          </a:solidFill>
        </p:spPr>
        <p:txBody>
          <a:bodyPr wrap="square" lIns="0" tIns="0" rIns="0" bIns="0" rtlCol="0"/>
          <a:lstStyle/>
          <a:p>
            <a:endParaRPr/>
          </a:p>
        </p:txBody>
      </p:sp>
      <p:sp>
        <p:nvSpPr>
          <p:cNvPr id="19" name="bg object 19"/>
          <p:cNvSpPr/>
          <p:nvPr/>
        </p:nvSpPr>
        <p:spPr>
          <a:xfrm>
            <a:off x="1178640" y="355676"/>
            <a:ext cx="224790" cy="375920"/>
          </a:xfrm>
          <a:custGeom>
            <a:avLst/>
            <a:gdLst/>
            <a:ahLst/>
            <a:cxnLst/>
            <a:rect l="l" t="t" r="r" b="b"/>
            <a:pathLst>
              <a:path w="224790" h="375920">
                <a:moveTo>
                  <a:pt x="224621" y="0"/>
                </a:moveTo>
                <a:lnTo>
                  <a:pt x="191512" y="0"/>
                </a:lnTo>
                <a:lnTo>
                  <a:pt x="0" y="375831"/>
                </a:lnTo>
                <a:lnTo>
                  <a:pt x="32393" y="375831"/>
                </a:lnTo>
                <a:lnTo>
                  <a:pt x="224621" y="0"/>
                </a:lnTo>
                <a:close/>
              </a:path>
            </a:pathLst>
          </a:custGeom>
          <a:solidFill>
            <a:srgbClr val="18181A"/>
          </a:solidFill>
        </p:spPr>
        <p:txBody>
          <a:bodyPr wrap="square" lIns="0" tIns="0" rIns="0" bIns="0" rtlCol="0"/>
          <a:lstStyle/>
          <a:p>
            <a:endParaRPr/>
          </a:p>
        </p:txBody>
      </p:sp>
      <p:sp>
        <p:nvSpPr>
          <p:cNvPr id="20" name="bg object 20"/>
          <p:cNvSpPr/>
          <p:nvPr/>
        </p:nvSpPr>
        <p:spPr>
          <a:xfrm>
            <a:off x="1178639" y="355668"/>
            <a:ext cx="224790" cy="375920"/>
          </a:xfrm>
          <a:custGeom>
            <a:avLst/>
            <a:gdLst/>
            <a:ahLst/>
            <a:cxnLst/>
            <a:rect l="l" t="t" r="r" b="b"/>
            <a:pathLst>
              <a:path w="224790" h="375920">
                <a:moveTo>
                  <a:pt x="0" y="375825"/>
                </a:moveTo>
                <a:lnTo>
                  <a:pt x="191512" y="0"/>
                </a:lnTo>
                <a:lnTo>
                  <a:pt x="224620" y="0"/>
                </a:lnTo>
                <a:lnTo>
                  <a:pt x="32394" y="375825"/>
                </a:lnTo>
                <a:lnTo>
                  <a:pt x="0" y="375825"/>
                </a:lnTo>
                <a:close/>
              </a:path>
            </a:pathLst>
          </a:custGeom>
          <a:ln w="18718">
            <a:solidFill>
              <a:srgbClr val="18181A"/>
            </a:solidFill>
          </a:ln>
        </p:spPr>
        <p:txBody>
          <a:bodyPr wrap="square" lIns="0" tIns="0" rIns="0" bIns="0" rtlCol="0"/>
          <a:lstStyle/>
          <a:p>
            <a:endParaRPr/>
          </a:p>
        </p:txBody>
      </p:sp>
      <p:sp>
        <p:nvSpPr>
          <p:cNvPr id="21" name="bg object 21"/>
          <p:cNvSpPr/>
          <p:nvPr/>
        </p:nvSpPr>
        <p:spPr>
          <a:xfrm>
            <a:off x="1403261"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22" name="bg object 22"/>
          <p:cNvSpPr/>
          <p:nvPr/>
        </p:nvSpPr>
        <p:spPr>
          <a:xfrm>
            <a:off x="1403259"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3" name="bg object 23"/>
          <p:cNvSpPr/>
          <p:nvPr/>
        </p:nvSpPr>
        <p:spPr>
          <a:xfrm>
            <a:off x="162716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24" name="bg object 24"/>
          <p:cNvSpPr/>
          <p:nvPr/>
        </p:nvSpPr>
        <p:spPr>
          <a:xfrm>
            <a:off x="1627156" y="355668"/>
            <a:ext cx="224790" cy="375920"/>
          </a:xfrm>
          <a:custGeom>
            <a:avLst/>
            <a:gdLst/>
            <a:ahLst/>
            <a:cxnLst/>
            <a:rect l="l" t="t" r="r" b="b"/>
            <a:pathLst>
              <a:path w="224789" h="375920">
                <a:moveTo>
                  <a:pt x="0" y="375825"/>
                </a:moveTo>
                <a:lnTo>
                  <a:pt x="191512" y="0"/>
                </a:lnTo>
                <a:lnTo>
                  <a:pt x="224633" y="0"/>
                </a:lnTo>
                <a:lnTo>
                  <a:pt x="32409" y="375825"/>
                </a:lnTo>
                <a:lnTo>
                  <a:pt x="0" y="375825"/>
                </a:lnTo>
                <a:close/>
              </a:path>
            </a:pathLst>
          </a:custGeom>
          <a:ln w="18718">
            <a:solidFill>
              <a:srgbClr val="18181A"/>
            </a:solidFill>
          </a:ln>
        </p:spPr>
        <p:txBody>
          <a:bodyPr wrap="square" lIns="0" tIns="0" rIns="0" bIns="0" rtlCol="0"/>
          <a:lstStyle/>
          <a:p>
            <a:endParaRPr/>
          </a:p>
        </p:txBody>
      </p:sp>
      <p:sp>
        <p:nvSpPr>
          <p:cNvPr id="25" name="bg object 25"/>
          <p:cNvSpPr/>
          <p:nvPr/>
        </p:nvSpPr>
        <p:spPr>
          <a:xfrm>
            <a:off x="1851787" y="355676"/>
            <a:ext cx="224790" cy="375920"/>
          </a:xfrm>
          <a:custGeom>
            <a:avLst/>
            <a:gdLst/>
            <a:ahLst/>
            <a:cxnLst/>
            <a:rect l="l" t="t" r="r" b="b"/>
            <a:pathLst>
              <a:path w="224789" h="375920">
                <a:moveTo>
                  <a:pt x="224612" y="0"/>
                </a:moveTo>
                <a:lnTo>
                  <a:pt x="191503" y="0"/>
                </a:lnTo>
                <a:lnTo>
                  <a:pt x="0" y="375831"/>
                </a:lnTo>
                <a:lnTo>
                  <a:pt x="32397" y="375831"/>
                </a:lnTo>
                <a:lnTo>
                  <a:pt x="224612" y="0"/>
                </a:lnTo>
                <a:close/>
              </a:path>
            </a:pathLst>
          </a:custGeom>
          <a:solidFill>
            <a:srgbClr val="18181A"/>
          </a:solidFill>
        </p:spPr>
        <p:txBody>
          <a:bodyPr wrap="square" lIns="0" tIns="0" rIns="0" bIns="0" rtlCol="0"/>
          <a:lstStyle/>
          <a:p>
            <a:endParaRPr/>
          </a:p>
        </p:txBody>
      </p:sp>
      <p:sp>
        <p:nvSpPr>
          <p:cNvPr id="26" name="bg object 26"/>
          <p:cNvSpPr/>
          <p:nvPr/>
        </p:nvSpPr>
        <p:spPr>
          <a:xfrm>
            <a:off x="1851789"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7" name="bg object 27"/>
          <p:cNvSpPr/>
          <p:nvPr/>
        </p:nvSpPr>
        <p:spPr>
          <a:xfrm>
            <a:off x="2076399" y="355676"/>
            <a:ext cx="224790" cy="375920"/>
          </a:xfrm>
          <a:custGeom>
            <a:avLst/>
            <a:gdLst/>
            <a:ahLst/>
            <a:cxnLst/>
            <a:rect l="l" t="t" r="r" b="b"/>
            <a:pathLst>
              <a:path w="224789" h="375920">
                <a:moveTo>
                  <a:pt x="224637" y="0"/>
                </a:moveTo>
                <a:lnTo>
                  <a:pt x="191516" y="0"/>
                </a:lnTo>
                <a:lnTo>
                  <a:pt x="0" y="375831"/>
                </a:lnTo>
                <a:lnTo>
                  <a:pt x="32410" y="375831"/>
                </a:lnTo>
                <a:lnTo>
                  <a:pt x="224637" y="0"/>
                </a:lnTo>
                <a:close/>
              </a:path>
            </a:pathLst>
          </a:custGeom>
          <a:solidFill>
            <a:srgbClr val="18181A"/>
          </a:solidFill>
        </p:spPr>
        <p:txBody>
          <a:bodyPr wrap="square" lIns="0" tIns="0" rIns="0" bIns="0" rtlCol="0"/>
          <a:lstStyle/>
          <a:p>
            <a:endParaRPr/>
          </a:p>
        </p:txBody>
      </p:sp>
      <p:sp>
        <p:nvSpPr>
          <p:cNvPr id="28" name="bg object 28"/>
          <p:cNvSpPr/>
          <p:nvPr/>
        </p:nvSpPr>
        <p:spPr>
          <a:xfrm>
            <a:off x="2076410"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9" name="bg object 29"/>
          <p:cNvSpPr/>
          <p:nvPr/>
        </p:nvSpPr>
        <p:spPr>
          <a:xfrm>
            <a:off x="230031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30" name="bg object 30"/>
          <p:cNvSpPr/>
          <p:nvPr/>
        </p:nvSpPr>
        <p:spPr>
          <a:xfrm>
            <a:off x="2300307"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31" name="bg object 31"/>
          <p:cNvSpPr/>
          <p:nvPr/>
        </p:nvSpPr>
        <p:spPr>
          <a:xfrm>
            <a:off x="2524937" y="355676"/>
            <a:ext cx="224790" cy="375920"/>
          </a:xfrm>
          <a:custGeom>
            <a:avLst/>
            <a:gdLst/>
            <a:ahLst/>
            <a:cxnLst/>
            <a:rect l="l" t="t" r="r" b="b"/>
            <a:pathLst>
              <a:path w="224789" h="375920">
                <a:moveTo>
                  <a:pt x="224612" y="0"/>
                </a:moveTo>
                <a:lnTo>
                  <a:pt x="191503" y="0"/>
                </a:lnTo>
                <a:lnTo>
                  <a:pt x="0" y="375831"/>
                </a:lnTo>
                <a:lnTo>
                  <a:pt x="32385" y="375831"/>
                </a:lnTo>
                <a:lnTo>
                  <a:pt x="224612" y="0"/>
                </a:lnTo>
                <a:close/>
              </a:path>
            </a:pathLst>
          </a:custGeom>
          <a:solidFill>
            <a:srgbClr val="18181A"/>
          </a:solidFill>
        </p:spPr>
        <p:txBody>
          <a:bodyPr wrap="square" lIns="0" tIns="0" rIns="0" bIns="0" rtlCol="0"/>
          <a:lstStyle/>
          <a:p>
            <a:endParaRPr/>
          </a:p>
        </p:txBody>
      </p:sp>
      <p:sp>
        <p:nvSpPr>
          <p:cNvPr id="32" name="bg object 32"/>
          <p:cNvSpPr/>
          <p:nvPr/>
        </p:nvSpPr>
        <p:spPr>
          <a:xfrm>
            <a:off x="2524928"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800" b="1" i="0">
                <a:solidFill>
                  <a:srgbClr val="18181A"/>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sp>
        <p:nvSpPr>
          <p:cNvPr id="17" name="bg object 17"/>
          <p:cNvSpPr/>
          <p:nvPr/>
        </p:nvSpPr>
        <p:spPr>
          <a:xfrm>
            <a:off x="0" y="889914"/>
            <a:ext cx="17078325" cy="8506460"/>
          </a:xfrm>
          <a:custGeom>
            <a:avLst/>
            <a:gdLst/>
            <a:ahLst/>
            <a:cxnLst/>
            <a:rect l="l" t="t" r="r" b="b"/>
            <a:pathLst>
              <a:path w="17078325" h="8506460">
                <a:moveTo>
                  <a:pt x="17078325" y="0"/>
                </a:moveTo>
                <a:lnTo>
                  <a:pt x="0" y="0"/>
                </a:lnTo>
                <a:lnTo>
                  <a:pt x="0" y="8505980"/>
                </a:lnTo>
                <a:lnTo>
                  <a:pt x="8539162" y="8505980"/>
                </a:lnTo>
                <a:lnTo>
                  <a:pt x="17078325" y="8505980"/>
                </a:lnTo>
                <a:lnTo>
                  <a:pt x="17078325" y="0"/>
                </a:lnTo>
                <a:close/>
              </a:path>
            </a:pathLst>
          </a:custGeom>
          <a:solidFill>
            <a:srgbClr val="FFFFFF"/>
          </a:solidFill>
        </p:spPr>
        <p:txBody>
          <a:bodyPr wrap="square" lIns="0" tIns="0" rIns="0" bIns="0" rtlCol="0"/>
          <a:lstStyle/>
          <a:p>
            <a:endParaRPr/>
          </a:p>
        </p:txBody>
      </p:sp>
      <p:sp>
        <p:nvSpPr>
          <p:cNvPr id="18" name="bg object 18"/>
          <p:cNvSpPr/>
          <p:nvPr/>
        </p:nvSpPr>
        <p:spPr>
          <a:xfrm>
            <a:off x="1178640" y="355676"/>
            <a:ext cx="224790" cy="375920"/>
          </a:xfrm>
          <a:custGeom>
            <a:avLst/>
            <a:gdLst/>
            <a:ahLst/>
            <a:cxnLst/>
            <a:rect l="l" t="t" r="r" b="b"/>
            <a:pathLst>
              <a:path w="224790" h="375920">
                <a:moveTo>
                  <a:pt x="224621" y="0"/>
                </a:moveTo>
                <a:lnTo>
                  <a:pt x="191512" y="0"/>
                </a:lnTo>
                <a:lnTo>
                  <a:pt x="0" y="375831"/>
                </a:lnTo>
                <a:lnTo>
                  <a:pt x="32393" y="375831"/>
                </a:lnTo>
                <a:lnTo>
                  <a:pt x="224621" y="0"/>
                </a:lnTo>
                <a:close/>
              </a:path>
            </a:pathLst>
          </a:custGeom>
          <a:solidFill>
            <a:srgbClr val="18181A"/>
          </a:solidFill>
        </p:spPr>
        <p:txBody>
          <a:bodyPr wrap="square" lIns="0" tIns="0" rIns="0" bIns="0" rtlCol="0"/>
          <a:lstStyle/>
          <a:p>
            <a:endParaRPr/>
          </a:p>
        </p:txBody>
      </p:sp>
      <p:sp>
        <p:nvSpPr>
          <p:cNvPr id="19" name="bg object 19"/>
          <p:cNvSpPr/>
          <p:nvPr/>
        </p:nvSpPr>
        <p:spPr>
          <a:xfrm>
            <a:off x="1178639" y="355668"/>
            <a:ext cx="224790" cy="375920"/>
          </a:xfrm>
          <a:custGeom>
            <a:avLst/>
            <a:gdLst/>
            <a:ahLst/>
            <a:cxnLst/>
            <a:rect l="l" t="t" r="r" b="b"/>
            <a:pathLst>
              <a:path w="224790" h="375920">
                <a:moveTo>
                  <a:pt x="0" y="375825"/>
                </a:moveTo>
                <a:lnTo>
                  <a:pt x="191512" y="0"/>
                </a:lnTo>
                <a:lnTo>
                  <a:pt x="224620" y="0"/>
                </a:lnTo>
                <a:lnTo>
                  <a:pt x="32394" y="375825"/>
                </a:lnTo>
                <a:lnTo>
                  <a:pt x="0" y="375825"/>
                </a:lnTo>
                <a:close/>
              </a:path>
            </a:pathLst>
          </a:custGeom>
          <a:ln w="18718">
            <a:solidFill>
              <a:srgbClr val="18181A"/>
            </a:solidFill>
          </a:ln>
        </p:spPr>
        <p:txBody>
          <a:bodyPr wrap="square" lIns="0" tIns="0" rIns="0" bIns="0" rtlCol="0"/>
          <a:lstStyle/>
          <a:p>
            <a:endParaRPr/>
          </a:p>
        </p:txBody>
      </p:sp>
      <p:sp>
        <p:nvSpPr>
          <p:cNvPr id="20" name="bg object 20"/>
          <p:cNvSpPr/>
          <p:nvPr/>
        </p:nvSpPr>
        <p:spPr>
          <a:xfrm>
            <a:off x="1403261"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21" name="bg object 21"/>
          <p:cNvSpPr/>
          <p:nvPr/>
        </p:nvSpPr>
        <p:spPr>
          <a:xfrm>
            <a:off x="1403259"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2" name="bg object 22"/>
          <p:cNvSpPr/>
          <p:nvPr/>
        </p:nvSpPr>
        <p:spPr>
          <a:xfrm>
            <a:off x="162716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23" name="bg object 23"/>
          <p:cNvSpPr/>
          <p:nvPr/>
        </p:nvSpPr>
        <p:spPr>
          <a:xfrm>
            <a:off x="1627156" y="355668"/>
            <a:ext cx="224790" cy="375920"/>
          </a:xfrm>
          <a:custGeom>
            <a:avLst/>
            <a:gdLst/>
            <a:ahLst/>
            <a:cxnLst/>
            <a:rect l="l" t="t" r="r" b="b"/>
            <a:pathLst>
              <a:path w="224789" h="375920">
                <a:moveTo>
                  <a:pt x="0" y="375825"/>
                </a:moveTo>
                <a:lnTo>
                  <a:pt x="191512" y="0"/>
                </a:lnTo>
                <a:lnTo>
                  <a:pt x="224633" y="0"/>
                </a:lnTo>
                <a:lnTo>
                  <a:pt x="32409" y="375825"/>
                </a:lnTo>
                <a:lnTo>
                  <a:pt x="0" y="375825"/>
                </a:lnTo>
                <a:close/>
              </a:path>
            </a:pathLst>
          </a:custGeom>
          <a:ln w="18718">
            <a:solidFill>
              <a:srgbClr val="18181A"/>
            </a:solidFill>
          </a:ln>
        </p:spPr>
        <p:txBody>
          <a:bodyPr wrap="square" lIns="0" tIns="0" rIns="0" bIns="0" rtlCol="0"/>
          <a:lstStyle/>
          <a:p>
            <a:endParaRPr/>
          </a:p>
        </p:txBody>
      </p:sp>
      <p:sp>
        <p:nvSpPr>
          <p:cNvPr id="24" name="bg object 24"/>
          <p:cNvSpPr/>
          <p:nvPr/>
        </p:nvSpPr>
        <p:spPr>
          <a:xfrm>
            <a:off x="1851787" y="355676"/>
            <a:ext cx="224790" cy="375920"/>
          </a:xfrm>
          <a:custGeom>
            <a:avLst/>
            <a:gdLst/>
            <a:ahLst/>
            <a:cxnLst/>
            <a:rect l="l" t="t" r="r" b="b"/>
            <a:pathLst>
              <a:path w="224789" h="375920">
                <a:moveTo>
                  <a:pt x="224612" y="0"/>
                </a:moveTo>
                <a:lnTo>
                  <a:pt x="191503" y="0"/>
                </a:lnTo>
                <a:lnTo>
                  <a:pt x="0" y="375831"/>
                </a:lnTo>
                <a:lnTo>
                  <a:pt x="32397" y="375831"/>
                </a:lnTo>
                <a:lnTo>
                  <a:pt x="224612" y="0"/>
                </a:lnTo>
                <a:close/>
              </a:path>
            </a:pathLst>
          </a:custGeom>
          <a:solidFill>
            <a:srgbClr val="18181A"/>
          </a:solidFill>
        </p:spPr>
        <p:txBody>
          <a:bodyPr wrap="square" lIns="0" tIns="0" rIns="0" bIns="0" rtlCol="0"/>
          <a:lstStyle/>
          <a:p>
            <a:endParaRPr/>
          </a:p>
        </p:txBody>
      </p:sp>
      <p:sp>
        <p:nvSpPr>
          <p:cNvPr id="25" name="bg object 25"/>
          <p:cNvSpPr/>
          <p:nvPr/>
        </p:nvSpPr>
        <p:spPr>
          <a:xfrm>
            <a:off x="1851789"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6" name="bg object 26"/>
          <p:cNvSpPr/>
          <p:nvPr/>
        </p:nvSpPr>
        <p:spPr>
          <a:xfrm>
            <a:off x="2076399" y="355676"/>
            <a:ext cx="224790" cy="375920"/>
          </a:xfrm>
          <a:custGeom>
            <a:avLst/>
            <a:gdLst/>
            <a:ahLst/>
            <a:cxnLst/>
            <a:rect l="l" t="t" r="r" b="b"/>
            <a:pathLst>
              <a:path w="224789" h="375920">
                <a:moveTo>
                  <a:pt x="224637" y="0"/>
                </a:moveTo>
                <a:lnTo>
                  <a:pt x="191516" y="0"/>
                </a:lnTo>
                <a:lnTo>
                  <a:pt x="0" y="375831"/>
                </a:lnTo>
                <a:lnTo>
                  <a:pt x="32410" y="375831"/>
                </a:lnTo>
                <a:lnTo>
                  <a:pt x="224637" y="0"/>
                </a:lnTo>
                <a:close/>
              </a:path>
            </a:pathLst>
          </a:custGeom>
          <a:solidFill>
            <a:srgbClr val="18181A"/>
          </a:solidFill>
        </p:spPr>
        <p:txBody>
          <a:bodyPr wrap="square" lIns="0" tIns="0" rIns="0" bIns="0" rtlCol="0"/>
          <a:lstStyle/>
          <a:p>
            <a:endParaRPr/>
          </a:p>
        </p:txBody>
      </p:sp>
      <p:sp>
        <p:nvSpPr>
          <p:cNvPr id="27" name="bg object 27"/>
          <p:cNvSpPr/>
          <p:nvPr/>
        </p:nvSpPr>
        <p:spPr>
          <a:xfrm>
            <a:off x="2076410"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8" name="bg object 28"/>
          <p:cNvSpPr/>
          <p:nvPr/>
        </p:nvSpPr>
        <p:spPr>
          <a:xfrm>
            <a:off x="230031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29" name="bg object 29"/>
          <p:cNvSpPr/>
          <p:nvPr/>
        </p:nvSpPr>
        <p:spPr>
          <a:xfrm>
            <a:off x="2300307"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30" name="bg object 30"/>
          <p:cNvSpPr/>
          <p:nvPr/>
        </p:nvSpPr>
        <p:spPr>
          <a:xfrm>
            <a:off x="2524937" y="355676"/>
            <a:ext cx="224790" cy="375920"/>
          </a:xfrm>
          <a:custGeom>
            <a:avLst/>
            <a:gdLst/>
            <a:ahLst/>
            <a:cxnLst/>
            <a:rect l="l" t="t" r="r" b="b"/>
            <a:pathLst>
              <a:path w="224789" h="375920">
                <a:moveTo>
                  <a:pt x="224612" y="0"/>
                </a:moveTo>
                <a:lnTo>
                  <a:pt x="191503" y="0"/>
                </a:lnTo>
                <a:lnTo>
                  <a:pt x="0" y="375831"/>
                </a:lnTo>
                <a:lnTo>
                  <a:pt x="32385" y="375831"/>
                </a:lnTo>
                <a:lnTo>
                  <a:pt x="224612" y="0"/>
                </a:lnTo>
                <a:close/>
              </a:path>
            </a:pathLst>
          </a:custGeom>
          <a:solidFill>
            <a:srgbClr val="18181A"/>
          </a:solidFill>
        </p:spPr>
        <p:txBody>
          <a:bodyPr wrap="square" lIns="0" tIns="0" rIns="0" bIns="0" rtlCol="0"/>
          <a:lstStyle/>
          <a:p>
            <a:endParaRPr/>
          </a:p>
        </p:txBody>
      </p:sp>
      <p:sp>
        <p:nvSpPr>
          <p:cNvPr id="31" name="bg object 31"/>
          <p:cNvSpPr/>
          <p:nvPr/>
        </p:nvSpPr>
        <p:spPr>
          <a:xfrm>
            <a:off x="2524928"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32" name="bg object 32"/>
          <p:cNvSpPr/>
          <p:nvPr/>
        </p:nvSpPr>
        <p:spPr>
          <a:xfrm>
            <a:off x="17079087" y="2184476"/>
            <a:ext cx="1208405" cy="266700"/>
          </a:xfrm>
          <a:custGeom>
            <a:avLst/>
            <a:gdLst/>
            <a:ahLst/>
            <a:cxnLst/>
            <a:rect l="l" t="t" r="r" b="b"/>
            <a:pathLst>
              <a:path w="1208405" h="266700">
                <a:moveTo>
                  <a:pt x="1208024" y="266699"/>
                </a:moveTo>
                <a:lnTo>
                  <a:pt x="0" y="266699"/>
                </a:lnTo>
                <a:lnTo>
                  <a:pt x="0" y="0"/>
                </a:lnTo>
                <a:lnTo>
                  <a:pt x="1208024" y="0"/>
                </a:lnTo>
                <a:lnTo>
                  <a:pt x="1208024" y="266699"/>
                </a:lnTo>
                <a:close/>
              </a:path>
            </a:pathLst>
          </a:custGeom>
          <a:solidFill>
            <a:srgbClr val="29282C"/>
          </a:solidFill>
        </p:spPr>
        <p:txBody>
          <a:bodyPr wrap="square" lIns="0" tIns="0" rIns="0" bIns="0" rtlCol="0"/>
          <a:lstStyle/>
          <a:p>
            <a:endParaRPr/>
          </a:p>
        </p:txBody>
      </p:sp>
      <p:sp>
        <p:nvSpPr>
          <p:cNvPr id="33" name="bg object 33"/>
          <p:cNvSpPr/>
          <p:nvPr/>
        </p:nvSpPr>
        <p:spPr>
          <a:xfrm>
            <a:off x="17079087" y="1537195"/>
            <a:ext cx="1208405" cy="266700"/>
          </a:xfrm>
          <a:custGeom>
            <a:avLst/>
            <a:gdLst/>
            <a:ahLst/>
            <a:cxnLst/>
            <a:rect l="l" t="t" r="r" b="b"/>
            <a:pathLst>
              <a:path w="1208405" h="266700">
                <a:moveTo>
                  <a:pt x="1208024" y="266699"/>
                </a:moveTo>
                <a:lnTo>
                  <a:pt x="0" y="266699"/>
                </a:lnTo>
                <a:lnTo>
                  <a:pt x="0" y="0"/>
                </a:lnTo>
                <a:lnTo>
                  <a:pt x="1208024" y="0"/>
                </a:lnTo>
                <a:lnTo>
                  <a:pt x="1208024" y="266699"/>
                </a:lnTo>
                <a:close/>
              </a:path>
            </a:pathLst>
          </a:custGeom>
          <a:solidFill>
            <a:srgbClr val="575259"/>
          </a:solidFill>
        </p:spPr>
        <p:txBody>
          <a:bodyPr wrap="square" lIns="0" tIns="0" rIns="0" bIns="0" rtlCol="0"/>
          <a:lstStyle/>
          <a:p>
            <a:endParaRPr/>
          </a:p>
        </p:txBody>
      </p:sp>
      <p:sp>
        <p:nvSpPr>
          <p:cNvPr id="34" name="bg object 34"/>
          <p:cNvSpPr/>
          <p:nvPr/>
        </p:nvSpPr>
        <p:spPr>
          <a:xfrm>
            <a:off x="17079087" y="889203"/>
            <a:ext cx="1208405" cy="266700"/>
          </a:xfrm>
          <a:custGeom>
            <a:avLst/>
            <a:gdLst/>
            <a:ahLst/>
            <a:cxnLst/>
            <a:rect l="l" t="t" r="r" b="b"/>
            <a:pathLst>
              <a:path w="1208405" h="266700">
                <a:moveTo>
                  <a:pt x="1208024" y="266699"/>
                </a:moveTo>
                <a:lnTo>
                  <a:pt x="0" y="266699"/>
                </a:lnTo>
                <a:lnTo>
                  <a:pt x="0" y="0"/>
                </a:lnTo>
                <a:lnTo>
                  <a:pt x="1208024" y="0"/>
                </a:lnTo>
                <a:lnTo>
                  <a:pt x="1208024" y="266699"/>
                </a:lnTo>
                <a:close/>
              </a:path>
            </a:pathLst>
          </a:custGeom>
          <a:solidFill>
            <a:srgbClr val="86808A"/>
          </a:solidFill>
        </p:spPr>
        <p:txBody>
          <a:bodyPr wrap="square" lIns="0" tIns="0" rIns="0" bIns="0" rtlCol="0"/>
          <a:lstStyle/>
          <a:p>
            <a:endParaRPr/>
          </a:p>
        </p:txBody>
      </p:sp>
      <p:sp>
        <p:nvSpPr>
          <p:cNvPr id="35" name="bg object 35"/>
          <p:cNvSpPr/>
          <p:nvPr/>
        </p:nvSpPr>
        <p:spPr>
          <a:xfrm>
            <a:off x="17392336" y="3797259"/>
            <a:ext cx="895985" cy="5598160"/>
          </a:xfrm>
          <a:custGeom>
            <a:avLst/>
            <a:gdLst/>
            <a:ahLst/>
            <a:cxnLst/>
            <a:rect l="l" t="t" r="r" b="b"/>
            <a:pathLst>
              <a:path w="895984" h="5598159">
                <a:moveTo>
                  <a:pt x="895675" y="5597918"/>
                </a:moveTo>
                <a:lnTo>
                  <a:pt x="0" y="5597918"/>
                </a:lnTo>
                <a:lnTo>
                  <a:pt x="0" y="0"/>
                </a:lnTo>
                <a:lnTo>
                  <a:pt x="895675" y="0"/>
                </a:lnTo>
              </a:path>
            </a:pathLst>
          </a:custGeom>
          <a:ln w="76316">
            <a:solidFill>
              <a:srgbClr val="FFB700"/>
            </a:solidFill>
          </a:ln>
        </p:spPr>
        <p:txBody>
          <a:bodyPr wrap="square" lIns="0" tIns="0" rIns="0" bIns="0" rtlCol="0"/>
          <a:lstStyle/>
          <a:p>
            <a:endParaRPr/>
          </a:p>
        </p:txBody>
      </p:sp>
      <p:sp>
        <p:nvSpPr>
          <p:cNvPr id="36" name="bg object 36"/>
          <p:cNvSpPr/>
          <p:nvPr/>
        </p:nvSpPr>
        <p:spPr>
          <a:xfrm>
            <a:off x="12986639" y="9631440"/>
            <a:ext cx="5295900" cy="654685"/>
          </a:xfrm>
          <a:custGeom>
            <a:avLst/>
            <a:gdLst/>
            <a:ahLst/>
            <a:cxnLst/>
            <a:rect l="l" t="t" r="r" b="b"/>
            <a:pathLst>
              <a:path w="5295900" h="654684">
                <a:moveTo>
                  <a:pt x="5295898" y="0"/>
                </a:moveTo>
                <a:lnTo>
                  <a:pt x="0" y="0"/>
                </a:lnTo>
                <a:lnTo>
                  <a:pt x="0" y="654397"/>
                </a:lnTo>
                <a:lnTo>
                  <a:pt x="5295898" y="654397"/>
                </a:lnTo>
                <a:lnTo>
                  <a:pt x="5295898" y="0"/>
                </a:lnTo>
                <a:close/>
              </a:path>
            </a:pathLst>
          </a:custGeom>
          <a:solidFill>
            <a:srgbClr val="18181A"/>
          </a:solidFill>
        </p:spPr>
        <p:txBody>
          <a:bodyPr wrap="square" lIns="0" tIns="0" rIns="0" bIns="0" rtlCol="0"/>
          <a:lstStyle/>
          <a:p>
            <a:endParaRPr/>
          </a:p>
        </p:txBody>
      </p:sp>
      <p:pic>
        <p:nvPicPr>
          <p:cNvPr id="37" name="bg object 37"/>
          <p:cNvPicPr/>
          <p:nvPr/>
        </p:nvPicPr>
        <p:blipFill>
          <a:blip r:embed="rId2" cstate="print"/>
          <a:stretch>
            <a:fillRect/>
          </a:stretch>
        </p:blipFill>
        <p:spPr>
          <a:xfrm>
            <a:off x="1604263" y="2183688"/>
            <a:ext cx="13954125" cy="311467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sp>
        <p:nvSpPr>
          <p:cNvPr id="17" name="bg object 17"/>
          <p:cNvSpPr/>
          <p:nvPr/>
        </p:nvSpPr>
        <p:spPr>
          <a:xfrm>
            <a:off x="0" y="889914"/>
            <a:ext cx="17078325" cy="8506460"/>
          </a:xfrm>
          <a:custGeom>
            <a:avLst/>
            <a:gdLst/>
            <a:ahLst/>
            <a:cxnLst/>
            <a:rect l="l" t="t" r="r" b="b"/>
            <a:pathLst>
              <a:path w="17078325" h="8506460">
                <a:moveTo>
                  <a:pt x="17078325" y="0"/>
                </a:moveTo>
                <a:lnTo>
                  <a:pt x="0" y="0"/>
                </a:lnTo>
                <a:lnTo>
                  <a:pt x="0" y="8505980"/>
                </a:lnTo>
                <a:lnTo>
                  <a:pt x="8539162" y="8505980"/>
                </a:lnTo>
                <a:lnTo>
                  <a:pt x="17078325" y="8505980"/>
                </a:lnTo>
                <a:lnTo>
                  <a:pt x="17078325" y="0"/>
                </a:lnTo>
                <a:close/>
              </a:path>
            </a:pathLst>
          </a:custGeom>
          <a:solidFill>
            <a:srgbClr val="FFFFFF"/>
          </a:solidFill>
        </p:spPr>
        <p:txBody>
          <a:bodyPr wrap="square" lIns="0" tIns="0" rIns="0" bIns="0" rtlCol="0"/>
          <a:lstStyle/>
          <a:p>
            <a:endParaRPr/>
          </a:p>
        </p:txBody>
      </p:sp>
      <p:sp>
        <p:nvSpPr>
          <p:cNvPr id="18" name="bg object 18"/>
          <p:cNvSpPr/>
          <p:nvPr/>
        </p:nvSpPr>
        <p:spPr>
          <a:xfrm>
            <a:off x="1178640" y="355676"/>
            <a:ext cx="224790" cy="375920"/>
          </a:xfrm>
          <a:custGeom>
            <a:avLst/>
            <a:gdLst/>
            <a:ahLst/>
            <a:cxnLst/>
            <a:rect l="l" t="t" r="r" b="b"/>
            <a:pathLst>
              <a:path w="224790" h="375920">
                <a:moveTo>
                  <a:pt x="224621" y="0"/>
                </a:moveTo>
                <a:lnTo>
                  <a:pt x="191512" y="0"/>
                </a:lnTo>
                <a:lnTo>
                  <a:pt x="0" y="375831"/>
                </a:lnTo>
                <a:lnTo>
                  <a:pt x="32393" y="375831"/>
                </a:lnTo>
                <a:lnTo>
                  <a:pt x="224621" y="0"/>
                </a:lnTo>
                <a:close/>
              </a:path>
            </a:pathLst>
          </a:custGeom>
          <a:solidFill>
            <a:srgbClr val="18181A"/>
          </a:solidFill>
        </p:spPr>
        <p:txBody>
          <a:bodyPr wrap="square" lIns="0" tIns="0" rIns="0" bIns="0" rtlCol="0"/>
          <a:lstStyle/>
          <a:p>
            <a:endParaRPr/>
          </a:p>
        </p:txBody>
      </p:sp>
      <p:sp>
        <p:nvSpPr>
          <p:cNvPr id="19" name="bg object 19"/>
          <p:cNvSpPr/>
          <p:nvPr/>
        </p:nvSpPr>
        <p:spPr>
          <a:xfrm>
            <a:off x="1178639" y="355668"/>
            <a:ext cx="224790" cy="375920"/>
          </a:xfrm>
          <a:custGeom>
            <a:avLst/>
            <a:gdLst/>
            <a:ahLst/>
            <a:cxnLst/>
            <a:rect l="l" t="t" r="r" b="b"/>
            <a:pathLst>
              <a:path w="224790" h="375920">
                <a:moveTo>
                  <a:pt x="0" y="375825"/>
                </a:moveTo>
                <a:lnTo>
                  <a:pt x="191512" y="0"/>
                </a:lnTo>
                <a:lnTo>
                  <a:pt x="224620" y="0"/>
                </a:lnTo>
                <a:lnTo>
                  <a:pt x="32394" y="375825"/>
                </a:lnTo>
                <a:lnTo>
                  <a:pt x="0" y="375825"/>
                </a:lnTo>
                <a:close/>
              </a:path>
            </a:pathLst>
          </a:custGeom>
          <a:ln w="18718">
            <a:solidFill>
              <a:srgbClr val="18181A"/>
            </a:solidFill>
          </a:ln>
        </p:spPr>
        <p:txBody>
          <a:bodyPr wrap="square" lIns="0" tIns="0" rIns="0" bIns="0" rtlCol="0"/>
          <a:lstStyle/>
          <a:p>
            <a:endParaRPr/>
          </a:p>
        </p:txBody>
      </p:sp>
      <p:sp>
        <p:nvSpPr>
          <p:cNvPr id="20" name="bg object 20"/>
          <p:cNvSpPr/>
          <p:nvPr/>
        </p:nvSpPr>
        <p:spPr>
          <a:xfrm>
            <a:off x="1403261"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21" name="bg object 21"/>
          <p:cNvSpPr/>
          <p:nvPr/>
        </p:nvSpPr>
        <p:spPr>
          <a:xfrm>
            <a:off x="1403259"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2" name="bg object 22"/>
          <p:cNvSpPr/>
          <p:nvPr/>
        </p:nvSpPr>
        <p:spPr>
          <a:xfrm>
            <a:off x="162716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23" name="bg object 23"/>
          <p:cNvSpPr/>
          <p:nvPr/>
        </p:nvSpPr>
        <p:spPr>
          <a:xfrm>
            <a:off x="1627156" y="355668"/>
            <a:ext cx="224790" cy="375920"/>
          </a:xfrm>
          <a:custGeom>
            <a:avLst/>
            <a:gdLst/>
            <a:ahLst/>
            <a:cxnLst/>
            <a:rect l="l" t="t" r="r" b="b"/>
            <a:pathLst>
              <a:path w="224789" h="375920">
                <a:moveTo>
                  <a:pt x="0" y="375825"/>
                </a:moveTo>
                <a:lnTo>
                  <a:pt x="191512" y="0"/>
                </a:lnTo>
                <a:lnTo>
                  <a:pt x="224633" y="0"/>
                </a:lnTo>
                <a:lnTo>
                  <a:pt x="32409" y="375825"/>
                </a:lnTo>
                <a:lnTo>
                  <a:pt x="0" y="375825"/>
                </a:lnTo>
                <a:close/>
              </a:path>
            </a:pathLst>
          </a:custGeom>
          <a:ln w="18718">
            <a:solidFill>
              <a:srgbClr val="18181A"/>
            </a:solidFill>
          </a:ln>
        </p:spPr>
        <p:txBody>
          <a:bodyPr wrap="square" lIns="0" tIns="0" rIns="0" bIns="0" rtlCol="0"/>
          <a:lstStyle/>
          <a:p>
            <a:endParaRPr/>
          </a:p>
        </p:txBody>
      </p:sp>
      <p:sp>
        <p:nvSpPr>
          <p:cNvPr id="24" name="bg object 24"/>
          <p:cNvSpPr/>
          <p:nvPr/>
        </p:nvSpPr>
        <p:spPr>
          <a:xfrm>
            <a:off x="1851787" y="355676"/>
            <a:ext cx="224790" cy="375920"/>
          </a:xfrm>
          <a:custGeom>
            <a:avLst/>
            <a:gdLst/>
            <a:ahLst/>
            <a:cxnLst/>
            <a:rect l="l" t="t" r="r" b="b"/>
            <a:pathLst>
              <a:path w="224789" h="375920">
                <a:moveTo>
                  <a:pt x="224612" y="0"/>
                </a:moveTo>
                <a:lnTo>
                  <a:pt x="191503" y="0"/>
                </a:lnTo>
                <a:lnTo>
                  <a:pt x="0" y="375831"/>
                </a:lnTo>
                <a:lnTo>
                  <a:pt x="32397" y="375831"/>
                </a:lnTo>
                <a:lnTo>
                  <a:pt x="224612" y="0"/>
                </a:lnTo>
                <a:close/>
              </a:path>
            </a:pathLst>
          </a:custGeom>
          <a:solidFill>
            <a:srgbClr val="18181A"/>
          </a:solidFill>
        </p:spPr>
        <p:txBody>
          <a:bodyPr wrap="square" lIns="0" tIns="0" rIns="0" bIns="0" rtlCol="0"/>
          <a:lstStyle/>
          <a:p>
            <a:endParaRPr/>
          </a:p>
        </p:txBody>
      </p:sp>
      <p:sp>
        <p:nvSpPr>
          <p:cNvPr id="25" name="bg object 25"/>
          <p:cNvSpPr/>
          <p:nvPr/>
        </p:nvSpPr>
        <p:spPr>
          <a:xfrm>
            <a:off x="1851789"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6" name="bg object 26"/>
          <p:cNvSpPr/>
          <p:nvPr/>
        </p:nvSpPr>
        <p:spPr>
          <a:xfrm>
            <a:off x="2076399" y="355676"/>
            <a:ext cx="224790" cy="375920"/>
          </a:xfrm>
          <a:custGeom>
            <a:avLst/>
            <a:gdLst/>
            <a:ahLst/>
            <a:cxnLst/>
            <a:rect l="l" t="t" r="r" b="b"/>
            <a:pathLst>
              <a:path w="224789" h="375920">
                <a:moveTo>
                  <a:pt x="224637" y="0"/>
                </a:moveTo>
                <a:lnTo>
                  <a:pt x="191516" y="0"/>
                </a:lnTo>
                <a:lnTo>
                  <a:pt x="0" y="375831"/>
                </a:lnTo>
                <a:lnTo>
                  <a:pt x="32410" y="375831"/>
                </a:lnTo>
                <a:lnTo>
                  <a:pt x="224637" y="0"/>
                </a:lnTo>
                <a:close/>
              </a:path>
            </a:pathLst>
          </a:custGeom>
          <a:solidFill>
            <a:srgbClr val="18181A"/>
          </a:solidFill>
        </p:spPr>
        <p:txBody>
          <a:bodyPr wrap="square" lIns="0" tIns="0" rIns="0" bIns="0" rtlCol="0"/>
          <a:lstStyle/>
          <a:p>
            <a:endParaRPr/>
          </a:p>
        </p:txBody>
      </p:sp>
      <p:sp>
        <p:nvSpPr>
          <p:cNvPr id="27" name="bg object 27"/>
          <p:cNvSpPr/>
          <p:nvPr/>
        </p:nvSpPr>
        <p:spPr>
          <a:xfrm>
            <a:off x="2076410"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8" name="bg object 28"/>
          <p:cNvSpPr/>
          <p:nvPr/>
        </p:nvSpPr>
        <p:spPr>
          <a:xfrm>
            <a:off x="230031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29" name="bg object 29"/>
          <p:cNvSpPr/>
          <p:nvPr/>
        </p:nvSpPr>
        <p:spPr>
          <a:xfrm>
            <a:off x="2300307"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30" name="bg object 30"/>
          <p:cNvSpPr/>
          <p:nvPr/>
        </p:nvSpPr>
        <p:spPr>
          <a:xfrm>
            <a:off x="2524937" y="355676"/>
            <a:ext cx="224790" cy="375920"/>
          </a:xfrm>
          <a:custGeom>
            <a:avLst/>
            <a:gdLst/>
            <a:ahLst/>
            <a:cxnLst/>
            <a:rect l="l" t="t" r="r" b="b"/>
            <a:pathLst>
              <a:path w="224789" h="375920">
                <a:moveTo>
                  <a:pt x="224612" y="0"/>
                </a:moveTo>
                <a:lnTo>
                  <a:pt x="191503" y="0"/>
                </a:lnTo>
                <a:lnTo>
                  <a:pt x="0" y="375831"/>
                </a:lnTo>
                <a:lnTo>
                  <a:pt x="32385" y="375831"/>
                </a:lnTo>
                <a:lnTo>
                  <a:pt x="224612" y="0"/>
                </a:lnTo>
                <a:close/>
              </a:path>
            </a:pathLst>
          </a:custGeom>
          <a:solidFill>
            <a:srgbClr val="18181A"/>
          </a:solidFill>
        </p:spPr>
        <p:txBody>
          <a:bodyPr wrap="square" lIns="0" tIns="0" rIns="0" bIns="0" rtlCol="0"/>
          <a:lstStyle/>
          <a:p>
            <a:endParaRPr/>
          </a:p>
        </p:txBody>
      </p:sp>
      <p:sp>
        <p:nvSpPr>
          <p:cNvPr id="31" name="bg object 31"/>
          <p:cNvSpPr/>
          <p:nvPr/>
        </p:nvSpPr>
        <p:spPr>
          <a:xfrm>
            <a:off x="2524928"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2" name="Holder 2"/>
          <p:cNvSpPr>
            <a:spLocks noGrp="1"/>
          </p:cNvSpPr>
          <p:nvPr>
            <p:ph type="title"/>
          </p:nvPr>
        </p:nvSpPr>
        <p:spPr>
          <a:xfrm>
            <a:off x="1482699" y="3997325"/>
            <a:ext cx="9723120" cy="1490345"/>
          </a:xfrm>
          <a:prstGeom prst="rect">
            <a:avLst/>
          </a:prstGeom>
        </p:spPr>
        <p:txBody>
          <a:bodyPr wrap="square" lIns="0" tIns="0" rIns="0" bIns="0">
            <a:spAutoFit/>
          </a:bodyPr>
          <a:lstStyle>
            <a:lvl1pPr>
              <a:defRPr sz="4800" b="1" i="0">
                <a:solidFill>
                  <a:srgbClr val="18181A"/>
                </a:solidFill>
                <a:latin typeface="Tahoma"/>
                <a:cs typeface="Tahoma"/>
              </a:defRPr>
            </a:lvl1pPr>
          </a:lstStyle>
          <a:p>
            <a:endParaRPr/>
          </a:p>
        </p:txBody>
      </p:sp>
      <p:sp>
        <p:nvSpPr>
          <p:cNvPr id="3" name="Holder 3"/>
          <p:cNvSpPr>
            <a:spLocks noGrp="1"/>
          </p:cNvSpPr>
          <p:nvPr>
            <p:ph type="body" idx="1"/>
          </p:nvPr>
        </p:nvSpPr>
        <p:spPr>
          <a:xfrm>
            <a:off x="915035" y="2368931"/>
            <a:ext cx="16470630" cy="679780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22238" y="9578721"/>
            <a:ext cx="5856224" cy="51498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5035" y="9578721"/>
            <a:ext cx="4209161" cy="51498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3/15/2024</a:t>
            </a:fld>
            <a:endParaRPr lang="en-US"/>
          </a:p>
        </p:txBody>
      </p:sp>
      <p:sp>
        <p:nvSpPr>
          <p:cNvPr id="6" name="Holder 6"/>
          <p:cNvSpPr>
            <a:spLocks noGrp="1"/>
          </p:cNvSpPr>
          <p:nvPr>
            <p:ph type="sldNum" sz="quarter" idx="7"/>
          </p:nvPr>
        </p:nvSpPr>
        <p:spPr>
          <a:xfrm>
            <a:off x="13176505" y="9578721"/>
            <a:ext cx="4209161" cy="51498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mailto:youremail@freepi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82699" y="3997325"/>
            <a:ext cx="9723120" cy="1487587"/>
          </a:xfrm>
          <a:prstGeom prst="rect">
            <a:avLst/>
          </a:prstGeom>
        </p:spPr>
        <p:txBody>
          <a:bodyPr vert="horz" wrap="square" lIns="0" tIns="10160" rIns="0" bIns="0" rtlCol="0" anchor="t">
            <a:spAutoFit/>
          </a:bodyPr>
          <a:lstStyle/>
          <a:p>
            <a:pPr marL="12700" marR="5080">
              <a:lnSpc>
                <a:spcPct val="100299"/>
              </a:lnSpc>
              <a:spcBef>
                <a:spcPts val="80"/>
              </a:spcBef>
            </a:pPr>
            <a:r>
              <a:rPr lang="en-US" spc="-375" dirty="0"/>
              <a:t> </a:t>
            </a:r>
            <a:r>
              <a:rPr lang="en-US" spc="-75" dirty="0"/>
              <a:t>T</a:t>
            </a:r>
            <a:r>
              <a:rPr lang="en-US" spc="40" dirty="0"/>
              <a:t>eam </a:t>
            </a:r>
            <a:r>
              <a:rPr lang="en-US" spc="40" dirty="0" err="1"/>
              <a:t>BreakingGood</a:t>
            </a:r>
            <a:br>
              <a:rPr lang="en-US" spc="40" dirty="0"/>
            </a:br>
            <a:r>
              <a:rPr lang="en-US" spc="40" dirty="0">
                <a:ea typeface="Tahoma"/>
              </a:rPr>
              <a:t>Presenting HALT-Prototype 2</a:t>
            </a:r>
            <a:endParaRPr lang="en-US" spc="285" dirty="0">
              <a:ea typeface="Tahoma"/>
            </a:endParaRPr>
          </a:p>
        </p:txBody>
      </p:sp>
      <p:sp>
        <p:nvSpPr>
          <p:cNvPr id="4" name="object 4"/>
          <p:cNvSpPr/>
          <p:nvPr/>
        </p:nvSpPr>
        <p:spPr>
          <a:xfrm>
            <a:off x="15957388" y="0"/>
            <a:ext cx="1807210" cy="5163185"/>
          </a:xfrm>
          <a:custGeom>
            <a:avLst/>
            <a:gdLst/>
            <a:ahLst/>
            <a:cxnLst/>
            <a:rect l="l" t="t" r="r" b="b"/>
            <a:pathLst>
              <a:path w="1807209" h="5163185">
                <a:moveTo>
                  <a:pt x="903461" y="5163019"/>
                </a:moveTo>
                <a:lnTo>
                  <a:pt x="0" y="5163019"/>
                </a:lnTo>
                <a:lnTo>
                  <a:pt x="0" y="0"/>
                </a:lnTo>
              </a:path>
              <a:path w="1807209" h="5163185">
                <a:moveTo>
                  <a:pt x="1807050" y="0"/>
                </a:moveTo>
                <a:lnTo>
                  <a:pt x="1807050" y="5163019"/>
                </a:lnTo>
                <a:lnTo>
                  <a:pt x="903461" y="5163019"/>
                </a:lnTo>
              </a:path>
            </a:pathLst>
          </a:custGeom>
          <a:ln w="76317">
            <a:solidFill>
              <a:srgbClr val="FFB700"/>
            </a:solidFill>
          </a:ln>
        </p:spPr>
        <p:txBody>
          <a:bodyPr wrap="square" lIns="0" tIns="0" rIns="0" bIns="0" rtlCol="0"/>
          <a:lstStyle/>
          <a:p>
            <a:endParaRPr/>
          </a:p>
        </p:txBody>
      </p:sp>
      <p:sp>
        <p:nvSpPr>
          <p:cNvPr id="5" name="object 5"/>
          <p:cNvSpPr/>
          <p:nvPr/>
        </p:nvSpPr>
        <p:spPr>
          <a:xfrm>
            <a:off x="13680695" y="9778318"/>
            <a:ext cx="4606290" cy="266700"/>
          </a:xfrm>
          <a:custGeom>
            <a:avLst/>
            <a:gdLst/>
            <a:ahLst/>
            <a:cxnLst/>
            <a:rect l="l" t="t" r="r" b="b"/>
            <a:pathLst>
              <a:path w="4606290" h="266700">
                <a:moveTo>
                  <a:pt x="4605782" y="266699"/>
                </a:moveTo>
                <a:lnTo>
                  <a:pt x="0" y="266699"/>
                </a:lnTo>
                <a:lnTo>
                  <a:pt x="0" y="0"/>
                </a:lnTo>
                <a:lnTo>
                  <a:pt x="4605782" y="0"/>
                </a:lnTo>
                <a:lnTo>
                  <a:pt x="4605782" y="266699"/>
                </a:lnTo>
                <a:close/>
              </a:path>
            </a:pathLst>
          </a:custGeom>
          <a:solidFill>
            <a:srgbClr val="29282C"/>
          </a:solidFill>
        </p:spPr>
        <p:txBody>
          <a:bodyPr wrap="square" lIns="0" tIns="0" rIns="0" bIns="0" rtlCol="0"/>
          <a:lstStyle/>
          <a:p>
            <a:endParaRPr/>
          </a:p>
        </p:txBody>
      </p:sp>
      <p:sp>
        <p:nvSpPr>
          <p:cNvPr id="6" name="object 6"/>
          <p:cNvSpPr/>
          <p:nvPr/>
        </p:nvSpPr>
        <p:spPr>
          <a:xfrm>
            <a:off x="13680695" y="9233279"/>
            <a:ext cx="4606290" cy="266700"/>
          </a:xfrm>
          <a:custGeom>
            <a:avLst/>
            <a:gdLst/>
            <a:ahLst/>
            <a:cxnLst/>
            <a:rect l="l" t="t" r="r" b="b"/>
            <a:pathLst>
              <a:path w="4606290" h="266700">
                <a:moveTo>
                  <a:pt x="4605782" y="266699"/>
                </a:moveTo>
                <a:lnTo>
                  <a:pt x="0" y="266699"/>
                </a:lnTo>
                <a:lnTo>
                  <a:pt x="0" y="0"/>
                </a:lnTo>
                <a:lnTo>
                  <a:pt x="4605782" y="0"/>
                </a:lnTo>
                <a:lnTo>
                  <a:pt x="4605782" y="266699"/>
                </a:lnTo>
                <a:close/>
              </a:path>
            </a:pathLst>
          </a:custGeom>
          <a:solidFill>
            <a:srgbClr val="575259"/>
          </a:solidFill>
        </p:spPr>
        <p:txBody>
          <a:bodyPr wrap="square" lIns="0" tIns="0" rIns="0" bIns="0" rtlCol="0"/>
          <a:lstStyle/>
          <a:p>
            <a:endParaRPr/>
          </a:p>
        </p:txBody>
      </p:sp>
      <p:sp>
        <p:nvSpPr>
          <p:cNvPr id="7" name="object 7"/>
          <p:cNvSpPr/>
          <p:nvPr/>
        </p:nvSpPr>
        <p:spPr>
          <a:xfrm>
            <a:off x="0" y="8673122"/>
            <a:ext cx="5295265" cy="1614170"/>
          </a:xfrm>
          <a:custGeom>
            <a:avLst/>
            <a:gdLst/>
            <a:ahLst/>
            <a:cxnLst/>
            <a:rect l="l" t="t" r="r" b="b"/>
            <a:pathLst>
              <a:path w="5295265" h="1614170">
                <a:moveTo>
                  <a:pt x="0" y="1613875"/>
                </a:moveTo>
                <a:lnTo>
                  <a:pt x="0" y="0"/>
                </a:lnTo>
                <a:lnTo>
                  <a:pt x="5295175" y="0"/>
                </a:lnTo>
                <a:lnTo>
                  <a:pt x="5295175" y="1613875"/>
                </a:lnTo>
                <a:lnTo>
                  <a:pt x="0" y="1613875"/>
                </a:lnTo>
                <a:close/>
              </a:path>
            </a:pathLst>
          </a:custGeom>
          <a:solidFill>
            <a:srgbClr val="18181A"/>
          </a:solidFill>
        </p:spPr>
        <p:txBody>
          <a:bodyPr wrap="square" lIns="0" tIns="0" rIns="0" bIns="0" rtlCol="0"/>
          <a:lstStyle/>
          <a:p>
            <a:endParaRPr/>
          </a:p>
        </p:txBody>
      </p:sp>
      <p:sp>
        <p:nvSpPr>
          <p:cNvPr id="8" name="object 8"/>
          <p:cNvSpPr/>
          <p:nvPr/>
        </p:nvSpPr>
        <p:spPr>
          <a:xfrm>
            <a:off x="13680695" y="8673122"/>
            <a:ext cx="4606290" cy="266700"/>
          </a:xfrm>
          <a:custGeom>
            <a:avLst/>
            <a:gdLst/>
            <a:ahLst/>
            <a:cxnLst/>
            <a:rect l="l" t="t" r="r" b="b"/>
            <a:pathLst>
              <a:path w="4606290" h="266700">
                <a:moveTo>
                  <a:pt x="4605782" y="266699"/>
                </a:moveTo>
                <a:lnTo>
                  <a:pt x="0" y="266699"/>
                </a:lnTo>
                <a:lnTo>
                  <a:pt x="0" y="0"/>
                </a:lnTo>
                <a:lnTo>
                  <a:pt x="4605782" y="0"/>
                </a:lnTo>
                <a:lnTo>
                  <a:pt x="4605782" y="266699"/>
                </a:lnTo>
                <a:close/>
              </a:path>
            </a:pathLst>
          </a:custGeom>
          <a:solidFill>
            <a:srgbClr val="86808A"/>
          </a:solidFill>
        </p:spPr>
        <p:txBody>
          <a:bodyPr wrap="square" lIns="0" tIns="0" rIns="0" bIns="0" rtlCol="0"/>
          <a:lstStyle/>
          <a:p>
            <a:endParaRPr/>
          </a:p>
        </p:txBody>
      </p:sp>
      <p:sp>
        <p:nvSpPr>
          <p:cNvPr id="10" name="TextBox 9">
            <a:extLst>
              <a:ext uri="{FF2B5EF4-FFF2-40B4-BE49-F238E27FC236}">
                <a16:creationId xmlns:a16="http://schemas.microsoft.com/office/drawing/2014/main" id="{836C5220-37E4-E7CA-A03B-210985CCFC24}"/>
              </a:ext>
            </a:extLst>
          </p:cNvPr>
          <p:cNvSpPr txBox="1"/>
          <p:nvPr/>
        </p:nvSpPr>
        <p:spPr>
          <a:xfrm>
            <a:off x="1482699" y="7939697"/>
            <a:ext cx="7667651" cy="461665"/>
          </a:xfrm>
          <a:prstGeom prst="rect">
            <a:avLst/>
          </a:prstGeom>
          <a:noFill/>
        </p:spPr>
        <p:txBody>
          <a:bodyPr wrap="square" rtlCol="0">
            <a:spAutoFit/>
          </a:bodyPr>
          <a:lstStyle/>
          <a:p>
            <a:r>
              <a:rPr lang="en-CA" sz="2400" b="1"/>
              <a:t>Ahsan Shaikh, Lightning Du, James Clarke, John Xue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grpSp>
        <p:nvGrpSpPr>
          <p:cNvPr id="3" name="object 3"/>
          <p:cNvGrpSpPr/>
          <p:nvPr/>
        </p:nvGrpSpPr>
        <p:grpSpPr>
          <a:xfrm>
            <a:off x="0" y="0"/>
            <a:ext cx="18326735" cy="9434195"/>
            <a:chOff x="0" y="0"/>
            <a:chExt cx="18326735" cy="9434195"/>
          </a:xfrm>
        </p:grpSpPr>
        <p:sp>
          <p:nvSpPr>
            <p:cNvPr id="4" name="object 4"/>
            <p:cNvSpPr/>
            <p:nvPr/>
          </p:nvSpPr>
          <p:spPr>
            <a:xfrm>
              <a:off x="0" y="889914"/>
              <a:ext cx="17078325" cy="8506460"/>
            </a:xfrm>
            <a:custGeom>
              <a:avLst/>
              <a:gdLst/>
              <a:ahLst/>
              <a:cxnLst/>
              <a:rect l="l" t="t" r="r" b="b"/>
              <a:pathLst>
                <a:path w="17078325" h="8506460">
                  <a:moveTo>
                    <a:pt x="17078325" y="0"/>
                  </a:moveTo>
                  <a:lnTo>
                    <a:pt x="0" y="0"/>
                  </a:lnTo>
                  <a:lnTo>
                    <a:pt x="0" y="8505974"/>
                  </a:lnTo>
                  <a:lnTo>
                    <a:pt x="8539162" y="8505974"/>
                  </a:lnTo>
                  <a:lnTo>
                    <a:pt x="17078325" y="8505974"/>
                  </a:lnTo>
                  <a:lnTo>
                    <a:pt x="17078325" y="0"/>
                  </a:lnTo>
                  <a:close/>
                </a:path>
              </a:pathLst>
            </a:custGeom>
            <a:solidFill>
              <a:srgbClr val="FFFFFF"/>
            </a:solidFill>
          </p:spPr>
          <p:txBody>
            <a:bodyPr wrap="square" lIns="0" tIns="0" rIns="0" bIns="0" rtlCol="0"/>
            <a:lstStyle/>
            <a:p>
              <a:endParaRPr/>
            </a:p>
          </p:txBody>
        </p:sp>
        <p:sp>
          <p:nvSpPr>
            <p:cNvPr id="5" name="object 5"/>
            <p:cNvSpPr/>
            <p:nvPr/>
          </p:nvSpPr>
          <p:spPr>
            <a:xfrm>
              <a:off x="17079087" y="9123836"/>
              <a:ext cx="1208405" cy="266700"/>
            </a:xfrm>
            <a:custGeom>
              <a:avLst/>
              <a:gdLst/>
              <a:ahLst/>
              <a:cxnLst/>
              <a:rect l="l" t="t" r="r" b="b"/>
              <a:pathLst>
                <a:path w="1208405" h="266700">
                  <a:moveTo>
                    <a:pt x="1208024" y="266699"/>
                  </a:moveTo>
                  <a:lnTo>
                    <a:pt x="0" y="266699"/>
                  </a:lnTo>
                  <a:lnTo>
                    <a:pt x="0" y="0"/>
                  </a:lnTo>
                  <a:lnTo>
                    <a:pt x="1208024" y="0"/>
                  </a:lnTo>
                  <a:lnTo>
                    <a:pt x="1208024" y="266699"/>
                  </a:lnTo>
                  <a:close/>
                </a:path>
              </a:pathLst>
            </a:custGeom>
            <a:solidFill>
              <a:srgbClr val="29282C"/>
            </a:solidFill>
          </p:spPr>
          <p:txBody>
            <a:bodyPr wrap="square" lIns="0" tIns="0" rIns="0" bIns="0" rtlCol="0"/>
            <a:lstStyle/>
            <a:p>
              <a:endParaRPr/>
            </a:p>
          </p:txBody>
        </p:sp>
        <p:sp>
          <p:nvSpPr>
            <p:cNvPr id="6" name="object 6"/>
            <p:cNvSpPr/>
            <p:nvPr/>
          </p:nvSpPr>
          <p:spPr>
            <a:xfrm>
              <a:off x="17079087" y="8475840"/>
              <a:ext cx="1208405" cy="266700"/>
            </a:xfrm>
            <a:custGeom>
              <a:avLst/>
              <a:gdLst/>
              <a:ahLst/>
              <a:cxnLst/>
              <a:rect l="l" t="t" r="r" b="b"/>
              <a:pathLst>
                <a:path w="1208405" h="266700">
                  <a:moveTo>
                    <a:pt x="1208024" y="266699"/>
                  </a:moveTo>
                  <a:lnTo>
                    <a:pt x="0" y="266699"/>
                  </a:lnTo>
                  <a:lnTo>
                    <a:pt x="0" y="0"/>
                  </a:lnTo>
                  <a:lnTo>
                    <a:pt x="1208024" y="0"/>
                  </a:lnTo>
                  <a:lnTo>
                    <a:pt x="1208024" y="266699"/>
                  </a:lnTo>
                  <a:close/>
                </a:path>
              </a:pathLst>
            </a:custGeom>
            <a:solidFill>
              <a:srgbClr val="575259"/>
            </a:solidFill>
          </p:spPr>
          <p:txBody>
            <a:bodyPr wrap="square" lIns="0" tIns="0" rIns="0" bIns="0" rtlCol="0"/>
            <a:lstStyle/>
            <a:p>
              <a:endParaRPr/>
            </a:p>
          </p:txBody>
        </p:sp>
        <p:sp>
          <p:nvSpPr>
            <p:cNvPr id="7" name="object 7"/>
            <p:cNvSpPr/>
            <p:nvPr/>
          </p:nvSpPr>
          <p:spPr>
            <a:xfrm>
              <a:off x="17079087" y="7828559"/>
              <a:ext cx="1208405" cy="266700"/>
            </a:xfrm>
            <a:custGeom>
              <a:avLst/>
              <a:gdLst/>
              <a:ahLst/>
              <a:cxnLst/>
              <a:rect l="l" t="t" r="r" b="b"/>
              <a:pathLst>
                <a:path w="1208405" h="266700">
                  <a:moveTo>
                    <a:pt x="1208024" y="266699"/>
                  </a:moveTo>
                  <a:lnTo>
                    <a:pt x="0" y="266699"/>
                  </a:lnTo>
                  <a:lnTo>
                    <a:pt x="0" y="0"/>
                  </a:lnTo>
                  <a:lnTo>
                    <a:pt x="1208024" y="0"/>
                  </a:lnTo>
                  <a:lnTo>
                    <a:pt x="1208024" y="266699"/>
                  </a:lnTo>
                  <a:close/>
                </a:path>
              </a:pathLst>
            </a:custGeom>
            <a:solidFill>
              <a:srgbClr val="86808A"/>
            </a:solidFill>
          </p:spPr>
          <p:txBody>
            <a:bodyPr wrap="square" lIns="0" tIns="0" rIns="0" bIns="0" rtlCol="0"/>
            <a:lstStyle/>
            <a:p>
              <a:endParaRPr/>
            </a:p>
          </p:txBody>
        </p:sp>
        <p:sp>
          <p:nvSpPr>
            <p:cNvPr id="8" name="object 8"/>
            <p:cNvSpPr/>
            <p:nvPr/>
          </p:nvSpPr>
          <p:spPr>
            <a:xfrm>
              <a:off x="17392336" y="0"/>
              <a:ext cx="895985" cy="3688079"/>
            </a:xfrm>
            <a:custGeom>
              <a:avLst/>
              <a:gdLst/>
              <a:ahLst/>
              <a:cxnLst/>
              <a:rect l="l" t="t" r="r" b="b"/>
              <a:pathLst>
                <a:path w="895984" h="3688079">
                  <a:moveTo>
                    <a:pt x="895675" y="3687732"/>
                  </a:moveTo>
                  <a:lnTo>
                    <a:pt x="0" y="3687732"/>
                  </a:lnTo>
                  <a:lnTo>
                    <a:pt x="0" y="0"/>
                  </a:lnTo>
                </a:path>
              </a:pathLst>
            </a:custGeom>
            <a:ln w="76316">
              <a:solidFill>
                <a:srgbClr val="FFB700"/>
              </a:solidFill>
            </a:ln>
          </p:spPr>
          <p:txBody>
            <a:bodyPr wrap="square" lIns="0" tIns="0" rIns="0" bIns="0" rtlCol="0"/>
            <a:lstStyle/>
            <a:p>
              <a:endParaRPr/>
            </a:p>
          </p:txBody>
        </p:sp>
      </p:grpSp>
      <p:grpSp>
        <p:nvGrpSpPr>
          <p:cNvPr id="9" name="object 9"/>
          <p:cNvGrpSpPr/>
          <p:nvPr/>
        </p:nvGrpSpPr>
        <p:grpSpPr>
          <a:xfrm>
            <a:off x="1169279" y="9544316"/>
            <a:ext cx="1590040" cy="394970"/>
            <a:chOff x="1169279" y="9544316"/>
            <a:chExt cx="1590040" cy="394970"/>
          </a:xfrm>
        </p:grpSpPr>
        <p:sp>
          <p:nvSpPr>
            <p:cNvPr id="10" name="object 10"/>
            <p:cNvSpPr/>
            <p:nvPr/>
          </p:nvSpPr>
          <p:spPr>
            <a:xfrm>
              <a:off x="1178640" y="9553676"/>
              <a:ext cx="224790" cy="375920"/>
            </a:xfrm>
            <a:custGeom>
              <a:avLst/>
              <a:gdLst/>
              <a:ahLst/>
              <a:cxnLst/>
              <a:rect l="l" t="t" r="r" b="b"/>
              <a:pathLst>
                <a:path w="224790" h="375920">
                  <a:moveTo>
                    <a:pt x="224621" y="0"/>
                  </a:moveTo>
                  <a:lnTo>
                    <a:pt x="191512" y="0"/>
                  </a:lnTo>
                  <a:lnTo>
                    <a:pt x="0" y="375826"/>
                  </a:lnTo>
                  <a:lnTo>
                    <a:pt x="32393" y="375826"/>
                  </a:lnTo>
                  <a:lnTo>
                    <a:pt x="224621" y="0"/>
                  </a:lnTo>
                  <a:close/>
                </a:path>
              </a:pathLst>
            </a:custGeom>
            <a:solidFill>
              <a:srgbClr val="18181A"/>
            </a:solidFill>
          </p:spPr>
          <p:txBody>
            <a:bodyPr wrap="square" lIns="0" tIns="0" rIns="0" bIns="0" rtlCol="0"/>
            <a:lstStyle/>
            <a:p>
              <a:endParaRPr/>
            </a:p>
          </p:txBody>
        </p:sp>
        <p:sp>
          <p:nvSpPr>
            <p:cNvPr id="11" name="object 11"/>
            <p:cNvSpPr/>
            <p:nvPr/>
          </p:nvSpPr>
          <p:spPr>
            <a:xfrm>
              <a:off x="1178639" y="9553676"/>
              <a:ext cx="224790" cy="375920"/>
            </a:xfrm>
            <a:custGeom>
              <a:avLst/>
              <a:gdLst/>
              <a:ahLst/>
              <a:cxnLst/>
              <a:rect l="l" t="t" r="r" b="b"/>
              <a:pathLst>
                <a:path w="224790" h="375920">
                  <a:moveTo>
                    <a:pt x="0" y="375827"/>
                  </a:moveTo>
                  <a:lnTo>
                    <a:pt x="191512" y="0"/>
                  </a:lnTo>
                  <a:lnTo>
                    <a:pt x="224620" y="0"/>
                  </a:lnTo>
                  <a:lnTo>
                    <a:pt x="32394" y="375827"/>
                  </a:lnTo>
                  <a:lnTo>
                    <a:pt x="0" y="375827"/>
                  </a:lnTo>
                  <a:close/>
                </a:path>
              </a:pathLst>
            </a:custGeom>
            <a:ln w="18718">
              <a:solidFill>
                <a:srgbClr val="18181A"/>
              </a:solidFill>
            </a:ln>
          </p:spPr>
          <p:txBody>
            <a:bodyPr wrap="square" lIns="0" tIns="0" rIns="0" bIns="0" rtlCol="0"/>
            <a:lstStyle/>
            <a:p>
              <a:endParaRPr/>
            </a:p>
          </p:txBody>
        </p:sp>
        <p:sp>
          <p:nvSpPr>
            <p:cNvPr id="12" name="object 12"/>
            <p:cNvSpPr/>
            <p:nvPr/>
          </p:nvSpPr>
          <p:spPr>
            <a:xfrm>
              <a:off x="1403261" y="9553676"/>
              <a:ext cx="224790" cy="375920"/>
            </a:xfrm>
            <a:custGeom>
              <a:avLst/>
              <a:gdLst/>
              <a:ahLst/>
              <a:cxnLst/>
              <a:rect l="l" t="t" r="r" b="b"/>
              <a:pathLst>
                <a:path w="224789" h="375920">
                  <a:moveTo>
                    <a:pt x="224624" y="0"/>
                  </a:moveTo>
                  <a:lnTo>
                    <a:pt x="191503" y="0"/>
                  </a:lnTo>
                  <a:lnTo>
                    <a:pt x="0" y="375826"/>
                  </a:lnTo>
                  <a:lnTo>
                    <a:pt x="32397" y="375826"/>
                  </a:lnTo>
                  <a:lnTo>
                    <a:pt x="224624" y="0"/>
                  </a:lnTo>
                  <a:close/>
                </a:path>
              </a:pathLst>
            </a:custGeom>
            <a:solidFill>
              <a:srgbClr val="18181A"/>
            </a:solidFill>
          </p:spPr>
          <p:txBody>
            <a:bodyPr wrap="square" lIns="0" tIns="0" rIns="0" bIns="0" rtlCol="0"/>
            <a:lstStyle/>
            <a:p>
              <a:endParaRPr/>
            </a:p>
          </p:txBody>
        </p:sp>
        <p:sp>
          <p:nvSpPr>
            <p:cNvPr id="13" name="object 13"/>
            <p:cNvSpPr/>
            <p:nvPr/>
          </p:nvSpPr>
          <p:spPr>
            <a:xfrm>
              <a:off x="1403259" y="9553676"/>
              <a:ext cx="224790" cy="375920"/>
            </a:xfrm>
            <a:custGeom>
              <a:avLst/>
              <a:gdLst/>
              <a:ahLst/>
              <a:cxnLst/>
              <a:rect l="l" t="t" r="r" b="b"/>
              <a:pathLst>
                <a:path w="224789" h="375920">
                  <a:moveTo>
                    <a:pt x="0" y="375827"/>
                  </a:moveTo>
                  <a:lnTo>
                    <a:pt x="191512" y="0"/>
                  </a:lnTo>
                  <a:lnTo>
                    <a:pt x="224620" y="0"/>
                  </a:lnTo>
                  <a:lnTo>
                    <a:pt x="32397" y="375827"/>
                  </a:lnTo>
                  <a:lnTo>
                    <a:pt x="0" y="375827"/>
                  </a:lnTo>
                  <a:close/>
                </a:path>
              </a:pathLst>
            </a:custGeom>
            <a:ln w="18718">
              <a:solidFill>
                <a:srgbClr val="18181A"/>
              </a:solidFill>
            </a:ln>
          </p:spPr>
          <p:txBody>
            <a:bodyPr wrap="square" lIns="0" tIns="0" rIns="0" bIns="0" rtlCol="0"/>
            <a:lstStyle/>
            <a:p>
              <a:endParaRPr/>
            </a:p>
          </p:txBody>
        </p:sp>
        <p:sp>
          <p:nvSpPr>
            <p:cNvPr id="14" name="object 14"/>
            <p:cNvSpPr/>
            <p:nvPr/>
          </p:nvSpPr>
          <p:spPr>
            <a:xfrm>
              <a:off x="1627162" y="9553676"/>
              <a:ext cx="224790" cy="375920"/>
            </a:xfrm>
            <a:custGeom>
              <a:avLst/>
              <a:gdLst/>
              <a:ahLst/>
              <a:cxnLst/>
              <a:rect l="l" t="t" r="r" b="b"/>
              <a:pathLst>
                <a:path w="224789" h="375920">
                  <a:moveTo>
                    <a:pt x="224624" y="0"/>
                  </a:moveTo>
                  <a:lnTo>
                    <a:pt x="191503" y="0"/>
                  </a:lnTo>
                  <a:lnTo>
                    <a:pt x="0" y="375826"/>
                  </a:lnTo>
                  <a:lnTo>
                    <a:pt x="32397" y="375826"/>
                  </a:lnTo>
                  <a:lnTo>
                    <a:pt x="224624" y="0"/>
                  </a:lnTo>
                  <a:close/>
                </a:path>
              </a:pathLst>
            </a:custGeom>
            <a:solidFill>
              <a:srgbClr val="18181A"/>
            </a:solidFill>
          </p:spPr>
          <p:txBody>
            <a:bodyPr wrap="square" lIns="0" tIns="0" rIns="0" bIns="0" rtlCol="0"/>
            <a:lstStyle/>
            <a:p>
              <a:endParaRPr/>
            </a:p>
          </p:txBody>
        </p:sp>
        <p:sp>
          <p:nvSpPr>
            <p:cNvPr id="15" name="object 15"/>
            <p:cNvSpPr/>
            <p:nvPr/>
          </p:nvSpPr>
          <p:spPr>
            <a:xfrm>
              <a:off x="1627156" y="9553676"/>
              <a:ext cx="224790" cy="375920"/>
            </a:xfrm>
            <a:custGeom>
              <a:avLst/>
              <a:gdLst/>
              <a:ahLst/>
              <a:cxnLst/>
              <a:rect l="l" t="t" r="r" b="b"/>
              <a:pathLst>
                <a:path w="224789" h="375920">
                  <a:moveTo>
                    <a:pt x="0" y="375827"/>
                  </a:moveTo>
                  <a:lnTo>
                    <a:pt x="191512" y="0"/>
                  </a:lnTo>
                  <a:lnTo>
                    <a:pt x="224633" y="0"/>
                  </a:lnTo>
                  <a:lnTo>
                    <a:pt x="32409" y="375827"/>
                  </a:lnTo>
                  <a:lnTo>
                    <a:pt x="0" y="375827"/>
                  </a:lnTo>
                  <a:close/>
                </a:path>
              </a:pathLst>
            </a:custGeom>
            <a:ln w="18718">
              <a:solidFill>
                <a:srgbClr val="18181A"/>
              </a:solidFill>
            </a:ln>
          </p:spPr>
          <p:txBody>
            <a:bodyPr wrap="square" lIns="0" tIns="0" rIns="0" bIns="0" rtlCol="0"/>
            <a:lstStyle/>
            <a:p>
              <a:endParaRPr/>
            </a:p>
          </p:txBody>
        </p:sp>
        <p:sp>
          <p:nvSpPr>
            <p:cNvPr id="16" name="object 16"/>
            <p:cNvSpPr/>
            <p:nvPr/>
          </p:nvSpPr>
          <p:spPr>
            <a:xfrm>
              <a:off x="1851787" y="9553676"/>
              <a:ext cx="224790" cy="375920"/>
            </a:xfrm>
            <a:custGeom>
              <a:avLst/>
              <a:gdLst/>
              <a:ahLst/>
              <a:cxnLst/>
              <a:rect l="l" t="t" r="r" b="b"/>
              <a:pathLst>
                <a:path w="224789" h="375920">
                  <a:moveTo>
                    <a:pt x="224612" y="0"/>
                  </a:moveTo>
                  <a:lnTo>
                    <a:pt x="191503" y="0"/>
                  </a:lnTo>
                  <a:lnTo>
                    <a:pt x="0" y="375826"/>
                  </a:lnTo>
                  <a:lnTo>
                    <a:pt x="32397" y="375826"/>
                  </a:lnTo>
                  <a:lnTo>
                    <a:pt x="224612" y="0"/>
                  </a:lnTo>
                  <a:close/>
                </a:path>
              </a:pathLst>
            </a:custGeom>
            <a:solidFill>
              <a:srgbClr val="18181A"/>
            </a:solidFill>
          </p:spPr>
          <p:txBody>
            <a:bodyPr wrap="square" lIns="0" tIns="0" rIns="0" bIns="0" rtlCol="0"/>
            <a:lstStyle/>
            <a:p>
              <a:endParaRPr/>
            </a:p>
          </p:txBody>
        </p:sp>
        <p:sp>
          <p:nvSpPr>
            <p:cNvPr id="17" name="object 17"/>
            <p:cNvSpPr/>
            <p:nvPr/>
          </p:nvSpPr>
          <p:spPr>
            <a:xfrm>
              <a:off x="1851789" y="9553676"/>
              <a:ext cx="224790" cy="375920"/>
            </a:xfrm>
            <a:custGeom>
              <a:avLst/>
              <a:gdLst/>
              <a:ahLst/>
              <a:cxnLst/>
              <a:rect l="l" t="t" r="r" b="b"/>
              <a:pathLst>
                <a:path w="224789" h="375920">
                  <a:moveTo>
                    <a:pt x="0" y="375827"/>
                  </a:moveTo>
                  <a:lnTo>
                    <a:pt x="191499" y="0"/>
                  </a:lnTo>
                  <a:lnTo>
                    <a:pt x="224620" y="0"/>
                  </a:lnTo>
                  <a:lnTo>
                    <a:pt x="32397" y="375827"/>
                  </a:lnTo>
                  <a:lnTo>
                    <a:pt x="0" y="375827"/>
                  </a:lnTo>
                  <a:close/>
                </a:path>
              </a:pathLst>
            </a:custGeom>
            <a:ln w="18718">
              <a:solidFill>
                <a:srgbClr val="18181A"/>
              </a:solidFill>
            </a:ln>
          </p:spPr>
          <p:txBody>
            <a:bodyPr wrap="square" lIns="0" tIns="0" rIns="0" bIns="0" rtlCol="0"/>
            <a:lstStyle/>
            <a:p>
              <a:endParaRPr/>
            </a:p>
          </p:txBody>
        </p:sp>
        <p:sp>
          <p:nvSpPr>
            <p:cNvPr id="18" name="object 18"/>
            <p:cNvSpPr/>
            <p:nvPr/>
          </p:nvSpPr>
          <p:spPr>
            <a:xfrm>
              <a:off x="2076399" y="9553676"/>
              <a:ext cx="224790" cy="375920"/>
            </a:xfrm>
            <a:custGeom>
              <a:avLst/>
              <a:gdLst/>
              <a:ahLst/>
              <a:cxnLst/>
              <a:rect l="l" t="t" r="r" b="b"/>
              <a:pathLst>
                <a:path w="224789" h="375920">
                  <a:moveTo>
                    <a:pt x="224637" y="0"/>
                  </a:moveTo>
                  <a:lnTo>
                    <a:pt x="191516" y="0"/>
                  </a:lnTo>
                  <a:lnTo>
                    <a:pt x="0" y="375826"/>
                  </a:lnTo>
                  <a:lnTo>
                    <a:pt x="32410" y="375826"/>
                  </a:lnTo>
                  <a:lnTo>
                    <a:pt x="224637" y="0"/>
                  </a:lnTo>
                  <a:close/>
                </a:path>
              </a:pathLst>
            </a:custGeom>
            <a:solidFill>
              <a:srgbClr val="18181A"/>
            </a:solidFill>
          </p:spPr>
          <p:txBody>
            <a:bodyPr wrap="square" lIns="0" tIns="0" rIns="0" bIns="0" rtlCol="0"/>
            <a:lstStyle/>
            <a:p>
              <a:endParaRPr/>
            </a:p>
          </p:txBody>
        </p:sp>
        <p:sp>
          <p:nvSpPr>
            <p:cNvPr id="19" name="object 19"/>
            <p:cNvSpPr/>
            <p:nvPr/>
          </p:nvSpPr>
          <p:spPr>
            <a:xfrm>
              <a:off x="2076410" y="9553676"/>
              <a:ext cx="224790" cy="375920"/>
            </a:xfrm>
            <a:custGeom>
              <a:avLst/>
              <a:gdLst/>
              <a:ahLst/>
              <a:cxnLst/>
              <a:rect l="l" t="t" r="r" b="b"/>
              <a:pathLst>
                <a:path w="224789" h="375920">
                  <a:moveTo>
                    <a:pt x="0" y="375827"/>
                  </a:moveTo>
                  <a:lnTo>
                    <a:pt x="191499" y="0"/>
                  </a:lnTo>
                  <a:lnTo>
                    <a:pt x="224620" y="0"/>
                  </a:lnTo>
                  <a:lnTo>
                    <a:pt x="32397" y="375827"/>
                  </a:lnTo>
                  <a:lnTo>
                    <a:pt x="0" y="375827"/>
                  </a:lnTo>
                  <a:close/>
                </a:path>
              </a:pathLst>
            </a:custGeom>
            <a:ln w="18718">
              <a:solidFill>
                <a:srgbClr val="18181A"/>
              </a:solidFill>
            </a:ln>
          </p:spPr>
          <p:txBody>
            <a:bodyPr wrap="square" lIns="0" tIns="0" rIns="0" bIns="0" rtlCol="0"/>
            <a:lstStyle/>
            <a:p>
              <a:endParaRPr/>
            </a:p>
          </p:txBody>
        </p:sp>
        <p:sp>
          <p:nvSpPr>
            <p:cNvPr id="20" name="object 20"/>
            <p:cNvSpPr/>
            <p:nvPr/>
          </p:nvSpPr>
          <p:spPr>
            <a:xfrm>
              <a:off x="2300312" y="9553676"/>
              <a:ext cx="224790" cy="375920"/>
            </a:xfrm>
            <a:custGeom>
              <a:avLst/>
              <a:gdLst/>
              <a:ahLst/>
              <a:cxnLst/>
              <a:rect l="l" t="t" r="r" b="b"/>
              <a:pathLst>
                <a:path w="224789" h="375920">
                  <a:moveTo>
                    <a:pt x="224624" y="0"/>
                  </a:moveTo>
                  <a:lnTo>
                    <a:pt x="191503" y="0"/>
                  </a:lnTo>
                  <a:lnTo>
                    <a:pt x="0" y="375826"/>
                  </a:lnTo>
                  <a:lnTo>
                    <a:pt x="32397" y="375826"/>
                  </a:lnTo>
                  <a:lnTo>
                    <a:pt x="224624" y="0"/>
                  </a:lnTo>
                  <a:close/>
                </a:path>
              </a:pathLst>
            </a:custGeom>
            <a:solidFill>
              <a:srgbClr val="18181A"/>
            </a:solidFill>
          </p:spPr>
          <p:txBody>
            <a:bodyPr wrap="square" lIns="0" tIns="0" rIns="0" bIns="0" rtlCol="0"/>
            <a:lstStyle/>
            <a:p>
              <a:endParaRPr/>
            </a:p>
          </p:txBody>
        </p:sp>
        <p:sp>
          <p:nvSpPr>
            <p:cNvPr id="21" name="object 21"/>
            <p:cNvSpPr/>
            <p:nvPr/>
          </p:nvSpPr>
          <p:spPr>
            <a:xfrm>
              <a:off x="2300307" y="9553676"/>
              <a:ext cx="224790" cy="375920"/>
            </a:xfrm>
            <a:custGeom>
              <a:avLst/>
              <a:gdLst/>
              <a:ahLst/>
              <a:cxnLst/>
              <a:rect l="l" t="t" r="r" b="b"/>
              <a:pathLst>
                <a:path w="224789" h="375920">
                  <a:moveTo>
                    <a:pt x="0" y="375827"/>
                  </a:moveTo>
                  <a:lnTo>
                    <a:pt x="191512" y="0"/>
                  </a:lnTo>
                  <a:lnTo>
                    <a:pt x="224620" y="0"/>
                  </a:lnTo>
                  <a:lnTo>
                    <a:pt x="32397" y="375827"/>
                  </a:lnTo>
                  <a:lnTo>
                    <a:pt x="0" y="375827"/>
                  </a:lnTo>
                  <a:close/>
                </a:path>
              </a:pathLst>
            </a:custGeom>
            <a:ln w="18718">
              <a:solidFill>
                <a:srgbClr val="18181A"/>
              </a:solidFill>
            </a:ln>
          </p:spPr>
          <p:txBody>
            <a:bodyPr wrap="square" lIns="0" tIns="0" rIns="0" bIns="0" rtlCol="0"/>
            <a:lstStyle/>
            <a:p>
              <a:endParaRPr/>
            </a:p>
          </p:txBody>
        </p:sp>
        <p:sp>
          <p:nvSpPr>
            <p:cNvPr id="22" name="object 22"/>
            <p:cNvSpPr/>
            <p:nvPr/>
          </p:nvSpPr>
          <p:spPr>
            <a:xfrm>
              <a:off x="2524937" y="9553676"/>
              <a:ext cx="224790" cy="375920"/>
            </a:xfrm>
            <a:custGeom>
              <a:avLst/>
              <a:gdLst/>
              <a:ahLst/>
              <a:cxnLst/>
              <a:rect l="l" t="t" r="r" b="b"/>
              <a:pathLst>
                <a:path w="224789" h="375920">
                  <a:moveTo>
                    <a:pt x="224612" y="0"/>
                  </a:moveTo>
                  <a:lnTo>
                    <a:pt x="191503" y="0"/>
                  </a:lnTo>
                  <a:lnTo>
                    <a:pt x="0" y="375826"/>
                  </a:lnTo>
                  <a:lnTo>
                    <a:pt x="32385" y="375826"/>
                  </a:lnTo>
                  <a:lnTo>
                    <a:pt x="224612" y="0"/>
                  </a:lnTo>
                  <a:close/>
                </a:path>
              </a:pathLst>
            </a:custGeom>
            <a:solidFill>
              <a:srgbClr val="18181A"/>
            </a:solidFill>
          </p:spPr>
          <p:txBody>
            <a:bodyPr wrap="square" lIns="0" tIns="0" rIns="0" bIns="0" rtlCol="0"/>
            <a:lstStyle/>
            <a:p>
              <a:endParaRPr/>
            </a:p>
          </p:txBody>
        </p:sp>
        <p:sp>
          <p:nvSpPr>
            <p:cNvPr id="23" name="object 23"/>
            <p:cNvSpPr/>
            <p:nvPr/>
          </p:nvSpPr>
          <p:spPr>
            <a:xfrm>
              <a:off x="2524928" y="9553676"/>
              <a:ext cx="224790" cy="375920"/>
            </a:xfrm>
            <a:custGeom>
              <a:avLst/>
              <a:gdLst/>
              <a:ahLst/>
              <a:cxnLst/>
              <a:rect l="l" t="t" r="r" b="b"/>
              <a:pathLst>
                <a:path w="224789" h="375920">
                  <a:moveTo>
                    <a:pt x="0" y="375827"/>
                  </a:moveTo>
                  <a:lnTo>
                    <a:pt x="191512" y="0"/>
                  </a:lnTo>
                  <a:lnTo>
                    <a:pt x="224620" y="0"/>
                  </a:lnTo>
                  <a:lnTo>
                    <a:pt x="32397" y="375827"/>
                  </a:lnTo>
                  <a:lnTo>
                    <a:pt x="0" y="375827"/>
                  </a:lnTo>
                  <a:close/>
                </a:path>
              </a:pathLst>
            </a:custGeom>
            <a:ln w="18718">
              <a:solidFill>
                <a:srgbClr val="18181A"/>
              </a:solidFill>
            </a:ln>
          </p:spPr>
          <p:txBody>
            <a:bodyPr wrap="square" lIns="0" tIns="0" rIns="0" bIns="0" rtlCol="0"/>
            <a:lstStyle/>
            <a:p>
              <a:endParaRPr/>
            </a:p>
          </p:txBody>
        </p:sp>
      </p:grpSp>
      <p:sp>
        <p:nvSpPr>
          <p:cNvPr id="24" name="object 24"/>
          <p:cNvSpPr txBox="1">
            <a:spLocks noGrp="1"/>
          </p:cNvSpPr>
          <p:nvPr>
            <p:ph type="title"/>
          </p:nvPr>
        </p:nvSpPr>
        <p:spPr>
          <a:xfrm>
            <a:off x="8444090" y="2333949"/>
            <a:ext cx="6998970" cy="825500"/>
          </a:xfrm>
          <a:prstGeom prst="rect">
            <a:avLst/>
          </a:prstGeom>
        </p:spPr>
        <p:txBody>
          <a:bodyPr vert="horz" wrap="square" lIns="0" tIns="12065" rIns="0" bIns="0" rtlCol="0">
            <a:spAutoFit/>
          </a:bodyPr>
          <a:lstStyle/>
          <a:p>
            <a:pPr marL="12700">
              <a:lnSpc>
                <a:spcPct val="100000"/>
              </a:lnSpc>
              <a:spcBef>
                <a:spcPts val="95"/>
              </a:spcBef>
            </a:pPr>
            <a:r>
              <a:rPr sz="5250" spc="-530">
                <a:latin typeface="Verdana"/>
                <a:cs typeface="Verdana"/>
              </a:rPr>
              <a:t>F</a:t>
            </a:r>
            <a:r>
              <a:rPr sz="5250" spc="-484">
                <a:latin typeface="Verdana"/>
                <a:cs typeface="Verdana"/>
              </a:rPr>
              <a:t>u</a:t>
            </a:r>
            <a:r>
              <a:rPr sz="5250" spc="-360">
                <a:latin typeface="Verdana"/>
                <a:cs typeface="Verdana"/>
              </a:rPr>
              <a:t>t</a:t>
            </a:r>
            <a:r>
              <a:rPr sz="5250" spc="-484">
                <a:latin typeface="Verdana"/>
                <a:cs typeface="Verdana"/>
              </a:rPr>
              <a:t>u</a:t>
            </a:r>
            <a:r>
              <a:rPr sz="5250" spc="-600">
                <a:latin typeface="Verdana"/>
                <a:cs typeface="Verdana"/>
              </a:rPr>
              <a:t>r</a:t>
            </a:r>
            <a:r>
              <a:rPr sz="5250" spc="-350">
                <a:latin typeface="Verdana"/>
                <a:cs typeface="Verdana"/>
              </a:rPr>
              <a:t>e</a:t>
            </a:r>
            <a:r>
              <a:rPr sz="5250" spc="-580">
                <a:latin typeface="Verdana"/>
                <a:cs typeface="Verdana"/>
              </a:rPr>
              <a:t> </a:t>
            </a:r>
            <a:r>
              <a:rPr sz="5250" spc="-550">
                <a:latin typeface="Verdana"/>
                <a:cs typeface="Verdana"/>
              </a:rPr>
              <a:t>D</a:t>
            </a:r>
            <a:r>
              <a:rPr sz="5250" spc="-434">
                <a:latin typeface="Verdana"/>
                <a:cs typeface="Verdana"/>
              </a:rPr>
              <a:t>e</a:t>
            </a:r>
            <a:r>
              <a:rPr sz="5250" spc="-440">
                <a:latin typeface="Verdana"/>
                <a:cs typeface="Verdana"/>
              </a:rPr>
              <a:t>v</a:t>
            </a:r>
            <a:r>
              <a:rPr sz="5250" spc="-355">
                <a:latin typeface="Verdana"/>
                <a:cs typeface="Verdana"/>
              </a:rPr>
              <a:t>e</a:t>
            </a:r>
            <a:r>
              <a:rPr sz="5250" spc="-370">
                <a:latin typeface="Verdana"/>
                <a:cs typeface="Verdana"/>
              </a:rPr>
              <a:t>l</a:t>
            </a:r>
            <a:r>
              <a:rPr sz="5250" spc="-390">
                <a:latin typeface="Verdana"/>
                <a:cs typeface="Verdana"/>
              </a:rPr>
              <a:t>o</a:t>
            </a:r>
            <a:r>
              <a:rPr sz="5250" spc="-360">
                <a:latin typeface="Verdana"/>
                <a:cs typeface="Verdana"/>
              </a:rPr>
              <a:t>p</a:t>
            </a:r>
            <a:r>
              <a:rPr sz="5250" spc="-775">
                <a:latin typeface="Verdana"/>
                <a:cs typeface="Verdana"/>
              </a:rPr>
              <a:t>m</a:t>
            </a:r>
            <a:r>
              <a:rPr sz="5250" spc="-355">
                <a:latin typeface="Verdana"/>
                <a:cs typeface="Verdana"/>
              </a:rPr>
              <a:t>e</a:t>
            </a:r>
            <a:r>
              <a:rPr sz="5250" spc="-484">
                <a:latin typeface="Verdana"/>
                <a:cs typeface="Verdana"/>
              </a:rPr>
              <a:t>n</a:t>
            </a:r>
            <a:r>
              <a:rPr sz="5250" spc="-395">
                <a:latin typeface="Verdana"/>
                <a:cs typeface="Verdana"/>
              </a:rPr>
              <a:t>t</a:t>
            </a:r>
            <a:r>
              <a:rPr sz="5250" spc="-170">
                <a:latin typeface="Verdana"/>
                <a:cs typeface="Verdana"/>
              </a:rPr>
              <a:t>s</a:t>
            </a:r>
            <a:endParaRPr sz="5250">
              <a:latin typeface="Verdana"/>
              <a:cs typeface="Verdana"/>
            </a:endParaRPr>
          </a:p>
        </p:txBody>
      </p:sp>
      <p:sp>
        <p:nvSpPr>
          <p:cNvPr id="26" name="object 26"/>
          <p:cNvSpPr txBox="1"/>
          <p:nvPr/>
        </p:nvSpPr>
        <p:spPr>
          <a:xfrm>
            <a:off x="8444090" y="3688079"/>
            <a:ext cx="6814184" cy="4320413"/>
          </a:xfrm>
          <a:prstGeom prst="rect">
            <a:avLst/>
          </a:prstGeom>
        </p:spPr>
        <p:txBody>
          <a:bodyPr vert="horz" wrap="square" lIns="0" tIns="11430" rIns="0" bIns="0" rtlCol="0" anchor="t">
            <a:spAutoFit/>
          </a:bodyPr>
          <a:lstStyle/>
          <a:p>
            <a:pPr algn="l">
              <a:buFont typeface="Arial" panose="020B0604020202020204" pitchFamily="34" charset="0"/>
              <a:buChar char="•"/>
            </a:pPr>
            <a:r>
              <a:rPr lang="en-US" sz="2000" b="0" i="0">
                <a:effectLst/>
                <a:latin typeface="Söhne"/>
              </a:rPr>
              <a:t>Dedication to Improvement: Commitment to enhancing Second Prototype and expanding capabilities.</a:t>
            </a:r>
          </a:p>
          <a:p>
            <a:pPr algn="l">
              <a:buFont typeface="Arial" panose="020B0604020202020204" pitchFamily="34" charset="0"/>
              <a:buChar char="•"/>
            </a:pPr>
            <a:r>
              <a:rPr lang="en-US" sz="2000" b="0" i="0">
                <a:effectLst/>
                <a:latin typeface="Söhne"/>
              </a:rPr>
              <a:t>Objective: Address emerging challenges, improve erosion testing methodologies.</a:t>
            </a:r>
          </a:p>
          <a:p>
            <a:pPr algn="l">
              <a:buFont typeface="Arial" panose="020B0604020202020204" pitchFamily="34" charset="0"/>
              <a:buChar char="•"/>
            </a:pPr>
            <a:r>
              <a:rPr lang="en-US" sz="2000" b="0" i="0">
                <a:effectLst/>
                <a:latin typeface="Söhne"/>
              </a:rPr>
              <a:t>Incorporating Controlling Unit: Addition of controlling unit for enhanced automation and precision.</a:t>
            </a:r>
          </a:p>
          <a:p>
            <a:pPr algn="l">
              <a:buFont typeface="Arial" panose="020B0604020202020204" pitchFamily="34" charset="0"/>
              <a:buChar char="•"/>
            </a:pPr>
            <a:r>
              <a:rPr lang="en-US" sz="2000" b="0" i="0">
                <a:effectLst/>
                <a:latin typeface="Söhne"/>
              </a:rPr>
              <a:t>Testing Slurry Effects: Experimenting with different slurry effects on samples to determine erosion impact.</a:t>
            </a:r>
          </a:p>
          <a:p>
            <a:pPr algn="l">
              <a:buFont typeface="Arial" panose="020B0604020202020204" pitchFamily="34" charset="0"/>
              <a:buChar char="•"/>
            </a:pPr>
            <a:r>
              <a:rPr lang="en-US" sz="2000" b="0" i="0">
                <a:effectLst/>
                <a:latin typeface="Söhne"/>
              </a:rPr>
              <a:t>Automated Timers: Integration of automated timers to streamline testing process, eliminating manual intervention.</a:t>
            </a:r>
          </a:p>
          <a:p>
            <a:pPr algn="l">
              <a:buFont typeface="Arial" panose="020B0604020202020204" pitchFamily="34" charset="0"/>
              <a:buChar char="•"/>
            </a:pPr>
            <a:r>
              <a:rPr lang="en-US" sz="2000" b="0" i="0">
                <a:effectLst/>
                <a:latin typeface="Söhne"/>
              </a:rPr>
              <a:t>Fixing Metal Rod: Addressing wobbliness of metal rod for improved stability and accuracy.</a:t>
            </a:r>
          </a:p>
          <a:p>
            <a:pPr algn="l">
              <a:buFont typeface="Arial" panose="020B0604020202020204" pitchFamily="34" charset="0"/>
              <a:buChar char="•"/>
            </a:pPr>
            <a:r>
              <a:rPr lang="en-US" sz="2000" b="0" i="0">
                <a:effectLst/>
                <a:latin typeface="Söhne"/>
              </a:rPr>
              <a:t>Slurry Selection: Decision-making process to select optimal slurry for testing purposes.</a:t>
            </a:r>
          </a:p>
        </p:txBody>
      </p:sp>
      <p:pic>
        <p:nvPicPr>
          <p:cNvPr id="27" name="object 27"/>
          <p:cNvPicPr/>
          <p:nvPr/>
        </p:nvPicPr>
        <p:blipFill>
          <a:blip r:embed="rId2" cstate="print"/>
          <a:stretch>
            <a:fillRect/>
          </a:stretch>
        </p:blipFill>
        <p:spPr>
          <a:xfrm>
            <a:off x="1571625" y="2195512"/>
            <a:ext cx="5895974" cy="589597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9087" y="2184476"/>
            <a:ext cx="1208405" cy="267335"/>
          </a:xfrm>
          <a:custGeom>
            <a:avLst/>
            <a:gdLst/>
            <a:ahLst/>
            <a:cxnLst/>
            <a:rect l="l" t="t" r="r" b="b"/>
            <a:pathLst>
              <a:path w="1208405" h="267335">
                <a:moveTo>
                  <a:pt x="1208024" y="266827"/>
                </a:moveTo>
                <a:lnTo>
                  <a:pt x="0" y="266827"/>
                </a:lnTo>
                <a:lnTo>
                  <a:pt x="0" y="0"/>
                </a:lnTo>
                <a:lnTo>
                  <a:pt x="1208024" y="0"/>
                </a:lnTo>
                <a:lnTo>
                  <a:pt x="1208024" y="266827"/>
                </a:lnTo>
                <a:close/>
              </a:path>
            </a:pathLst>
          </a:custGeom>
          <a:solidFill>
            <a:srgbClr val="29282C"/>
          </a:solidFill>
        </p:spPr>
        <p:txBody>
          <a:bodyPr wrap="square" lIns="0" tIns="0" rIns="0" bIns="0" rtlCol="0"/>
          <a:lstStyle/>
          <a:p>
            <a:endParaRPr/>
          </a:p>
        </p:txBody>
      </p:sp>
      <p:sp>
        <p:nvSpPr>
          <p:cNvPr id="3" name="object 3"/>
          <p:cNvSpPr/>
          <p:nvPr/>
        </p:nvSpPr>
        <p:spPr>
          <a:xfrm>
            <a:off x="17079087" y="1537195"/>
            <a:ext cx="1208405" cy="271780"/>
          </a:xfrm>
          <a:custGeom>
            <a:avLst/>
            <a:gdLst/>
            <a:ahLst/>
            <a:cxnLst/>
            <a:rect l="l" t="t" r="r" b="b"/>
            <a:pathLst>
              <a:path w="1208405" h="271780">
                <a:moveTo>
                  <a:pt x="1208024" y="0"/>
                </a:moveTo>
                <a:lnTo>
                  <a:pt x="0" y="0"/>
                </a:lnTo>
                <a:lnTo>
                  <a:pt x="0" y="271437"/>
                </a:lnTo>
                <a:lnTo>
                  <a:pt x="604012" y="271437"/>
                </a:lnTo>
                <a:lnTo>
                  <a:pt x="1208024" y="271437"/>
                </a:lnTo>
                <a:lnTo>
                  <a:pt x="1208024" y="0"/>
                </a:lnTo>
                <a:close/>
              </a:path>
            </a:pathLst>
          </a:custGeom>
          <a:solidFill>
            <a:srgbClr val="575259"/>
          </a:solidFill>
        </p:spPr>
        <p:txBody>
          <a:bodyPr wrap="square" lIns="0" tIns="0" rIns="0" bIns="0" rtlCol="0"/>
          <a:lstStyle/>
          <a:p>
            <a:endParaRPr/>
          </a:p>
        </p:txBody>
      </p:sp>
      <p:sp>
        <p:nvSpPr>
          <p:cNvPr id="4" name="object 4"/>
          <p:cNvSpPr/>
          <p:nvPr/>
        </p:nvSpPr>
        <p:spPr>
          <a:xfrm>
            <a:off x="17079087" y="889203"/>
            <a:ext cx="1208405" cy="271780"/>
          </a:xfrm>
          <a:custGeom>
            <a:avLst/>
            <a:gdLst/>
            <a:ahLst/>
            <a:cxnLst/>
            <a:rect l="l" t="t" r="r" b="b"/>
            <a:pathLst>
              <a:path w="1208405" h="271780">
                <a:moveTo>
                  <a:pt x="1208024" y="0"/>
                </a:moveTo>
                <a:lnTo>
                  <a:pt x="0" y="0"/>
                </a:lnTo>
                <a:lnTo>
                  <a:pt x="0" y="271437"/>
                </a:lnTo>
                <a:lnTo>
                  <a:pt x="604012" y="271437"/>
                </a:lnTo>
                <a:lnTo>
                  <a:pt x="1208024" y="271437"/>
                </a:lnTo>
                <a:lnTo>
                  <a:pt x="1208024" y="0"/>
                </a:lnTo>
                <a:close/>
              </a:path>
            </a:pathLst>
          </a:custGeom>
          <a:solidFill>
            <a:srgbClr val="86808A"/>
          </a:solidFill>
        </p:spPr>
        <p:txBody>
          <a:bodyPr wrap="square" lIns="0" tIns="0" rIns="0" bIns="0" rtlCol="0"/>
          <a:lstStyle/>
          <a:p>
            <a:endParaRPr/>
          </a:p>
        </p:txBody>
      </p:sp>
      <p:sp>
        <p:nvSpPr>
          <p:cNvPr id="5" name="object 5"/>
          <p:cNvSpPr/>
          <p:nvPr/>
        </p:nvSpPr>
        <p:spPr>
          <a:xfrm>
            <a:off x="17392336" y="3797259"/>
            <a:ext cx="895985" cy="5598160"/>
          </a:xfrm>
          <a:custGeom>
            <a:avLst/>
            <a:gdLst/>
            <a:ahLst/>
            <a:cxnLst/>
            <a:rect l="l" t="t" r="r" b="b"/>
            <a:pathLst>
              <a:path w="895984" h="5598159">
                <a:moveTo>
                  <a:pt x="895675" y="5597918"/>
                </a:moveTo>
                <a:lnTo>
                  <a:pt x="0" y="5597918"/>
                </a:lnTo>
                <a:lnTo>
                  <a:pt x="0" y="0"/>
                </a:lnTo>
                <a:lnTo>
                  <a:pt x="895675" y="0"/>
                </a:lnTo>
              </a:path>
            </a:pathLst>
          </a:custGeom>
          <a:ln w="76316">
            <a:solidFill>
              <a:srgbClr val="FFB700"/>
            </a:solidFill>
          </a:ln>
        </p:spPr>
        <p:txBody>
          <a:bodyPr wrap="square" lIns="0" tIns="0" rIns="0" bIns="0" rtlCol="0"/>
          <a:lstStyle/>
          <a:p>
            <a:endParaRPr/>
          </a:p>
        </p:txBody>
      </p:sp>
      <p:sp>
        <p:nvSpPr>
          <p:cNvPr id="6" name="object 6"/>
          <p:cNvSpPr/>
          <p:nvPr/>
        </p:nvSpPr>
        <p:spPr>
          <a:xfrm>
            <a:off x="12986639" y="9631440"/>
            <a:ext cx="5295900" cy="654685"/>
          </a:xfrm>
          <a:custGeom>
            <a:avLst/>
            <a:gdLst/>
            <a:ahLst/>
            <a:cxnLst/>
            <a:rect l="l" t="t" r="r" b="b"/>
            <a:pathLst>
              <a:path w="5295900" h="654684">
                <a:moveTo>
                  <a:pt x="5295898" y="0"/>
                </a:moveTo>
                <a:lnTo>
                  <a:pt x="0" y="0"/>
                </a:lnTo>
                <a:lnTo>
                  <a:pt x="0" y="654397"/>
                </a:lnTo>
                <a:lnTo>
                  <a:pt x="5295898" y="654397"/>
                </a:lnTo>
                <a:lnTo>
                  <a:pt x="5295898" y="0"/>
                </a:lnTo>
                <a:close/>
              </a:path>
            </a:pathLst>
          </a:custGeom>
          <a:solidFill>
            <a:srgbClr val="18181A"/>
          </a:solidFill>
        </p:spPr>
        <p:txBody>
          <a:bodyPr wrap="square" lIns="0" tIns="0" rIns="0" bIns="0" rtlCol="0"/>
          <a:lstStyle/>
          <a:p>
            <a:endParaRPr/>
          </a:p>
        </p:txBody>
      </p:sp>
      <p:sp>
        <p:nvSpPr>
          <p:cNvPr id="7" name="object 7"/>
          <p:cNvSpPr txBox="1">
            <a:spLocks noGrp="1"/>
          </p:cNvSpPr>
          <p:nvPr>
            <p:ph type="title"/>
          </p:nvPr>
        </p:nvSpPr>
        <p:spPr>
          <a:xfrm>
            <a:off x="1035212" y="1383059"/>
            <a:ext cx="4734560" cy="1854200"/>
          </a:xfrm>
          <a:prstGeom prst="rect">
            <a:avLst/>
          </a:prstGeom>
        </p:spPr>
        <p:txBody>
          <a:bodyPr vert="horz" wrap="square" lIns="0" tIns="12065" rIns="0" bIns="0" rtlCol="0" anchor="t">
            <a:spAutoFit/>
          </a:bodyPr>
          <a:lstStyle/>
          <a:p>
            <a:pPr marL="12700" marR="5080">
              <a:spcBef>
                <a:spcPts val="95"/>
              </a:spcBef>
            </a:pPr>
            <a:r>
              <a:rPr lang="en-US" sz="6000" spc="-195">
                <a:latin typeface="Verdana"/>
                <a:ea typeface="Verdana"/>
                <a:cs typeface="Verdana"/>
              </a:rPr>
              <a:t>Design Process</a:t>
            </a:r>
          </a:p>
        </p:txBody>
      </p:sp>
      <p:pic>
        <p:nvPicPr>
          <p:cNvPr id="12" name="Picture 11" descr="Application Engineering - Victaulic">
            <a:extLst>
              <a:ext uri="{FF2B5EF4-FFF2-40B4-BE49-F238E27FC236}">
                <a16:creationId xmlns:a16="http://schemas.microsoft.com/office/drawing/2014/main" id="{CD2E2A51-4123-0F62-A0C0-5AFD91E8D6CC}"/>
              </a:ext>
            </a:extLst>
          </p:cNvPr>
          <p:cNvPicPr>
            <a:picLocks noChangeAspect="1"/>
          </p:cNvPicPr>
          <p:nvPr/>
        </p:nvPicPr>
        <p:blipFill>
          <a:blip r:embed="rId3"/>
          <a:stretch>
            <a:fillRect/>
          </a:stretch>
        </p:blipFill>
        <p:spPr>
          <a:xfrm>
            <a:off x="9150352" y="1530768"/>
            <a:ext cx="7323651" cy="4833764"/>
          </a:xfrm>
          <a:prstGeom prst="rect">
            <a:avLst/>
          </a:prstGeom>
        </p:spPr>
      </p:pic>
      <p:sp>
        <p:nvSpPr>
          <p:cNvPr id="8" name="TextBox 7">
            <a:extLst>
              <a:ext uri="{FF2B5EF4-FFF2-40B4-BE49-F238E27FC236}">
                <a16:creationId xmlns:a16="http://schemas.microsoft.com/office/drawing/2014/main" id="{6BB564AD-9197-D8BB-C81C-594F60497C5C}"/>
              </a:ext>
            </a:extLst>
          </p:cNvPr>
          <p:cNvSpPr txBox="1"/>
          <p:nvPr/>
        </p:nvSpPr>
        <p:spPr>
          <a:xfrm>
            <a:off x="575187" y="3797259"/>
            <a:ext cx="8244348" cy="5509200"/>
          </a:xfrm>
          <a:prstGeom prst="rect">
            <a:avLst/>
          </a:prstGeom>
          <a:noFill/>
        </p:spPr>
        <p:txBody>
          <a:bodyPr wrap="square" rtlCol="0">
            <a:spAutoFit/>
          </a:bodyPr>
          <a:lstStyle/>
          <a:p>
            <a:pPr marL="457200" indent="-457200">
              <a:lnSpc>
                <a:spcPct val="200000"/>
              </a:lnSpc>
              <a:buFont typeface="Wingdings" panose="05000000000000000000" pitchFamily="2" charset="2"/>
              <a:buChar char="§"/>
            </a:pPr>
            <a:r>
              <a:rPr lang="en-US" sz="3200"/>
              <a:t>Interpretation of client meeting one </a:t>
            </a:r>
          </a:p>
          <a:p>
            <a:pPr marL="457200" indent="-457200">
              <a:lnSpc>
                <a:spcPct val="200000"/>
              </a:lnSpc>
              <a:buFont typeface="Wingdings" panose="05000000000000000000" pitchFamily="2" charset="2"/>
              <a:buChar char="§"/>
            </a:pPr>
            <a:r>
              <a:rPr lang="en-US" sz="3200"/>
              <a:t>Priorities with criteria </a:t>
            </a:r>
          </a:p>
          <a:p>
            <a:pPr marL="457200" indent="-457200">
              <a:lnSpc>
                <a:spcPct val="200000"/>
              </a:lnSpc>
              <a:buFont typeface="Wingdings" panose="05000000000000000000" pitchFamily="2" charset="2"/>
              <a:buChar char="§"/>
            </a:pPr>
            <a:r>
              <a:rPr lang="en-US" sz="3200"/>
              <a:t>Problem statement</a:t>
            </a:r>
          </a:p>
          <a:p>
            <a:pPr marL="457200" indent="-457200">
              <a:lnSpc>
                <a:spcPct val="200000"/>
              </a:lnSpc>
              <a:buFont typeface="Wingdings" panose="05000000000000000000" pitchFamily="2" charset="2"/>
              <a:buChar char="§"/>
            </a:pPr>
            <a:r>
              <a:rPr lang="en-US" sz="3200"/>
              <a:t>Design criteria </a:t>
            </a:r>
          </a:p>
          <a:p>
            <a:pPr marL="457200" indent="-457200">
              <a:lnSpc>
                <a:spcPct val="200000"/>
              </a:lnSpc>
              <a:buFont typeface="Wingdings" panose="05000000000000000000" pitchFamily="2" charset="2"/>
              <a:buChar char="§"/>
            </a:pPr>
            <a:r>
              <a:rPr lang="en-US" sz="3200"/>
              <a:t>Technical benchmarking</a:t>
            </a:r>
          </a:p>
          <a:p>
            <a:pPr marL="457200" indent="-457200">
              <a:buFontTx/>
              <a:buChar char="-"/>
            </a:pPr>
            <a:endParaRPr lang="en-US" sz="32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840C18B-F3E4-9446-019E-0FD9D9E0C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26534" y="5740323"/>
            <a:ext cx="47632" cy="19053"/>
          </a:xfrm>
          <a:prstGeom prst="rect">
            <a:avLst/>
          </a:prstGeom>
        </p:spPr>
      </p:pic>
      <p:pic>
        <p:nvPicPr>
          <p:cNvPr id="17" name="Picture 16" descr="A diagram of a cleaning system&#10;&#10;Description automatically generated">
            <a:extLst>
              <a:ext uri="{FF2B5EF4-FFF2-40B4-BE49-F238E27FC236}">
                <a16:creationId xmlns:a16="http://schemas.microsoft.com/office/drawing/2014/main" id="{8FC38352-B92E-2A75-2C94-03D4C2D12D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50" y="5740323"/>
            <a:ext cx="9220723" cy="3597257"/>
          </a:xfrm>
          <a:prstGeom prst="rect">
            <a:avLst/>
          </a:prstGeom>
        </p:spPr>
      </p:pic>
      <p:pic>
        <p:nvPicPr>
          <p:cNvPr id="19" name="Picture 18" descr="A drawing of a pool&#10;&#10;Description automatically generated">
            <a:extLst>
              <a:ext uri="{FF2B5EF4-FFF2-40B4-BE49-F238E27FC236}">
                <a16:creationId xmlns:a16="http://schemas.microsoft.com/office/drawing/2014/main" id="{E8110A0A-BE56-F36B-C135-FA76A187AB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5050" y="2785220"/>
            <a:ext cx="9258300" cy="5636107"/>
          </a:xfrm>
          <a:prstGeom prst="rect">
            <a:avLst/>
          </a:prstGeom>
        </p:spPr>
      </p:pic>
      <p:pic>
        <p:nvPicPr>
          <p:cNvPr id="21" name="Picture 20" descr="A drawing on a piece of paper&#10;&#10;Description automatically generated">
            <a:extLst>
              <a:ext uri="{FF2B5EF4-FFF2-40B4-BE49-F238E27FC236}">
                <a16:creationId xmlns:a16="http://schemas.microsoft.com/office/drawing/2014/main" id="{F1A9F99F-7072-9A93-2ADB-859A4E78F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429328" y="151655"/>
            <a:ext cx="4955458" cy="6576388"/>
          </a:xfrm>
          <a:prstGeom prst="rect">
            <a:avLst/>
          </a:prstGeom>
        </p:spPr>
      </p:pic>
    </p:spTree>
    <p:extLst>
      <p:ext uri="{BB962C8B-B14F-4D97-AF65-F5344CB8AC3E}">
        <p14:creationId xmlns:p14="http://schemas.microsoft.com/office/powerpoint/2010/main" val="3479713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drawing of a box and a cylinder&#10;&#10;Description automatically generated">
            <a:extLst>
              <a:ext uri="{FF2B5EF4-FFF2-40B4-BE49-F238E27FC236}">
                <a16:creationId xmlns:a16="http://schemas.microsoft.com/office/drawing/2014/main" id="{D8397537-B714-BAF1-670D-F3BD21317A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0243" y="1629976"/>
            <a:ext cx="10220264" cy="4844566"/>
          </a:xfrm>
          <a:prstGeom prst="rect">
            <a:avLst/>
          </a:prstGeom>
        </p:spPr>
      </p:pic>
      <p:sp>
        <p:nvSpPr>
          <p:cNvPr id="2" name="Title 1">
            <a:extLst>
              <a:ext uri="{FF2B5EF4-FFF2-40B4-BE49-F238E27FC236}">
                <a16:creationId xmlns:a16="http://schemas.microsoft.com/office/drawing/2014/main" id="{CD42AEC4-01B9-69CB-1685-3E850C19120D}"/>
              </a:ext>
            </a:extLst>
          </p:cNvPr>
          <p:cNvSpPr>
            <a:spLocks noGrp="1"/>
          </p:cNvSpPr>
          <p:nvPr>
            <p:ph type="title"/>
          </p:nvPr>
        </p:nvSpPr>
        <p:spPr/>
        <p:txBody>
          <a:bodyPr/>
          <a:lstStyle/>
          <a:p>
            <a:endParaRPr lang="en-US"/>
          </a:p>
        </p:txBody>
      </p:sp>
      <p:pic>
        <p:nvPicPr>
          <p:cNvPr id="4" name="Picture 3" descr="A diagram of a tumbler system&#10;&#10;Description automatically generated">
            <a:extLst>
              <a:ext uri="{FF2B5EF4-FFF2-40B4-BE49-F238E27FC236}">
                <a16:creationId xmlns:a16="http://schemas.microsoft.com/office/drawing/2014/main" id="{806FA504-A1FE-4EB1-50AE-27252B1AB6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464" y="3038169"/>
            <a:ext cx="9509588" cy="6276328"/>
          </a:xfrm>
          <a:prstGeom prst="rect">
            <a:avLst/>
          </a:prstGeom>
        </p:spPr>
      </p:pic>
    </p:spTree>
    <p:extLst>
      <p:ext uri="{BB962C8B-B14F-4D97-AF65-F5344CB8AC3E}">
        <p14:creationId xmlns:p14="http://schemas.microsoft.com/office/powerpoint/2010/main" val="1772700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49B497-41BE-ED9E-ACBE-8476A8CB5491}"/>
              </a:ext>
            </a:extLst>
          </p:cNvPr>
          <p:cNvSpPr>
            <a:spLocks noGrp="1"/>
          </p:cNvSpPr>
          <p:nvPr>
            <p:ph type="body" idx="1"/>
          </p:nvPr>
        </p:nvSpPr>
        <p:spPr>
          <a:xfrm>
            <a:off x="158252" y="3110580"/>
            <a:ext cx="7481310" cy="3447098"/>
          </a:xfrm>
        </p:spPr>
        <p:txBody>
          <a:bodyPr/>
          <a:lstStyle/>
          <a:p>
            <a:pPr marL="457200" indent="-457200">
              <a:lnSpc>
                <a:spcPct val="300000"/>
              </a:lnSpc>
              <a:buFont typeface="Wingdings" panose="05000000000000000000" pitchFamily="2" charset="2"/>
              <a:buChar char="§"/>
            </a:pPr>
            <a:r>
              <a:rPr lang="en-US" sz="3200"/>
              <a:t>Prototype testing plan </a:t>
            </a:r>
          </a:p>
          <a:p>
            <a:pPr marL="457200" indent="-457200">
              <a:lnSpc>
                <a:spcPct val="300000"/>
              </a:lnSpc>
              <a:buFont typeface="Wingdings" panose="05000000000000000000" pitchFamily="2" charset="2"/>
              <a:buChar char="§"/>
            </a:pPr>
            <a:r>
              <a:rPr lang="en-US" sz="3200"/>
              <a:t>Decisions when making the prototype </a:t>
            </a:r>
          </a:p>
          <a:p>
            <a:pPr marL="457200" indent="-457200">
              <a:buFontTx/>
              <a:buChar char="-"/>
            </a:pPr>
            <a:endParaRPr lang="en-US" sz="3200"/>
          </a:p>
        </p:txBody>
      </p:sp>
      <p:sp>
        <p:nvSpPr>
          <p:cNvPr id="4" name="object 7">
            <a:extLst>
              <a:ext uri="{FF2B5EF4-FFF2-40B4-BE49-F238E27FC236}">
                <a16:creationId xmlns:a16="http://schemas.microsoft.com/office/drawing/2014/main" id="{F6AB9661-33D2-DE83-C6D0-A86E1FF5063C}"/>
              </a:ext>
            </a:extLst>
          </p:cNvPr>
          <p:cNvSpPr txBox="1">
            <a:spLocks/>
          </p:cNvSpPr>
          <p:nvPr/>
        </p:nvSpPr>
        <p:spPr>
          <a:xfrm>
            <a:off x="460025" y="1136051"/>
            <a:ext cx="4734560" cy="1854200"/>
          </a:xfrm>
          <a:prstGeom prst="rect">
            <a:avLst/>
          </a:prstGeom>
        </p:spPr>
        <p:txBody>
          <a:bodyPr vert="horz" wrap="square" lIns="0" tIns="12065" rIns="0" bIns="0" rtlCol="0" anchor="t">
            <a:spAutoFit/>
          </a:bodyPr>
          <a:lstStyle>
            <a:lvl1pPr>
              <a:defRPr sz="4800" b="1" i="0">
                <a:solidFill>
                  <a:srgbClr val="18181A"/>
                </a:solidFill>
                <a:latin typeface="Tahoma"/>
                <a:ea typeface="+mj-ea"/>
                <a:cs typeface="Tahoma"/>
              </a:defRPr>
            </a:lvl1pPr>
          </a:lstStyle>
          <a:p>
            <a:pPr marL="12700" marR="5080">
              <a:spcBef>
                <a:spcPts val="95"/>
              </a:spcBef>
            </a:pPr>
            <a:r>
              <a:rPr lang="en-US" sz="6000" kern="0" spc="-195">
                <a:latin typeface="Verdana"/>
                <a:ea typeface="Verdana"/>
                <a:cs typeface="Verdana"/>
              </a:rPr>
              <a:t>Design Process</a:t>
            </a:r>
          </a:p>
        </p:txBody>
      </p:sp>
      <p:pic>
        <p:nvPicPr>
          <p:cNvPr id="5" name="Picture 4" descr="A clear container with a black handle and a black handle&#10;&#10;Description automatically generated">
            <a:extLst>
              <a:ext uri="{FF2B5EF4-FFF2-40B4-BE49-F238E27FC236}">
                <a16:creationId xmlns:a16="http://schemas.microsoft.com/office/drawing/2014/main" id="{091EED07-0D77-0541-D3FD-AE9D7C6100DE}"/>
              </a:ext>
            </a:extLst>
          </p:cNvPr>
          <p:cNvPicPr>
            <a:picLocks noChangeAspect="1"/>
          </p:cNvPicPr>
          <p:nvPr/>
        </p:nvPicPr>
        <p:blipFill>
          <a:blip r:embed="rId2"/>
          <a:stretch>
            <a:fillRect/>
          </a:stretch>
        </p:blipFill>
        <p:spPr>
          <a:xfrm>
            <a:off x="12163320" y="1695498"/>
            <a:ext cx="4721577" cy="6908704"/>
          </a:xfrm>
          <a:prstGeom prst="rect">
            <a:avLst/>
          </a:prstGeom>
        </p:spPr>
      </p:pic>
      <p:pic>
        <p:nvPicPr>
          <p:cNvPr id="9" name="Picture 8">
            <a:extLst>
              <a:ext uri="{FF2B5EF4-FFF2-40B4-BE49-F238E27FC236}">
                <a16:creationId xmlns:a16="http://schemas.microsoft.com/office/drawing/2014/main" id="{4A6F6147-468C-2386-8075-125C5BA96349}"/>
              </a:ext>
            </a:extLst>
          </p:cNvPr>
          <p:cNvPicPr>
            <a:picLocks noChangeAspect="1"/>
          </p:cNvPicPr>
          <p:nvPr/>
        </p:nvPicPr>
        <p:blipFill>
          <a:blip r:embed="rId3"/>
          <a:stretch>
            <a:fillRect/>
          </a:stretch>
        </p:blipFill>
        <p:spPr>
          <a:xfrm>
            <a:off x="7389252" y="2130227"/>
            <a:ext cx="4658182" cy="6327058"/>
          </a:xfrm>
          <a:prstGeom prst="rect">
            <a:avLst/>
          </a:prstGeom>
        </p:spPr>
      </p:pic>
    </p:spTree>
    <p:extLst>
      <p:ext uri="{BB962C8B-B14F-4D97-AF65-F5344CB8AC3E}">
        <p14:creationId xmlns:p14="http://schemas.microsoft.com/office/powerpoint/2010/main" val="1239146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9087" y="2184476"/>
            <a:ext cx="1208405" cy="267335"/>
          </a:xfrm>
          <a:custGeom>
            <a:avLst/>
            <a:gdLst/>
            <a:ahLst/>
            <a:cxnLst/>
            <a:rect l="l" t="t" r="r" b="b"/>
            <a:pathLst>
              <a:path w="1208405" h="267335">
                <a:moveTo>
                  <a:pt x="1208024" y="266827"/>
                </a:moveTo>
                <a:lnTo>
                  <a:pt x="0" y="266827"/>
                </a:lnTo>
                <a:lnTo>
                  <a:pt x="0" y="0"/>
                </a:lnTo>
                <a:lnTo>
                  <a:pt x="1208024" y="0"/>
                </a:lnTo>
                <a:lnTo>
                  <a:pt x="1208024" y="266827"/>
                </a:lnTo>
                <a:close/>
              </a:path>
            </a:pathLst>
          </a:custGeom>
          <a:solidFill>
            <a:srgbClr val="29282C"/>
          </a:solidFill>
        </p:spPr>
        <p:txBody>
          <a:bodyPr wrap="square" lIns="0" tIns="0" rIns="0" bIns="0" rtlCol="0"/>
          <a:lstStyle/>
          <a:p>
            <a:endParaRPr/>
          </a:p>
        </p:txBody>
      </p:sp>
      <p:sp>
        <p:nvSpPr>
          <p:cNvPr id="3" name="object 3"/>
          <p:cNvSpPr/>
          <p:nvPr/>
        </p:nvSpPr>
        <p:spPr>
          <a:xfrm>
            <a:off x="17079087" y="1537195"/>
            <a:ext cx="1208405" cy="271780"/>
          </a:xfrm>
          <a:custGeom>
            <a:avLst/>
            <a:gdLst/>
            <a:ahLst/>
            <a:cxnLst/>
            <a:rect l="l" t="t" r="r" b="b"/>
            <a:pathLst>
              <a:path w="1208405" h="271780">
                <a:moveTo>
                  <a:pt x="1208024" y="0"/>
                </a:moveTo>
                <a:lnTo>
                  <a:pt x="0" y="0"/>
                </a:lnTo>
                <a:lnTo>
                  <a:pt x="0" y="271437"/>
                </a:lnTo>
                <a:lnTo>
                  <a:pt x="604012" y="271437"/>
                </a:lnTo>
                <a:lnTo>
                  <a:pt x="1208024" y="271437"/>
                </a:lnTo>
                <a:lnTo>
                  <a:pt x="1208024" y="0"/>
                </a:lnTo>
                <a:close/>
              </a:path>
            </a:pathLst>
          </a:custGeom>
          <a:solidFill>
            <a:srgbClr val="575259"/>
          </a:solidFill>
        </p:spPr>
        <p:txBody>
          <a:bodyPr wrap="square" lIns="0" tIns="0" rIns="0" bIns="0" rtlCol="0"/>
          <a:lstStyle/>
          <a:p>
            <a:endParaRPr/>
          </a:p>
        </p:txBody>
      </p:sp>
      <p:sp>
        <p:nvSpPr>
          <p:cNvPr id="4" name="object 4"/>
          <p:cNvSpPr/>
          <p:nvPr/>
        </p:nvSpPr>
        <p:spPr>
          <a:xfrm>
            <a:off x="17079087" y="889203"/>
            <a:ext cx="1208405" cy="271780"/>
          </a:xfrm>
          <a:custGeom>
            <a:avLst/>
            <a:gdLst/>
            <a:ahLst/>
            <a:cxnLst/>
            <a:rect l="l" t="t" r="r" b="b"/>
            <a:pathLst>
              <a:path w="1208405" h="271780">
                <a:moveTo>
                  <a:pt x="1208024" y="0"/>
                </a:moveTo>
                <a:lnTo>
                  <a:pt x="0" y="0"/>
                </a:lnTo>
                <a:lnTo>
                  <a:pt x="0" y="271437"/>
                </a:lnTo>
                <a:lnTo>
                  <a:pt x="604012" y="271437"/>
                </a:lnTo>
                <a:lnTo>
                  <a:pt x="1208024" y="271437"/>
                </a:lnTo>
                <a:lnTo>
                  <a:pt x="1208024" y="0"/>
                </a:lnTo>
                <a:close/>
              </a:path>
            </a:pathLst>
          </a:custGeom>
          <a:solidFill>
            <a:srgbClr val="86808A"/>
          </a:solidFill>
        </p:spPr>
        <p:txBody>
          <a:bodyPr wrap="square" lIns="0" tIns="0" rIns="0" bIns="0" rtlCol="0"/>
          <a:lstStyle/>
          <a:p>
            <a:endParaRPr/>
          </a:p>
        </p:txBody>
      </p:sp>
      <p:sp>
        <p:nvSpPr>
          <p:cNvPr id="5" name="object 5"/>
          <p:cNvSpPr/>
          <p:nvPr/>
        </p:nvSpPr>
        <p:spPr>
          <a:xfrm>
            <a:off x="17392336" y="3797259"/>
            <a:ext cx="895985" cy="5598160"/>
          </a:xfrm>
          <a:custGeom>
            <a:avLst/>
            <a:gdLst/>
            <a:ahLst/>
            <a:cxnLst/>
            <a:rect l="l" t="t" r="r" b="b"/>
            <a:pathLst>
              <a:path w="895984" h="5598159">
                <a:moveTo>
                  <a:pt x="895675" y="5597918"/>
                </a:moveTo>
                <a:lnTo>
                  <a:pt x="0" y="5597918"/>
                </a:lnTo>
                <a:lnTo>
                  <a:pt x="0" y="0"/>
                </a:lnTo>
                <a:lnTo>
                  <a:pt x="895675" y="0"/>
                </a:lnTo>
              </a:path>
            </a:pathLst>
          </a:custGeom>
          <a:ln w="76316">
            <a:solidFill>
              <a:srgbClr val="FFB700"/>
            </a:solidFill>
          </a:ln>
        </p:spPr>
        <p:txBody>
          <a:bodyPr wrap="square" lIns="0" tIns="0" rIns="0" bIns="0" rtlCol="0"/>
          <a:lstStyle/>
          <a:p>
            <a:endParaRPr/>
          </a:p>
        </p:txBody>
      </p:sp>
      <p:sp>
        <p:nvSpPr>
          <p:cNvPr id="6" name="object 6"/>
          <p:cNvSpPr/>
          <p:nvPr/>
        </p:nvSpPr>
        <p:spPr>
          <a:xfrm>
            <a:off x="12986639" y="9631440"/>
            <a:ext cx="5295900" cy="654685"/>
          </a:xfrm>
          <a:custGeom>
            <a:avLst/>
            <a:gdLst/>
            <a:ahLst/>
            <a:cxnLst/>
            <a:rect l="l" t="t" r="r" b="b"/>
            <a:pathLst>
              <a:path w="5295900" h="654684">
                <a:moveTo>
                  <a:pt x="5295898" y="0"/>
                </a:moveTo>
                <a:lnTo>
                  <a:pt x="0" y="0"/>
                </a:lnTo>
                <a:lnTo>
                  <a:pt x="0" y="654397"/>
                </a:lnTo>
                <a:lnTo>
                  <a:pt x="5295898" y="654397"/>
                </a:lnTo>
                <a:lnTo>
                  <a:pt x="5295898" y="0"/>
                </a:lnTo>
                <a:close/>
              </a:path>
            </a:pathLst>
          </a:custGeom>
          <a:solidFill>
            <a:srgbClr val="18181A"/>
          </a:solidFill>
        </p:spPr>
        <p:txBody>
          <a:bodyPr wrap="square" lIns="0" tIns="0" rIns="0" bIns="0" rtlCol="0"/>
          <a:lstStyle/>
          <a:p>
            <a:endParaRPr/>
          </a:p>
        </p:txBody>
      </p:sp>
      <p:sp>
        <p:nvSpPr>
          <p:cNvPr id="7" name="object 7"/>
          <p:cNvSpPr txBox="1">
            <a:spLocks noGrp="1"/>
          </p:cNvSpPr>
          <p:nvPr>
            <p:ph type="title"/>
          </p:nvPr>
        </p:nvSpPr>
        <p:spPr>
          <a:xfrm>
            <a:off x="1558925" y="2325453"/>
            <a:ext cx="4839335" cy="939800"/>
          </a:xfrm>
          <a:prstGeom prst="rect">
            <a:avLst/>
          </a:prstGeom>
        </p:spPr>
        <p:txBody>
          <a:bodyPr vert="horz" wrap="square" lIns="0" tIns="12065" rIns="0" bIns="0" rtlCol="0">
            <a:spAutoFit/>
          </a:bodyPr>
          <a:lstStyle/>
          <a:p>
            <a:pPr marL="12700">
              <a:lnSpc>
                <a:spcPct val="100000"/>
              </a:lnSpc>
              <a:spcBef>
                <a:spcPts val="95"/>
              </a:spcBef>
            </a:pPr>
            <a:r>
              <a:rPr sz="6000" spc="-415">
                <a:latin typeface="Verdana"/>
                <a:cs typeface="Verdana"/>
              </a:rPr>
              <a:t>Q</a:t>
            </a:r>
            <a:r>
              <a:rPr sz="6000" spc="-655">
                <a:latin typeface="Verdana"/>
                <a:cs typeface="Verdana"/>
              </a:rPr>
              <a:t>&amp;A</a:t>
            </a:r>
            <a:r>
              <a:rPr sz="6000" spc="-665">
                <a:latin typeface="Verdana"/>
                <a:cs typeface="Verdana"/>
              </a:rPr>
              <a:t> </a:t>
            </a:r>
            <a:r>
              <a:rPr sz="6000" spc="-345">
                <a:latin typeface="Verdana"/>
                <a:cs typeface="Verdana"/>
              </a:rPr>
              <a:t>S</a:t>
            </a:r>
            <a:r>
              <a:rPr sz="6000" spc="-400">
                <a:latin typeface="Verdana"/>
                <a:cs typeface="Verdana"/>
              </a:rPr>
              <a:t>e</a:t>
            </a:r>
            <a:r>
              <a:rPr sz="6000" spc="-200">
                <a:latin typeface="Verdana"/>
                <a:cs typeface="Verdana"/>
              </a:rPr>
              <a:t>ss</a:t>
            </a:r>
            <a:r>
              <a:rPr sz="6000" spc="-420">
                <a:latin typeface="Verdana"/>
                <a:cs typeface="Verdana"/>
              </a:rPr>
              <a:t>i</a:t>
            </a:r>
            <a:r>
              <a:rPr sz="6000" spc="-440">
                <a:latin typeface="Verdana"/>
                <a:cs typeface="Verdana"/>
              </a:rPr>
              <a:t>o</a:t>
            </a:r>
            <a:r>
              <a:rPr sz="6000" spc="-545">
                <a:latin typeface="Verdana"/>
                <a:cs typeface="Verdana"/>
              </a:rPr>
              <a:t>n</a:t>
            </a:r>
            <a:endParaRPr sz="6000">
              <a:latin typeface="Verdana"/>
              <a:cs typeface="Verdana"/>
            </a:endParaRPr>
          </a:p>
        </p:txBody>
      </p:sp>
      <p:sp>
        <p:nvSpPr>
          <p:cNvPr id="8" name="object 8"/>
          <p:cNvSpPr txBox="1"/>
          <p:nvPr/>
        </p:nvSpPr>
        <p:spPr>
          <a:xfrm>
            <a:off x="1558925" y="4481036"/>
            <a:ext cx="6527800" cy="1858010"/>
          </a:xfrm>
          <a:prstGeom prst="rect">
            <a:avLst/>
          </a:prstGeom>
        </p:spPr>
        <p:txBody>
          <a:bodyPr vert="horz" wrap="square" lIns="0" tIns="11430" rIns="0" bIns="0" rtlCol="0">
            <a:spAutoFit/>
          </a:bodyPr>
          <a:lstStyle/>
          <a:p>
            <a:pPr marL="12700" marR="5080">
              <a:lnSpc>
                <a:spcPct val="100299"/>
              </a:lnSpc>
              <a:spcBef>
                <a:spcPts val="90"/>
              </a:spcBef>
            </a:pPr>
            <a:r>
              <a:rPr sz="2400" spc="-85">
                <a:solidFill>
                  <a:srgbClr val="18181A"/>
                </a:solidFill>
                <a:latin typeface="Verdana"/>
                <a:cs typeface="Verdana"/>
              </a:rPr>
              <a:t>Engage</a:t>
            </a:r>
            <a:r>
              <a:rPr sz="2400" spc="-335">
                <a:solidFill>
                  <a:srgbClr val="18181A"/>
                </a:solidFill>
                <a:latin typeface="Verdana"/>
                <a:cs typeface="Verdana"/>
              </a:rPr>
              <a:t> </a:t>
            </a:r>
            <a:r>
              <a:rPr sz="2400" spc="-75">
                <a:solidFill>
                  <a:srgbClr val="18181A"/>
                </a:solidFill>
                <a:latin typeface="Verdana"/>
                <a:cs typeface="Verdana"/>
              </a:rPr>
              <a:t>with</a:t>
            </a:r>
            <a:r>
              <a:rPr sz="2400" spc="-335">
                <a:solidFill>
                  <a:srgbClr val="18181A"/>
                </a:solidFill>
                <a:latin typeface="Verdana"/>
                <a:cs typeface="Verdana"/>
              </a:rPr>
              <a:t> </a:t>
            </a:r>
            <a:r>
              <a:rPr sz="2400" spc="-90">
                <a:solidFill>
                  <a:srgbClr val="18181A"/>
                </a:solidFill>
                <a:latin typeface="Verdana"/>
                <a:cs typeface="Verdana"/>
              </a:rPr>
              <a:t>our</a:t>
            </a:r>
            <a:r>
              <a:rPr sz="2400" spc="-335">
                <a:solidFill>
                  <a:srgbClr val="18181A"/>
                </a:solidFill>
                <a:latin typeface="Verdana"/>
                <a:cs typeface="Verdana"/>
              </a:rPr>
              <a:t> </a:t>
            </a:r>
            <a:r>
              <a:rPr sz="2400" spc="-100">
                <a:solidFill>
                  <a:srgbClr val="18181A"/>
                </a:solidFill>
                <a:latin typeface="Verdana"/>
                <a:cs typeface="Verdana"/>
              </a:rPr>
              <a:t>team</a:t>
            </a:r>
            <a:r>
              <a:rPr sz="2400" spc="-335">
                <a:solidFill>
                  <a:srgbClr val="18181A"/>
                </a:solidFill>
                <a:latin typeface="Verdana"/>
                <a:cs typeface="Verdana"/>
              </a:rPr>
              <a:t> </a:t>
            </a:r>
            <a:r>
              <a:rPr sz="2400" spc="-40">
                <a:solidFill>
                  <a:srgbClr val="18181A"/>
                </a:solidFill>
                <a:latin typeface="Verdana"/>
                <a:cs typeface="Verdana"/>
              </a:rPr>
              <a:t>to</a:t>
            </a:r>
            <a:r>
              <a:rPr sz="2400" spc="-335">
                <a:solidFill>
                  <a:srgbClr val="18181A"/>
                </a:solidFill>
                <a:latin typeface="Verdana"/>
                <a:cs typeface="Verdana"/>
              </a:rPr>
              <a:t> </a:t>
            </a:r>
            <a:r>
              <a:rPr sz="2400" spc="-80">
                <a:solidFill>
                  <a:srgbClr val="18181A"/>
                </a:solidFill>
                <a:latin typeface="Verdana"/>
                <a:cs typeface="Verdana"/>
              </a:rPr>
              <a:t>delve</a:t>
            </a:r>
            <a:r>
              <a:rPr sz="2400" spc="-335">
                <a:solidFill>
                  <a:srgbClr val="18181A"/>
                </a:solidFill>
                <a:latin typeface="Verdana"/>
                <a:cs typeface="Verdana"/>
              </a:rPr>
              <a:t> </a:t>
            </a:r>
            <a:r>
              <a:rPr sz="2400" spc="-60">
                <a:solidFill>
                  <a:srgbClr val="18181A"/>
                </a:solidFill>
                <a:latin typeface="Verdana"/>
                <a:cs typeface="Verdana"/>
              </a:rPr>
              <a:t>deeper</a:t>
            </a:r>
            <a:r>
              <a:rPr sz="2400" spc="-330">
                <a:solidFill>
                  <a:srgbClr val="18181A"/>
                </a:solidFill>
                <a:latin typeface="Verdana"/>
                <a:cs typeface="Verdana"/>
              </a:rPr>
              <a:t> </a:t>
            </a:r>
            <a:r>
              <a:rPr sz="2400" spc="-80">
                <a:solidFill>
                  <a:srgbClr val="18181A"/>
                </a:solidFill>
                <a:latin typeface="Verdana"/>
                <a:cs typeface="Verdana"/>
              </a:rPr>
              <a:t>into</a:t>
            </a:r>
            <a:r>
              <a:rPr sz="2400" spc="-335">
                <a:solidFill>
                  <a:srgbClr val="18181A"/>
                </a:solidFill>
                <a:latin typeface="Verdana"/>
                <a:cs typeface="Verdana"/>
              </a:rPr>
              <a:t> </a:t>
            </a:r>
            <a:r>
              <a:rPr sz="2400" spc="-60">
                <a:solidFill>
                  <a:srgbClr val="18181A"/>
                </a:solidFill>
                <a:latin typeface="Verdana"/>
                <a:cs typeface="Verdana"/>
              </a:rPr>
              <a:t>the </a:t>
            </a:r>
            <a:r>
              <a:rPr sz="2400" spc="-830">
                <a:solidFill>
                  <a:srgbClr val="18181A"/>
                </a:solidFill>
                <a:latin typeface="Verdana"/>
                <a:cs typeface="Verdana"/>
              </a:rPr>
              <a:t> </a:t>
            </a:r>
            <a:r>
              <a:rPr sz="2400" spc="-65">
                <a:solidFill>
                  <a:srgbClr val="18181A"/>
                </a:solidFill>
                <a:latin typeface="Verdana"/>
                <a:cs typeface="Verdana"/>
              </a:rPr>
              <a:t>i</a:t>
            </a:r>
            <a:r>
              <a:rPr sz="2400" spc="-180">
                <a:solidFill>
                  <a:srgbClr val="18181A"/>
                </a:solidFill>
                <a:latin typeface="Verdana"/>
                <a:cs typeface="Verdana"/>
              </a:rPr>
              <a:t>n</a:t>
            </a:r>
            <a:r>
              <a:rPr sz="2400" spc="-80">
                <a:solidFill>
                  <a:srgbClr val="18181A"/>
                </a:solidFill>
                <a:latin typeface="Verdana"/>
                <a:cs typeface="Verdana"/>
              </a:rPr>
              <a:t>tr</a:t>
            </a:r>
            <a:r>
              <a:rPr sz="2400" spc="-60">
                <a:solidFill>
                  <a:srgbClr val="18181A"/>
                </a:solidFill>
                <a:latin typeface="Verdana"/>
                <a:cs typeface="Verdana"/>
              </a:rPr>
              <a:t>i</a:t>
            </a:r>
            <a:r>
              <a:rPr sz="2400" spc="-30">
                <a:solidFill>
                  <a:srgbClr val="18181A"/>
                </a:solidFill>
                <a:latin typeface="Verdana"/>
                <a:cs typeface="Verdana"/>
              </a:rPr>
              <a:t>cacies</a:t>
            </a:r>
            <a:r>
              <a:rPr sz="2400" spc="-335">
                <a:solidFill>
                  <a:srgbClr val="18181A"/>
                </a:solidFill>
                <a:latin typeface="Verdana"/>
                <a:cs typeface="Verdana"/>
              </a:rPr>
              <a:t> </a:t>
            </a:r>
            <a:r>
              <a:rPr sz="2400" spc="-60">
                <a:solidFill>
                  <a:srgbClr val="18181A"/>
                </a:solidFill>
                <a:latin typeface="Verdana"/>
                <a:cs typeface="Verdana"/>
              </a:rPr>
              <a:t>o</a:t>
            </a:r>
            <a:r>
              <a:rPr sz="2400" spc="65">
                <a:solidFill>
                  <a:srgbClr val="18181A"/>
                </a:solidFill>
                <a:latin typeface="Verdana"/>
                <a:cs typeface="Verdana"/>
              </a:rPr>
              <a:t>f</a:t>
            </a:r>
            <a:r>
              <a:rPr sz="2400" spc="-335">
                <a:solidFill>
                  <a:srgbClr val="18181A"/>
                </a:solidFill>
                <a:latin typeface="Verdana"/>
                <a:cs typeface="Verdana"/>
              </a:rPr>
              <a:t> </a:t>
            </a:r>
            <a:r>
              <a:rPr sz="2400" spc="-85">
                <a:solidFill>
                  <a:srgbClr val="18181A"/>
                </a:solidFill>
                <a:latin typeface="Verdana"/>
                <a:cs typeface="Verdana"/>
              </a:rPr>
              <a:t>e</a:t>
            </a:r>
            <a:r>
              <a:rPr sz="2400" spc="-95">
                <a:solidFill>
                  <a:srgbClr val="18181A"/>
                </a:solidFill>
                <a:latin typeface="Verdana"/>
                <a:cs typeface="Verdana"/>
              </a:rPr>
              <a:t>r</a:t>
            </a:r>
            <a:r>
              <a:rPr sz="2400" spc="-55">
                <a:solidFill>
                  <a:srgbClr val="18181A"/>
                </a:solidFill>
                <a:latin typeface="Verdana"/>
                <a:cs typeface="Verdana"/>
              </a:rPr>
              <a:t>os</a:t>
            </a:r>
            <a:r>
              <a:rPr sz="2400" spc="-35">
                <a:solidFill>
                  <a:srgbClr val="18181A"/>
                </a:solidFill>
                <a:latin typeface="Verdana"/>
                <a:cs typeface="Verdana"/>
              </a:rPr>
              <a:t>i</a:t>
            </a:r>
            <a:r>
              <a:rPr sz="2400" spc="-70">
                <a:solidFill>
                  <a:srgbClr val="18181A"/>
                </a:solidFill>
                <a:latin typeface="Verdana"/>
                <a:cs typeface="Verdana"/>
              </a:rPr>
              <a:t>on</a:t>
            </a:r>
            <a:r>
              <a:rPr sz="2400" spc="-335">
                <a:solidFill>
                  <a:srgbClr val="18181A"/>
                </a:solidFill>
                <a:latin typeface="Verdana"/>
                <a:cs typeface="Verdana"/>
              </a:rPr>
              <a:t> </a:t>
            </a:r>
            <a:r>
              <a:rPr sz="2400" spc="-55">
                <a:solidFill>
                  <a:srgbClr val="18181A"/>
                </a:solidFill>
                <a:latin typeface="Verdana"/>
                <a:cs typeface="Verdana"/>
              </a:rPr>
              <a:t>t</a:t>
            </a:r>
            <a:r>
              <a:rPr sz="2400" spc="-35">
                <a:solidFill>
                  <a:srgbClr val="18181A"/>
                </a:solidFill>
                <a:latin typeface="Verdana"/>
                <a:cs typeface="Verdana"/>
              </a:rPr>
              <a:t>e</a:t>
            </a:r>
            <a:r>
              <a:rPr sz="2400" spc="-65">
                <a:solidFill>
                  <a:srgbClr val="18181A"/>
                </a:solidFill>
                <a:latin typeface="Verdana"/>
                <a:cs typeface="Verdana"/>
              </a:rPr>
              <a:t>s</a:t>
            </a:r>
            <a:r>
              <a:rPr sz="2400" spc="-60">
                <a:solidFill>
                  <a:srgbClr val="18181A"/>
                </a:solidFill>
                <a:latin typeface="Verdana"/>
                <a:cs typeface="Verdana"/>
              </a:rPr>
              <a:t>ti</a:t>
            </a:r>
            <a:r>
              <a:rPr sz="2400" spc="-114">
                <a:solidFill>
                  <a:srgbClr val="18181A"/>
                </a:solidFill>
                <a:latin typeface="Verdana"/>
                <a:cs typeface="Verdana"/>
              </a:rPr>
              <a:t>n</a:t>
            </a:r>
            <a:r>
              <a:rPr sz="2400" spc="-55">
                <a:solidFill>
                  <a:srgbClr val="18181A"/>
                </a:solidFill>
                <a:latin typeface="Verdana"/>
                <a:cs typeface="Verdana"/>
              </a:rPr>
              <a:t>g</a:t>
            </a:r>
            <a:r>
              <a:rPr sz="2400" spc="-335">
                <a:solidFill>
                  <a:srgbClr val="18181A"/>
                </a:solidFill>
                <a:latin typeface="Verdana"/>
                <a:cs typeface="Verdana"/>
              </a:rPr>
              <a:t> </a:t>
            </a:r>
            <a:r>
              <a:rPr sz="2400" spc="-135">
                <a:solidFill>
                  <a:srgbClr val="18181A"/>
                </a:solidFill>
                <a:latin typeface="Verdana"/>
                <a:cs typeface="Verdana"/>
              </a:rPr>
              <a:t>a</a:t>
            </a:r>
            <a:r>
              <a:rPr sz="2400" spc="-125">
                <a:solidFill>
                  <a:srgbClr val="18181A"/>
                </a:solidFill>
                <a:latin typeface="Verdana"/>
                <a:cs typeface="Verdana"/>
              </a:rPr>
              <a:t>n</a:t>
            </a:r>
            <a:r>
              <a:rPr sz="2400" spc="-60">
                <a:solidFill>
                  <a:srgbClr val="18181A"/>
                </a:solidFill>
                <a:latin typeface="Verdana"/>
                <a:cs typeface="Verdana"/>
              </a:rPr>
              <a:t>d</a:t>
            </a:r>
            <a:r>
              <a:rPr sz="2400" spc="-335">
                <a:solidFill>
                  <a:srgbClr val="18181A"/>
                </a:solidFill>
                <a:latin typeface="Verdana"/>
                <a:cs typeface="Verdana"/>
              </a:rPr>
              <a:t> </a:t>
            </a:r>
            <a:r>
              <a:rPr sz="2400" spc="-55">
                <a:solidFill>
                  <a:srgbClr val="18181A"/>
                </a:solidFill>
                <a:latin typeface="Verdana"/>
                <a:cs typeface="Verdana"/>
              </a:rPr>
              <a:t>t</a:t>
            </a:r>
            <a:r>
              <a:rPr sz="2400" spc="-90">
                <a:solidFill>
                  <a:srgbClr val="18181A"/>
                </a:solidFill>
                <a:latin typeface="Verdana"/>
                <a:cs typeface="Verdana"/>
              </a:rPr>
              <a:t>h</a:t>
            </a:r>
            <a:r>
              <a:rPr sz="2400" spc="-40">
                <a:solidFill>
                  <a:srgbClr val="18181A"/>
                </a:solidFill>
                <a:latin typeface="Verdana"/>
                <a:cs typeface="Verdana"/>
              </a:rPr>
              <a:t>e</a:t>
            </a:r>
            <a:r>
              <a:rPr sz="2400" spc="-335">
                <a:solidFill>
                  <a:srgbClr val="18181A"/>
                </a:solidFill>
                <a:latin typeface="Verdana"/>
                <a:cs typeface="Verdana"/>
              </a:rPr>
              <a:t> </a:t>
            </a:r>
            <a:r>
              <a:rPr sz="2400" spc="-35">
                <a:solidFill>
                  <a:srgbClr val="18181A"/>
                </a:solidFill>
                <a:latin typeface="Verdana"/>
                <a:cs typeface="Verdana"/>
              </a:rPr>
              <a:t>Se</a:t>
            </a:r>
            <a:r>
              <a:rPr sz="2400" spc="-50">
                <a:solidFill>
                  <a:srgbClr val="18181A"/>
                </a:solidFill>
                <a:latin typeface="Verdana"/>
                <a:cs typeface="Verdana"/>
              </a:rPr>
              <a:t>c</a:t>
            </a:r>
            <a:r>
              <a:rPr sz="2400" spc="-70">
                <a:solidFill>
                  <a:srgbClr val="18181A"/>
                </a:solidFill>
                <a:latin typeface="Verdana"/>
                <a:cs typeface="Verdana"/>
              </a:rPr>
              <a:t>o</a:t>
            </a:r>
            <a:r>
              <a:rPr sz="2400" spc="-80">
                <a:solidFill>
                  <a:srgbClr val="18181A"/>
                </a:solidFill>
                <a:latin typeface="Verdana"/>
                <a:cs typeface="Verdana"/>
              </a:rPr>
              <a:t>n</a:t>
            </a:r>
            <a:r>
              <a:rPr sz="2400" spc="-45">
                <a:solidFill>
                  <a:srgbClr val="18181A"/>
                </a:solidFill>
                <a:latin typeface="Verdana"/>
                <a:cs typeface="Verdana"/>
              </a:rPr>
              <a:t>d  </a:t>
            </a:r>
            <a:r>
              <a:rPr sz="2400" spc="200">
                <a:solidFill>
                  <a:srgbClr val="18181A"/>
                </a:solidFill>
                <a:latin typeface="Verdana"/>
                <a:cs typeface="Verdana"/>
              </a:rPr>
              <a:t>P</a:t>
            </a:r>
            <a:r>
              <a:rPr sz="2400" spc="-145">
                <a:solidFill>
                  <a:srgbClr val="18181A"/>
                </a:solidFill>
                <a:latin typeface="Verdana"/>
                <a:cs typeface="Verdana"/>
              </a:rPr>
              <a:t>r</a:t>
            </a:r>
            <a:r>
              <a:rPr sz="2400" spc="-60">
                <a:solidFill>
                  <a:srgbClr val="18181A"/>
                </a:solidFill>
                <a:latin typeface="Verdana"/>
                <a:cs typeface="Verdana"/>
              </a:rPr>
              <a:t>o</a:t>
            </a:r>
            <a:r>
              <a:rPr sz="2400" spc="-55">
                <a:solidFill>
                  <a:srgbClr val="18181A"/>
                </a:solidFill>
                <a:latin typeface="Verdana"/>
                <a:cs typeface="Verdana"/>
              </a:rPr>
              <a:t>t</a:t>
            </a:r>
            <a:r>
              <a:rPr sz="2400" spc="-60">
                <a:solidFill>
                  <a:srgbClr val="18181A"/>
                </a:solidFill>
                <a:latin typeface="Verdana"/>
                <a:cs typeface="Verdana"/>
              </a:rPr>
              <a:t>o</a:t>
            </a:r>
            <a:r>
              <a:rPr sz="2400" spc="-70">
                <a:solidFill>
                  <a:srgbClr val="18181A"/>
                </a:solidFill>
                <a:latin typeface="Verdana"/>
                <a:cs typeface="Verdana"/>
              </a:rPr>
              <a:t>t</a:t>
            </a:r>
            <a:r>
              <a:rPr sz="2400" spc="-110">
                <a:solidFill>
                  <a:srgbClr val="18181A"/>
                </a:solidFill>
                <a:latin typeface="Verdana"/>
                <a:cs typeface="Verdana"/>
              </a:rPr>
              <a:t>y</a:t>
            </a:r>
            <a:r>
              <a:rPr sz="2400" spc="-70">
                <a:solidFill>
                  <a:srgbClr val="18181A"/>
                </a:solidFill>
                <a:latin typeface="Verdana"/>
                <a:cs typeface="Verdana"/>
              </a:rPr>
              <a:t>p</a:t>
            </a:r>
            <a:r>
              <a:rPr sz="2400" spc="-204">
                <a:solidFill>
                  <a:srgbClr val="18181A"/>
                </a:solidFill>
                <a:latin typeface="Verdana"/>
                <a:cs typeface="Verdana"/>
              </a:rPr>
              <a:t>e.</a:t>
            </a:r>
            <a:r>
              <a:rPr sz="2400" spc="-335">
                <a:solidFill>
                  <a:srgbClr val="18181A"/>
                </a:solidFill>
                <a:latin typeface="Verdana"/>
                <a:cs typeface="Verdana"/>
              </a:rPr>
              <a:t> </a:t>
            </a:r>
            <a:r>
              <a:rPr sz="2400" spc="-30">
                <a:solidFill>
                  <a:srgbClr val="18181A"/>
                </a:solidFill>
                <a:latin typeface="Verdana"/>
                <a:cs typeface="Verdana"/>
              </a:rPr>
              <a:t>W</a:t>
            </a:r>
            <a:r>
              <a:rPr sz="2400" spc="-40">
                <a:solidFill>
                  <a:srgbClr val="18181A"/>
                </a:solidFill>
                <a:latin typeface="Verdana"/>
                <a:cs typeface="Verdana"/>
              </a:rPr>
              <a:t>e</a:t>
            </a:r>
            <a:r>
              <a:rPr sz="2400" spc="-335">
                <a:solidFill>
                  <a:srgbClr val="18181A"/>
                </a:solidFill>
                <a:latin typeface="Verdana"/>
                <a:cs typeface="Verdana"/>
              </a:rPr>
              <a:t> </a:t>
            </a:r>
            <a:r>
              <a:rPr sz="2400" spc="-105">
                <a:solidFill>
                  <a:srgbClr val="18181A"/>
                </a:solidFill>
                <a:latin typeface="Verdana"/>
                <a:cs typeface="Verdana"/>
              </a:rPr>
              <a:t>w</a:t>
            </a:r>
            <a:r>
              <a:rPr sz="2400" spc="-25">
                <a:solidFill>
                  <a:srgbClr val="18181A"/>
                </a:solidFill>
                <a:latin typeface="Verdana"/>
                <a:cs typeface="Verdana"/>
              </a:rPr>
              <a:t>el</a:t>
            </a:r>
            <a:r>
              <a:rPr sz="2400" spc="-50">
                <a:solidFill>
                  <a:srgbClr val="18181A"/>
                </a:solidFill>
                <a:latin typeface="Verdana"/>
                <a:cs typeface="Verdana"/>
              </a:rPr>
              <a:t>c</a:t>
            </a:r>
            <a:r>
              <a:rPr sz="2400" spc="-75">
                <a:solidFill>
                  <a:srgbClr val="18181A"/>
                </a:solidFill>
                <a:latin typeface="Verdana"/>
                <a:cs typeface="Verdana"/>
              </a:rPr>
              <a:t>o</a:t>
            </a:r>
            <a:r>
              <a:rPr sz="2400" spc="-120">
                <a:solidFill>
                  <a:srgbClr val="18181A"/>
                </a:solidFill>
                <a:latin typeface="Verdana"/>
                <a:cs typeface="Verdana"/>
              </a:rPr>
              <a:t>m</a:t>
            </a:r>
            <a:r>
              <a:rPr sz="2400" spc="-40">
                <a:solidFill>
                  <a:srgbClr val="18181A"/>
                </a:solidFill>
                <a:latin typeface="Verdana"/>
                <a:cs typeface="Verdana"/>
              </a:rPr>
              <a:t>e</a:t>
            </a:r>
            <a:r>
              <a:rPr sz="2400" spc="-335">
                <a:solidFill>
                  <a:srgbClr val="18181A"/>
                </a:solidFill>
                <a:latin typeface="Verdana"/>
                <a:cs typeface="Verdana"/>
              </a:rPr>
              <a:t> </a:t>
            </a:r>
            <a:r>
              <a:rPr sz="2400" spc="-210">
                <a:solidFill>
                  <a:srgbClr val="18181A"/>
                </a:solidFill>
                <a:latin typeface="Verdana"/>
                <a:cs typeface="Verdana"/>
              </a:rPr>
              <a:t>y</a:t>
            </a:r>
            <a:r>
              <a:rPr sz="2400" spc="-75">
                <a:solidFill>
                  <a:srgbClr val="18181A"/>
                </a:solidFill>
                <a:latin typeface="Verdana"/>
                <a:cs typeface="Verdana"/>
              </a:rPr>
              <a:t>o</a:t>
            </a:r>
            <a:r>
              <a:rPr sz="2400" spc="-85">
                <a:solidFill>
                  <a:srgbClr val="18181A"/>
                </a:solidFill>
                <a:latin typeface="Verdana"/>
                <a:cs typeface="Verdana"/>
              </a:rPr>
              <a:t>u</a:t>
            </a:r>
            <a:r>
              <a:rPr sz="2400" spc="-110">
                <a:solidFill>
                  <a:srgbClr val="18181A"/>
                </a:solidFill>
                <a:latin typeface="Verdana"/>
                <a:cs typeface="Verdana"/>
              </a:rPr>
              <a:t>r</a:t>
            </a:r>
            <a:r>
              <a:rPr sz="2400" spc="-335">
                <a:solidFill>
                  <a:srgbClr val="18181A"/>
                </a:solidFill>
                <a:latin typeface="Verdana"/>
                <a:cs typeface="Verdana"/>
              </a:rPr>
              <a:t> </a:t>
            </a:r>
            <a:r>
              <a:rPr sz="2400" spc="-95">
                <a:solidFill>
                  <a:srgbClr val="18181A"/>
                </a:solidFill>
                <a:latin typeface="Verdana"/>
                <a:cs typeface="Verdana"/>
              </a:rPr>
              <a:t>q</a:t>
            </a:r>
            <a:r>
              <a:rPr sz="2400" spc="-105">
                <a:solidFill>
                  <a:srgbClr val="18181A"/>
                </a:solidFill>
                <a:latin typeface="Verdana"/>
                <a:cs typeface="Verdana"/>
              </a:rPr>
              <a:t>u</a:t>
            </a:r>
            <a:r>
              <a:rPr sz="2400" spc="-35">
                <a:solidFill>
                  <a:srgbClr val="18181A"/>
                </a:solidFill>
                <a:latin typeface="Verdana"/>
                <a:cs typeface="Verdana"/>
              </a:rPr>
              <a:t>e</a:t>
            </a:r>
            <a:r>
              <a:rPr sz="2400" spc="-65">
                <a:solidFill>
                  <a:srgbClr val="18181A"/>
                </a:solidFill>
                <a:latin typeface="Verdana"/>
                <a:cs typeface="Verdana"/>
              </a:rPr>
              <a:t>s</a:t>
            </a:r>
            <a:r>
              <a:rPr sz="2400" spc="-55">
                <a:solidFill>
                  <a:srgbClr val="18181A"/>
                </a:solidFill>
                <a:latin typeface="Verdana"/>
                <a:cs typeface="Verdana"/>
              </a:rPr>
              <a:t>tio</a:t>
            </a:r>
            <a:r>
              <a:rPr sz="2400" spc="-90">
                <a:solidFill>
                  <a:srgbClr val="18181A"/>
                </a:solidFill>
                <a:latin typeface="Verdana"/>
                <a:cs typeface="Verdana"/>
              </a:rPr>
              <a:t>n</a:t>
            </a:r>
            <a:r>
              <a:rPr sz="2400" spc="-25">
                <a:solidFill>
                  <a:srgbClr val="18181A"/>
                </a:solidFill>
                <a:latin typeface="Verdana"/>
                <a:cs typeface="Verdana"/>
              </a:rPr>
              <a:t>s</a:t>
            </a:r>
            <a:r>
              <a:rPr sz="2400" spc="-335">
                <a:solidFill>
                  <a:srgbClr val="18181A"/>
                </a:solidFill>
                <a:latin typeface="Verdana"/>
                <a:cs typeface="Verdana"/>
              </a:rPr>
              <a:t> </a:t>
            </a:r>
            <a:r>
              <a:rPr sz="2400" spc="-135">
                <a:solidFill>
                  <a:srgbClr val="18181A"/>
                </a:solidFill>
                <a:latin typeface="Verdana"/>
                <a:cs typeface="Verdana"/>
              </a:rPr>
              <a:t>a</a:t>
            </a:r>
            <a:r>
              <a:rPr sz="2400" spc="-125">
                <a:solidFill>
                  <a:srgbClr val="18181A"/>
                </a:solidFill>
                <a:latin typeface="Verdana"/>
                <a:cs typeface="Verdana"/>
              </a:rPr>
              <a:t>n</a:t>
            </a:r>
            <a:r>
              <a:rPr sz="2400" spc="-45">
                <a:solidFill>
                  <a:srgbClr val="18181A"/>
                </a:solidFill>
                <a:latin typeface="Verdana"/>
                <a:cs typeface="Verdana"/>
              </a:rPr>
              <a:t>d  </a:t>
            </a:r>
            <a:r>
              <a:rPr sz="2400" spc="-75">
                <a:solidFill>
                  <a:srgbClr val="18181A"/>
                </a:solidFill>
                <a:latin typeface="Verdana"/>
                <a:cs typeface="Verdana"/>
              </a:rPr>
              <a:t>insights</a:t>
            </a:r>
            <a:r>
              <a:rPr sz="2400" spc="-335">
                <a:solidFill>
                  <a:srgbClr val="18181A"/>
                </a:solidFill>
                <a:latin typeface="Verdana"/>
                <a:cs typeface="Verdana"/>
              </a:rPr>
              <a:t> </a:t>
            </a:r>
            <a:r>
              <a:rPr sz="2400" spc="-40">
                <a:solidFill>
                  <a:srgbClr val="18181A"/>
                </a:solidFill>
                <a:latin typeface="Verdana"/>
                <a:cs typeface="Verdana"/>
              </a:rPr>
              <a:t>to</a:t>
            </a:r>
            <a:r>
              <a:rPr sz="2400" spc="-335">
                <a:solidFill>
                  <a:srgbClr val="18181A"/>
                </a:solidFill>
                <a:latin typeface="Verdana"/>
                <a:cs typeface="Verdana"/>
              </a:rPr>
              <a:t> </a:t>
            </a:r>
            <a:r>
              <a:rPr sz="2400" spc="-55">
                <a:solidFill>
                  <a:srgbClr val="18181A"/>
                </a:solidFill>
                <a:latin typeface="Verdana"/>
                <a:cs typeface="Verdana"/>
              </a:rPr>
              <a:t>facilitate</a:t>
            </a:r>
            <a:r>
              <a:rPr sz="2400" spc="-335">
                <a:solidFill>
                  <a:srgbClr val="18181A"/>
                </a:solidFill>
                <a:latin typeface="Verdana"/>
                <a:cs typeface="Verdana"/>
              </a:rPr>
              <a:t> </a:t>
            </a:r>
            <a:r>
              <a:rPr sz="2400" spc="-130">
                <a:solidFill>
                  <a:srgbClr val="18181A"/>
                </a:solidFill>
                <a:latin typeface="Verdana"/>
                <a:cs typeface="Verdana"/>
              </a:rPr>
              <a:t>a</a:t>
            </a:r>
            <a:r>
              <a:rPr sz="2400" spc="-330">
                <a:solidFill>
                  <a:srgbClr val="18181A"/>
                </a:solidFill>
                <a:latin typeface="Verdana"/>
                <a:cs typeface="Verdana"/>
              </a:rPr>
              <a:t> </a:t>
            </a:r>
            <a:r>
              <a:rPr sz="2400" spc="-90">
                <a:solidFill>
                  <a:srgbClr val="18181A"/>
                </a:solidFill>
                <a:latin typeface="Verdana"/>
                <a:cs typeface="Verdana"/>
              </a:rPr>
              <a:t>meaningful</a:t>
            </a:r>
            <a:r>
              <a:rPr sz="2400" spc="-335">
                <a:solidFill>
                  <a:srgbClr val="18181A"/>
                </a:solidFill>
                <a:latin typeface="Verdana"/>
                <a:cs typeface="Verdana"/>
              </a:rPr>
              <a:t> </a:t>
            </a:r>
            <a:r>
              <a:rPr sz="2400" spc="-100">
                <a:solidFill>
                  <a:srgbClr val="18181A"/>
                </a:solidFill>
                <a:latin typeface="Verdana"/>
                <a:cs typeface="Verdana"/>
              </a:rPr>
              <a:t>exchange</a:t>
            </a:r>
            <a:r>
              <a:rPr sz="2400" spc="-335">
                <a:solidFill>
                  <a:srgbClr val="18181A"/>
                </a:solidFill>
                <a:latin typeface="Verdana"/>
                <a:cs typeface="Verdana"/>
              </a:rPr>
              <a:t> </a:t>
            </a:r>
            <a:r>
              <a:rPr sz="2400">
                <a:solidFill>
                  <a:srgbClr val="18181A"/>
                </a:solidFill>
                <a:latin typeface="Verdana"/>
                <a:cs typeface="Verdana"/>
              </a:rPr>
              <a:t>of </a:t>
            </a:r>
            <a:r>
              <a:rPr sz="2400" spc="-830">
                <a:solidFill>
                  <a:srgbClr val="18181A"/>
                </a:solidFill>
                <a:latin typeface="Verdana"/>
                <a:cs typeface="Verdana"/>
              </a:rPr>
              <a:t> </a:t>
            </a:r>
            <a:r>
              <a:rPr sz="2400" spc="-120">
                <a:solidFill>
                  <a:srgbClr val="18181A"/>
                </a:solidFill>
                <a:latin typeface="Verdana"/>
                <a:cs typeface="Verdana"/>
              </a:rPr>
              <a:t>ideas.</a:t>
            </a:r>
            <a:endParaRPr sz="2400">
              <a:latin typeface="Verdana"/>
              <a:cs typeface="Verdana"/>
            </a:endParaRPr>
          </a:p>
        </p:txBody>
      </p:sp>
      <p:pic>
        <p:nvPicPr>
          <p:cNvPr id="9" name="object 9"/>
          <p:cNvPicPr/>
          <p:nvPr/>
        </p:nvPicPr>
        <p:blipFill>
          <a:blip r:embed="rId2" cstate="print"/>
          <a:stretch>
            <a:fillRect/>
          </a:stretch>
        </p:blipFill>
        <p:spPr>
          <a:xfrm>
            <a:off x="9599104" y="2195512"/>
            <a:ext cx="5895974" cy="58959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grpSp>
        <p:nvGrpSpPr>
          <p:cNvPr id="3" name="object 3"/>
          <p:cNvGrpSpPr/>
          <p:nvPr/>
        </p:nvGrpSpPr>
        <p:grpSpPr>
          <a:xfrm>
            <a:off x="0" y="1069577"/>
            <a:ext cx="16861155" cy="8157209"/>
            <a:chOff x="0" y="1069577"/>
            <a:chExt cx="16861155" cy="8157209"/>
          </a:xfrm>
        </p:grpSpPr>
        <p:sp>
          <p:nvSpPr>
            <p:cNvPr id="4" name="object 4"/>
            <p:cNvSpPr/>
            <p:nvPr/>
          </p:nvSpPr>
          <p:spPr>
            <a:xfrm>
              <a:off x="1178640" y="1088656"/>
              <a:ext cx="8242300" cy="8119109"/>
            </a:xfrm>
            <a:custGeom>
              <a:avLst/>
              <a:gdLst/>
              <a:ahLst/>
              <a:cxnLst/>
              <a:rect l="l" t="t" r="r" b="b"/>
              <a:pathLst>
                <a:path w="8242300" h="8119109">
                  <a:moveTo>
                    <a:pt x="4121237" y="8118650"/>
                  </a:moveTo>
                  <a:lnTo>
                    <a:pt x="0" y="8118650"/>
                  </a:lnTo>
                  <a:lnTo>
                    <a:pt x="0" y="0"/>
                  </a:lnTo>
                  <a:lnTo>
                    <a:pt x="8241743" y="0"/>
                  </a:lnTo>
                  <a:lnTo>
                    <a:pt x="8241743" y="8118650"/>
                  </a:lnTo>
                  <a:lnTo>
                    <a:pt x="4121237" y="8118650"/>
                  </a:lnTo>
                  <a:close/>
                </a:path>
              </a:pathLst>
            </a:custGeom>
            <a:ln w="38159">
              <a:solidFill>
                <a:srgbClr val="29282C"/>
              </a:solidFill>
            </a:ln>
          </p:spPr>
          <p:txBody>
            <a:bodyPr wrap="square" lIns="0" tIns="0" rIns="0" bIns="0" rtlCol="0"/>
            <a:lstStyle/>
            <a:p>
              <a:endParaRPr/>
            </a:p>
          </p:txBody>
        </p:sp>
        <p:sp>
          <p:nvSpPr>
            <p:cNvPr id="5" name="object 5"/>
            <p:cNvSpPr/>
            <p:nvPr/>
          </p:nvSpPr>
          <p:spPr>
            <a:xfrm>
              <a:off x="0" y="1848955"/>
              <a:ext cx="16861155" cy="6589395"/>
            </a:xfrm>
            <a:custGeom>
              <a:avLst/>
              <a:gdLst/>
              <a:ahLst/>
              <a:cxnLst/>
              <a:rect l="l" t="t" r="r" b="b"/>
              <a:pathLst>
                <a:path w="16861155" h="6589395">
                  <a:moveTo>
                    <a:pt x="16860901" y="0"/>
                  </a:moveTo>
                  <a:lnTo>
                    <a:pt x="0" y="0"/>
                  </a:lnTo>
                  <a:lnTo>
                    <a:pt x="0" y="6589369"/>
                  </a:lnTo>
                  <a:lnTo>
                    <a:pt x="8430437" y="6589369"/>
                  </a:lnTo>
                  <a:lnTo>
                    <a:pt x="16860901" y="6589369"/>
                  </a:lnTo>
                  <a:lnTo>
                    <a:pt x="16860901" y="0"/>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1169279" y="346308"/>
            <a:ext cx="1590040" cy="394970"/>
            <a:chOff x="1169279" y="346308"/>
            <a:chExt cx="1590040" cy="394970"/>
          </a:xfrm>
        </p:grpSpPr>
        <p:sp>
          <p:nvSpPr>
            <p:cNvPr id="7" name="object 7"/>
            <p:cNvSpPr/>
            <p:nvPr/>
          </p:nvSpPr>
          <p:spPr>
            <a:xfrm>
              <a:off x="1178640" y="355676"/>
              <a:ext cx="224790" cy="375920"/>
            </a:xfrm>
            <a:custGeom>
              <a:avLst/>
              <a:gdLst/>
              <a:ahLst/>
              <a:cxnLst/>
              <a:rect l="l" t="t" r="r" b="b"/>
              <a:pathLst>
                <a:path w="224790" h="375920">
                  <a:moveTo>
                    <a:pt x="224621" y="0"/>
                  </a:moveTo>
                  <a:lnTo>
                    <a:pt x="191512" y="0"/>
                  </a:lnTo>
                  <a:lnTo>
                    <a:pt x="0" y="375831"/>
                  </a:lnTo>
                  <a:lnTo>
                    <a:pt x="32393" y="375831"/>
                  </a:lnTo>
                  <a:lnTo>
                    <a:pt x="224621" y="0"/>
                  </a:lnTo>
                  <a:close/>
                </a:path>
              </a:pathLst>
            </a:custGeom>
            <a:solidFill>
              <a:srgbClr val="18181A"/>
            </a:solidFill>
          </p:spPr>
          <p:txBody>
            <a:bodyPr wrap="square" lIns="0" tIns="0" rIns="0" bIns="0" rtlCol="0"/>
            <a:lstStyle/>
            <a:p>
              <a:endParaRPr/>
            </a:p>
          </p:txBody>
        </p:sp>
        <p:sp>
          <p:nvSpPr>
            <p:cNvPr id="8" name="object 8"/>
            <p:cNvSpPr/>
            <p:nvPr/>
          </p:nvSpPr>
          <p:spPr>
            <a:xfrm>
              <a:off x="1178639" y="355668"/>
              <a:ext cx="224790" cy="375920"/>
            </a:xfrm>
            <a:custGeom>
              <a:avLst/>
              <a:gdLst/>
              <a:ahLst/>
              <a:cxnLst/>
              <a:rect l="l" t="t" r="r" b="b"/>
              <a:pathLst>
                <a:path w="224790" h="375920">
                  <a:moveTo>
                    <a:pt x="0" y="375825"/>
                  </a:moveTo>
                  <a:lnTo>
                    <a:pt x="191512" y="0"/>
                  </a:lnTo>
                  <a:lnTo>
                    <a:pt x="224620" y="0"/>
                  </a:lnTo>
                  <a:lnTo>
                    <a:pt x="32394" y="375825"/>
                  </a:lnTo>
                  <a:lnTo>
                    <a:pt x="0" y="375825"/>
                  </a:lnTo>
                  <a:close/>
                </a:path>
              </a:pathLst>
            </a:custGeom>
            <a:ln w="18718">
              <a:solidFill>
                <a:srgbClr val="18181A"/>
              </a:solidFill>
            </a:ln>
          </p:spPr>
          <p:txBody>
            <a:bodyPr wrap="square" lIns="0" tIns="0" rIns="0" bIns="0" rtlCol="0"/>
            <a:lstStyle/>
            <a:p>
              <a:endParaRPr/>
            </a:p>
          </p:txBody>
        </p:sp>
        <p:sp>
          <p:nvSpPr>
            <p:cNvPr id="9" name="object 9"/>
            <p:cNvSpPr/>
            <p:nvPr/>
          </p:nvSpPr>
          <p:spPr>
            <a:xfrm>
              <a:off x="1403261"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10" name="object 10"/>
            <p:cNvSpPr/>
            <p:nvPr/>
          </p:nvSpPr>
          <p:spPr>
            <a:xfrm>
              <a:off x="1403259"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11" name="object 11"/>
            <p:cNvSpPr/>
            <p:nvPr/>
          </p:nvSpPr>
          <p:spPr>
            <a:xfrm>
              <a:off x="162716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12" name="object 12"/>
            <p:cNvSpPr/>
            <p:nvPr/>
          </p:nvSpPr>
          <p:spPr>
            <a:xfrm>
              <a:off x="1627156" y="355668"/>
              <a:ext cx="224790" cy="375920"/>
            </a:xfrm>
            <a:custGeom>
              <a:avLst/>
              <a:gdLst/>
              <a:ahLst/>
              <a:cxnLst/>
              <a:rect l="l" t="t" r="r" b="b"/>
              <a:pathLst>
                <a:path w="224789" h="375920">
                  <a:moveTo>
                    <a:pt x="0" y="375825"/>
                  </a:moveTo>
                  <a:lnTo>
                    <a:pt x="191512" y="0"/>
                  </a:lnTo>
                  <a:lnTo>
                    <a:pt x="224633" y="0"/>
                  </a:lnTo>
                  <a:lnTo>
                    <a:pt x="32409" y="375825"/>
                  </a:lnTo>
                  <a:lnTo>
                    <a:pt x="0" y="375825"/>
                  </a:lnTo>
                  <a:close/>
                </a:path>
              </a:pathLst>
            </a:custGeom>
            <a:ln w="18718">
              <a:solidFill>
                <a:srgbClr val="18181A"/>
              </a:solidFill>
            </a:ln>
          </p:spPr>
          <p:txBody>
            <a:bodyPr wrap="square" lIns="0" tIns="0" rIns="0" bIns="0" rtlCol="0"/>
            <a:lstStyle/>
            <a:p>
              <a:endParaRPr/>
            </a:p>
          </p:txBody>
        </p:sp>
        <p:sp>
          <p:nvSpPr>
            <p:cNvPr id="13" name="object 13"/>
            <p:cNvSpPr/>
            <p:nvPr/>
          </p:nvSpPr>
          <p:spPr>
            <a:xfrm>
              <a:off x="1851787" y="355676"/>
              <a:ext cx="224790" cy="375920"/>
            </a:xfrm>
            <a:custGeom>
              <a:avLst/>
              <a:gdLst/>
              <a:ahLst/>
              <a:cxnLst/>
              <a:rect l="l" t="t" r="r" b="b"/>
              <a:pathLst>
                <a:path w="224789" h="375920">
                  <a:moveTo>
                    <a:pt x="224612" y="0"/>
                  </a:moveTo>
                  <a:lnTo>
                    <a:pt x="191503" y="0"/>
                  </a:lnTo>
                  <a:lnTo>
                    <a:pt x="0" y="375831"/>
                  </a:lnTo>
                  <a:lnTo>
                    <a:pt x="32397" y="375831"/>
                  </a:lnTo>
                  <a:lnTo>
                    <a:pt x="224612" y="0"/>
                  </a:lnTo>
                  <a:close/>
                </a:path>
              </a:pathLst>
            </a:custGeom>
            <a:solidFill>
              <a:srgbClr val="18181A"/>
            </a:solidFill>
          </p:spPr>
          <p:txBody>
            <a:bodyPr wrap="square" lIns="0" tIns="0" rIns="0" bIns="0" rtlCol="0"/>
            <a:lstStyle/>
            <a:p>
              <a:endParaRPr/>
            </a:p>
          </p:txBody>
        </p:sp>
        <p:sp>
          <p:nvSpPr>
            <p:cNvPr id="14" name="object 14"/>
            <p:cNvSpPr/>
            <p:nvPr/>
          </p:nvSpPr>
          <p:spPr>
            <a:xfrm>
              <a:off x="1851789"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15" name="object 15"/>
            <p:cNvSpPr/>
            <p:nvPr/>
          </p:nvSpPr>
          <p:spPr>
            <a:xfrm>
              <a:off x="2076399" y="355676"/>
              <a:ext cx="224790" cy="375920"/>
            </a:xfrm>
            <a:custGeom>
              <a:avLst/>
              <a:gdLst/>
              <a:ahLst/>
              <a:cxnLst/>
              <a:rect l="l" t="t" r="r" b="b"/>
              <a:pathLst>
                <a:path w="224789" h="375920">
                  <a:moveTo>
                    <a:pt x="224637" y="0"/>
                  </a:moveTo>
                  <a:lnTo>
                    <a:pt x="191516" y="0"/>
                  </a:lnTo>
                  <a:lnTo>
                    <a:pt x="0" y="375831"/>
                  </a:lnTo>
                  <a:lnTo>
                    <a:pt x="32410" y="375831"/>
                  </a:lnTo>
                  <a:lnTo>
                    <a:pt x="224637" y="0"/>
                  </a:lnTo>
                  <a:close/>
                </a:path>
              </a:pathLst>
            </a:custGeom>
            <a:solidFill>
              <a:srgbClr val="18181A"/>
            </a:solidFill>
          </p:spPr>
          <p:txBody>
            <a:bodyPr wrap="square" lIns="0" tIns="0" rIns="0" bIns="0" rtlCol="0"/>
            <a:lstStyle/>
            <a:p>
              <a:endParaRPr/>
            </a:p>
          </p:txBody>
        </p:sp>
        <p:sp>
          <p:nvSpPr>
            <p:cNvPr id="16" name="object 16"/>
            <p:cNvSpPr/>
            <p:nvPr/>
          </p:nvSpPr>
          <p:spPr>
            <a:xfrm>
              <a:off x="2076410"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17" name="object 17"/>
            <p:cNvSpPr/>
            <p:nvPr/>
          </p:nvSpPr>
          <p:spPr>
            <a:xfrm>
              <a:off x="230031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18" name="object 18"/>
            <p:cNvSpPr/>
            <p:nvPr/>
          </p:nvSpPr>
          <p:spPr>
            <a:xfrm>
              <a:off x="2300307"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19" name="object 19"/>
            <p:cNvSpPr/>
            <p:nvPr/>
          </p:nvSpPr>
          <p:spPr>
            <a:xfrm>
              <a:off x="2524937" y="355676"/>
              <a:ext cx="224790" cy="375920"/>
            </a:xfrm>
            <a:custGeom>
              <a:avLst/>
              <a:gdLst/>
              <a:ahLst/>
              <a:cxnLst/>
              <a:rect l="l" t="t" r="r" b="b"/>
              <a:pathLst>
                <a:path w="224789" h="375920">
                  <a:moveTo>
                    <a:pt x="224612" y="0"/>
                  </a:moveTo>
                  <a:lnTo>
                    <a:pt x="191503" y="0"/>
                  </a:lnTo>
                  <a:lnTo>
                    <a:pt x="0" y="375831"/>
                  </a:lnTo>
                  <a:lnTo>
                    <a:pt x="32385" y="375831"/>
                  </a:lnTo>
                  <a:lnTo>
                    <a:pt x="224612" y="0"/>
                  </a:lnTo>
                  <a:close/>
                </a:path>
              </a:pathLst>
            </a:custGeom>
            <a:solidFill>
              <a:srgbClr val="18181A"/>
            </a:solidFill>
          </p:spPr>
          <p:txBody>
            <a:bodyPr wrap="square" lIns="0" tIns="0" rIns="0" bIns="0" rtlCol="0"/>
            <a:lstStyle/>
            <a:p>
              <a:endParaRPr/>
            </a:p>
          </p:txBody>
        </p:sp>
        <p:sp>
          <p:nvSpPr>
            <p:cNvPr id="20" name="object 20"/>
            <p:cNvSpPr/>
            <p:nvPr/>
          </p:nvSpPr>
          <p:spPr>
            <a:xfrm>
              <a:off x="2524928"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grpSp>
      <p:sp>
        <p:nvSpPr>
          <p:cNvPr id="21" name="object 21"/>
          <p:cNvSpPr/>
          <p:nvPr/>
        </p:nvSpPr>
        <p:spPr>
          <a:xfrm>
            <a:off x="13680693" y="9778313"/>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29282C"/>
          </a:solidFill>
        </p:spPr>
        <p:txBody>
          <a:bodyPr wrap="square" lIns="0" tIns="0" rIns="0" bIns="0" rtlCol="0"/>
          <a:lstStyle/>
          <a:p>
            <a:endParaRPr/>
          </a:p>
        </p:txBody>
      </p:sp>
      <p:sp>
        <p:nvSpPr>
          <p:cNvPr id="22" name="object 22"/>
          <p:cNvSpPr/>
          <p:nvPr/>
        </p:nvSpPr>
        <p:spPr>
          <a:xfrm>
            <a:off x="13680693" y="9233279"/>
            <a:ext cx="4606290" cy="271780"/>
          </a:xfrm>
          <a:custGeom>
            <a:avLst/>
            <a:gdLst/>
            <a:ahLst/>
            <a:cxnLst/>
            <a:rect l="l" t="t" r="r" b="b"/>
            <a:pathLst>
              <a:path w="4606290" h="271779">
                <a:moveTo>
                  <a:pt x="4605782" y="0"/>
                </a:moveTo>
                <a:lnTo>
                  <a:pt x="0" y="0"/>
                </a:lnTo>
                <a:lnTo>
                  <a:pt x="0" y="271433"/>
                </a:lnTo>
                <a:lnTo>
                  <a:pt x="2303272" y="271433"/>
                </a:lnTo>
                <a:lnTo>
                  <a:pt x="4605782" y="271433"/>
                </a:lnTo>
                <a:lnTo>
                  <a:pt x="4605782" y="0"/>
                </a:lnTo>
                <a:close/>
              </a:path>
            </a:pathLst>
          </a:custGeom>
          <a:solidFill>
            <a:srgbClr val="575259"/>
          </a:solidFill>
        </p:spPr>
        <p:txBody>
          <a:bodyPr wrap="square" lIns="0" tIns="0" rIns="0" bIns="0" rtlCol="0"/>
          <a:lstStyle/>
          <a:p>
            <a:endParaRPr/>
          </a:p>
        </p:txBody>
      </p:sp>
      <p:sp>
        <p:nvSpPr>
          <p:cNvPr id="23" name="object 23"/>
          <p:cNvSpPr txBox="1">
            <a:spLocks noGrp="1"/>
          </p:cNvSpPr>
          <p:nvPr>
            <p:ph type="title"/>
          </p:nvPr>
        </p:nvSpPr>
        <p:spPr>
          <a:xfrm>
            <a:off x="1983917" y="3263366"/>
            <a:ext cx="6065520" cy="1854835"/>
          </a:xfrm>
          <a:prstGeom prst="rect">
            <a:avLst/>
          </a:prstGeom>
        </p:spPr>
        <p:txBody>
          <a:bodyPr vert="horz" wrap="square" lIns="0" tIns="12700" rIns="0" bIns="0" rtlCol="0">
            <a:spAutoFit/>
          </a:bodyPr>
          <a:lstStyle/>
          <a:p>
            <a:pPr marL="12700">
              <a:lnSpc>
                <a:spcPct val="100000"/>
              </a:lnSpc>
              <a:spcBef>
                <a:spcPts val="100"/>
              </a:spcBef>
            </a:pPr>
            <a:r>
              <a:rPr sz="12000" spc="-825">
                <a:latin typeface="Verdana"/>
                <a:cs typeface="Verdana"/>
              </a:rPr>
              <a:t>Thanks!</a:t>
            </a:r>
            <a:endParaRPr sz="12000">
              <a:latin typeface="Verdana"/>
              <a:cs typeface="Verdana"/>
            </a:endParaRPr>
          </a:p>
        </p:txBody>
      </p:sp>
      <p:sp>
        <p:nvSpPr>
          <p:cNvPr id="24" name="object 24"/>
          <p:cNvSpPr txBox="1"/>
          <p:nvPr/>
        </p:nvSpPr>
        <p:spPr>
          <a:xfrm>
            <a:off x="1984895" y="5152578"/>
            <a:ext cx="5476240" cy="1772285"/>
          </a:xfrm>
          <a:prstGeom prst="rect">
            <a:avLst/>
          </a:prstGeom>
        </p:spPr>
        <p:txBody>
          <a:bodyPr vert="horz" wrap="square" lIns="0" tIns="12700" rIns="0" bIns="0" rtlCol="0">
            <a:spAutoFit/>
          </a:bodyPr>
          <a:lstStyle/>
          <a:p>
            <a:pPr marL="12700">
              <a:lnSpc>
                <a:spcPts val="3775"/>
              </a:lnSpc>
              <a:spcBef>
                <a:spcPts val="100"/>
              </a:spcBef>
            </a:pPr>
            <a:r>
              <a:rPr sz="3150" b="1" spc="-325">
                <a:solidFill>
                  <a:srgbClr val="18181A"/>
                </a:solidFill>
                <a:latin typeface="Verdana"/>
                <a:cs typeface="Verdana"/>
              </a:rPr>
              <a:t>D</a:t>
            </a:r>
            <a:r>
              <a:rPr sz="3150" b="1" spc="-229">
                <a:solidFill>
                  <a:srgbClr val="18181A"/>
                </a:solidFill>
                <a:latin typeface="Verdana"/>
                <a:cs typeface="Verdana"/>
              </a:rPr>
              <a:t>o</a:t>
            </a:r>
            <a:r>
              <a:rPr sz="3150" b="1" spc="-350">
                <a:solidFill>
                  <a:srgbClr val="18181A"/>
                </a:solidFill>
                <a:latin typeface="Verdana"/>
                <a:cs typeface="Verdana"/>
              </a:rPr>
              <a:t> </a:t>
            </a:r>
            <a:r>
              <a:rPr sz="3150" b="1" spc="-265">
                <a:solidFill>
                  <a:srgbClr val="18181A"/>
                </a:solidFill>
                <a:latin typeface="Verdana"/>
                <a:cs typeface="Verdana"/>
              </a:rPr>
              <a:t>y</a:t>
            </a:r>
            <a:r>
              <a:rPr sz="3150" b="1" spc="-229">
                <a:solidFill>
                  <a:srgbClr val="18181A"/>
                </a:solidFill>
                <a:latin typeface="Verdana"/>
                <a:cs typeface="Verdana"/>
              </a:rPr>
              <a:t>o</a:t>
            </a:r>
            <a:r>
              <a:rPr sz="3150" b="1" spc="-290">
                <a:solidFill>
                  <a:srgbClr val="18181A"/>
                </a:solidFill>
                <a:latin typeface="Verdana"/>
                <a:cs typeface="Verdana"/>
              </a:rPr>
              <a:t>u</a:t>
            </a:r>
            <a:r>
              <a:rPr sz="3150" b="1" spc="-350">
                <a:solidFill>
                  <a:srgbClr val="18181A"/>
                </a:solidFill>
                <a:latin typeface="Verdana"/>
                <a:cs typeface="Verdana"/>
              </a:rPr>
              <a:t> </a:t>
            </a:r>
            <a:r>
              <a:rPr sz="3150" b="1" spc="-280">
                <a:solidFill>
                  <a:srgbClr val="18181A"/>
                </a:solidFill>
                <a:latin typeface="Verdana"/>
                <a:cs typeface="Verdana"/>
              </a:rPr>
              <a:t>h</a:t>
            </a:r>
            <a:r>
              <a:rPr sz="3150" b="1" spc="-345">
                <a:solidFill>
                  <a:srgbClr val="18181A"/>
                </a:solidFill>
                <a:latin typeface="Verdana"/>
                <a:cs typeface="Verdana"/>
              </a:rPr>
              <a:t>a</a:t>
            </a:r>
            <a:r>
              <a:rPr sz="3150" b="1" spc="-265">
                <a:solidFill>
                  <a:srgbClr val="18181A"/>
                </a:solidFill>
                <a:latin typeface="Verdana"/>
                <a:cs typeface="Verdana"/>
              </a:rPr>
              <a:t>v</a:t>
            </a:r>
            <a:r>
              <a:rPr sz="3150" b="1" spc="-210">
                <a:solidFill>
                  <a:srgbClr val="18181A"/>
                </a:solidFill>
                <a:latin typeface="Verdana"/>
                <a:cs typeface="Verdana"/>
              </a:rPr>
              <a:t>e</a:t>
            </a:r>
            <a:r>
              <a:rPr sz="3150" b="1" spc="-350">
                <a:solidFill>
                  <a:srgbClr val="18181A"/>
                </a:solidFill>
                <a:latin typeface="Verdana"/>
                <a:cs typeface="Verdana"/>
              </a:rPr>
              <a:t> </a:t>
            </a:r>
            <a:r>
              <a:rPr sz="3150" b="1" spc="-280">
                <a:solidFill>
                  <a:srgbClr val="18181A"/>
                </a:solidFill>
                <a:latin typeface="Verdana"/>
                <a:cs typeface="Verdana"/>
              </a:rPr>
              <a:t>a</a:t>
            </a:r>
            <a:r>
              <a:rPr sz="3150" b="1" spc="-355">
                <a:solidFill>
                  <a:srgbClr val="18181A"/>
                </a:solidFill>
                <a:latin typeface="Verdana"/>
                <a:cs typeface="Verdana"/>
              </a:rPr>
              <a:t>n</a:t>
            </a:r>
            <a:r>
              <a:rPr sz="3150" b="1" spc="-204">
                <a:solidFill>
                  <a:srgbClr val="18181A"/>
                </a:solidFill>
                <a:latin typeface="Verdana"/>
                <a:cs typeface="Verdana"/>
              </a:rPr>
              <a:t>y</a:t>
            </a:r>
            <a:r>
              <a:rPr sz="3150" b="1" spc="-350">
                <a:solidFill>
                  <a:srgbClr val="18181A"/>
                </a:solidFill>
                <a:latin typeface="Verdana"/>
                <a:cs typeface="Verdana"/>
              </a:rPr>
              <a:t> </a:t>
            </a:r>
            <a:r>
              <a:rPr sz="3150" b="1" spc="-215">
                <a:solidFill>
                  <a:srgbClr val="18181A"/>
                </a:solidFill>
                <a:latin typeface="Verdana"/>
                <a:cs typeface="Verdana"/>
              </a:rPr>
              <a:t>q</a:t>
            </a:r>
            <a:r>
              <a:rPr sz="3150" b="1" spc="-290">
                <a:solidFill>
                  <a:srgbClr val="18181A"/>
                </a:solidFill>
                <a:latin typeface="Verdana"/>
                <a:cs typeface="Verdana"/>
              </a:rPr>
              <a:t>u</a:t>
            </a:r>
            <a:r>
              <a:rPr sz="3150" b="1" spc="-210">
                <a:solidFill>
                  <a:srgbClr val="18181A"/>
                </a:solidFill>
                <a:latin typeface="Verdana"/>
                <a:cs typeface="Verdana"/>
              </a:rPr>
              <a:t>e</a:t>
            </a:r>
            <a:r>
              <a:rPr sz="3150" b="1" spc="-100">
                <a:solidFill>
                  <a:srgbClr val="18181A"/>
                </a:solidFill>
                <a:latin typeface="Verdana"/>
                <a:cs typeface="Verdana"/>
              </a:rPr>
              <a:t>s</a:t>
            </a:r>
            <a:r>
              <a:rPr sz="3150" b="1" spc="-215">
                <a:solidFill>
                  <a:srgbClr val="18181A"/>
                </a:solidFill>
                <a:latin typeface="Verdana"/>
                <a:cs typeface="Verdana"/>
              </a:rPr>
              <a:t>t</a:t>
            </a:r>
            <a:r>
              <a:rPr sz="3150" b="1" spc="-220">
                <a:solidFill>
                  <a:srgbClr val="18181A"/>
                </a:solidFill>
                <a:latin typeface="Verdana"/>
                <a:cs typeface="Verdana"/>
              </a:rPr>
              <a:t>i</a:t>
            </a:r>
            <a:r>
              <a:rPr sz="3150" b="1" spc="-229">
                <a:solidFill>
                  <a:srgbClr val="18181A"/>
                </a:solidFill>
                <a:latin typeface="Verdana"/>
                <a:cs typeface="Verdana"/>
              </a:rPr>
              <a:t>o</a:t>
            </a:r>
            <a:r>
              <a:rPr sz="3150" b="1" spc="-290">
                <a:solidFill>
                  <a:srgbClr val="18181A"/>
                </a:solidFill>
                <a:latin typeface="Verdana"/>
                <a:cs typeface="Verdana"/>
              </a:rPr>
              <a:t>n</a:t>
            </a:r>
            <a:r>
              <a:rPr sz="3150" b="1" spc="-100">
                <a:solidFill>
                  <a:srgbClr val="18181A"/>
                </a:solidFill>
                <a:latin typeface="Verdana"/>
                <a:cs typeface="Verdana"/>
              </a:rPr>
              <a:t>s</a:t>
            </a:r>
            <a:r>
              <a:rPr sz="3150" b="1" spc="-175">
                <a:solidFill>
                  <a:srgbClr val="18181A"/>
                </a:solidFill>
                <a:latin typeface="Verdana"/>
                <a:cs typeface="Verdana"/>
              </a:rPr>
              <a:t>?</a:t>
            </a:r>
            <a:endParaRPr sz="3150">
              <a:latin typeface="Verdana"/>
              <a:cs typeface="Verdana"/>
            </a:endParaRPr>
          </a:p>
          <a:p>
            <a:pPr marL="12700">
              <a:lnSpc>
                <a:spcPts val="3300"/>
              </a:lnSpc>
            </a:pPr>
            <a:r>
              <a:rPr sz="2750" spc="-114">
                <a:solidFill>
                  <a:srgbClr val="18181A"/>
                </a:solidFill>
                <a:latin typeface="Verdana"/>
                <a:cs typeface="Verdana"/>
                <a:hlinkClick r:id="rId2"/>
              </a:rPr>
              <a:t>youremail@freepik.com</a:t>
            </a:r>
            <a:endParaRPr sz="2750">
              <a:latin typeface="Verdana"/>
              <a:cs typeface="Verdana"/>
            </a:endParaRPr>
          </a:p>
          <a:p>
            <a:pPr marL="12700">
              <a:lnSpc>
                <a:spcPct val="100000"/>
              </a:lnSpc>
              <a:spcBef>
                <a:spcPts val="75"/>
              </a:spcBef>
            </a:pPr>
            <a:r>
              <a:rPr sz="2750" spc="-210">
                <a:solidFill>
                  <a:srgbClr val="18181A"/>
                </a:solidFill>
                <a:latin typeface="Verdana"/>
                <a:cs typeface="Verdana"/>
              </a:rPr>
              <a:t>+34</a:t>
            </a:r>
            <a:r>
              <a:rPr sz="2750" spc="-375">
                <a:solidFill>
                  <a:srgbClr val="18181A"/>
                </a:solidFill>
                <a:latin typeface="Verdana"/>
                <a:cs typeface="Verdana"/>
              </a:rPr>
              <a:t> </a:t>
            </a:r>
            <a:r>
              <a:rPr sz="2750" spc="65">
                <a:solidFill>
                  <a:srgbClr val="18181A"/>
                </a:solidFill>
                <a:latin typeface="Verdana"/>
                <a:cs typeface="Verdana"/>
              </a:rPr>
              <a:t>654</a:t>
            </a:r>
            <a:r>
              <a:rPr sz="2750" spc="-375">
                <a:solidFill>
                  <a:srgbClr val="18181A"/>
                </a:solidFill>
                <a:latin typeface="Verdana"/>
                <a:cs typeface="Verdana"/>
              </a:rPr>
              <a:t> </a:t>
            </a:r>
            <a:r>
              <a:rPr sz="2750" spc="-175">
                <a:solidFill>
                  <a:srgbClr val="18181A"/>
                </a:solidFill>
                <a:latin typeface="Verdana"/>
                <a:cs typeface="Verdana"/>
              </a:rPr>
              <a:t>321</a:t>
            </a:r>
            <a:r>
              <a:rPr sz="2750" spc="-375">
                <a:solidFill>
                  <a:srgbClr val="18181A"/>
                </a:solidFill>
                <a:latin typeface="Verdana"/>
                <a:cs typeface="Verdana"/>
              </a:rPr>
              <a:t> </a:t>
            </a:r>
            <a:r>
              <a:rPr sz="2750" spc="-5">
                <a:solidFill>
                  <a:srgbClr val="18181A"/>
                </a:solidFill>
                <a:latin typeface="Verdana"/>
                <a:cs typeface="Verdana"/>
              </a:rPr>
              <a:t>432</a:t>
            </a:r>
            <a:endParaRPr sz="2750">
              <a:latin typeface="Verdana"/>
              <a:cs typeface="Verdana"/>
            </a:endParaRPr>
          </a:p>
          <a:p>
            <a:pPr marL="12700">
              <a:lnSpc>
                <a:spcPct val="100000"/>
              </a:lnSpc>
            </a:pPr>
            <a:r>
              <a:rPr sz="2750" spc="-100">
                <a:solidFill>
                  <a:srgbClr val="18181A"/>
                </a:solidFill>
                <a:latin typeface="Verdana"/>
                <a:cs typeface="Verdana"/>
              </a:rPr>
              <a:t>yourwebsite.com</a:t>
            </a:r>
            <a:endParaRPr sz="2750">
              <a:latin typeface="Verdana"/>
              <a:cs typeface="Verdana"/>
            </a:endParaRPr>
          </a:p>
        </p:txBody>
      </p:sp>
      <p:sp>
        <p:nvSpPr>
          <p:cNvPr id="36" name="object 36"/>
          <p:cNvSpPr/>
          <p:nvPr/>
        </p:nvSpPr>
        <p:spPr>
          <a:xfrm>
            <a:off x="15957388" y="0"/>
            <a:ext cx="1807210" cy="5163185"/>
          </a:xfrm>
          <a:custGeom>
            <a:avLst/>
            <a:gdLst/>
            <a:ahLst/>
            <a:cxnLst/>
            <a:rect l="l" t="t" r="r" b="b"/>
            <a:pathLst>
              <a:path w="1807209" h="5163185">
                <a:moveTo>
                  <a:pt x="903461" y="5163006"/>
                </a:moveTo>
                <a:lnTo>
                  <a:pt x="0" y="5163006"/>
                </a:lnTo>
                <a:lnTo>
                  <a:pt x="0" y="0"/>
                </a:lnTo>
              </a:path>
              <a:path w="1807209" h="5163185">
                <a:moveTo>
                  <a:pt x="1807050" y="0"/>
                </a:moveTo>
                <a:lnTo>
                  <a:pt x="1807050" y="5163006"/>
                </a:lnTo>
                <a:lnTo>
                  <a:pt x="903461" y="5163006"/>
                </a:lnTo>
              </a:path>
            </a:pathLst>
          </a:custGeom>
          <a:ln w="76317">
            <a:solidFill>
              <a:srgbClr val="FFB700"/>
            </a:solidFill>
          </a:ln>
        </p:spPr>
        <p:txBody>
          <a:bodyPr wrap="square" lIns="0" tIns="0" rIns="0" bIns="0" rtlCol="0"/>
          <a:lstStyle/>
          <a:p>
            <a:endParaRPr/>
          </a:p>
        </p:txBody>
      </p:sp>
      <p:sp>
        <p:nvSpPr>
          <p:cNvPr id="37" name="object 37"/>
          <p:cNvSpPr/>
          <p:nvPr/>
        </p:nvSpPr>
        <p:spPr>
          <a:xfrm>
            <a:off x="0" y="8673122"/>
            <a:ext cx="5295265" cy="1614170"/>
          </a:xfrm>
          <a:custGeom>
            <a:avLst/>
            <a:gdLst/>
            <a:ahLst/>
            <a:cxnLst/>
            <a:rect l="l" t="t" r="r" b="b"/>
            <a:pathLst>
              <a:path w="5295265" h="1614170">
                <a:moveTo>
                  <a:pt x="0" y="1613875"/>
                </a:moveTo>
                <a:lnTo>
                  <a:pt x="0" y="0"/>
                </a:lnTo>
                <a:lnTo>
                  <a:pt x="5295175" y="0"/>
                </a:lnTo>
                <a:lnTo>
                  <a:pt x="5295175" y="1613875"/>
                </a:lnTo>
                <a:lnTo>
                  <a:pt x="0" y="1613875"/>
                </a:lnTo>
                <a:close/>
              </a:path>
            </a:pathLst>
          </a:custGeom>
          <a:solidFill>
            <a:srgbClr val="18181A"/>
          </a:solidFill>
        </p:spPr>
        <p:txBody>
          <a:bodyPr wrap="square" lIns="0" tIns="0" rIns="0" bIns="0" rtlCol="0"/>
          <a:lstStyle/>
          <a:p>
            <a:endParaRPr/>
          </a:p>
        </p:txBody>
      </p:sp>
      <p:sp>
        <p:nvSpPr>
          <p:cNvPr id="38" name="object 38"/>
          <p:cNvSpPr/>
          <p:nvPr/>
        </p:nvSpPr>
        <p:spPr>
          <a:xfrm>
            <a:off x="13680695" y="8673122"/>
            <a:ext cx="4606290" cy="266700"/>
          </a:xfrm>
          <a:custGeom>
            <a:avLst/>
            <a:gdLst/>
            <a:ahLst/>
            <a:cxnLst/>
            <a:rect l="l" t="t" r="r" b="b"/>
            <a:pathLst>
              <a:path w="4606290" h="266700">
                <a:moveTo>
                  <a:pt x="4605782" y="266699"/>
                </a:moveTo>
                <a:lnTo>
                  <a:pt x="0" y="266699"/>
                </a:lnTo>
                <a:lnTo>
                  <a:pt x="0" y="0"/>
                </a:lnTo>
                <a:lnTo>
                  <a:pt x="4605782" y="0"/>
                </a:lnTo>
                <a:lnTo>
                  <a:pt x="4605782" y="266699"/>
                </a:lnTo>
                <a:close/>
              </a:path>
            </a:pathLst>
          </a:custGeom>
          <a:solidFill>
            <a:srgbClr val="86808A"/>
          </a:solidFill>
        </p:spPr>
        <p:txBody>
          <a:bodyPr wrap="square" lIns="0" tIns="0" rIns="0" bIns="0" rtlCol="0"/>
          <a:lstStyle/>
          <a:p>
            <a:endParaRPr/>
          </a:p>
        </p:txBody>
      </p:sp>
      <p:pic>
        <p:nvPicPr>
          <p:cNvPr id="40" name="Picture 39" descr="A group of men standing in a line&#10;&#10;Description automatically generated">
            <a:extLst>
              <a:ext uri="{FF2B5EF4-FFF2-40B4-BE49-F238E27FC236}">
                <a16:creationId xmlns:a16="http://schemas.microsoft.com/office/drawing/2014/main" id="{DF67C6BB-AA2C-077F-63A3-1D3F855EF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0157" y="2986775"/>
            <a:ext cx="5647267" cy="42354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grpSp>
        <p:nvGrpSpPr>
          <p:cNvPr id="3" name="object 3"/>
          <p:cNvGrpSpPr/>
          <p:nvPr/>
        </p:nvGrpSpPr>
        <p:grpSpPr>
          <a:xfrm>
            <a:off x="0" y="1069577"/>
            <a:ext cx="16861155" cy="8157209"/>
            <a:chOff x="0" y="1069577"/>
            <a:chExt cx="16861155" cy="8157209"/>
          </a:xfrm>
        </p:grpSpPr>
        <p:sp>
          <p:nvSpPr>
            <p:cNvPr id="4" name="object 4"/>
            <p:cNvSpPr/>
            <p:nvPr/>
          </p:nvSpPr>
          <p:spPr>
            <a:xfrm>
              <a:off x="1178640" y="1088656"/>
              <a:ext cx="8242300" cy="8119109"/>
            </a:xfrm>
            <a:custGeom>
              <a:avLst/>
              <a:gdLst/>
              <a:ahLst/>
              <a:cxnLst/>
              <a:rect l="l" t="t" r="r" b="b"/>
              <a:pathLst>
                <a:path w="8242300" h="8119109">
                  <a:moveTo>
                    <a:pt x="4121237" y="8118650"/>
                  </a:moveTo>
                  <a:lnTo>
                    <a:pt x="0" y="8118650"/>
                  </a:lnTo>
                  <a:lnTo>
                    <a:pt x="0" y="0"/>
                  </a:lnTo>
                  <a:lnTo>
                    <a:pt x="8241743" y="0"/>
                  </a:lnTo>
                  <a:lnTo>
                    <a:pt x="8241743" y="8118650"/>
                  </a:lnTo>
                  <a:lnTo>
                    <a:pt x="4121237" y="8118650"/>
                  </a:lnTo>
                  <a:close/>
                </a:path>
              </a:pathLst>
            </a:custGeom>
            <a:ln w="38159">
              <a:solidFill>
                <a:srgbClr val="29282C"/>
              </a:solidFill>
            </a:ln>
          </p:spPr>
          <p:txBody>
            <a:bodyPr wrap="square" lIns="0" tIns="0" rIns="0" bIns="0" rtlCol="0"/>
            <a:lstStyle/>
            <a:p>
              <a:endParaRPr/>
            </a:p>
          </p:txBody>
        </p:sp>
        <p:sp>
          <p:nvSpPr>
            <p:cNvPr id="5" name="object 5"/>
            <p:cNvSpPr/>
            <p:nvPr/>
          </p:nvSpPr>
          <p:spPr>
            <a:xfrm>
              <a:off x="0" y="1848955"/>
              <a:ext cx="16861155" cy="6589395"/>
            </a:xfrm>
            <a:custGeom>
              <a:avLst/>
              <a:gdLst/>
              <a:ahLst/>
              <a:cxnLst/>
              <a:rect l="l" t="t" r="r" b="b"/>
              <a:pathLst>
                <a:path w="16861155" h="6589395">
                  <a:moveTo>
                    <a:pt x="16860901" y="0"/>
                  </a:moveTo>
                  <a:lnTo>
                    <a:pt x="0" y="0"/>
                  </a:lnTo>
                  <a:lnTo>
                    <a:pt x="0" y="6589369"/>
                  </a:lnTo>
                  <a:lnTo>
                    <a:pt x="8430437" y="6589369"/>
                  </a:lnTo>
                  <a:lnTo>
                    <a:pt x="16860901" y="6589369"/>
                  </a:lnTo>
                  <a:lnTo>
                    <a:pt x="16860901" y="0"/>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1169279" y="9591838"/>
            <a:ext cx="1590040" cy="394970"/>
            <a:chOff x="1169279" y="9591838"/>
            <a:chExt cx="1590040" cy="394970"/>
          </a:xfrm>
        </p:grpSpPr>
        <p:sp>
          <p:nvSpPr>
            <p:cNvPr id="7" name="object 7"/>
            <p:cNvSpPr/>
            <p:nvPr/>
          </p:nvSpPr>
          <p:spPr>
            <a:xfrm>
              <a:off x="1178640" y="9601197"/>
              <a:ext cx="224790" cy="375920"/>
            </a:xfrm>
            <a:custGeom>
              <a:avLst/>
              <a:gdLst/>
              <a:ahLst/>
              <a:cxnLst/>
              <a:rect l="l" t="t" r="r" b="b"/>
              <a:pathLst>
                <a:path w="224790" h="375920">
                  <a:moveTo>
                    <a:pt x="32393" y="0"/>
                  </a:moveTo>
                  <a:lnTo>
                    <a:pt x="0" y="0"/>
                  </a:lnTo>
                  <a:lnTo>
                    <a:pt x="191512" y="375826"/>
                  </a:lnTo>
                  <a:lnTo>
                    <a:pt x="224621" y="375826"/>
                  </a:lnTo>
                  <a:lnTo>
                    <a:pt x="32393" y="0"/>
                  </a:lnTo>
                  <a:close/>
                </a:path>
              </a:pathLst>
            </a:custGeom>
            <a:solidFill>
              <a:srgbClr val="18181A"/>
            </a:solidFill>
          </p:spPr>
          <p:txBody>
            <a:bodyPr wrap="square" lIns="0" tIns="0" rIns="0" bIns="0" rtlCol="0"/>
            <a:lstStyle/>
            <a:p>
              <a:endParaRPr/>
            </a:p>
          </p:txBody>
        </p:sp>
        <p:sp>
          <p:nvSpPr>
            <p:cNvPr id="8" name="object 8"/>
            <p:cNvSpPr/>
            <p:nvPr/>
          </p:nvSpPr>
          <p:spPr>
            <a:xfrm>
              <a:off x="1178639" y="9601197"/>
              <a:ext cx="224790" cy="375920"/>
            </a:xfrm>
            <a:custGeom>
              <a:avLst/>
              <a:gdLst/>
              <a:ahLst/>
              <a:cxnLst/>
              <a:rect l="l" t="t" r="r" b="b"/>
              <a:pathLst>
                <a:path w="224790" h="375920">
                  <a:moveTo>
                    <a:pt x="0" y="0"/>
                  </a:moveTo>
                  <a:lnTo>
                    <a:pt x="191512" y="375825"/>
                  </a:lnTo>
                  <a:lnTo>
                    <a:pt x="224620" y="375825"/>
                  </a:lnTo>
                  <a:lnTo>
                    <a:pt x="32394" y="0"/>
                  </a:lnTo>
                  <a:lnTo>
                    <a:pt x="0" y="0"/>
                  </a:lnTo>
                  <a:close/>
                </a:path>
              </a:pathLst>
            </a:custGeom>
            <a:ln w="18718">
              <a:solidFill>
                <a:srgbClr val="18181A"/>
              </a:solidFill>
            </a:ln>
          </p:spPr>
          <p:txBody>
            <a:bodyPr wrap="square" lIns="0" tIns="0" rIns="0" bIns="0" rtlCol="0"/>
            <a:lstStyle/>
            <a:p>
              <a:endParaRPr/>
            </a:p>
          </p:txBody>
        </p:sp>
        <p:sp>
          <p:nvSpPr>
            <p:cNvPr id="9" name="object 9"/>
            <p:cNvSpPr/>
            <p:nvPr/>
          </p:nvSpPr>
          <p:spPr>
            <a:xfrm>
              <a:off x="1403261"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0" name="object 10"/>
            <p:cNvSpPr/>
            <p:nvPr/>
          </p:nvSpPr>
          <p:spPr>
            <a:xfrm>
              <a:off x="1403259"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1" name="object 11"/>
            <p:cNvSpPr/>
            <p:nvPr/>
          </p:nvSpPr>
          <p:spPr>
            <a:xfrm>
              <a:off x="1627162"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2" name="object 12"/>
            <p:cNvSpPr/>
            <p:nvPr/>
          </p:nvSpPr>
          <p:spPr>
            <a:xfrm>
              <a:off x="1627156" y="9601197"/>
              <a:ext cx="224790" cy="375920"/>
            </a:xfrm>
            <a:custGeom>
              <a:avLst/>
              <a:gdLst/>
              <a:ahLst/>
              <a:cxnLst/>
              <a:rect l="l" t="t" r="r" b="b"/>
              <a:pathLst>
                <a:path w="224789" h="375920">
                  <a:moveTo>
                    <a:pt x="0" y="0"/>
                  </a:moveTo>
                  <a:lnTo>
                    <a:pt x="191512" y="375825"/>
                  </a:lnTo>
                  <a:lnTo>
                    <a:pt x="224633" y="375825"/>
                  </a:lnTo>
                  <a:lnTo>
                    <a:pt x="32409" y="0"/>
                  </a:lnTo>
                  <a:lnTo>
                    <a:pt x="0" y="0"/>
                  </a:lnTo>
                  <a:close/>
                </a:path>
              </a:pathLst>
            </a:custGeom>
            <a:ln w="18718">
              <a:solidFill>
                <a:srgbClr val="18181A"/>
              </a:solidFill>
            </a:ln>
          </p:spPr>
          <p:txBody>
            <a:bodyPr wrap="square" lIns="0" tIns="0" rIns="0" bIns="0" rtlCol="0"/>
            <a:lstStyle/>
            <a:p>
              <a:endParaRPr/>
            </a:p>
          </p:txBody>
        </p:sp>
        <p:sp>
          <p:nvSpPr>
            <p:cNvPr id="13" name="object 13"/>
            <p:cNvSpPr/>
            <p:nvPr/>
          </p:nvSpPr>
          <p:spPr>
            <a:xfrm>
              <a:off x="1851787" y="9601197"/>
              <a:ext cx="224790" cy="375920"/>
            </a:xfrm>
            <a:custGeom>
              <a:avLst/>
              <a:gdLst/>
              <a:ahLst/>
              <a:cxnLst/>
              <a:rect l="l" t="t" r="r" b="b"/>
              <a:pathLst>
                <a:path w="224789" h="375920">
                  <a:moveTo>
                    <a:pt x="32397" y="0"/>
                  </a:moveTo>
                  <a:lnTo>
                    <a:pt x="0" y="0"/>
                  </a:lnTo>
                  <a:lnTo>
                    <a:pt x="191503" y="375826"/>
                  </a:lnTo>
                  <a:lnTo>
                    <a:pt x="224612" y="375826"/>
                  </a:lnTo>
                  <a:lnTo>
                    <a:pt x="32397" y="0"/>
                  </a:lnTo>
                  <a:close/>
                </a:path>
              </a:pathLst>
            </a:custGeom>
            <a:solidFill>
              <a:srgbClr val="18181A"/>
            </a:solidFill>
          </p:spPr>
          <p:txBody>
            <a:bodyPr wrap="square" lIns="0" tIns="0" rIns="0" bIns="0" rtlCol="0"/>
            <a:lstStyle/>
            <a:p>
              <a:endParaRPr/>
            </a:p>
          </p:txBody>
        </p:sp>
        <p:sp>
          <p:nvSpPr>
            <p:cNvPr id="14" name="object 14"/>
            <p:cNvSpPr/>
            <p:nvPr/>
          </p:nvSpPr>
          <p:spPr>
            <a:xfrm>
              <a:off x="1851789" y="9601197"/>
              <a:ext cx="224790" cy="375920"/>
            </a:xfrm>
            <a:custGeom>
              <a:avLst/>
              <a:gdLst/>
              <a:ahLst/>
              <a:cxnLst/>
              <a:rect l="l" t="t" r="r" b="b"/>
              <a:pathLst>
                <a:path w="224789" h="375920">
                  <a:moveTo>
                    <a:pt x="0" y="0"/>
                  </a:moveTo>
                  <a:lnTo>
                    <a:pt x="191499"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5" name="object 15"/>
            <p:cNvSpPr/>
            <p:nvPr/>
          </p:nvSpPr>
          <p:spPr>
            <a:xfrm>
              <a:off x="2076399" y="9601197"/>
              <a:ext cx="224790" cy="375920"/>
            </a:xfrm>
            <a:custGeom>
              <a:avLst/>
              <a:gdLst/>
              <a:ahLst/>
              <a:cxnLst/>
              <a:rect l="l" t="t" r="r" b="b"/>
              <a:pathLst>
                <a:path w="224789" h="375920">
                  <a:moveTo>
                    <a:pt x="32410" y="0"/>
                  </a:moveTo>
                  <a:lnTo>
                    <a:pt x="0" y="0"/>
                  </a:lnTo>
                  <a:lnTo>
                    <a:pt x="191516" y="375826"/>
                  </a:lnTo>
                  <a:lnTo>
                    <a:pt x="224637" y="375826"/>
                  </a:lnTo>
                  <a:lnTo>
                    <a:pt x="32410" y="0"/>
                  </a:lnTo>
                  <a:close/>
                </a:path>
              </a:pathLst>
            </a:custGeom>
            <a:solidFill>
              <a:srgbClr val="18181A"/>
            </a:solidFill>
          </p:spPr>
          <p:txBody>
            <a:bodyPr wrap="square" lIns="0" tIns="0" rIns="0" bIns="0" rtlCol="0"/>
            <a:lstStyle/>
            <a:p>
              <a:endParaRPr/>
            </a:p>
          </p:txBody>
        </p:sp>
        <p:sp>
          <p:nvSpPr>
            <p:cNvPr id="16" name="object 16"/>
            <p:cNvSpPr/>
            <p:nvPr/>
          </p:nvSpPr>
          <p:spPr>
            <a:xfrm>
              <a:off x="2076410" y="9601197"/>
              <a:ext cx="224790" cy="375920"/>
            </a:xfrm>
            <a:custGeom>
              <a:avLst/>
              <a:gdLst/>
              <a:ahLst/>
              <a:cxnLst/>
              <a:rect l="l" t="t" r="r" b="b"/>
              <a:pathLst>
                <a:path w="224789" h="375920">
                  <a:moveTo>
                    <a:pt x="0" y="0"/>
                  </a:moveTo>
                  <a:lnTo>
                    <a:pt x="191499"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7" name="object 17"/>
            <p:cNvSpPr/>
            <p:nvPr/>
          </p:nvSpPr>
          <p:spPr>
            <a:xfrm>
              <a:off x="2300312"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8" name="object 18"/>
            <p:cNvSpPr/>
            <p:nvPr/>
          </p:nvSpPr>
          <p:spPr>
            <a:xfrm>
              <a:off x="2300307"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9" name="object 19"/>
            <p:cNvSpPr/>
            <p:nvPr/>
          </p:nvSpPr>
          <p:spPr>
            <a:xfrm>
              <a:off x="2524937" y="9601197"/>
              <a:ext cx="224790" cy="375920"/>
            </a:xfrm>
            <a:custGeom>
              <a:avLst/>
              <a:gdLst/>
              <a:ahLst/>
              <a:cxnLst/>
              <a:rect l="l" t="t" r="r" b="b"/>
              <a:pathLst>
                <a:path w="224789" h="375920">
                  <a:moveTo>
                    <a:pt x="32385" y="0"/>
                  </a:moveTo>
                  <a:lnTo>
                    <a:pt x="0" y="0"/>
                  </a:lnTo>
                  <a:lnTo>
                    <a:pt x="191503" y="375826"/>
                  </a:lnTo>
                  <a:lnTo>
                    <a:pt x="224612" y="375826"/>
                  </a:lnTo>
                  <a:lnTo>
                    <a:pt x="32385" y="0"/>
                  </a:lnTo>
                  <a:close/>
                </a:path>
              </a:pathLst>
            </a:custGeom>
            <a:solidFill>
              <a:srgbClr val="18181A"/>
            </a:solidFill>
          </p:spPr>
          <p:txBody>
            <a:bodyPr wrap="square" lIns="0" tIns="0" rIns="0" bIns="0" rtlCol="0"/>
            <a:lstStyle/>
            <a:p>
              <a:endParaRPr/>
            </a:p>
          </p:txBody>
        </p:sp>
        <p:sp>
          <p:nvSpPr>
            <p:cNvPr id="20" name="object 20"/>
            <p:cNvSpPr/>
            <p:nvPr/>
          </p:nvSpPr>
          <p:spPr>
            <a:xfrm>
              <a:off x="2524928"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grpSp>
      <p:sp>
        <p:nvSpPr>
          <p:cNvPr id="21" name="object 21"/>
          <p:cNvSpPr/>
          <p:nvPr/>
        </p:nvSpPr>
        <p:spPr>
          <a:xfrm>
            <a:off x="13680693" y="9778313"/>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29282C"/>
          </a:solidFill>
        </p:spPr>
        <p:txBody>
          <a:bodyPr wrap="square" lIns="0" tIns="0" rIns="0" bIns="0" rtlCol="0"/>
          <a:lstStyle/>
          <a:p>
            <a:endParaRPr/>
          </a:p>
        </p:txBody>
      </p:sp>
      <p:sp>
        <p:nvSpPr>
          <p:cNvPr id="22" name="object 22"/>
          <p:cNvSpPr/>
          <p:nvPr/>
        </p:nvSpPr>
        <p:spPr>
          <a:xfrm>
            <a:off x="13680693" y="9233279"/>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575259"/>
          </a:solidFill>
        </p:spPr>
        <p:txBody>
          <a:bodyPr wrap="square" lIns="0" tIns="0" rIns="0" bIns="0" rtlCol="0"/>
          <a:lstStyle/>
          <a:p>
            <a:endParaRPr/>
          </a:p>
        </p:txBody>
      </p:sp>
      <p:sp>
        <p:nvSpPr>
          <p:cNvPr id="23" name="object 23"/>
          <p:cNvSpPr/>
          <p:nvPr/>
        </p:nvSpPr>
        <p:spPr>
          <a:xfrm>
            <a:off x="0" y="0"/>
            <a:ext cx="5295265" cy="1612265"/>
          </a:xfrm>
          <a:custGeom>
            <a:avLst/>
            <a:gdLst/>
            <a:ahLst/>
            <a:cxnLst/>
            <a:rect l="l" t="t" r="r" b="b"/>
            <a:pathLst>
              <a:path w="5295265" h="1612265">
                <a:moveTo>
                  <a:pt x="5295175" y="0"/>
                </a:moveTo>
                <a:lnTo>
                  <a:pt x="0" y="0"/>
                </a:lnTo>
                <a:lnTo>
                  <a:pt x="0" y="1611997"/>
                </a:lnTo>
                <a:lnTo>
                  <a:pt x="5295175" y="1611997"/>
                </a:lnTo>
                <a:lnTo>
                  <a:pt x="5295175" y="0"/>
                </a:lnTo>
                <a:close/>
              </a:path>
            </a:pathLst>
          </a:custGeom>
          <a:solidFill>
            <a:srgbClr val="18181A"/>
          </a:solidFill>
        </p:spPr>
        <p:txBody>
          <a:bodyPr wrap="square" lIns="0" tIns="0" rIns="0" bIns="0" rtlCol="0"/>
          <a:lstStyle/>
          <a:p>
            <a:endParaRPr/>
          </a:p>
        </p:txBody>
      </p:sp>
      <p:sp>
        <p:nvSpPr>
          <p:cNvPr id="24" name="object 24"/>
          <p:cNvSpPr/>
          <p:nvPr/>
        </p:nvSpPr>
        <p:spPr>
          <a:xfrm>
            <a:off x="15957294" y="0"/>
            <a:ext cx="1807210" cy="5163185"/>
          </a:xfrm>
          <a:custGeom>
            <a:avLst/>
            <a:gdLst/>
            <a:ahLst/>
            <a:cxnLst/>
            <a:rect l="l" t="t" r="r" b="b"/>
            <a:pathLst>
              <a:path w="1807209" h="5163185">
                <a:moveTo>
                  <a:pt x="903597" y="5163007"/>
                </a:moveTo>
                <a:lnTo>
                  <a:pt x="0" y="5163007"/>
                </a:lnTo>
                <a:lnTo>
                  <a:pt x="0" y="0"/>
                </a:lnTo>
              </a:path>
              <a:path w="1807209" h="5163185">
                <a:moveTo>
                  <a:pt x="1807195" y="0"/>
                </a:moveTo>
                <a:lnTo>
                  <a:pt x="1807195" y="5163007"/>
                </a:lnTo>
                <a:lnTo>
                  <a:pt x="903597" y="5163007"/>
                </a:lnTo>
              </a:path>
            </a:pathLst>
          </a:custGeom>
          <a:ln w="76318">
            <a:solidFill>
              <a:srgbClr val="FFB700"/>
            </a:solidFill>
          </a:ln>
        </p:spPr>
        <p:txBody>
          <a:bodyPr wrap="square" lIns="0" tIns="0" rIns="0" bIns="0" rtlCol="0"/>
          <a:lstStyle/>
          <a:p>
            <a:endParaRPr/>
          </a:p>
        </p:txBody>
      </p:sp>
      <p:sp>
        <p:nvSpPr>
          <p:cNvPr id="25" name="object 25"/>
          <p:cNvSpPr/>
          <p:nvPr/>
        </p:nvSpPr>
        <p:spPr>
          <a:xfrm>
            <a:off x="14125716" y="161252"/>
            <a:ext cx="1548130" cy="1525270"/>
          </a:xfrm>
          <a:custGeom>
            <a:avLst/>
            <a:gdLst/>
            <a:ahLst/>
            <a:cxnLst/>
            <a:rect l="l" t="t" r="r" b="b"/>
            <a:pathLst>
              <a:path w="1548130" h="1525270">
                <a:moveTo>
                  <a:pt x="773931" y="1524929"/>
                </a:moveTo>
                <a:lnTo>
                  <a:pt x="0" y="1524929"/>
                </a:lnTo>
                <a:lnTo>
                  <a:pt x="0" y="0"/>
                </a:lnTo>
                <a:lnTo>
                  <a:pt x="1547863" y="0"/>
                </a:lnTo>
                <a:lnTo>
                  <a:pt x="1547863" y="1524929"/>
                </a:lnTo>
                <a:lnTo>
                  <a:pt x="773931" y="1524929"/>
                </a:lnTo>
                <a:close/>
              </a:path>
            </a:pathLst>
          </a:custGeom>
          <a:ln w="38159">
            <a:solidFill>
              <a:srgbClr val="FFFFFF"/>
            </a:solidFill>
          </a:ln>
        </p:spPr>
        <p:txBody>
          <a:bodyPr wrap="square" lIns="0" tIns="0" rIns="0" bIns="0" rtlCol="0"/>
          <a:lstStyle/>
          <a:p>
            <a:endParaRPr/>
          </a:p>
        </p:txBody>
      </p:sp>
      <p:sp>
        <p:nvSpPr>
          <p:cNvPr id="26" name="object 26"/>
          <p:cNvSpPr/>
          <p:nvPr/>
        </p:nvSpPr>
        <p:spPr>
          <a:xfrm>
            <a:off x="13680695" y="8673122"/>
            <a:ext cx="4606290" cy="266700"/>
          </a:xfrm>
          <a:custGeom>
            <a:avLst/>
            <a:gdLst/>
            <a:ahLst/>
            <a:cxnLst/>
            <a:rect l="l" t="t" r="r" b="b"/>
            <a:pathLst>
              <a:path w="4606290" h="266700">
                <a:moveTo>
                  <a:pt x="4605782" y="266699"/>
                </a:moveTo>
                <a:lnTo>
                  <a:pt x="0" y="266699"/>
                </a:lnTo>
                <a:lnTo>
                  <a:pt x="0" y="0"/>
                </a:lnTo>
                <a:lnTo>
                  <a:pt x="4605782" y="0"/>
                </a:lnTo>
                <a:lnTo>
                  <a:pt x="4605782" y="266699"/>
                </a:lnTo>
                <a:close/>
              </a:path>
            </a:pathLst>
          </a:custGeom>
          <a:solidFill>
            <a:srgbClr val="86808A"/>
          </a:solidFill>
        </p:spPr>
        <p:txBody>
          <a:bodyPr wrap="square" lIns="0" tIns="0" rIns="0" bIns="0" rtlCol="0"/>
          <a:lstStyle/>
          <a:p>
            <a:endParaRPr/>
          </a:p>
        </p:txBody>
      </p:sp>
      <p:sp>
        <p:nvSpPr>
          <p:cNvPr id="27" name="object 27"/>
          <p:cNvSpPr txBox="1">
            <a:spLocks noGrp="1"/>
          </p:cNvSpPr>
          <p:nvPr>
            <p:ph type="title"/>
          </p:nvPr>
        </p:nvSpPr>
        <p:spPr>
          <a:xfrm>
            <a:off x="1558925" y="2320169"/>
            <a:ext cx="11028045" cy="939800"/>
          </a:xfrm>
          <a:prstGeom prst="rect">
            <a:avLst/>
          </a:prstGeom>
        </p:spPr>
        <p:txBody>
          <a:bodyPr vert="horz" wrap="square" lIns="0" tIns="12065" rIns="0" bIns="0" rtlCol="0">
            <a:spAutoFit/>
          </a:bodyPr>
          <a:lstStyle/>
          <a:p>
            <a:pPr marL="12700">
              <a:lnSpc>
                <a:spcPct val="100000"/>
              </a:lnSpc>
              <a:spcBef>
                <a:spcPts val="95"/>
              </a:spcBef>
            </a:pPr>
            <a:r>
              <a:rPr lang="en-CA" sz="6000" spc="160">
                <a:latin typeface="Verdana"/>
                <a:cs typeface="Verdana"/>
              </a:rPr>
              <a:t>Overview</a:t>
            </a:r>
            <a:endParaRPr sz="6000">
              <a:latin typeface="Verdana"/>
              <a:cs typeface="Verdana"/>
            </a:endParaRPr>
          </a:p>
        </p:txBody>
      </p:sp>
      <p:sp>
        <p:nvSpPr>
          <p:cNvPr id="29" name="object 29"/>
          <p:cNvSpPr txBox="1"/>
          <p:nvPr/>
        </p:nvSpPr>
        <p:spPr>
          <a:xfrm>
            <a:off x="1562692" y="3553426"/>
            <a:ext cx="13176250" cy="3781805"/>
          </a:xfrm>
          <a:prstGeom prst="rect">
            <a:avLst/>
          </a:prstGeom>
        </p:spPr>
        <p:txBody>
          <a:bodyPr vert="horz" wrap="square" lIns="0" tIns="11430" rIns="0" bIns="0" rtlCol="0" anchor="t">
            <a:spAutoFit/>
          </a:bodyPr>
          <a:lstStyle/>
          <a:p>
            <a:pPr marL="12700" marR="5080">
              <a:lnSpc>
                <a:spcPct val="100299"/>
              </a:lnSpc>
              <a:spcBef>
                <a:spcPts val="90"/>
              </a:spcBef>
            </a:pPr>
            <a:r>
              <a:rPr lang="en-CA" sz="2400" b="1" spc="-85" dirty="0">
                <a:solidFill>
                  <a:srgbClr val="18181A"/>
                </a:solidFill>
                <a:latin typeface="Verdana"/>
                <a:cs typeface="Verdana"/>
              </a:rPr>
              <a:t>Project Goal: </a:t>
            </a:r>
            <a:r>
              <a:rPr lang="en-US" sz="2400" spc="-85" dirty="0">
                <a:solidFill>
                  <a:srgbClr val="18181A"/>
                </a:solidFill>
                <a:latin typeface="Verdana"/>
                <a:cs typeface="Verdana"/>
              </a:rPr>
              <a:t>Our objective is to develop a testing device capable demonstrating accelerated erosion while meeting key criteria: reliability, affordability, longevity, accuracy, and consistency.</a:t>
            </a:r>
            <a:r>
              <a:rPr lang="en-CA" sz="2400" spc="-85" dirty="0">
                <a:solidFill>
                  <a:srgbClr val="18181A"/>
                </a:solidFill>
                <a:latin typeface="Verdana"/>
                <a:cs typeface="Verdana"/>
              </a:rPr>
              <a:t> </a:t>
            </a:r>
          </a:p>
          <a:p>
            <a:pPr marL="12700" marR="5080">
              <a:lnSpc>
                <a:spcPct val="100299"/>
              </a:lnSpc>
              <a:spcBef>
                <a:spcPts val="90"/>
              </a:spcBef>
            </a:pPr>
            <a:endParaRPr lang="en-CA" sz="2400" spc="-85">
              <a:solidFill>
                <a:srgbClr val="18181A"/>
              </a:solidFill>
              <a:latin typeface="Verdana"/>
              <a:cs typeface="Verdana"/>
            </a:endParaRPr>
          </a:p>
          <a:p>
            <a:pPr marL="12700" marR="5080">
              <a:lnSpc>
                <a:spcPct val="100299"/>
              </a:lnSpc>
              <a:spcBef>
                <a:spcPts val="90"/>
              </a:spcBef>
            </a:pPr>
            <a:r>
              <a:rPr lang="en-CA" sz="2400" b="1" spc="-85" dirty="0">
                <a:solidFill>
                  <a:srgbClr val="18181A"/>
                </a:solidFill>
                <a:latin typeface="Verdana"/>
                <a:cs typeface="Verdana"/>
              </a:rPr>
              <a:t>Agenda:</a:t>
            </a:r>
            <a:endParaRPr lang="en-CA" sz="2400" b="1" spc="-85" dirty="0">
              <a:solidFill>
                <a:srgbClr val="18181A"/>
              </a:solidFill>
              <a:latin typeface="Verdana"/>
              <a:ea typeface="Verdana"/>
              <a:cs typeface="Verdana"/>
            </a:endParaRPr>
          </a:p>
          <a:p>
            <a:pPr marL="12700" marR="5080">
              <a:lnSpc>
                <a:spcPct val="100299"/>
              </a:lnSpc>
              <a:spcBef>
                <a:spcPts val="90"/>
              </a:spcBef>
            </a:pPr>
            <a:endParaRPr lang="en-CA" sz="2400" b="1" spc="-85">
              <a:solidFill>
                <a:srgbClr val="18181A"/>
              </a:solidFill>
              <a:latin typeface="Verdana"/>
              <a:cs typeface="Verdana"/>
            </a:endParaRPr>
          </a:p>
          <a:p>
            <a:pPr marL="355600" marR="5080" indent="-342900">
              <a:lnSpc>
                <a:spcPct val="100299"/>
              </a:lnSpc>
              <a:spcBef>
                <a:spcPts val="90"/>
              </a:spcBef>
              <a:buFont typeface="Arial" panose="020B0604020202020204" pitchFamily="34" charset="0"/>
              <a:buChar char="•"/>
            </a:pPr>
            <a:r>
              <a:rPr lang="en-CA" sz="2400" spc="-85" dirty="0">
                <a:solidFill>
                  <a:srgbClr val="18181A"/>
                </a:solidFill>
                <a:latin typeface="Verdana"/>
                <a:cs typeface="Verdana"/>
              </a:rPr>
              <a:t>Progress report, risks, budget</a:t>
            </a:r>
            <a:endParaRPr lang="en-CA" sz="2400" spc="-85" dirty="0">
              <a:solidFill>
                <a:srgbClr val="18181A"/>
              </a:solidFill>
              <a:latin typeface="Verdana"/>
              <a:ea typeface="Verdana"/>
              <a:cs typeface="Verdana"/>
            </a:endParaRPr>
          </a:p>
          <a:p>
            <a:pPr marL="355600" marR="5080" indent="-342900">
              <a:lnSpc>
                <a:spcPct val="100299"/>
              </a:lnSpc>
              <a:spcBef>
                <a:spcPts val="90"/>
              </a:spcBef>
              <a:buFont typeface="Arial" panose="020B0604020202020204" pitchFamily="34" charset="0"/>
              <a:buChar char="•"/>
            </a:pPr>
            <a:r>
              <a:rPr lang="en-CA" sz="2400" spc="-85" dirty="0">
                <a:solidFill>
                  <a:srgbClr val="18181A"/>
                </a:solidFill>
                <a:latin typeface="Verdana"/>
                <a:cs typeface="Verdana"/>
              </a:rPr>
              <a:t>Modifications from prototype 1</a:t>
            </a:r>
            <a:endParaRPr lang="en-CA" sz="2400" spc="-85" dirty="0">
              <a:solidFill>
                <a:srgbClr val="18181A"/>
              </a:solidFill>
              <a:latin typeface="Verdana"/>
              <a:ea typeface="Verdana"/>
              <a:cs typeface="Verdana"/>
            </a:endParaRPr>
          </a:p>
          <a:p>
            <a:pPr marL="355600" marR="5080" indent="-342900">
              <a:lnSpc>
                <a:spcPct val="100299"/>
              </a:lnSpc>
              <a:spcBef>
                <a:spcPts val="90"/>
              </a:spcBef>
              <a:buFont typeface="Arial" panose="020B0604020202020204" pitchFamily="34" charset="0"/>
              <a:buChar char="•"/>
            </a:pPr>
            <a:r>
              <a:rPr lang="en-CA" sz="2400" spc="-85" dirty="0">
                <a:solidFill>
                  <a:srgbClr val="18181A"/>
                </a:solidFill>
                <a:latin typeface="Verdana"/>
                <a:cs typeface="Verdana"/>
              </a:rPr>
              <a:t>Estimated capabilities of the device</a:t>
            </a:r>
            <a:br>
              <a:rPr lang="en-CA" sz="2400" b="1" spc="-85" dirty="0">
                <a:latin typeface="Verdana"/>
                <a:cs typeface="Verdana"/>
              </a:rPr>
            </a:br>
            <a:endParaRPr lang="en-US" sz="2400" b="1">
              <a:latin typeface="Verdana"/>
              <a:cs typeface="Verdan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9087" y="2184476"/>
            <a:ext cx="1208405" cy="267335"/>
          </a:xfrm>
          <a:custGeom>
            <a:avLst/>
            <a:gdLst/>
            <a:ahLst/>
            <a:cxnLst/>
            <a:rect l="l" t="t" r="r" b="b"/>
            <a:pathLst>
              <a:path w="1208405" h="267335">
                <a:moveTo>
                  <a:pt x="1208024" y="266827"/>
                </a:moveTo>
                <a:lnTo>
                  <a:pt x="0" y="266827"/>
                </a:lnTo>
                <a:lnTo>
                  <a:pt x="0" y="0"/>
                </a:lnTo>
                <a:lnTo>
                  <a:pt x="1208024" y="0"/>
                </a:lnTo>
                <a:lnTo>
                  <a:pt x="1208024" y="266827"/>
                </a:lnTo>
                <a:close/>
              </a:path>
            </a:pathLst>
          </a:custGeom>
          <a:solidFill>
            <a:srgbClr val="29282C"/>
          </a:solidFill>
        </p:spPr>
        <p:txBody>
          <a:bodyPr wrap="square" lIns="0" tIns="0" rIns="0" bIns="0" rtlCol="0"/>
          <a:lstStyle/>
          <a:p>
            <a:endParaRPr/>
          </a:p>
        </p:txBody>
      </p:sp>
      <p:sp>
        <p:nvSpPr>
          <p:cNvPr id="3" name="object 3"/>
          <p:cNvSpPr/>
          <p:nvPr/>
        </p:nvSpPr>
        <p:spPr>
          <a:xfrm>
            <a:off x="17079087" y="1537195"/>
            <a:ext cx="1208405" cy="271780"/>
          </a:xfrm>
          <a:custGeom>
            <a:avLst/>
            <a:gdLst/>
            <a:ahLst/>
            <a:cxnLst/>
            <a:rect l="l" t="t" r="r" b="b"/>
            <a:pathLst>
              <a:path w="1208405" h="271780">
                <a:moveTo>
                  <a:pt x="1208024" y="0"/>
                </a:moveTo>
                <a:lnTo>
                  <a:pt x="0" y="0"/>
                </a:lnTo>
                <a:lnTo>
                  <a:pt x="0" y="271437"/>
                </a:lnTo>
                <a:lnTo>
                  <a:pt x="604012" y="271437"/>
                </a:lnTo>
                <a:lnTo>
                  <a:pt x="1208024" y="271437"/>
                </a:lnTo>
                <a:lnTo>
                  <a:pt x="1208024" y="0"/>
                </a:lnTo>
                <a:close/>
              </a:path>
            </a:pathLst>
          </a:custGeom>
          <a:solidFill>
            <a:srgbClr val="575259"/>
          </a:solidFill>
        </p:spPr>
        <p:txBody>
          <a:bodyPr wrap="square" lIns="0" tIns="0" rIns="0" bIns="0" rtlCol="0"/>
          <a:lstStyle/>
          <a:p>
            <a:endParaRPr/>
          </a:p>
        </p:txBody>
      </p:sp>
      <p:sp>
        <p:nvSpPr>
          <p:cNvPr id="4" name="object 4"/>
          <p:cNvSpPr/>
          <p:nvPr/>
        </p:nvSpPr>
        <p:spPr>
          <a:xfrm>
            <a:off x="17079087" y="889203"/>
            <a:ext cx="1208405" cy="271780"/>
          </a:xfrm>
          <a:custGeom>
            <a:avLst/>
            <a:gdLst/>
            <a:ahLst/>
            <a:cxnLst/>
            <a:rect l="l" t="t" r="r" b="b"/>
            <a:pathLst>
              <a:path w="1208405" h="271780">
                <a:moveTo>
                  <a:pt x="1208024" y="0"/>
                </a:moveTo>
                <a:lnTo>
                  <a:pt x="0" y="0"/>
                </a:lnTo>
                <a:lnTo>
                  <a:pt x="0" y="271437"/>
                </a:lnTo>
                <a:lnTo>
                  <a:pt x="604012" y="271437"/>
                </a:lnTo>
                <a:lnTo>
                  <a:pt x="1208024" y="271437"/>
                </a:lnTo>
                <a:lnTo>
                  <a:pt x="1208024" y="0"/>
                </a:lnTo>
                <a:close/>
              </a:path>
            </a:pathLst>
          </a:custGeom>
          <a:solidFill>
            <a:srgbClr val="86808A"/>
          </a:solidFill>
        </p:spPr>
        <p:txBody>
          <a:bodyPr wrap="square" lIns="0" tIns="0" rIns="0" bIns="0" rtlCol="0"/>
          <a:lstStyle/>
          <a:p>
            <a:endParaRPr/>
          </a:p>
        </p:txBody>
      </p:sp>
      <p:sp>
        <p:nvSpPr>
          <p:cNvPr id="5" name="object 5"/>
          <p:cNvSpPr/>
          <p:nvPr/>
        </p:nvSpPr>
        <p:spPr>
          <a:xfrm>
            <a:off x="17392336" y="3797259"/>
            <a:ext cx="895985" cy="5598160"/>
          </a:xfrm>
          <a:custGeom>
            <a:avLst/>
            <a:gdLst/>
            <a:ahLst/>
            <a:cxnLst/>
            <a:rect l="l" t="t" r="r" b="b"/>
            <a:pathLst>
              <a:path w="895984" h="5598159">
                <a:moveTo>
                  <a:pt x="895675" y="5597918"/>
                </a:moveTo>
                <a:lnTo>
                  <a:pt x="0" y="5597918"/>
                </a:lnTo>
                <a:lnTo>
                  <a:pt x="0" y="0"/>
                </a:lnTo>
                <a:lnTo>
                  <a:pt x="895675" y="0"/>
                </a:lnTo>
              </a:path>
            </a:pathLst>
          </a:custGeom>
          <a:ln w="76316">
            <a:solidFill>
              <a:srgbClr val="FFB700"/>
            </a:solidFill>
          </a:ln>
        </p:spPr>
        <p:txBody>
          <a:bodyPr wrap="square" lIns="0" tIns="0" rIns="0" bIns="0" rtlCol="0"/>
          <a:lstStyle/>
          <a:p>
            <a:endParaRPr/>
          </a:p>
        </p:txBody>
      </p:sp>
      <p:sp>
        <p:nvSpPr>
          <p:cNvPr id="6" name="object 6"/>
          <p:cNvSpPr/>
          <p:nvPr/>
        </p:nvSpPr>
        <p:spPr>
          <a:xfrm>
            <a:off x="12986639" y="9631440"/>
            <a:ext cx="5295900" cy="654685"/>
          </a:xfrm>
          <a:custGeom>
            <a:avLst/>
            <a:gdLst/>
            <a:ahLst/>
            <a:cxnLst/>
            <a:rect l="l" t="t" r="r" b="b"/>
            <a:pathLst>
              <a:path w="5295900" h="654684">
                <a:moveTo>
                  <a:pt x="5295898" y="0"/>
                </a:moveTo>
                <a:lnTo>
                  <a:pt x="0" y="0"/>
                </a:lnTo>
                <a:lnTo>
                  <a:pt x="0" y="654397"/>
                </a:lnTo>
                <a:lnTo>
                  <a:pt x="5295898" y="654397"/>
                </a:lnTo>
                <a:lnTo>
                  <a:pt x="5295898" y="0"/>
                </a:lnTo>
                <a:close/>
              </a:path>
            </a:pathLst>
          </a:custGeom>
          <a:solidFill>
            <a:srgbClr val="18181A"/>
          </a:solidFill>
        </p:spPr>
        <p:txBody>
          <a:bodyPr wrap="square" lIns="0" tIns="0" rIns="0" bIns="0" rtlCol="0"/>
          <a:lstStyle/>
          <a:p>
            <a:endParaRPr/>
          </a:p>
        </p:txBody>
      </p:sp>
      <p:sp>
        <p:nvSpPr>
          <p:cNvPr id="7" name="object 7"/>
          <p:cNvSpPr txBox="1">
            <a:spLocks noGrp="1"/>
          </p:cNvSpPr>
          <p:nvPr>
            <p:ph type="title"/>
          </p:nvPr>
        </p:nvSpPr>
        <p:spPr>
          <a:xfrm>
            <a:off x="1537351" y="1591529"/>
            <a:ext cx="4979670" cy="1858842"/>
          </a:xfrm>
          <a:prstGeom prst="rect">
            <a:avLst/>
          </a:prstGeom>
        </p:spPr>
        <p:txBody>
          <a:bodyPr vert="horz" wrap="square" lIns="0" tIns="12065" rIns="0" bIns="0" rtlCol="0" anchor="t">
            <a:spAutoFit/>
          </a:bodyPr>
          <a:lstStyle/>
          <a:p>
            <a:pPr marL="12700" marR="5080">
              <a:spcBef>
                <a:spcPts val="95"/>
              </a:spcBef>
            </a:pPr>
            <a:r>
              <a:rPr lang="en-US" sz="6000" spc="-395">
                <a:latin typeface="Verdana"/>
                <a:ea typeface="Verdana"/>
                <a:cs typeface="Verdana"/>
              </a:rPr>
              <a:t>Current </a:t>
            </a:r>
            <a:br>
              <a:rPr lang="en-US" sz="6000" spc="-395">
                <a:latin typeface="Verdana"/>
                <a:ea typeface="Verdana"/>
                <a:cs typeface="Verdana"/>
              </a:rPr>
            </a:br>
            <a:r>
              <a:rPr lang="en-US" sz="6000" spc="-395">
                <a:latin typeface="Verdana"/>
                <a:ea typeface="Verdana"/>
                <a:cs typeface="Verdana"/>
              </a:rPr>
              <a:t>State:</a:t>
            </a:r>
          </a:p>
        </p:txBody>
      </p:sp>
      <p:pic>
        <p:nvPicPr>
          <p:cNvPr id="11" name="object 9">
            <a:extLst>
              <a:ext uri="{FF2B5EF4-FFF2-40B4-BE49-F238E27FC236}">
                <a16:creationId xmlns:a16="http://schemas.microsoft.com/office/drawing/2014/main" id="{E1959290-2273-8386-62F2-FEDB2DFA242A}"/>
              </a:ext>
            </a:extLst>
          </p:cNvPr>
          <p:cNvPicPr/>
          <p:nvPr/>
        </p:nvPicPr>
        <p:blipFill>
          <a:blip r:embed="rId2" cstate="print"/>
          <a:stretch>
            <a:fillRect/>
          </a:stretch>
        </p:blipFill>
        <p:spPr>
          <a:xfrm>
            <a:off x="1674472" y="3443083"/>
            <a:ext cx="2238311" cy="353178"/>
          </a:xfrm>
          <a:prstGeom prst="rect">
            <a:avLst/>
          </a:prstGeom>
        </p:spPr>
      </p:pic>
      <p:pic>
        <p:nvPicPr>
          <p:cNvPr id="8" name="Picture 7" descr="A clear container with a black handle and a black handle&#10;&#10;Description automatically generated">
            <a:extLst>
              <a:ext uri="{FF2B5EF4-FFF2-40B4-BE49-F238E27FC236}">
                <a16:creationId xmlns:a16="http://schemas.microsoft.com/office/drawing/2014/main" id="{C744E7EC-2580-4871-976F-F13266A8F4DA}"/>
              </a:ext>
            </a:extLst>
          </p:cNvPr>
          <p:cNvPicPr>
            <a:picLocks noChangeAspect="1"/>
          </p:cNvPicPr>
          <p:nvPr/>
        </p:nvPicPr>
        <p:blipFill>
          <a:blip r:embed="rId3"/>
          <a:stretch>
            <a:fillRect/>
          </a:stretch>
        </p:blipFill>
        <p:spPr>
          <a:xfrm>
            <a:off x="10205264" y="2176857"/>
            <a:ext cx="4721577" cy="6908704"/>
          </a:xfrm>
          <a:prstGeom prst="rect">
            <a:avLst/>
          </a:prstGeom>
        </p:spPr>
      </p:pic>
      <p:sp>
        <p:nvSpPr>
          <p:cNvPr id="9" name="TextBox 8">
            <a:extLst>
              <a:ext uri="{FF2B5EF4-FFF2-40B4-BE49-F238E27FC236}">
                <a16:creationId xmlns:a16="http://schemas.microsoft.com/office/drawing/2014/main" id="{D2AF89CD-8D81-9187-908F-F47F0D479D36}"/>
              </a:ext>
            </a:extLst>
          </p:cNvPr>
          <p:cNvSpPr txBox="1"/>
          <p:nvPr/>
        </p:nvSpPr>
        <p:spPr>
          <a:xfrm>
            <a:off x="1162091" y="6935140"/>
            <a:ext cx="8578606"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sz="2800">
                <a:ea typeface="Calibri"/>
                <a:cs typeface="Calibri"/>
              </a:rPr>
              <a:t>Can hold a 10cm diameter by 0.8cm thickness sample </a:t>
            </a:r>
          </a:p>
          <a:p>
            <a:pPr marL="285750" indent="-285750">
              <a:buFont typeface="Calibri"/>
              <a:buChar char="-"/>
            </a:pPr>
            <a:r>
              <a:rPr lang="en-US" sz="2800">
                <a:ea typeface="Calibri"/>
                <a:cs typeface="Calibri"/>
              </a:rPr>
              <a:t>Can rotate sample at a high RPM</a:t>
            </a:r>
          </a:p>
          <a:p>
            <a:pPr marL="285750" indent="-285750">
              <a:buFont typeface="Calibri"/>
              <a:buChar char="-"/>
            </a:pPr>
            <a:r>
              <a:rPr lang="en-US" sz="2800">
                <a:ea typeface="Calibri"/>
                <a:cs typeface="Calibri"/>
              </a:rPr>
              <a:t>Can hold 1-2 L of liquid</a:t>
            </a:r>
            <a:r>
              <a:rPr lang="en-US">
                <a:ea typeface="Calibri"/>
                <a:cs typeface="Calibri"/>
              </a:rPr>
              <a:t> </a:t>
            </a:r>
          </a:p>
          <a:p>
            <a:pPr marL="285750" indent="-285750">
              <a:buFont typeface="Calibri"/>
              <a:buChar char="-"/>
            </a:pPr>
            <a:endParaRPr lang="en-US">
              <a:ea typeface="Calibri"/>
              <a:cs typeface="Calibri"/>
            </a:endParaRPr>
          </a:p>
          <a:p>
            <a:pPr marL="285750" indent="-285750">
              <a:buFont typeface="Calibri"/>
              <a:buChar char="-"/>
            </a:pPr>
            <a:r>
              <a:rPr lang="en-US" sz="2800">
                <a:ea typeface="Calibri"/>
                <a:cs typeface="Calibri"/>
              </a:rPr>
              <a:t>Motor detachable from Lid</a:t>
            </a:r>
          </a:p>
          <a:p>
            <a:pPr marL="285750" indent="-285750">
              <a:buFont typeface="Calibri"/>
              <a:buChar char="-"/>
            </a:pPr>
            <a:endParaRPr lang="en-US" sz="2400">
              <a:ea typeface="Calibri"/>
              <a:cs typeface="Calibri"/>
            </a:endParaRPr>
          </a:p>
        </p:txBody>
      </p:sp>
      <p:sp>
        <p:nvSpPr>
          <p:cNvPr id="10" name="TextBox 9">
            <a:extLst>
              <a:ext uri="{FF2B5EF4-FFF2-40B4-BE49-F238E27FC236}">
                <a16:creationId xmlns:a16="http://schemas.microsoft.com/office/drawing/2014/main" id="{972683D8-6EA8-51B3-9CCC-DED033F08E7B}"/>
              </a:ext>
            </a:extLst>
          </p:cNvPr>
          <p:cNvSpPr txBox="1"/>
          <p:nvPr/>
        </p:nvSpPr>
        <p:spPr>
          <a:xfrm>
            <a:off x="1006065" y="3880541"/>
            <a:ext cx="882874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ea typeface="Calibri"/>
                <a:cs typeface="Calibri"/>
              </a:rPr>
              <a:t>-Blender shell reused as casing for motor </a:t>
            </a:r>
          </a:p>
          <a:p>
            <a:r>
              <a:rPr lang="en-US" sz="2800">
                <a:ea typeface="Calibri"/>
                <a:cs typeface="Calibri"/>
              </a:rPr>
              <a:t>-Bolt lathed to use in the sample rotating system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5ABEB-09B3-784E-67B0-4BC50AD02488}"/>
              </a:ext>
            </a:extLst>
          </p:cNvPr>
          <p:cNvSpPr>
            <a:spLocks noGrp="1"/>
          </p:cNvSpPr>
          <p:nvPr>
            <p:ph type="title"/>
          </p:nvPr>
        </p:nvSpPr>
        <p:spPr>
          <a:xfrm>
            <a:off x="1072786" y="1342246"/>
            <a:ext cx="9723120" cy="1477328"/>
          </a:xfrm>
        </p:spPr>
        <p:txBody>
          <a:bodyPr wrap="square" lIns="0" tIns="0" rIns="0" bIns="0" anchor="t">
            <a:spAutoFit/>
          </a:bodyPr>
          <a:lstStyle/>
          <a:p>
            <a:r>
              <a:rPr lang="en-US">
                <a:ea typeface="Tahoma"/>
              </a:rPr>
              <a:t>Expected Testing Plan For Final Prototype</a:t>
            </a:r>
            <a:endParaRPr lang="en-US"/>
          </a:p>
        </p:txBody>
      </p:sp>
      <p:sp>
        <p:nvSpPr>
          <p:cNvPr id="3" name="Text Placeholder 2">
            <a:extLst>
              <a:ext uri="{FF2B5EF4-FFF2-40B4-BE49-F238E27FC236}">
                <a16:creationId xmlns:a16="http://schemas.microsoft.com/office/drawing/2014/main" id="{D9216D0C-81CD-761B-28CC-8F343F25CB67}"/>
              </a:ext>
            </a:extLst>
          </p:cNvPr>
          <p:cNvSpPr>
            <a:spLocks noGrp="1"/>
          </p:cNvSpPr>
          <p:nvPr>
            <p:ph type="body" idx="1"/>
          </p:nvPr>
        </p:nvSpPr>
        <p:spPr>
          <a:xfrm>
            <a:off x="1000011" y="3779807"/>
            <a:ext cx="5119018" cy="6247864"/>
          </a:xfrm>
        </p:spPr>
        <p:txBody>
          <a:bodyPr wrap="square" lIns="0" tIns="0" rIns="0" bIns="0" anchor="t">
            <a:spAutoFit/>
          </a:bodyPr>
          <a:lstStyle/>
          <a:p>
            <a:br>
              <a:rPr lang="en-US" sz="3200">
                <a:solidFill>
                  <a:srgbClr val="000000"/>
                </a:solidFill>
                <a:latin typeface="Calibri"/>
                <a:ea typeface="Calibri"/>
                <a:cs typeface="Calibri"/>
              </a:rPr>
            </a:br>
            <a:r>
              <a:rPr lang="en-US" sz="3200">
                <a:solidFill>
                  <a:srgbClr val="000000"/>
                </a:solidFill>
                <a:latin typeface="Calibri"/>
                <a:ea typeface="Calibri"/>
                <a:cs typeface="Calibri"/>
              </a:rPr>
              <a:t>Data Collected:</a:t>
            </a:r>
            <a:br>
              <a:rPr lang="en-US" sz="3200">
                <a:latin typeface="Calibri"/>
                <a:ea typeface="Calibri"/>
                <a:cs typeface="Calibri"/>
              </a:rPr>
            </a:br>
            <a:br>
              <a:rPr lang="en-US" sz="3200">
                <a:latin typeface="Calibri"/>
                <a:ea typeface="Calibri"/>
                <a:cs typeface="Calibri"/>
              </a:rPr>
            </a:br>
            <a:r>
              <a:rPr lang="en-US" sz="3200">
                <a:solidFill>
                  <a:srgbClr val="000000"/>
                </a:solidFill>
                <a:latin typeface="Calibri"/>
                <a:ea typeface="Calibri"/>
                <a:cs typeface="Calibri"/>
              </a:rPr>
              <a:t>-Visual Difference</a:t>
            </a:r>
            <a:br>
              <a:rPr lang="en-US" sz="3200">
                <a:latin typeface="Calibri"/>
                <a:ea typeface="Calibri"/>
                <a:cs typeface="Calibri"/>
              </a:rPr>
            </a:br>
            <a:br>
              <a:rPr lang="en-US" sz="3200">
                <a:latin typeface="Calibri"/>
                <a:ea typeface="Calibri"/>
                <a:cs typeface="Calibri"/>
              </a:rPr>
            </a:br>
            <a:r>
              <a:rPr lang="en-US" sz="3200">
                <a:solidFill>
                  <a:srgbClr val="000000"/>
                </a:solidFill>
                <a:latin typeface="Calibri"/>
                <a:ea typeface="Calibri"/>
                <a:cs typeface="Calibri"/>
              </a:rPr>
              <a:t>-Weight measurement of test sample </a:t>
            </a:r>
            <a:br>
              <a:rPr lang="en-US" sz="3200">
                <a:solidFill>
                  <a:srgbClr val="000000"/>
                </a:solidFill>
                <a:latin typeface="Calibri"/>
                <a:ea typeface="Calibri"/>
                <a:cs typeface="Calibri"/>
              </a:rPr>
            </a:br>
            <a:br>
              <a:rPr lang="en-US" sz="3200">
                <a:latin typeface="Calibri"/>
                <a:ea typeface="Calibri"/>
                <a:cs typeface="Calibri"/>
              </a:rPr>
            </a:br>
            <a:r>
              <a:rPr lang="en-US" sz="3200">
                <a:solidFill>
                  <a:srgbClr val="000000"/>
                </a:solidFill>
                <a:latin typeface="Calibri"/>
                <a:ea typeface="Calibri"/>
                <a:cs typeface="Calibri"/>
              </a:rPr>
              <a:t>-Time </a:t>
            </a:r>
            <a:endParaRPr lang="en-US" sz="3200">
              <a:latin typeface="Calibri"/>
              <a:ea typeface="Calibri"/>
              <a:cs typeface="Calibri"/>
            </a:endParaRPr>
          </a:p>
          <a:p>
            <a:br>
              <a:rPr lang="en-US" sz="3200">
                <a:latin typeface="Calibri"/>
                <a:ea typeface="Calibri"/>
                <a:cs typeface="Calibri"/>
              </a:rPr>
            </a:br>
            <a:endParaRPr lang="en-US" sz="3200">
              <a:solidFill>
                <a:srgbClr val="000000"/>
              </a:solidFill>
              <a:latin typeface="Calibri"/>
              <a:ea typeface="Calibri"/>
              <a:cs typeface="Calibri"/>
            </a:endParaRPr>
          </a:p>
          <a:p>
            <a:endParaRPr lang="en-US">
              <a:solidFill>
                <a:srgbClr val="000000"/>
              </a:solidFill>
              <a:latin typeface="Calibri"/>
              <a:ea typeface="Calibri"/>
              <a:cs typeface="Calibri"/>
            </a:endParaRPr>
          </a:p>
          <a:p>
            <a:endParaRPr lang="en-US">
              <a:solidFill>
                <a:srgbClr val="000000"/>
              </a:solidFill>
              <a:latin typeface="Calibri"/>
              <a:ea typeface="Calibri"/>
              <a:cs typeface="Calibri"/>
            </a:endParaRPr>
          </a:p>
          <a:p>
            <a:endParaRPr lang="en-US">
              <a:solidFill>
                <a:srgbClr val="000000"/>
              </a:solidFill>
              <a:latin typeface="Calibri"/>
              <a:ea typeface="Calibri"/>
              <a:cs typeface="Calibri"/>
            </a:endParaRPr>
          </a:p>
        </p:txBody>
      </p:sp>
      <p:sp>
        <p:nvSpPr>
          <p:cNvPr id="6" name="Text Placeholder 2">
            <a:extLst>
              <a:ext uri="{FF2B5EF4-FFF2-40B4-BE49-F238E27FC236}">
                <a16:creationId xmlns:a16="http://schemas.microsoft.com/office/drawing/2014/main" id="{DD693389-72F2-1D70-5424-9C119174ABD5}"/>
              </a:ext>
            </a:extLst>
          </p:cNvPr>
          <p:cNvSpPr txBox="1">
            <a:spLocks/>
          </p:cNvSpPr>
          <p:nvPr/>
        </p:nvSpPr>
        <p:spPr>
          <a:xfrm>
            <a:off x="6144728" y="3782752"/>
            <a:ext cx="4946368" cy="5262979"/>
          </a:xfrm>
          <a:prstGeom prst="rect">
            <a:avLst/>
          </a:prstGeom>
        </p:spPr>
        <p:txBody>
          <a:bodyPr wrap="square" lIns="0" tIns="0" rIns="0" bIns="0" anchor="t">
            <a:sp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br>
              <a:rPr lang="en-US" sz="3200" kern="0">
                <a:solidFill>
                  <a:srgbClr val="000000"/>
                </a:solidFill>
                <a:latin typeface="Calibri"/>
                <a:ea typeface="Calibri"/>
                <a:cs typeface="Calibri"/>
              </a:rPr>
            </a:br>
            <a:r>
              <a:rPr lang="en-US" sz="3200" kern="0">
                <a:latin typeface="Calibri"/>
                <a:ea typeface="Calibri"/>
                <a:cs typeface="Calibri"/>
              </a:rPr>
              <a:t>Variables:</a:t>
            </a:r>
            <a:br>
              <a:rPr lang="en-US" sz="3200" kern="0">
                <a:latin typeface="Calibri"/>
                <a:ea typeface="Calibri"/>
                <a:cs typeface="Calibri"/>
              </a:rPr>
            </a:br>
            <a:br>
              <a:rPr lang="en-US" sz="3200" kern="0">
                <a:solidFill>
                  <a:sysClr val="windowText" lastClr="000000"/>
                </a:solidFill>
                <a:latin typeface="Calibri"/>
                <a:ea typeface="Calibri"/>
                <a:cs typeface="Calibri"/>
              </a:rPr>
            </a:br>
            <a:r>
              <a:rPr lang="en-US" sz="3200" kern="0">
                <a:latin typeface="Calibri"/>
                <a:ea typeface="Calibri"/>
                <a:cs typeface="Calibri"/>
              </a:rPr>
              <a:t>-Ratio of abrasives to water</a:t>
            </a:r>
            <a:br>
              <a:rPr lang="en-US" sz="3200" kern="0">
                <a:latin typeface="Calibri"/>
                <a:ea typeface="Calibri"/>
                <a:cs typeface="Calibri"/>
              </a:rPr>
            </a:br>
            <a:br>
              <a:rPr lang="en-US" sz="3200" kern="0">
                <a:latin typeface="Calibri"/>
                <a:ea typeface="Calibri"/>
                <a:cs typeface="Calibri"/>
              </a:rPr>
            </a:br>
            <a:r>
              <a:rPr lang="en-US" sz="3200" kern="0">
                <a:latin typeface="Calibri"/>
                <a:ea typeface="Calibri"/>
                <a:cs typeface="Calibri"/>
              </a:rPr>
              <a:t>-Dimensions of the testing sample</a:t>
            </a:r>
            <a:br>
              <a:rPr lang="en-US" sz="3200" kern="0">
                <a:latin typeface="Calibri"/>
                <a:ea typeface="Calibri"/>
                <a:cs typeface="Calibri"/>
              </a:rPr>
            </a:br>
            <a:br>
              <a:rPr lang="en-US" sz="3200" kern="0">
                <a:latin typeface="Calibri"/>
                <a:ea typeface="Calibri"/>
                <a:cs typeface="Calibri"/>
              </a:rPr>
            </a:br>
            <a:endParaRPr lang="en-US" sz="3200" kern="0">
              <a:solidFill>
                <a:srgbClr val="000000"/>
              </a:solidFill>
              <a:latin typeface="Calibri"/>
              <a:ea typeface="Calibri"/>
              <a:cs typeface="Calibri"/>
            </a:endParaRPr>
          </a:p>
          <a:p>
            <a:endParaRPr lang="en-US" kern="0">
              <a:solidFill>
                <a:srgbClr val="000000"/>
              </a:solidFill>
              <a:latin typeface="Calibri"/>
              <a:ea typeface="Calibri"/>
              <a:cs typeface="Calibri"/>
            </a:endParaRPr>
          </a:p>
          <a:p>
            <a:endParaRPr lang="en-US" kern="0">
              <a:solidFill>
                <a:srgbClr val="000000"/>
              </a:solidFill>
              <a:latin typeface="Calibri"/>
              <a:ea typeface="Calibri"/>
              <a:cs typeface="Calibri"/>
            </a:endParaRPr>
          </a:p>
          <a:p>
            <a:endParaRPr lang="en-US" kern="0">
              <a:solidFill>
                <a:srgbClr val="000000"/>
              </a:solidFill>
              <a:latin typeface="Calibri"/>
              <a:ea typeface="Calibri"/>
              <a:cs typeface="Calibri"/>
            </a:endParaRPr>
          </a:p>
        </p:txBody>
      </p:sp>
      <p:pic>
        <p:nvPicPr>
          <p:cNvPr id="7" name="Picture 6" descr="A hand placing blocks on top of each other&#10;&#10;Description automatically generated">
            <a:extLst>
              <a:ext uri="{FF2B5EF4-FFF2-40B4-BE49-F238E27FC236}">
                <a16:creationId xmlns:a16="http://schemas.microsoft.com/office/drawing/2014/main" id="{872E8348-7F2C-6FF5-4623-DC7E0B7F25DE}"/>
              </a:ext>
            </a:extLst>
          </p:cNvPr>
          <p:cNvPicPr>
            <a:picLocks noChangeAspect="1"/>
          </p:cNvPicPr>
          <p:nvPr/>
        </p:nvPicPr>
        <p:blipFill>
          <a:blip r:embed="rId2"/>
          <a:stretch>
            <a:fillRect/>
          </a:stretch>
        </p:blipFill>
        <p:spPr>
          <a:xfrm>
            <a:off x="11008558" y="2812149"/>
            <a:ext cx="4591394" cy="5908402"/>
          </a:xfrm>
          <a:prstGeom prst="rect">
            <a:avLst/>
          </a:prstGeom>
        </p:spPr>
      </p:pic>
    </p:spTree>
    <p:extLst>
      <p:ext uri="{BB962C8B-B14F-4D97-AF65-F5344CB8AC3E}">
        <p14:creationId xmlns:p14="http://schemas.microsoft.com/office/powerpoint/2010/main" val="1576624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7079087" y="9123836"/>
            <a:ext cx="1208405" cy="266700"/>
          </a:xfrm>
          <a:custGeom>
            <a:avLst/>
            <a:gdLst/>
            <a:ahLst/>
            <a:cxnLst/>
            <a:rect l="l" t="t" r="r" b="b"/>
            <a:pathLst>
              <a:path w="1208405" h="266700">
                <a:moveTo>
                  <a:pt x="1208024" y="266699"/>
                </a:moveTo>
                <a:lnTo>
                  <a:pt x="0" y="266699"/>
                </a:lnTo>
                <a:lnTo>
                  <a:pt x="0" y="0"/>
                </a:lnTo>
                <a:lnTo>
                  <a:pt x="1208024" y="0"/>
                </a:lnTo>
                <a:lnTo>
                  <a:pt x="1208024" y="266699"/>
                </a:lnTo>
                <a:close/>
              </a:path>
            </a:pathLst>
          </a:custGeom>
          <a:solidFill>
            <a:srgbClr val="29282C"/>
          </a:solidFill>
        </p:spPr>
        <p:txBody>
          <a:bodyPr wrap="square" lIns="0" tIns="0" rIns="0" bIns="0" rtlCol="0"/>
          <a:lstStyle/>
          <a:p>
            <a:endParaRPr/>
          </a:p>
        </p:txBody>
      </p:sp>
      <p:sp>
        <p:nvSpPr>
          <p:cNvPr id="3" name="object 3"/>
          <p:cNvSpPr/>
          <p:nvPr/>
        </p:nvSpPr>
        <p:spPr>
          <a:xfrm>
            <a:off x="17079087" y="8475840"/>
            <a:ext cx="1208405" cy="266700"/>
          </a:xfrm>
          <a:custGeom>
            <a:avLst/>
            <a:gdLst/>
            <a:ahLst/>
            <a:cxnLst/>
            <a:rect l="l" t="t" r="r" b="b"/>
            <a:pathLst>
              <a:path w="1208405" h="266700">
                <a:moveTo>
                  <a:pt x="1208024" y="266699"/>
                </a:moveTo>
                <a:lnTo>
                  <a:pt x="0" y="266699"/>
                </a:lnTo>
                <a:lnTo>
                  <a:pt x="0" y="0"/>
                </a:lnTo>
                <a:lnTo>
                  <a:pt x="1208024" y="0"/>
                </a:lnTo>
                <a:lnTo>
                  <a:pt x="1208024" y="266699"/>
                </a:lnTo>
                <a:close/>
              </a:path>
            </a:pathLst>
          </a:custGeom>
          <a:solidFill>
            <a:srgbClr val="575259"/>
          </a:solidFill>
        </p:spPr>
        <p:txBody>
          <a:bodyPr wrap="square" lIns="0" tIns="0" rIns="0" bIns="0" rtlCol="0"/>
          <a:lstStyle/>
          <a:p>
            <a:endParaRPr/>
          </a:p>
        </p:txBody>
      </p:sp>
      <p:sp>
        <p:nvSpPr>
          <p:cNvPr id="4" name="object 4"/>
          <p:cNvSpPr/>
          <p:nvPr/>
        </p:nvSpPr>
        <p:spPr>
          <a:xfrm>
            <a:off x="17079087" y="7828560"/>
            <a:ext cx="1208405" cy="266700"/>
          </a:xfrm>
          <a:custGeom>
            <a:avLst/>
            <a:gdLst/>
            <a:ahLst/>
            <a:cxnLst/>
            <a:rect l="l" t="t" r="r" b="b"/>
            <a:pathLst>
              <a:path w="1208405" h="266700">
                <a:moveTo>
                  <a:pt x="1208024" y="266699"/>
                </a:moveTo>
                <a:lnTo>
                  <a:pt x="0" y="266699"/>
                </a:lnTo>
                <a:lnTo>
                  <a:pt x="0" y="0"/>
                </a:lnTo>
                <a:lnTo>
                  <a:pt x="1208024" y="0"/>
                </a:lnTo>
                <a:lnTo>
                  <a:pt x="1208024" y="266699"/>
                </a:lnTo>
                <a:close/>
              </a:path>
            </a:pathLst>
          </a:custGeom>
          <a:solidFill>
            <a:srgbClr val="86808A"/>
          </a:solidFill>
        </p:spPr>
        <p:txBody>
          <a:bodyPr wrap="square" lIns="0" tIns="0" rIns="0" bIns="0" rtlCol="0"/>
          <a:lstStyle/>
          <a:p>
            <a:endParaRPr/>
          </a:p>
        </p:txBody>
      </p:sp>
      <p:sp>
        <p:nvSpPr>
          <p:cNvPr id="5" name="object 5"/>
          <p:cNvSpPr/>
          <p:nvPr/>
        </p:nvSpPr>
        <p:spPr>
          <a:xfrm>
            <a:off x="17392336" y="889180"/>
            <a:ext cx="895985" cy="5598160"/>
          </a:xfrm>
          <a:custGeom>
            <a:avLst/>
            <a:gdLst/>
            <a:ahLst/>
            <a:cxnLst/>
            <a:rect l="l" t="t" r="r" b="b"/>
            <a:pathLst>
              <a:path w="895984" h="5598160">
                <a:moveTo>
                  <a:pt x="895675" y="5597916"/>
                </a:moveTo>
                <a:lnTo>
                  <a:pt x="0" y="5597916"/>
                </a:lnTo>
                <a:lnTo>
                  <a:pt x="0" y="0"/>
                </a:lnTo>
                <a:lnTo>
                  <a:pt x="895675" y="0"/>
                </a:lnTo>
              </a:path>
            </a:pathLst>
          </a:custGeom>
          <a:ln w="76316">
            <a:solidFill>
              <a:srgbClr val="FFB700"/>
            </a:solidFill>
          </a:ln>
        </p:spPr>
        <p:txBody>
          <a:bodyPr wrap="square" lIns="0" tIns="0" rIns="0" bIns="0" rtlCol="0"/>
          <a:lstStyle/>
          <a:p>
            <a:endParaRPr/>
          </a:p>
        </p:txBody>
      </p:sp>
      <p:sp>
        <p:nvSpPr>
          <p:cNvPr id="6" name="object 6"/>
          <p:cNvSpPr/>
          <p:nvPr/>
        </p:nvSpPr>
        <p:spPr>
          <a:xfrm>
            <a:off x="0" y="9631440"/>
            <a:ext cx="5295265" cy="654685"/>
          </a:xfrm>
          <a:custGeom>
            <a:avLst/>
            <a:gdLst/>
            <a:ahLst/>
            <a:cxnLst/>
            <a:rect l="l" t="t" r="r" b="b"/>
            <a:pathLst>
              <a:path w="5295265" h="654684">
                <a:moveTo>
                  <a:pt x="5295175" y="0"/>
                </a:moveTo>
                <a:lnTo>
                  <a:pt x="0" y="0"/>
                </a:lnTo>
                <a:lnTo>
                  <a:pt x="0" y="654397"/>
                </a:lnTo>
                <a:lnTo>
                  <a:pt x="5295175" y="654397"/>
                </a:lnTo>
                <a:lnTo>
                  <a:pt x="5295175" y="0"/>
                </a:lnTo>
                <a:close/>
              </a:path>
            </a:pathLst>
          </a:custGeom>
          <a:solidFill>
            <a:srgbClr val="18181A"/>
          </a:solidFill>
        </p:spPr>
        <p:txBody>
          <a:bodyPr wrap="square" lIns="0" tIns="0" rIns="0" bIns="0" rtlCol="0"/>
          <a:lstStyle/>
          <a:p>
            <a:endParaRPr/>
          </a:p>
        </p:txBody>
      </p:sp>
      <p:sp>
        <p:nvSpPr>
          <p:cNvPr id="8" name="object 8"/>
          <p:cNvSpPr txBox="1">
            <a:spLocks noGrp="1"/>
          </p:cNvSpPr>
          <p:nvPr>
            <p:ph type="title"/>
          </p:nvPr>
        </p:nvSpPr>
        <p:spPr>
          <a:xfrm>
            <a:off x="2048510" y="1187450"/>
            <a:ext cx="6493510" cy="935513"/>
          </a:xfrm>
          <a:prstGeom prst="rect">
            <a:avLst/>
          </a:prstGeom>
        </p:spPr>
        <p:txBody>
          <a:bodyPr vert="horz" wrap="square" lIns="0" tIns="12065" rIns="0" bIns="0" rtlCol="0" anchor="t">
            <a:spAutoFit/>
          </a:bodyPr>
          <a:lstStyle/>
          <a:p>
            <a:pPr marL="12700">
              <a:spcBef>
                <a:spcPts val="95"/>
              </a:spcBef>
            </a:pPr>
            <a:r>
              <a:rPr lang="en-US" sz="6000" spc="-520">
                <a:latin typeface="Verdana"/>
                <a:ea typeface="Verdana"/>
                <a:cs typeface="Verdana"/>
              </a:rPr>
              <a:t>Project update</a:t>
            </a:r>
          </a:p>
        </p:txBody>
      </p:sp>
      <p:pic>
        <p:nvPicPr>
          <p:cNvPr id="9" name="object 9"/>
          <p:cNvPicPr/>
          <p:nvPr/>
        </p:nvPicPr>
        <p:blipFill>
          <a:blip r:embed="rId2" cstate="print"/>
          <a:stretch>
            <a:fillRect/>
          </a:stretch>
        </p:blipFill>
        <p:spPr>
          <a:xfrm>
            <a:off x="8997950" y="1655206"/>
            <a:ext cx="2560182" cy="291871"/>
          </a:xfrm>
          <a:prstGeom prst="rect">
            <a:avLst/>
          </a:prstGeom>
        </p:spPr>
      </p:pic>
      <p:sp>
        <p:nvSpPr>
          <p:cNvPr id="10" name="object 10"/>
          <p:cNvSpPr txBox="1"/>
          <p:nvPr/>
        </p:nvSpPr>
        <p:spPr>
          <a:xfrm>
            <a:off x="2048510" y="2565164"/>
            <a:ext cx="12378562" cy="5306581"/>
          </a:xfrm>
          <a:prstGeom prst="rect">
            <a:avLst/>
          </a:prstGeom>
        </p:spPr>
        <p:txBody>
          <a:bodyPr vert="horz" wrap="square" lIns="0" tIns="12700" rIns="0" bIns="0" rtlCol="0" anchor="t">
            <a:spAutoFit/>
          </a:bodyPr>
          <a:lstStyle/>
          <a:p>
            <a:r>
              <a:rPr lang="en-US" sz="3200">
                <a:latin typeface="Arial"/>
                <a:cs typeface="Arial"/>
              </a:rPr>
              <a:t>•</a:t>
            </a:r>
            <a:r>
              <a:rPr lang="en-US" sz="3200">
                <a:ea typeface="+mn-lt"/>
                <a:cs typeface="+mn-lt"/>
              </a:rPr>
              <a:t>Time: Schedule delays are minimal. We expect to deliver our final prototype within two weeks.</a:t>
            </a:r>
            <a:endParaRPr lang="en-US" sz="3200">
              <a:ea typeface="Calibri"/>
              <a:cs typeface="Calibri"/>
            </a:endParaRPr>
          </a:p>
          <a:p>
            <a:endParaRPr lang="en-US" sz="3200">
              <a:latin typeface="Arial"/>
              <a:cs typeface="Arial"/>
            </a:endParaRPr>
          </a:p>
          <a:p>
            <a:endParaRPr lang="en-US" sz="3200">
              <a:latin typeface="Arial"/>
              <a:cs typeface="Arial"/>
            </a:endParaRPr>
          </a:p>
          <a:p>
            <a:r>
              <a:rPr lang="en-US" sz="3200">
                <a:latin typeface="Arial"/>
                <a:cs typeface="Arial"/>
              </a:rPr>
              <a:t>•</a:t>
            </a:r>
            <a:r>
              <a:rPr lang="en-US" sz="3200">
                <a:ea typeface="+mn-lt"/>
                <a:cs typeface="+mn-lt"/>
              </a:rPr>
              <a:t>Risk: Technical difficulties related to the implementation of the embedded software may require additional resources and time.</a:t>
            </a:r>
            <a:endParaRPr lang="en-US" sz="3200">
              <a:ea typeface="Calibri"/>
              <a:cs typeface="Calibri"/>
            </a:endParaRPr>
          </a:p>
          <a:p>
            <a:endParaRPr lang="en-US" sz="3200">
              <a:latin typeface="Arial"/>
              <a:cs typeface="Arial"/>
            </a:endParaRPr>
          </a:p>
          <a:p>
            <a:endParaRPr lang="en-US" sz="3200">
              <a:latin typeface="Arial"/>
              <a:cs typeface="Arial"/>
            </a:endParaRPr>
          </a:p>
          <a:p>
            <a:r>
              <a:rPr lang="en-US" sz="3200">
                <a:latin typeface="Arial"/>
                <a:cs typeface="Arial"/>
              </a:rPr>
              <a:t>•</a:t>
            </a:r>
            <a:r>
              <a:rPr lang="en-US" sz="3200">
                <a:ea typeface="+mn-lt"/>
                <a:cs typeface="+mn-lt"/>
              </a:rPr>
              <a:t>Expense: Our current spending is 21.25$ out of the 100$ budget. We expect the current budget to be sufficient for our project.</a:t>
            </a:r>
            <a:endParaRPr lang="en-US" sz="3200"/>
          </a:p>
          <a:p>
            <a:pPr marR="5080" algn="r">
              <a:lnSpc>
                <a:spcPct val="100000"/>
              </a:lnSpc>
              <a:spcBef>
                <a:spcPts val="45"/>
              </a:spcBef>
            </a:pPr>
            <a:endParaRPr lang="en-US" sz="2400">
              <a:latin typeface="Verdana"/>
              <a:ea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grpSp>
        <p:nvGrpSpPr>
          <p:cNvPr id="3" name="object 3"/>
          <p:cNvGrpSpPr/>
          <p:nvPr/>
        </p:nvGrpSpPr>
        <p:grpSpPr>
          <a:xfrm>
            <a:off x="0" y="1069577"/>
            <a:ext cx="16861155" cy="8157209"/>
            <a:chOff x="0" y="1069577"/>
            <a:chExt cx="16861155" cy="8157209"/>
          </a:xfrm>
        </p:grpSpPr>
        <p:sp>
          <p:nvSpPr>
            <p:cNvPr id="4" name="object 4"/>
            <p:cNvSpPr/>
            <p:nvPr/>
          </p:nvSpPr>
          <p:spPr>
            <a:xfrm>
              <a:off x="1178640" y="1088656"/>
              <a:ext cx="8242300" cy="8119109"/>
            </a:xfrm>
            <a:custGeom>
              <a:avLst/>
              <a:gdLst/>
              <a:ahLst/>
              <a:cxnLst/>
              <a:rect l="l" t="t" r="r" b="b"/>
              <a:pathLst>
                <a:path w="8242300" h="8119109">
                  <a:moveTo>
                    <a:pt x="4121237" y="8118650"/>
                  </a:moveTo>
                  <a:lnTo>
                    <a:pt x="0" y="8118650"/>
                  </a:lnTo>
                  <a:lnTo>
                    <a:pt x="0" y="0"/>
                  </a:lnTo>
                  <a:lnTo>
                    <a:pt x="8241743" y="0"/>
                  </a:lnTo>
                  <a:lnTo>
                    <a:pt x="8241743" y="8118650"/>
                  </a:lnTo>
                  <a:lnTo>
                    <a:pt x="4121237" y="8118650"/>
                  </a:lnTo>
                  <a:close/>
                </a:path>
              </a:pathLst>
            </a:custGeom>
            <a:ln w="38159">
              <a:solidFill>
                <a:srgbClr val="29282C"/>
              </a:solidFill>
            </a:ln>
          </p:spPr>
          <p:txBody>
            <a:bodyPr wrap="square" lIns="0" tIns="0" rIns="0" bIns="0" rtlCol="0"/>
            <a:lstStyle/>
            <a:p>
              <a:endParaRPr/>
            </a:p>
          </p:txBody>
        </p:sp>
        <p:sp>
          <p:nvSpPr>
            <p:cNvPr id="5" name="object 5"/>
            <p:cNvSpPr/>
            <p:nvPr/>
          </p:nvSpPr>
          <p:spPr>
            <a:xfrm>
              <a:off x="0" y="1848955"/>
              <a:ext cx="16861155" cy="6589395"/>
            </a:xfrm>
            <a:custGeom>
              <a:avLst/>
              <a:gdLst/>
              <a:ahLst/>
              <a:cxnLst/>
              <a:rect l="l" t="t" r="r" b="b"/>
              <a:pathLst>
                <a:path w="16861155" h="6589395">
                  <a:moveTo>
                    <a:pt x="16860901" y="0"/>
                  </a:moveTo>
                  <a:lnTo>
                    <a:pt x="0" y="0"/>
                  </a:lnTo>
                  <a:lnTo>
                    <a:pt x="0" y="6589369"/>
                  </a:lnTo>
                  <a:lnTo>
                    <a:pt x="8430437" y="6589369"/>
                  </a:lnTo>
                  <a:lnTo>
                    <a:pt x="16860901" y="6589369"/>
                  </a:lnTo>
                  <a:lnTo>
                    <a:pt x="16860901" y="0"/>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1169279" y="346308"/>
            <a:ext cx="1590040" cy="394970"/>
            <a:chOff x="1169279" y="346308"/>
            <a:chExt cx="1590040" cy="394970"/>
          </a:xfrm>
        </p:grpSpPr>
        <p:sp>
          <p:nvSpPr>
            <p:cNvPr id="7" name="object 7"/>
            <p:cNvSpPr/>
            <p:nvPr/>
          </p:nvSpPr>
          <p:spPr>
            <a:xfrm>
              <a:off x="1178640" y="355676"/>
              <a:ext cx="224790" cy="375920"/>
            </a:xfrm>
            <a:custGeom>
              <a:avLst/>
              <a:gdLst/>
              <a:ahLst/>
              <a:cxnLst/>
              <a:rect l="l" t="t" r="r" b="b"/>
              <a:pathLst>
                <a:path w="224790" h="375920">
                  <a:moveTo>
                    <a:pt x="224621" y="0"/>
                  </a:moveTo>
                  <a:lnTo>
                    <a:pt x="191512" y="0"/>
                  </a:lnTo>
                  <a:lnTo>
                    <a:pt x="0" y="375831"/>
                  </a:lnTo>
                  <a:lnTo>
                    <a:pt x="32393" y="375831"/>
                  </a:lnTo>
                  <a:lnTo>
                    <a:pt x="224621" y="0"/>
                  </a:lnTo>
                  <a:close/>
                </a:path>
              </a:pathLst>
            </a:custGeom>
            <a:solidFill>
              <a:srgbClr val="18181A"/>
            </a:solidFill>
          </p:spPr>
          <p:txBody>
            <a:bodyPr wrap="square" lIns="0" tIns="0" rIns="0" bIns="0" rtlCol="0"/>
            <a:lstStyle/>
            <a:p>
              <a:endParaRPr/>
            </a:p>
          </p:txBody>
        </p:sp>
        <p:sp>
          <p:nvSpPr>
            <p:cNvPr id="8" name="object 8"/>
            <p:cNvSpPr/>
            <p:nvPr/>
          </p:nvSpPr>
          <p:spPr>
            <a:xfrm>
              <a:off x="1178639" y="355668"/>
              <a:ext cx="224790" cy="375920"/>
            </a:xfrm>
            <a:custGeom>
              <a:avLst/>
              <a:gdLst/>
              <a:ahLst/>
              <a:cxnLst/>
              <a:rect l="l" t="t" r="r" b="b"/>
              <a:pathLst>
                <a:path w="224790" h="375920">
                  <a:moveTo>
                    <a:pt x="0" y="375825"/>
                  </a:moveTo>
                  <a:lnTo>
                    <a:pt x="191512" y="0"/>
                  </a:lnTo>
                  <a:lnTo>
                    <a:pt x="224620" y="0"/>
                  </a:lnTo>
                  <a:lnTo>
                    <a:pt x="32394" y="375825"/>
                  </a:lnTo>
                  <a:lnTo>
                    <a:pt x="0" y="375825"/>
                  </a:lnTo>
                  <a:close/>
                </a:path>
              </a:pathLst>
            </a:custGeom>
            <a:ln w="18718">
              <a:solidFill>
                <a:srgbClr val="18181A"/>
              </a:solidFill>
            </a:ln>
          </p:spPr>
          <p:txBody>
            <a:bodyPr wrap="square" lIns="0" tIns="0" rIns="0" bIns="0" rtlCol="0"/>
            <a:lstStyle/>
            <a:p>
              <a:endParaRPr/>
            </a:p>
          </p:txBody>
        </p:sp>
        <p:sp>
          <p:nvSpPr>
            <p:cNvPr id="9" name="object 9"/>
            <p:cNvSpPr/>
            <p:nvPr/>
          </p:nvSpPr>
          <p:spPr>
            <a:xfrm>
              <a:off x="1403261"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10" name="object 10"/>
            <p:cNvSpPr/>
            <p:nvPr/>
          </p:nvSpPr>
          <p:spPr>
            <a:xfrm>
              <a:off x="1403259"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11" name="object 11"/>
            <p:cNvSpPr/>
            <p:nvPr/>
          </p:nvSpPr>
          <p:spPr>
            <a:xfrm>
              <a:off x="162716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12" name="object 12"/>
            <p:cNvSpPr/>
            <p:nvPr/>
          </p:nvSpPr>
          <p:spPr>
            <a:xfrm>
              <a:off x="1627156" y="355668"/>
              <a:ext cx="224790" cy="375920"/>
            </a:xfrm>
            <a:custGeom>
              <a:avLst/>
              <a:gdLst/>
              <a:ahLst/>
              <a:cxnLst/>
              <a:rect l="l" t="t" r="r" b="b"/>
              <a:pathLst>
                <a:path w="224789" h="375920">
                  <a:moveTo>
                    <a:pt x="0" y="375825"/>
                  </a:moveTo>
                  <a:lnTo>
                    <a:pt x="191512" y="0"/>
                  </a:lnTo>
                  <a:lnTo>
                    <a:pt x="224633" y="0"/>
                  </a:lnTo>
                  <a:lnTo>
                    <a:pt x="32409" y="375825"/>
                  </a:lnTo>
                  <a:lnTo>
                    <a:pt x="0" y="375825"/>
                  </a:lnTo>
                  <a:close/>
                </a:path>
              </a:pathLst>
            </a:custGeom>
            <a:ln w="18718">
              <a:solidFill>
                <a:srgbClr val="18181A"/>
              </a:solidFill>
            </a:ln>
          </p:spPr>
          <p:txBody>
            <a:bodyPr wrap="square" lIns="0" tIns="0" rIns="0" bIns="0" rtlCol="0"/>
            <a:lstStyle/>
            <a:p>
              <a:endParaRPr/>
            </a:p>
          </p:txBody>
        </p:sp>
        <p:sp>
          <p:nvSpPr>
            <p:cNvPr id="13" name="object 13"/>
            <p:cNvSpPr/>
            <p:nvPr/>
          </p:nvSpPr>
          <p:spPr>
            <a:xfrm>
              <a:off x="1851787" y="355676"/>
              <a:ext cx="224790" cy="375920"/>
            </a:xfrm>
            <a:custGeom>
              <a:avLst/>
              <a:gdLst/>
              <a:ahLst/>
              <a:cxnLst/>
              <a:rect l="l" t="t" r="r" b="b"/>
              <a:pathLst>
                <a:path w="224789" h="375920">
                  <a:moveTo>
                    <a:pt x="224612" y="0"/>
                  </a:moveTo>
                  <a:lnTo>
                    <a:pt x="191503" y="0"/>
                  </a:lnTo>
                  <a:lnTo>
                    <a:pt x="0" y="375831"/>
                  </a:lnTo>
                  <a:lnTo>
                    <a:pt x="32397" y="375831"/>
                  </a:lnTo>
                  <a:lnTo>
                    <a:pt x="224612" y="0"/>
                  </a:lnTo>
                  <a:close/>
                </a:path>
              </a:pathLst>
            </a:custGeom>
            <a:solidFill>
              <a:srgbClr val="18181A"/>
            </a:solidFill>
          </p:spPr>
          <p:txBody>
            <a:bodyPr wrap="square" lIns="0" tIns="0" rIns="0" bIns="0" rtlCol="0"/>
            <a:lstStyle/>
            <a:p>
              <a:endParaRPr/>
            </a:p>
          </p:txBody>
        </p:sp>
        <p:sp>
          <p:nvSpPr>
            <p:cNvPr id="14" name="object 14"/>
            <p:cNvSpPr/>
            <p:nvPr/>
          </p:nvSpPr>
          <p:spPr>
            <a:xfrm>
              <a:off x="1851789"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15" name="object 15"/>
            <p:cNvSpPr/>
            <p:nvPr/>
          </p:nvSpPr>
          <p:spPr>
            <a:xfrm>
              <a:off x="2076399" y="355676"/>
              <a:ext cx="224790" cy="375920"/>
            </a:xfrm>
            <a:custGeom>
              <a:avLst/>
              <a:gdLst/>
              <a:ahLst/>
              <a:cxnLst/>
              <a:rect l="l" t="t" r="r" b="b"/>
              <a:pathLst>
                <a:path w="224789" h="375920">
                  <a:moveTo>
                    <a:pt x="224637" y="0"/>
                  </a:moveTo>
                  <a:lnTo>
                    <a:pt x="191516" y="0"/>
                  </a:lnTo>
                  <a:lnTo>
                    <a:pt x="0" y="375831"/>
                  </a:lnTo>
                  <a:lnTo>
                    <a:pt x="32410" y="375831"/>
                  </a:lnTo>
                  <a:lnTo>
                    <a:pt x="224637" y="0"/>
                  </a:lnTo>
                  <a:close/>
                </a:path>
              </a:pathLst>
            </a:custGeom>
            <a:solidFill>
              <a:srgbClr val="18181A"/>
            </a:solidFill>
          </p:spPr>
          <p:txBody>
            <a:bodyPr wrap="square" lIns="0" tIns="0" rIns="0" bIns="0" rtlCol="0"/>
            <a:lstStyle/>
            <a:p>
              <a:endParaRPr/>
            </a:p>
          </p:txBody>
        </p:sp>
        <p:sp>
          <p:nvSpPr>
            <p:cNvPr id="16" name="object 16"/>
            <p:cNvSpPr/>
            <p:nvPr/>
          </p:nvSpPr>
          <p:spPr>
            <a:xfrm>
              <a:off x="2076410" y="355668"/>
              <a:ext cx="224790" cy="375920"/>
            </a:xfrm>
            <a:custGeom>
              <a:avLst/>
              <a:gdLst/>
              <a:ahLst/>
              <a:cxnLst/>
              <a:rect l="l" t="t" r="r" b="b"/>
              <a:pathLst>
                <a:path w="224789" h="375920">
                  <a:moveTo>
                    <a:pt x="0" y="375825"/>
                  </a:moveTo>
                  <a:lnTo>
                    <a:pt x="191499"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17" name="object 17"/>
            <p:cNvSpPr/>
            <p:nvPr/>
          </p:nvSpPr>
          <p:spPr>
            <a:xfrm>
              <a:off x="2300312" y="355676"/>
              <a:ext cx="224790" cy="375920"/>
            </a:xfrm>
            <a:custGeom>
              <a:avLst/>
              <a:gdLst/>
              <a:ahLst/>
              <a:cxnLst/>
              <a:rect l="l" t="t" r="r" b="b"/>
              <a:pathLst>
                <a:path w="224789" h="375920">
                  <a:moveTo>
                    <a:pt x="224624" y="0"/>
                  </a:moveTo>
                  <a:lnTo>
                    <a:pt x="191503" y="0"/>
                  </a:lnTo>
                  <a:lnTo>
                    <a:pt x="0" y="375831"/>
                  </a:lnTo>
                  <a:lnTo>
                    <a:pt x="32397" y="375831"/>
                  </a:lnTo>
                  <a:lnTo>
                    <a:pt x="224624" y="0"/>
                  </a:lnTo>
                  <a:close/>
                </a:path>
              </a:pathLst>
            </a:custGeom>
            <a:solidFill>
              <a:srgbClr val="18181A"/>
            </a:solidFill>
          </p:spPr>
          <p:txBody>
            <a:bodyPr wrap="square" lIns="0" tIns="0" rIns="0" bIns="0" rtlCol="0"/>
            <a:lstStyle/>
            <a:p>
              <a:endParaRPr/>
            </a:p>
          </p:txBody>
        </p:sp>
        <p:sp>
          <p:nvSpPr>
            <p:cNvPr id="18" name="object 18"/>
            <p:cNvSpPr/>
            <p:nvPr/>
          </p:nvSpPr>
          <p:spPr>
            <a:xfrm>
              <a:off x="2300307"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sp>
          <p:nvSpPr>
            <p:cNvPr id="19" name="object 19"/>
            <p:cNvSpPr/>
            <p:nvPr/>
          </p:nvSpPr>
          <p:spPr>
            <a:xfrm>
              <a:off x="2524937" y="355676"/>
              <a:ext cx="224790" cy="375920"/>
            </a:xfrm>
            <a:custGeom>
              <a:avLst/>
              <a:gdLst/>
              <a:ahLst/>
              <a:cxnLst/>
              <a:rect l="l" t="t" r="r" b="b"/>
              <a:pathLst>
                <a:path w="224789" h="375920">
                  <a:moveTo>
                    <a:pt x="224612" y="0"/>
                  </a:moveTo>
                  <a:lnTo>
                    <a:pt x="191503" y="0"/>
                  </a:lnTo>
                  <a:lnTo>
                    <a:pt x="0" y="375831"/>
                  </a:lnTo>
                  <a:lnTo>
                    <a:pt x="32385" y="375831"/>
                  </a:lnTo>
                  <a:lnTo>
                    <a:pt x="224612" y="0"/>
                  </a:lnTo>
                  <a:close/>
                </a:path>
              </a:pathLst>
            </a:custGeom>
            <a:solidFill>
              <a:srgbClr val="18181A"/>
            </a:solidFill>
          </p:spPr>
          <p:txBody>
            <a:bodyPr wrap="square" lIns="0" tIns="0" rIns="0" bIns="0" rtlCol="0"/>
            <a:lstStyle/>
            <a:p>
              <a:endParaRPr/>
            </a:p>
          </p:txBody>
        </p:sp>
        <p:sp>
          <p:nvSpPr>
            <p:cNvPr id="20" name="object 20"/>
            <p:cNvSpPr/>
            <p:nvPr/>
          </p:nvSpPr>
          <p:spPr>
            <a:xfrm>
              <a:off x="2524928" y="355668"/>
              <a:ext cx="224790" cy="375920"/>
            </a:xfrm>
            <a:custGeom>
              <a:avLst/>
              <a:gdLst/>
              <a:ahLst/>
              <a:cxnLst/>
              <a:rect l="l" t="t" r="r" b="b"/>
              <a:pathLst>
                <a:path w="224789" h="375920">
                  <a:moveTo>
                    <a:pt x="0" y="375825"/>
                  </a:moveTo>
                  <a:lnTo>
                    <a:pt x="191512" y="0"/>
                  </a:lnTo>
                  <a:lnTo>
                    <a:pt x="224620" y="0"/>
                  </a:lnTo>
                  <a:lnTo>
                    <a:pt x="32397" y="375825"/>
                  </a:lnTo>
                  <a:lnTo>
                    <a:pt x="0" y="375825"/>
                  </a:lnTo>
                  <a:close/>
                </a:path>
              </a:pathLst>
            </a:custGeom>
            <a:ln w="18718">
              <a:solidFill>
                <a:srgbClr val="18181A"/>
              </a:solidFill>
            </a:ln>
          </p:spPr>
          <p:txBody>
            <a:bodyPr wrap="square" lIns="0" tIns="0" rIns="0" bIns="0" rtlCol="0"/>
            <a:lstStyle/>
            <a:p>
              <a:endParaRPr/>
            </a:p>
          </p:txBody>
        </p:sp>
      </p:grpSp>
      <p:sp>
        <p:nvSpPr>
          <p:cNvPr id="21" name="object 21"/>
          <p:cNvSpPr/>
          <p:nvPr/>
        </p:nvSpPr>
        <p:spPr>
          <a:xfrm>
            <a:off x="13680693" y="9778313"/>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29282C"/>
          </a:solidFill>
        </p:spPr>
        <p:txBody>
          <a:bodyPr wrap="square" lIns="0" tIns="0" rIns="0" bIns="0" rtlCol="0"/>
          <a:lstStyle/>
          <a:p>
            <a:endParaRPr/>
          </a:p>
        </p:txBody>
      </p:sp>
      <p:sp>
        <p:nvSpPr>
          <p:cNvPr id="22" name="object 22"/>
          <p:cNvSpPr/>
          <p:nvPr/>
        </p:nvSpPr>
        <p:spPr>
          <a:xfrm>
            <a:off x="13680693" y="9233279"/>
            <a:ext cx="4606290" cy="271780"/>
          </a:xfrm>
          <a:custGeom>
            <a:avLst/>
            <a:gdLst/>
            <a:ahLst/>
            <a:cxnLst/>
            <a:rect l="l" t="t" r="r" b="b"/>
            <a:pathLst>
              <a:path w="4606290" h="271779">
                <a:moveTo>
                  <a:pt x="4605782" y="0"/>
                </a:moveTo>
                <a:lnTo>
                  <a:pt x="0" y="0"/>
                </a:lnTo>
                <a:lnTo>
                  <a:pt x="0" y="271433"/>
                </a:lnTo>
                <a:lnTo>
                  <a:pt x="2303272" y="271433"/>
                </a:lnTo>
                <a:lnTo>
                  <a:pt x="4605782" y="271433"/>
                </a:lnTo>
                <a:lnTo>
                  <a:pt x="4605782" y="0"/>
                </a:lnTo>
                <a:close/>
              </a:path>
            </a:pathLst>
          </a:custGeom>
          <a:solidFill>
            <a:srgbClr val="575259"/>
          </a:solidFill>
        </p:spPr>
        <p:txBody>
          <a:bodyPr wrap="square" lIns="0" tIns="0" rIns="0" bIns="0" rtlCol="0"/>
          <a:lstStyle/>
          <a:p>
            <a:endParaRPr/>
          </a:p>
        </p:txBody>
      </p:sp>
      <p:sp>
        <p:nvSpPr>
          <p:cNvPr id="23" name="object 23"/>
          <p:cNvSpPr txBox="1">
            <a:spLocks noGrp="1"/>
          </p:cNvSpPr>
          <p:nvPr>
            <p:ph type="title"/>
          </p:nvPr>
        </p:nvSpPr>
        <p:spPr>
          <a:xfrm>
            <a:off x="3142404" y="3253308"/>
            <a:ext cx="12546626" cy="1859483"/>
          </a:xfrm>
          <a:prstGeom prst="rect">
            <a:avLst/>
          </a:prstGeom>
        </p:spPr>
        <p:txBody>
          <a:bodyPr vert="horz" wrap="square" lIns="0" tIns="12700" rIns="0" bIns="0" rtlCol="0">
            <a:spAutoFit/>
          </a:bodyPr>
          <a:lstStyle/>
          <a:p>
            <a:pPr marL="12700">
              <a:lnSpc>
                <a:spcPct val="100000"/>
              </a:lnSpc>
              <a:spcBef>
                <a:spcPts val="100"/>
              </a:spcBef>
            </a:pPr>
            <a:r>
              <a:rPr lang="en-CA" sz="12000">
                <a:latin typeface="Verdana"/>
                <a:cs typeface="Verdana"/>
              </a:rPr>
              <a:t>Modifications</a:t>
            </a:r>
            <a:endParaRPr sz="12000">
              <a:latin typeface="Verdana"/>
              <a:cs typeface="Verdana"/>
            </a:endParaRPr>
          </a:p>
        </p:txBody>
      </p:sp>
      <p:sp>
        <p:nvSpPr>
          <p:cNvPr id="36" name="object 36"/>
          <p:cNvSpPr/>
          <p:nvPr/>
        </p:nvSpPr>
        <p:spPr>
          <a:xfrm>
            <a:off x="15957388" y="0"/>
            <a:ext cx="1807210" cy="5163185"/>
          </a:xfrm>
          <a:custGeom>
            <a:avLst/>
            <a:gdLst/>
            <a:ahLst/>
            <a:cxnLst/>
            <a:rect l="l" t="t" r="r" b="b"/>
            <a:pathLst>
              <a:path w="1807209" h="5163185">
                <a:moveTo>
                  <a:pt x="903461" y="5163006"/>
                </a:moveTo>
                <a:lnTo>
                  <a:pt x="0" y="5163006"/>
                </a:lnTo>
                <a:lnTo>
                  <a:pt x="0" y="0"/>
                </a:lnTo>
              </a:path>
              <a:path w="1807209" h="5163185">
                <a:moveTo>
                  <a:pt x="1807050" y="0"/>
                </a:moveTo>
                <a:lnTo>
                  <a:pt x="1807050" y="5163006"/>
                </a:lnTo>
                <a:lnTo>
                  <a:pt x="903461" y="5163006"/>
                </a:lnTo>
              </a:path>
            </a:pathLst>
          </a:custGeom>
          <a:ln w="76317">
            <a:solidFill>
              <a:srgbClr val="FFB700"/>
            </a:solidFill>
          </a:ln>
        </p:spPr>
        <p:txBody>
          <a:bodyPr wrap="square" lIns="0" tIns="0" rIns="0" bIns="0" rtlCol="0"/>
          <a:lstStyle/>
          <a:p>
            <a:endParaRPr/>
          </a:p>
        </p:txBody>
      </p:sp>
      <p:sp>
        <p:nvSpPr>
          <p:cNvPr id="37" name="object 37"/>
          <p:cNvSpPr/>
          <p:nvPr/>
        </p:nvSpPr>
        <p:spPr>
          <a:xfrm>
            <a:off x="0" y="8673122"/>
            <a:ext cx="5295265" cy="1614170"/>
          </a:xfrm>
          <a:custGeom>
            <a:avLst/>
            <a:gdLst/>
            <a:ahLst/>
            <a:cxnLst/>
            <a:rect l="l" t="t" r="r" b="b"/>
            <a:pathLst>
              <a:path w="5295265" h="1614170">
                <a:moveTo>
                  <a:pt x="0" y="1613875"/>
                </a:moveTo>
                <a:lnTo>
                  <a:pt x="0" y="0"/>
                </a:lnTo>
                <a:lnTo>
                  <a:pt x="5295175" y="0"/>
                </a:lnTo>
                <a:lnTo>
                  <a:pt x="5295175" y="1613875"/>
                </a:lnTo>
                <a:lnTo>
                  <a:pt x="0" y="1613875"/>
                </a:lnTo>
                <a:close/>
              </a:path>
            </a:pathLst>
          </a:custGeom>
          <a:solidFill>
            <a:srgbClr val="18181A"/>
          </a:solidFill>
        </p:spPr>
        <p:txBody>
          <a:bodyPr wrap="square" lIns="0" tIns="0" rIns="0" bIns="0" rtlCol="0"/>
          <a:lstStyle/>
          <a:p>
            <a:endParaRPr/>
          </a:p>
        </p:txBody>
      </p:sp>
      <p:sp>
        <p:nvSpPr>
          <p:cNvPr id="38" name="object 38"/>
          <p:cNvSpPr/>
          <p:nvPr/>
        </p:nvSpPr>
        <p:spPr>
          <a:xfrm>
            <a:off x="13680695" y="8673122"/>
            <a:ext cx="4606290" cy="266700"/>
          </a:xfrm>
          <a:custGeom>
            <a:avLst/>
            <a:gdLst/>
            <a:ahLst/>
            <a:cxnLst/>
            <a:rect l="l" t="t" r="r" b="b"/>
            <a:pathLst>
              <a:path w="4606290" h="266700">
                <a:moveTo>
                  <a:pt x="4605782" y="266699"/>
                </a:moveTo>
                <a:lnTo>
                  <a:pt x="0" y="266699"/>
                </a:lnTo>
                <a:lnTo>
                  <a:pt x="0" y="0"/>
                </a:lnTo>
                <a:lnTo>
                  <a:pt x="4605782" y="0"/>
                </a:lnTo>
                <a:lnTo>
                  <a:pt x="4605782" y="266699"/>
                </a:lnTo>
                <a:close/>
              </a:path>
            </a:pathLst>
          </a:custGeom>
          <a:solidFill>
            <a:srgbClr val="86808A"/>
          </a:solidFill>
        </p:spPr>
        <p:txBody>
          <a:bodyPr wrap="square" lIns="0" tIns="0" rIns="0" bIns="0" rtlCol="0"/>
          <a:lstStyle/>
          <a:p>
            <a:endParaRPr/>
          </a:p>
        </p:txBody>
      </p:sp>
      <p:sp>
        <p:nvSpPr>
          <p:cNvPr id="25" name="TextBox 24">
            <a:extLst>
              <a:ext uri="{FF2B5EF4-FFF2-40B4-BE49-F238E27FC236}">
                <a16:creationId xmlns:a16="http://schemas.microsoft.com/office/drawing/2014/main" id="{B4E28AEA-17D6-300A-8A61-4388F9576ABD}"/>
              </a:ext>
            </a:extLst>
          </p:cNvPr>
          <p:cNvSpPr txBox="1"/>
          <p:nvPr/>
        </p:nvSpPr>
        <p:spPr>
          <a:xfrm>
            <a:off x="3142404" y="5259552"/>
            <a:ext cx="7992462" cy="523220"/>
          </a:xfrm>
          <a:prstGeom prst="rect">
            <a:avLst/>
          </a:prstGeom>
          <a:noFill/>
        </p:spPr>
        <p:txBody>
          <a:bodyPr wrap="square" rtlCol="0">
            <a:spAutoFit/>
          </a:bodyPr>
          <a:lstStyle/>
          <a:p>
            <a:r>
              <a:rPr lang="en-CA" sz="2800"/>
              <a:t>Improvements we made based off the first prototype</a:t>
            </a:r>
          </a:p>
        </p:txBody>
      </p:sp>
    </p:spTree>
    <p:extLst>
      <p:ext uri="{BB962C8B-B14F-4D97-AF65-F5344CB8AC3E}">
        <p14:creationId xmlns:p14="http://schemas.microsoft.com/office/powerpoint/2010/main" val="326840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grpSp>
        <p:nvGrpSpPr>
          <p:cNvPr id="3" name="object 3"/>
          <p:cNvGrpSpPr/>
          <p:nvPr/>
        </p:nvGrpSpPr>
        <p:grpSpPr>
          <a:xfrm>
            <a:off x="0" y="1069577"/>
            <a:ext cx="16861155" cy="8157209"/>
            <a:chOff x="0" y="1069577"/>
            <a:chExt cx="16861155" cy="8157209"/>
          </a:xfrm>
        </p:grpSpPr>
        <p:sp>
          <p:nvSpPr>
            <p:cNvPr id="4" name="object 4"/>
            <p:cNvSpPr/>
            <p:nvPr/>
          </p:nvSpPr>
          <p:spPr>
            <a:xfrm>
              <a:off x="1178640" y="1088656"/>
              <a:ext cx="8242300" cy="8119109"/>
            </a:xfrm>
            <a:custGeom>
              <a:avLst/>
              <a:gdLst/>
              <a:ahLst/>
              <a:cxnLst/>
              <a:rect l="l" t="t" r="r" b="b"/>
              <a:pathLst>
                <a:path w="8242300" h="8119109">
                  <a:moveTo>
                    <a:pt x="4121237" y="8118650"/>
                  </a:moveTo>
                  <a:lnTo>
                    <a:pt x="0" y="8118650"/>
                  </a:lnTo>
                  <a:lnTo>
                    <a:pt x="0" y="0"/>
                  </a:lnTo>
                  <a:lnTo>
                    <a:pt x="8241743" y="0"/>
                  </a:lnTo>
                  <a:lnTo>
                    <a:pt x="8241743" y="8118650"/>
                  </a:lnTo>
                  <a:lnTo>
                    <a:pt x="4121237" y="8118650"/>
                  </a:lnTo>
                  <a:close/>
                </a:path>
              </a:pathLst>
            </a:custGeom>
            <a:ln w="38159">
              <a:solidFill>
                <a:srgbClr val="29282C"/>
              </a:solidFill>
            </a:ln>
          </p:spPr>
          <p:txBody>
            <a:bodyPr wrap="square" lIns="0" tIns="0" rIns="0" bIns="0" rtlCol="0"/>
            <a:lstStyle/>
            <a:p>
              <a:endParaRPr/>
            </a:p>
          </p:txBody>
        </p:sp>
        <p:sp>
          <p:nvSpPr>
            <p:cNvPr id="5" name="object 5"/>
            <p:cNvSpPr/>
            <p:nvPr/>
          </p:nvSpPr>
          <p:spPr>
            <a:xfrm>
              <a:off x="0" y="1848955"/>
              <a:ext cx="16861155" cy="6589395"/>
            </a:xfrm>
            <a:custGeom>
              <a:avLst/>
              <a:gdLst/>
              <a:ahLst/>
              <a:cxnLst/>
              <a:rect l="l" t="t" r="r" b="b"/>
              <a:pathLst>
                <a:path w="16861155" h="6589395">
                  <a:moveTo>
                    <a:pt x="16860901" y="0"/>
                  </a:moveTo>
                  <a:lnTo>
                    <a:pt x="0" y="0"/>
                  </a:lnTo>
                  <a:lnTo>
                    <a:pt x="0" y="6589369"/>
                  </a:lnTo>
                  <a:lnTo>
                    <a:pt x="8430437" y="6589369"/>
                  </a:lnTo>
                  <a:lnTo>
                    <a:pt x="16860901" y="6589369"/>
                  </a:lnTo>
                  <a:lnTo>
                    <a:pt x="16860901" y="0"/>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1169279" y="9591838"/>
            <a:ext cx="1590040" cy="394970"/>
            <a:chOff x="1169279" y="9591838"/>
            <a:chExt cx="1590040" cy="394970"/>
          </a:xfrm>
        </p:grpSpPr>
        <p:sp>
          <p:nvSpPr>
            <p:cNvPr id="7" name="object 7"/>
            <p:cNvSpPr/>
            <p:nvPr/>
          </p:nvSpPr>
          <p:spPr>
            <a:xfrm>
              <a:off x="1178640" y="9601197"/>
              <a:ext cx="224790" cy="375920"/>
            </a:xfrm>
            <a:custGeom>
              <a:avLst/>
              <a:gdLst/>
              <a:ahLst/>
              <a:cxnLst/>
              <a:rect l="l" t="t" r="r" b="b"/>
              <a:pathLst>
                <a:path w="224790" h="375920">
                  <a:moveTo>
                    <a:pt x="32393" y="0"/>
                  </a:moveTo>
                  <a:lnTo>
                    <a:pt x="0" y="0"/>
                  </a:lnTo>
                  <a:lnTo>
                    <a:pt x="191512" y="375826"/>
                  </a:lnTo>
                  <a:lnTo>
                    <a:pt x="224621" y="375826"/>
                  </a:lnTo>
                  <a:lnTo>
                    <a:pt x="32393" y="0"/>
                  </a:lnTo>
                  <a:close/>
                </a:path>
              </a:pathLst>
            </a:custGeom>
            <a:solidFill>
              <a:srgbClr val="18181A"/>
            </a:solidFill>
          </p:spPr>
          <p:txBody>
            <a:bodyPr wrap="square" lIns="0" tIns="0" rIns="0" bIns="0" rtlCol="0"/>
            <a:lstStyle/>
            <a:p>
              <a:endParaRPr/>
            </a:p>
          </p:txBody>
        </p:sp>
        <p:sp>
          <p:nvSpPr>
            <p:cNvPr id="8" name="object 8"/>
            <p:cNvSpPr/>
            <p:nvPr/>
          </p:nvSpPr>
          <p:spPr>
            <a:xfrm>
              <a:off x="1178639" y="9601197"/>
              <a:ext cx="224790" cy="375920"/>
            </a:xfrm>
            <a:custGeom>
              <a:avLst/>
              <a:gdLst/>
              <a:ahLst/>
              <a:cxnLst/>
              <a:rect l="l" t="t" r="r" b="b"/>
              <a:pathLst>
                <a:path w="224790" h="375920">
                  <a:moveTo>
                    <a:pt x="0" y="0"/>
                  </a:moveTo>
                  <a:lnTo>
                    <a:pt x="191512" y="375825"/>
                  </a:lnTo>
                  <a:lnTo>
                    <a:pt x="224620" y="375825"/>
                  </a:lnTo>
                  <a:lnTo>
                    <a:pt x="32394" y="0"/>
                  </a:lnTo>
                  <a:lnTo>
                    <a:pt x="0" y="0"/>
                  </a:lnTo>
                  <a:close/>
                </a:path>
              </a:pathLst>
            </a:custGeom>
            <a:ln w="18718">
              <a:solidFill>
                <a:srgbClr val="18181A"/>
              </a:solidFill>
            </a:ln>
          </p:spPr>
          <p:txBody>
            <a:bodyPr wrap="square" lIns="0" tIns="0" rIns="0" bIns="0" rtlCol="0"/>
            <a:lstStyle/>
            <a:p>
              <a:endParaRPr/>
            </a:p>
          </p:txBody>
        </p:sp>
        <p:sp>
          <p:nvSpPr>
            <p:cNvPr id="9" name="object 9"/>
            <p:cNvSpPr/>
            <p:nvPr/>
          </p:nvSpPr>
          <p:spPr>
            <a:xfrm>
              <a:off x="1403261"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0" name="object 10"/>
            <p:cNvSpPr/>
            <p:nvPr/>
          </p:nvSpPr>
          <p:spPr>
            <a:xfrm>
              <a:off x="1403259"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1" name="object 11"/>
            <p:cNvSpPr/>
            <p:nvPr/>
          </p:nvSpPr>
          <p:spPr>
            <a:xfrm>
              <a:off x="1627162"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2" name="object 12"/>
            <p:cNvSpPr/>
            <p:nvPr/>
          </p:nvSpPr>
          <p:spPr>
            <a:xfrm>
              <a:off x="1627156" y="9601197"/>
              <a:ext cx="224790" cy="375920"/>
            </a:xfrm>
            <a:custGeom>
              <a:avLst/>
              <a:gdLst/>
              <a:ahLst/>
              <a:cxnLst/>
              <a:rect l="l" t="t" r="r" b="b"/>
              <a:pathLst>
                <a:path w="224789" h="375920">
                  <a:moveTo>
                    <a:pt x="0" y="0"/>
                  </a:moveTo>
                  <a:lnTo>
                    <a:pt x="191512" y="375825"/>
                  </a:lnTo>
                  <a:lnTo>
                    <a:pt x="224633" y="375825"/>
                  </a:lnTo>
                  <a:lnTo>
                    <a:pt x="32409" y="0"/>
                  </a:lnTo>
                  <a:lnTo>
                    <a:pt x="0" y="0"/>
                  </a:lnTo>
                  <a:close/>
                </a:path>
              </a:pathLst>
            </a:custGeom>
            <a:ln w="18718">
              <a:solidFill>
                <a:srgbClr val="18181A"/>
              </a:solidFill>
            </a:ln>
          </p:spPr>
          <p:txBody>
            <a:bodyPr wrap="square" lIns="0" tIns="0" rIns="0" bIns="0" rtlCol="0"/>
            <a:lstStyle/>
            <a:p>
              <a:endParaRPr/>
            </a:p>
          </p:txBody>
        </p:sp>
        <p:sp>
          <p:nvSpPr>
            <p:cNvPr id="13" name="object 13"/>
            <p:cNvSpPr/>
            <p:nvPr/>
          </p:nvSpPr>
          <p:spPr>
            <a:xfrm>
              <a:off x="1851787" y="9601197"/>
              <a:ext cx="224790" cy="375920"/>
            </a:xfrm>
            <a:custGeom>
              <a:avLst/>
              <a:gdLst/>
              <a:ahLst/>
              <a:cxnLst/>
              <a:rect l="l" t="t" r="r" b="b"/>
              <a:pathLst>
                <a:path w="224789" h="375920">
                  <a:moveTo>
                    <a:pt x="32397" y="0"/>
                  </a:moveTo>
                  <a:lnTo>
                    <a:pt x="0" y="0"/>
                  </a:lnTo>
                  <a:lnTo>
                    <a:pt x="191503" y="375826"/>
                  </a:lnTo>
                  <a:lnTo>
                    <a:pt x="224612" y="375826"/>
                  </a:lnTo>
                  <a:lnTo>
                    <a:pt x="32397" y="0"/>
                  </a:lnTo>
                  <a:close/>
                </a:path>
              </a:pathLst>
            </a:custGeom>
            <a:solidFill>
              <a:srgbClr val="18181A"/>
            </a:solidFill>
          </p:spPr>
          <p:txBody>
            <a:bodyPr wrap="square" lIns="0" tIns="0" rIns="0" bIns="0" rtlCol="0"/>
            <a:lstStyle/>
            <a:p>
              <a:endParaRPr/>
            </a:p>
          </p:txBody>
        </p:sp>
        <p:sp>
          <p:nvSpPr>
            <p:cNvPr id="14" name="object 14"/>
            <p:cNvSpPr/>
            <p:nvPr/>
          </p:nvSpPr>
          <p:spPr>
            <a:xfrm>
              <a:off x="1851789" y="9601197"/>
              <a:ext cx="224790" cy="375920"/>
            </a:xfrm>
            <a:custGeom>
              <a:avLst/>
              <a:gdLst/>
              <a:ahLst/>
              <a:cxnLst/>
              <a:rect l="l" t="t" r="r" b="b"/>
              <a:pathLst>
                <a:path w="224789" h="375920">
                  <a:moveTo>
                    <a:pt x="0" y="0"/>
                  </a:moveTo>
                  <a:lnTo>
                    <a:pt x="191499"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5" name="object 15"/>
            <p:cNvSpPr/>
            <p:nvPr/>
          </p:nvSpPr>
          <p:spPr>
            <a:xfrm>
              <a:off x="2076399" y="9601197"/>
              <a:ext cx="224790" cy="375920"/>
            </a:xfrm>
            <a:custGeom>
              <a:avLst/>
              <a:gdLst/>
              <a:ahLst/>
              <a:cxnLst/>
              <a:rect l="l" t="t" r="r" b="b"/>
              <a:pathLst>
                <a:path w="224789" h="375920">
                  <a:moveTo>
                    <a:pt x="32410" y="0"/>
                  </a:moveTo>
                  <a:lnTo>
                    <a:pt x="0" y="0"/>
                  </a:lnTo>
                  <a:lnTo>
                    <a:pt x="191516" y="375826"/>
                  </a:lnTo>
                  <a:lnTo>
                    <a:pt x="224637" y="375826"/>
                  </a:lnTo>
                  <a:lnTo>
                    <a:pt x="32410" y="0"/>
                  </a:lnTo>
                  <a:close/>
                </a:path>
              </a:pathLst>
            </a:custGeom>
            <a:solidFill>
              <a:srgbClr val="18181A"/>
            </a:solidFill>
          </p:spPr>
          <p:txBody>
            <a:bodyPr wrap="square" lIns="0" tIns="0" rIns="0" bIns="0" rtlCol="0"/>
            <a:lstStyle/>
            <a:p>
              <a:endParaRPr/>
            </a:p>
          </p:txBody>
        </p:sp>
        <p:sp>
          <p:nvSpPr>
            <p:cNvPr id="16" name="object 16"/>
            <p:cNvSpPr/>
            <p:nvPr/>
          </p:nvSpPr>
          <p:spPr>
            <a:xfrm>
              <a:off x="2076410" y="9601197"/>
              <a:ext cx="224790" cy="375920"/>
            </a:xfrm>
            <a:custGeom>
              <a:avLst/>
              <a:gdLst/>
              <a:ahLst/>
              <a:cxnLst/>
              <a:rect l="l" t="t" r="r" b="b"/>
              <a:pathLst>
                <a:path w="224789" h="375920">
                  <a:moveTo>
                    <a:pt x="0" y="0"/>
                  </a:moveTo>
                  <a:lnTo>
                    <a:pt x="191499"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7" name="object 17"/>
            <p:cNvSpPr/>
            <p:nvPr/>
          </p:nvSpPr>
          <p:spPr>
            <a:xfrm>
              <a:off x="2300312"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8" name="object 18"/>
            <p:cNvSpPr/>
            <p:nvPr/>
          </p:nvSpPr>
          <p:spPr>
            <a:xfrm>
              <a:off x="2300307"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9" name="object 19"/>
            <p:cNvSpPr/>
            <p:nvPr/>
          </p:nvSpPr>
          <p:spPr>
            <a:xfrm>
              <a:off x="2524937" y="9601197"/>
              <a:ext cx="224790" cy="375920"/>
            </a:xfrm>
            <a:custGeom>
              <a:avLst/>
              <a:gdLst/>
              <a:ahLst/>
              <a:cxnLst/>
              <a:rect l="l" t="t" r="r" b="b"/>
              <a:pathLst>
                <a:path w="224789" h="375920">
                  <a:moveTo>
                    <a:pt x="32385" y="0"/>
                  </a:moveTo>
                  <a:lnTo>
                    <a:pt x="0" y="0"/>
                  </a:lnTo>
                  <a:lnTo>
                    <a:pt x="191503" y="375826"/>
                  </a:lnTo>
                  <a:lnTo>
                    <a:pt x="224612" y="375826"/>
                  </a:lnTo>
                  <a:lnTo>
                    <a:pt x="32385" y="0"/>
                  </a:lnTo>
                  <a:close/>
                </a:path>
              </a:pathLst>
            </a:custGeom>
            <a:solidFill>
              <a:srgbClr val="18181A"/>
            </a:solidFill>
          </p:spPr>
          <p:txBody>
            <a:bodyPr wrap="square" lIns="0" tIns="0" rIns="0" bIns="0" rtlCol="0"/>
            <a:lstStyle/>
            <a:p>
              <a:endParaRPr/>
            </a:p>
          </p:txBody>
        </p:sp>
        <p:sp>
          <p:nvSpPr>
            <p:cNvPr id="20" name="object 20"/>
            <p:cNvSpPr/>
            <p:nvPr/>
          </p:nvSpPr>
          <p:spPr>
            <a:xfrm>
              <a:off x="2524928"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grpSp>
      <p:sp>
        <p:nvSpPr>
          <p:cNvPr id="21" name="object 21"/>
          <p:cNvSpPr/>
          <p:nvPr/>
        </p:nvSpPr>
        <p:spPr>
          <a:xfrm>
            <a:off x="13680693" y="9778313"/>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29282C"/>
          </a:solidFill>
        </p:spPr>
        <p:txBody>
          <a:bodyPr wrap="square" lIns="0" tIns="0" rIns="0" bIns="0" rtlCol="0"/>
          <a:lstStyle/>
          <a:p>
            <a:endParaRPr/>
          </a:p>
        </p:txBody>
      </p:sp>
      <p:sp>
        <p:nvSpPr>
          <p:cNvPr id="22" name="object 22"/>
          <p:cNvSpPr/>
          <p:nvPr/>
        </p:nvSpPr>
        <p:spPr>
          <a:xfrm>
            <a:off x="13680693" y="9233279"/>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575259"/>
          </a:solidFill>
        </p:spPr>
        <p:txBody>
          <a:bodyPr wrap="square" lIns="0" tIns="0" rIns="0" bIns="0" rtlCol="0"/>
          <a:lstStyle/>
          <a:p>
            <a:endParaRPr/>
          </a:p>
        </p:txBody>
      </p:sp>
      <p:sp>
        <p:nvSpPr>
          <p:cNvPr id="23" name="object 23"/>
          <p:cNvSpPr/>
          <p:nvPr/>
        </p:nvSpPr>
        <p:spPr>
          <a:xfrm>
            <a:off x="0" y="0"/>
            <a:ext cx="5295265" cy="1612265"/>
          </a:xfrm>
          <a:custGeom>
            <a:avLst/>
            <a:gdLst/>
            <a:ahLst/>
            <a:cxnLst/>
            <a:rect l="l" t="t" r="r" b="b"/>
            <a:pathLst>
              <a:path w="5295265" h="1612265">
                <a:moveTo>
                  <a:pt x="5295175" y="0"/>
                </a:moveTo>
                <a:lnTo>
                  <a:pt x="0" y="0"/>
                </a:lnTo>
                <a:lnTo>
                  <a:pt x="0" y="1611997"/>
                </a:lnTo>
                <a:lnTo>
                  <a:pt x="5295175" y="1611997"/>
                </a:lnTo>
                <a:lnTo>
                  <a:pt x="5295175" y="0"/>
                </a:lnTo>
                <a:close/>
              </a:path>
            </a:pathLst>
          </a:custGeom>
          <a:solidFill>
            <a:srgbClr val="18181A"/>
          </a:solidFill>
        </p:spPr>
        <p:txBody>
          <a:bodyPr wrap="square" lIns="0" tIns="0" rIns="0" bIns="0" rtlCol="0"/>
          <a:lstStyle/>
          <a:p>
            <a:endParaRPr/>
          </a:p>
        </p:txBody>
      </p:sp>
      <p:sp>
        <p:nvSpPr>
          <p:cNvPr id="24" name="object 24"/>
          <p:cNvSpPr/>
          <p:nvPr/>
        </p:nvSpPr>
        <p:spPr>
          <a:xfrm>
            <a:off x="15957294" y="0"/>
            <a:ext cx="1807210" cy="5163185"/>
          </a:xfrm>
          <a:custGeom>
            <a:avLst/>
            <a:gdLst/>
            <a:ahLst/>
            <a:cxnLst/>
            <a:rect l="l" t="t" r="r" b="b"/>
            <a:pathLst>
              <a:path w="1807209" h="5163185">
                <a:moveTo>
                  <a:pt x="903597" y="5163020"/>
                </a:moveTo>
                <a:lnTo>
                  <a:pt x="0" y="5163020"/>
                </a:lnTo>
                <a:lnTo>
                  <a:pt x="0" y="0"/>
                </a:lnTo>
              </a:path>
              <a:path w="1807209" h="5163185">
                <a:moveTo>
                  <a:pt x="1807195" y="0"/>
                </a:moveTo>
                <a:lnTo>
                  <a:pt x="1807195" y="5163020"/>
                </a:lnTo>
                <a:lnTo>
                  <a:pt x="903597" y="5163020"/>
                </a:lnTo>
              </a:path>
            </a:pathLst>
          </a:custGeom>
          <a:ln w="76318">
            <a:solidFill>
              <a:srgbClr val="FFB700"/>
            </a:solidFill>
          </a:ln>
        </p:spPr>
        <p:txBody>
          <a:bodyPr wrap="square" lIns="0" tIns="0" rIns="0" bIns="0" rtlCol="0"/>
          <a:lstStyle/>
          <a:p>
            <a:endParaRPr/>
          </a:p>
        </p:txBody>
      </p:sp>
      <p:sp>
        <p:nvSpPr>
          <p:cNvPr id="25" name="object 25"/>
          <p:cNvSpPr/>
          <p:nvPr/>
        </p:nvSpPr>
        <p:spPr>
          <a:xfrm>
            <a:off x="14125716" y="161252"/>
            <a:ext cx="1548130" cy="1525270"/>
          </a:xfrm>
          <a:custGeom>
            <a:avLst/>
            <a:gdLst/>
            <a:ahLst/>
            <a:cxnLst/>
            <a:rect l="l" t="t" r="r" b="b"/>
            <a:pathLst>
              <a:path w="1548130" h="1525270">
                <a:moveTo>
                  <a:pt x="773931" y="1524929"/>
                </a:moveTo>
                <a:lnTo>
                  <a:pt x="0" y="1524929"/>
                </a:lnTo>
                <a:lnTo>
                  <a:pt x="0" y="0"/>
                </a:lnTo>
                <a:lnTo>
                  <a:pt x="1547863" y="0"/>
                </a:lnTo>
                <a:lnTo>
                  <a:pt x="1547863" y="1524929"/>
                </a:lnTo>
                <a:lnTo>
                  <a:pt x="773931" y="1524929"/>
                </a:lnTo>
                <a:close/>
              </a:path>
            </a:pathLst>
          </a:custGeom>
          <a:ln w="38159">
            <a:solidFill>
              <a:srgbClr val="FFFFFF"/>
            </a:solidFill>
          </a:ln>
        </p:spPr>
        <p:txBody>
          <a:bodyPr wrap="square" lIns="0" tIns="0" rIns="0" bIns="0" rtlCol="0"/>
          <a:lstStyle/>
          <a:p>
            <a:endParaRPr/>
          </a:p>
        </p:txBody>
      </p:sp>
      <p:sp>
        <p:nvSpPr>
          <p:cNvPr id="26" name="object 26"/>
          <p:cNvSpPr/>
          <p:nvPr/>
        </p:nvSpPr>
        <p:spPr>
          <a:xfrm>
            <a:off x="13680695" y="8673122"/>
            <a:ext cx="4606290" cy="266700"/>
          </a:xfrm>
          <a:custGeom>
            <a:avLst/>
            <a:gdLst/>
            <a:ahLst/>
            <a:cxnLst/>
            <a:rect l="l" t="t" r="r" b="b"/>
            <a:pathLst>
              <a:path w="4606290" h="266700">
                <a:moveTo>
                  <a:pt x="4605782" y="266699"/>
                </a:moveTo>
                <a:lnTo>
                  <a:pt x="0" y="266699"/>
                </a:lnTo>
                <a:lnTo>
                  <a:pt x="0" y="0"/>
                </a:lnTo>
                <a:lnTo>
                  <a:pt x="4605782" y="0"/>
                </a:lnTo>
                <a:lnTo>
                  <a:pt x="4605782" y="266699"/>
                </a:lnTo>
                <a:close/>
              </a:path>
            </a:pathLst>
          </a:custGeom>
          <a:solidFill>
            <a:srgbClr val="86808A"/>
          </a:solidFill>
        </p:spPr>
        <p:txBody>
          <a:bodyPr wrap="square" lIns="0" tIns="0" rIns="0" bIns="0" rtlCol="0"/>
          <a:lstStyle/>
          <a:p>
            <a:endParaRPr/>
          </a:p>
        </p:txBody>
      </p:sp>
      <p:sp>
        <p:nvSpPr>
          <p:cNvPr id="27" name="object 27"/>
          <p:cNvSpPr txBox="1">
            <a:spLocks noGrp="1"/>
          </p:cNvSpPr>
          <p:nvPr>
            <p:ph type="title"/>
          </p:nvPr>
        </p:nvSpPr>
        <p:spPr>
          <a:xfrm>
            <a:off x="1558925" y="2320169"/>
            <a:ext cx="5137785" cy="939800"/>
          </a:xfrm>
          <a:prstGeom prst="rect">
            <a:avLst/>
          </a:prstGeom>
        </p:spPr>
        <p:txBody>
          <a:bodyPr vert="horz" wrap="square" lIns="0" tIns="12065" rIns="0" bIns="0" rtlCol="0" anchor="t">
            <a:spAutoFit/>
          </a:bodyPr>
          <a:lstStyle/>
          <a:p>
            <a:pPr marL="12700">
              <a:lnSpc>
                <a:spcPct val="100000"/>
              </a:lnSpc>
              <a:spcBef>
                <a:spcPts val="95"/>
              </a:spcBef>
            </a:pPr>
            <a:r>
              <a:rPr lang="en-US" sz="6000" spc="-195">
                <a:latin typeface="Verdana"/>
                <a:ea typeface="Verdana"/>
                <a:cs typeface="Verdana"/>
              </a:rPr>
              <a:t>Problem 1</a:t>
            </a:r>
          </a:p>
        </p:txBody>
      </p:sp>
      <p:sp>
        <p:nvSpPr>
          <p:cNvPr id="28" name="TextBox 27">
            <a:extLst>
              <a:ext uri="{FF2B5EF4-FFF2-40B4-BE49-F238E27FC236}">
                <a16:creationId xmlns:a16="http://schemas.microsoft.com/office/drawing/2014/main" id="{AA514D7F-9D47-8E2F-D008-EC321F1BEA68}"/>
              </a:ext>
            </a:extLst>
          </p:cNvPr>
          <p:cNvSpPr txBox="1"/>
          <p:nvPr/>
        </p:nvSpPr>
        <p:spPr>
          <a:xfrm>
            <a:off x="8071396" y="2374570"/>
            <a:ext cx="6477000" cy="830997"/>
          </a:xfrm>
          <a:prstGeom prst="rect">
            <a:avLst/>
          </a:prstGeom>
          <a:noFill/>
        </p:spPr>
        <p:txBody>
          <a:bodyPr wrap="square" rtlCol="0">
            <a:spAutoFit/>
          </a:bodyPr>
          <a:lstStyle/>
          <a:p>
            <a:r>
              <a:rPr lang="en-CA" sz="4800">
                <a:solidFill>
                  <a:schemeClr val="accent6"/>
                </a:solidFill>
              </a:rPr>
              <a:t>Motor Overheating</a:t>
            </a:r>
          </a:p>
        </p:txBody>
      </p:sp>
      <p:sp>
        <p:nvSpPr>
          <p:cNvPr id="30" name="TextBox 29">
            <a:extLst>
              <a:ext uri="{FF2B5EF4-FFF2-40B4-BE49-F238E27FC236}">
                <a16:creationId xmlns:a16="http://schemas.microsoft.com/office/drawing/2014/main" id="{D4F05063-2559-E143-8FBF-4F2BB11335CA}"/>
              </a:ext>
            </a:extLst>
          </p:cNvPr>
          <p:cNvSpPr txBox="1"/>
          <p:nvPr/>
        </p:nvSpPr>
        <p:spPr>
          <a:xfrm>
            <a:off x="1627156" y="3930650"/>
            <a:ext cx="11409394" cy="4031873"/>
          </a:xfrm>
          <a:prstGeom prst="rect">
            <a:avLst/>
          </a:prstGeom>
          <a:noFill/>
        </p:spPr>
        <p:txBody>
          <a:bodyPr wrap="square" lIns="91440" tIns="45720" rIns="91440" bIns="45720" rtlCol="0" anchor="t">
            <a:spAutoFit/>
          </a:bodyPr>
          <a:lstStyle/>
          <a:p>
            <a:pPr>
              <a:buFont typeface="Arial" panose="020B0604020202020204" pitchFamily="34" charset="0"/>
              <a:buChar char="•"/>
            </a:pPr>
            <a:r>
              <a:rPr lang="en-US" sz="3200" b="0" i="0">
                <a:solidFill>
                  <a:schemeClr val="accent4"/>
                </a:solidFill>
                <a:effectLst/>
                <a:latin typeface="Söhne"/>
              </a:rPr>
              <a:t>Problem Identified: Motor overheating during initial testing</a:t>
            </a:r>
            <a:r>
              <a:rPr lang="en-US" sz="3200">
                <a:solidFill>
                  <a:schemeClr val="accent4"/>
                </a:solidFill>
                <a:latin typeface="Söhne"/>
              </a:rPr>
              <a:t>.</a:t>
            </a:r>
            <a:endParaRPr lang="en-US" sz="3200" b="0" i="0">
              <a:solidFill>
                <a:schemeClr val="accent4"/>
              </a:solidFill>
              <a:effectLst/>
              <a:latin typeface="Söhne"/>
            </a:endParaRPr>
          </a:p>
          <a:p>
            <a:pPr>
              <a:buFont typeface="Arial" panose="020B0604020202020204" pitchFamily="34" charset="0"/>
              <a:buChar char="•"/>
            </a:pPr>
            <a:endParaRPr lang="en-US" sz="3200">
              <a:solidFill>
                <a:schemeClr val="accent4"/>
              </a:solidFill>
              <a:latin typeface="Söhne"/>
            </a:endParaRPr>
          </a:p>
          <a:p>
            <a:pPr>
              <a:buFont typeface="Arial" panose="020B0604020202020204" pitchFamily="34" charset="0"/>
              <a:buChar char="•"/>
            </a:pPr>
            <a:r>
              <a:rPr lang="en-US" sz="3200" b="0" i="0">
                <a:solidFill>
                  <a:schemeClr val="accent4"/>
                </a:solidFill>
                <a:effectLst/>
                <a:latin typeface="Söhne"/>
              </a:rPr>
              <a:t>Our Solution: </a:t>
            </a:r>
            <a:r>
              <a:rPr lang="en-US" sz="3200">
                <a:solidFill>
                  <a:schemeClr val="accent4"/>
                </a:solidFill>
                <a:latin typeface="Söhne"/>
              </a:rPr>
              <a:t>Air-cooling</a:t>
            </a:r>
            <a:r>
              <a:rPr lang="en-US" sz="3200" b="0" i="0">
                <a:solidFill>
                  <a:schemeClr val="accent4"/>
                </a:solidFill>
                <a:effectLst/>
                <a:latin typeface="Söhne"/>
              </a:rPr>
              <a:t> system integration.</a:t>
            </a:r>
            <a:br>
              <a:rPr lang="en-US"/>
            </a:br>
            <a:endParaRPr lang="en-US" sz="3200" b="0" i="0">
              <a:solidFill>
                <a:schemeClr val="accent4"/>
              </a:solidFill>
              <a:effectLst/>
              <a:latin typeface="Söhne"/>
            </a:endParaRPr>
          </a:p>
          <a:p>
            <a:pPr>
              <a:buFont typeface="Arial" panose="020B0604020202020204" pitchFamily="34" charset="0"/>
              <a:buChar char="•"/>
            </a:pPr>
            <a:r>
              <a:rPr lang="en-US" sz="3200" b="0" i="0">
                <a:solidFill>
                  <a:schemeClr val="accent4"/>
                </a:solidFill>
                <a:effectLst/>
                <a:latin typeface="Söhne"/>
              </a:rPr>
              <a:t>Implementation: Small fan positioned above the motor.</a:t>
            </a:r>
            <a:br>
              <a:rPr lang="en-US" sz="3200">
                <a:solidFill>
                  <a:schemeClr val="accent4"/>
                </a:solidFill>
                <a:latin typeface="Söhne"/>
              </a:rPr>
            </a:br>
            <a:endParaRPr lang="en-US" sz="3200" b="0" i="0">
              <a:solidFill>
                <a:schemeClr val="accent4"/>
              </a:solidFill>
              <a:effectLst/>
              <a:latin typeface="Söhne"/>
            </a:endParaRPr>
          </a:p>
          <a:p>
            <a:pPr>
              <a:buFont typeface="Arial" panose="020B0604020202020204" pitchFamily="34" charset="0"/>
              <a:buChar char="•"/>
            </a:pPr>
            <a:r>
              <a:rPr lang="en-US" sz="3200" b="0" i="0">
                <a:solidFill>
                  <a:schemeClr val="accent4"/>
                </a:solidFill>
                <a:effectLst/>
                <a:latin typeface="Söhne"/>
              </a:rPr>
              <a:t>Outcome</a:t>
            </a:r>
            <a:r>
              <a:rPr lang="en-US" sz="3200">
                <a:solidFill>
                  <a:schemeClr val="accent4"/>
                </a:solidFill>
                <a:latin typeface="Söhne"/>
              </a:rPr>
              <a:t> &amp; Result</a:t>
            </a:r>
            <a:r>
              <a:rPr lang="en-US" sz="3200" b="0" i="0">
                <a:solidFill>
                  <a:schemeClr val="accent4"/>
                </a:solidFill>
                <a:effectLst/>
                <a:latin typeface="Söhne"/>
              </a:rPr>
              <a:t>: Effective regulation of motor temperature, ensuring optimal </a:t>
            </a:r>
            <a:r>
              <a:rPr lang="en-US" sz="3200">
                <a:solidFill>
                  <a:schemeClr val="accent4"/>
                </a:solidFill>
                <a:latin typeface="Söhne"/>
              </a:rPr>
              <a:t>performance </a:t>
            </a:r>
            <a:endParaRPr lang="en-US" sz="3200" b="0" i="0">
              <a:solidFill>
                <a:schemeClr val="accent4"/>
              </a:solidFill>
              <a:effectLst/>
              <a:latin typeface="Söhne"/>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grpSp>
        <p:nvGrpSpPr>
          <p:cNvPr id="3" name="object 3"/>
          <p:cNvGrpSpPr/>
          <p:nvPr/>
        </p:nvGrpSpPr>
        <p:grpSpPr>
          <a:xfrm>
            <a:off x="0" y="1069577"/>
            <a:ext cx="16861155" cy="8157209"/>
            <a:chOff x="0" y="1069577"/>
            <a:chExt cx="16861155" cy="8157209"/>
          </a:xfrm>
        </p:grpSpPr>
        <p:sp>
          <p:nvSpPr>
            <p:cNvPr id="4" name="object 4"/>
            <p:cNvSpPr/>
            <p:nvPr/>
          </p:nvSpPr>
          <p:spPr>
            <a:xfrm>
              <a:off x="1178640" y="1088656"/>
              <a:ext cx="8242300" cy="8119109"/>
            </a:xfrm>
            <a:custGeom>
              <a:avLst/>
              <a:gdLst/>
              <a:ahLst/>
              <a:cxnLst/>
              <a:rect l="l" t="t" r="r" b="b"/>
              <a:pathLst>
                <a:path w="8242300" h="8119109">
                  <a:moveTo>
                    <a:pt x="4121237" y="8118650"/>
                  </a:moveTo>
                  <a:lnTo>
                    <a:pt x="0" y="8118650"/>
                  </a:lnTo>
                  <a:lnTo>
                    <a:pt x="0" y="0"/>
                  </a:lnTo>
                  <a:lnTo>
                    <a:pt x="8241743" y="0"/>
                  </a:lnTo>
                  <a:lnTo>
                    <a:pt x="8241743" y="8118650"/>
                  </a:lnTo>
                  <a:lnTo>
                    <a:pt x="4121237" y="8118650"/>
                  </a:lnTo>
                  <a:close/>
                </a:path>
              </a:pathLst>
            </a:custGeom>
            <a:ln w="38159">
              <a:solidFill>
                <a:srgbClr val="29282C"/>
              </a:solidFill>
            </a:ln>
          </p:spPr>
          <p:txBody>
            <a:bodyPr wrap="square" lIns="0" tIns="0" rIns="0" bIns="0" rtlCol="0"/>
            <a:lstStyle/>
            <a:p>
              <a:endParaRPr/>
            </a:p>
          </p:txBody>
        </p:sp>
        <p:sp>
          <p:nvSpPr>
            <p:cNvPr id="5" name="object 5"/>
            <p:cNvSpPr/>
            <p:nvPr/>
          </p:nvSpPr>
          <p:spPr>
            <a:xfrm>
              <a:off x="0" y="1848955"/>
              <a:ext cx="16861155" cy="6589395"/>
            </a:xfrm>
            <a:custGeom>
              <a:avLst/>
              <a:gdLst/>
              <a:ahLst/>
              <a:cxnLst/>
              <a:rect l="l" t="t" r="r" b="b"/>
              <a:pathLst>
                <a:path w="16861155" h="6589395">
                  <a:moveTo>
                    <a:pt x="16860901" y="0"/>
                  </a:moveTo>
                  <a:lnTo>
                    <a:pt x="0" y="0"/>
                  </a:lnTo>
                  <a:lnTo>
                    <a:pt x="0" y="6589369"/>
                  </a:lnTo>
                  <a:lnTo>
                    <a:pt x="8430437" y="6589369"/>
                  </a:lnTo>
                  <a:lnTo>
                    <a:pt x="16860901" y="6589369"/>
                  </a:lnTo>
                  <a:lnTo>
                    <a:pt x="16860901" y="0"/>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1169279" y="9591838"/>
            <a:ext cx="1590040" cy="394970"/>
            <a:chOff x="1169279" y="9591838"/>
            <a:chExt cx="1590040" cy="394970"/>
          </a:xfrm>
        </p:grpSpPr>
        <p:sp>
          <p:nvSpPr>
            <p:cNvPr id="7" name="object 7"/>
            <p:cNvSpPr/>
            <p:nvPr/>
          </p:nvSpPr>
          <p:spPr>
            <a:xfrm>
              <a:off x="1178640" y="9601197"/>
              <a:ext cx="224790" cy="375920"/>
            </a:xfrm>
            <a:custGeom>
              <a:avLst/>
              <a:gdLst/>
              <a:ahLst/>
              <a:cxnLst/>
              <a:rect l="l" t="t" r="r" b="b"/>
              <a:pathLst>
                <a:path w="224790" h="375920">
                  <a:moveTo>
                    <a:pt x="32393" y="0"/>
                  </a:moveTo>
                  <a:lnTo>
                    <a:pt x="0" y="0"/>
                  </a:lnTo>
                  <a:lnTo>
                    <a:pt x="191512" y="375826"/>
                  </a:lnTo>
                  <a:lnTo>
                    <a:pt x="224621" y="375826"/>
                  </a:lnTo>
                  <a:lnTo>
                    <a:pt x="32393" y="0"/>
                  </a:lnTo>
                  <a:close/>
                </a:path>
              </a:pathLst>
            </a:custGeom>
            <a:solidFill>
              <a:srgbClr val="18181A"/>
            </a:solidFill>
          </p:spPr>
          <p:txBody>
            <a:bodyPr wrap="square" lIns="0" tIns="0" rIns="0" bIns="0" rtlCol="0"/>
            <a:lstStyle/>
            <a:p>
              <a:endParaRPr/>
            </a:p>
          </p:txBody>
        </p:sp>
        <p:sp>
          <p:nvSpPr>
            <p:cNvPr id="8" name="object 8"/>
            <p:cNvSpPr/>
            <p:nvPr/>
          </p:nvSpPr>
          <p:spPr>
            <a:xfrm>
              <a:off x="1178639" y="9601197"/>
              <a:ext cx="224790" cy="375920"/>
            </a:xfrm>
            <a:custGeom>
              <a:avLst/>
              <a:gdLst/>
              <a:ahLst/>
              <a:cxnLst/>
              <a:rect l="l" t="t" r="r" b="b"/>
              <a:pathLst>
                <a:path w="224790" h="375920">
                  <a:moveTo>
                    <a:pt x="0" y="0"/>
                  </a:moveTo>
                  <a:lnTo>
                    <a:pt x="191512" y="375825"/>
                  </a:lnTo>
                  <a:lnTo>
                    <a:pt x="224620" y="375825"/>
                  </a:lnTo>
                  <a:lnTo>
                    <a:pt x="32394" y="0"/>
                  </a:lnTo>
                  <a:lnTo>
                    <a:pt x="0" y="0"/>
                  </a:lnTo>
                  <a:close/>
                </a:path>
              </a:pathLst>
            </a:custGeom>
            <a:ln w="18718">
              <a:solidFill>
                <a:srgbClr val="18181A"/>
              </a:solidFill>
            </a:ln>
          </p:spPr>
          <p:txBody>
            <a:bodyPr wrap="square" lIns="0" tIns="0" rIns="0" bIns="0" rtlCol="0"/>
            <a:lstStyle/>
            <a:p>
              <a:endParaRPr/>
            </a:p>
          </p:txBody>
        </p:sp>
        <p:sp>
          <p:nvSpPr>
            <p:cNvPr id="9" name="object 9"/>
            <p:cNvSpPr/>
            <p:nvPr/>
          </p:nvSpPr>
          <p:spPr>
            <a:xfrm>
              <a:off x="1403261"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0" name="object 10"/>
            <p:cNvSpPr/>
            <p:nvPr/>
          </p:nvSpPr>
          <p:spPr>
            <a:xfrm>
              <a:off x="1403259"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1" name="object 11"/>
            <p:cNvSpPr/>
            <p:nvPr/>
          </p:nvSpPr>
          <p:spPr>
            <a:xfrm>
              <a:off x="1627162"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2" name="object 12"/>
            <p:cNvSpPr/>
            <p:nvPr/>
          </p:nvSpPr>
          <p:spPr>
            <a:xfrm>
              <a:off x="1627156" y="9601197"/>
              <a:ext cx="224790" cy="375920"/>
            </a:xfrm>
            <a:custGeom>
              <a:avLst/>
              <a:gdLst/>
              <a:ahLst/>
              <a:cxnLst/>
              <a:rect l="l" t="t" r="r" b="b"/>
              <a:pathLst>
                <a:path w="224789" h="375920">
                  <a:moveTo>
                    <a:pt x="0" y="0"/>
                  </a:moveTo>
                  <a:lnTo>
                    <a:pt x="191512" y="375825"/>
                  </a:lnTo>
                  <a:lnTo>
                    <a:pt x="224633" y="375825"/>
                  </a:lnTo>
                  <a:lnTo>
                    <a:pt x="32409" y="0"/>
                  </a:lnTo>
                  <a:lnTo>
                    <a:pt x="0" y="0"/>
                  </a:lnTo>
                  <a:close/>
                </a:path>
              </a:pathLst>
            </a:custGeom>
            <a:ln w="18718">
              <a:solidFill>
                <a:srgbClr val="18181A"/>
              </a:solidFill>
            </a:ln>
          </p:spPr>
          <p:txBody>
            <a:bodyPr wrap="square" lIns="0" tIns="0" rIns="0" bIns="0" rtlCol="0"/>
            <a:lstStyle/>
            <a:p>
              <a:endParaRPr/>
            </a:p>
          </p:txBody>
        </p:sp>
        <p:sp>
          <p:nvSpPr>
            <p:cNvPr id="13" name="object 13"/>
            <p:cNvSpPr/>
            <p:nvPr/>
          </p:nvSpPr>
          <p:spPr>
            <a:xfrm>
              <a:off x="1851787" y="9601197"/>
              <a:ext cx="224790" cy="375920"/>
            </a:xfrm>
            <a:custGeom>
              <a:avLst/>
              <a:gdLst/>
              <a:ahLst/>
              <a:cxnLst/>
              <a:rect l="l" t="t" r="r" b="b"/>
              <a:pathLst>
                <a:path w="224789" h="375920">
                  <a:moveTo>
                    <a:pt x="32397" y="0"/>
                  </a:moveTo>
                  <a:lnTo>
                    <a:pt x="0" y="0"/>
                  </a:lnTo>
                  <a:lnTo>
                    <a:pt x="191503" y="375826"/>
                  </a:lnTo>
                  <a:lnTo>
                    <a:pt x="224612" y="375826"/>
                  </a:lnTo>
                  <a:lnTo>
                    <a:pt x="32397" y="0"/>
                  </a:lnTo>
                  <a:close/>
                </a:path>
              </a:pathLst>
            </a:custGeom>
            <a:solidFill>
              <a:srgbClr val="18181A"/>
            </a:solidFill>
          </p:spPr>
          <p:txBody>
            <a:bodyPr wrap="square" lIns="0" tIns="0" rIns="0" bIns="0" rtlCol="0"/>
            <a:lstStyle/>
            <a:p>
              <a:endParaRPr/>
            </a:p>
          </p:txBody>
        </p:sp>
        <p:sp>
          <p:nvSpPr>
            <p:cNvPr id="14" name="object 14"/>
            <p:cNvSpPr/>
            <p:nvPr/>
          </p:nvSpPr>
          <p:spPr>
            <a:xfrm>
              <a:off x="1851789" y="9601197"/>
              <a:ext cx="224790" cy="375920"/>
            </a:xfrm>
            <a:custGeom>
              <a:avLst/>
              <a:gdLst/>
              <a:ahLst/>
              <a:cxnLst/>
              <a:rect l="l" t="t" r="r" b="b"/>
              <a:pathLst>
                <a:path w="224789" h="375920">
                  <a:moveTo>
                    <a:pt x="0" y="0"/>
                  </a:moveTo>
                  <a:lnTo>
                    <a:pt x="191499"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5" name="object 15"/>
            <p:cNvSpPr/>
            <p:nvPr/>
          </p:nvSpPr>
          <p:spPr>
            <a:xfrm>
              <a:off x="2076399" y="9601197"/>
              <a:ext cx="224790" cy="375920"/>
            </a:xfrm>
            <a:custGeom>
              <a:avLst/>
              <a:gdLst/>
              <a:ahLst/>
              <a:cxnLst/>
              <a:rect l="l" t="t" r="r" b="b"/>
              <a:pathLst>
                <a:path w="224789" h="375920">
                  <a:moveTo>
                    <a:pt x="32410" y="0"/>
                  </a:moveTo>
                  <a:lnTo>
                    <a:pt x="0" y="0"/>
                  </a:lnTo>
                  <a:lnTo>
                    <a:pt x="191516" y="375826"/>
                  </a:lnTo>
                  <a:lnTo>
                    <a:pt x="224637" y="375826"/>
                  </a:lnTo>
                  <a:lnTo>
                    <a:pt x="32410" y="0"/>
                  </a:lnTo>
                  <a:close/>
                </a:path>
              </a:pathLst>
            </a:custGeom>
            <a:solidFill>
              <a:srgbClr val="18181A"/>
            </a:solidFill>
          </p:spPr>
          <p:txBody>
            <a:bodyPr wrap="square" lIns="0" tIns="0" rIns="0" bIns="0" rtlCol="0"/>
            <a:lstStyle/>
            <a:p>
              <a:endParaRPr/>
            </a:p>
          </p:txBody>
        </p:sp>
        <p:sp>
          <p:nvSpPr>
            <p:cNvPr id="16" name="object 16"/>
            <p:cNvSpPr/>
            <p:nvPr/>
          </p:nvSpPr>
          <p:spPr>
            <a:xfrm>
              <a:off x="2076410" y="9601197"/>
              <a:ext cx="224790" cy="375920"/>
            </a:xfrm>
            <a:custGeom>
              <a:avLst/>
              <a:gdLst/>
              <a:ahLst/>
              <a:cxnLst/>
              <a:rect l="l" t="t" r="r" b="b"/>
              <a:pathLst>
                <a:path w="224789" h="375920">
                  <a:moveTo>
                    <a:pt x="0" y="0"/>
                  </a:moveTo>
                  <a:lnTo>
                    <a:pt x="191499"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7" name="object 17"/>
            <p:cNvSpPr/>
            <p:nvPr/>
          </p:nvSpPr>
          <p:spPr>
            <a:xfrm>
              <a:off x="2300312"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8" name="object 18"/>
            <p:cNvSpPr/>
            <p:nvPr/>
          </p:nvSpPr>
          <p:spPr>
            <a:xfrm>
              <a:off x="2300307"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9" name="object 19"/>
            <p:cNvSpPr/>
            <p:nvPr/>
          </p:nvSpPr>
          <p:spPr>
            <a:xfrm>
              <a:off x="2524937" y="9601197"/>
              <a:ext cx="224790" cy="375920"/>
            </a:xfrm>
            <a:custGeom>
              <a:avLst/>
              <a:gdLst/>
              <a:ahLst/>
              <a:cxnLst/>
              <a:rect l="l" t="t" r="r" b="b"/>
              <a:pathLst>
                <a:path w="224789" h="375920">
                  <a:moveTo>
                    <a:pt x="32385" y="0"/>
                  </a:moveTo>
                  <a:lnTo>
                    <a:pt x="0" y="0"/>
                  </a:lnTo>
                  <a:lnTo>
                    <a:pt x="191503" y="375826"/>
                  </a:lnTo>
                  <a:lnTo>
                    <a:pt x="224612" y="375826"/>
                  </a:lnTo>
                  <a:lnTo>
                    <a:pt x="32385" y="0"/>
                  </a:lnTo>
                  <a:close/>
                </a:path>
              </a:pathLst>
            </a:custGeom>
            <a:solidFill>
              <a:srgbClr val="18181A"/>
            </a:solidFill>
          </p:spPr>
          <p:txBody>
            <a:bodyPr wrap="square" lIns="0" tIns="0" rIns="0" bIns="0" rtlCol="0"/>
            <a:lstStyle/>
            <a:p>
              <a:endParaRPr/>
            </a:p>
          </p:txBody>
        </p:sp>
        <p:sp>
          <p:nvSpPr>
            <p:cNvPr id="20" name="object 20"/>
            <p:cNvSpPr/>
            <p:nvPr/>
          </p:nvSpPr>
          <p:spPr>
            <a:xfrm>
              <a:off x="2524928"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grpSp>
      <p:sp>
        <p:nvSpPr>
          <p:cNvPr id="21" name="object 21"/>
          <p:cNvSpPr/>
          <p:nvPr/>
        </p:nvSpPr>
        <p:spPr>
          <a:xfrm>
            <a:off x="13680693" y="9778313"/>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29282C"/>
          </a:solidFill>
        </p:spPr>
        <p:txBody>
          <a:bodyPr wrap="square" lIns="0" tIns="0" rIns="0" bIns="0" rtlCol="0"/>
          <a:lstStyle/>
          <a:p>
            <a:endParaRPr/>
          </a:p>
        </p:txBody>
      </p:sp>
      <p:sp>
        <p:nvSpPr>
          <p:cNvPr id="22" name="object 22"/>
          <p:cNvSpPr/>
          <p:nvPr/>
        </p:nvSpPr>
        <p:spPr>
          <a:xfrm>
            <a:off x="13680693" y="9233279"/>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575259"/>
          </a:solidFill>
        </p:spPr>
        <p:txBody>
          <a:bodyPr wrap="square" lIns="0" tIns="0" rIns="0" bIns="0" rtlCol="0"/>
          <a:lstStyle/>
          <a:p>
            <a:endParaRPr/>
          </a:p>
        </p:txBody>
      </p:sp>
      <p:sp>
        <p:nvSpPr>
          <p:cNvPr id="23" name="object 23"/>
          <p:cNvSpPr/>
          <p:nvPr/>
        </p:nvSpPr>
        <p:spPr>
          <a:xfrm>
            <a:off x="0" y="0"/>
            <a:ext cx="5295265" cy="1612265"/>
          </a:xfrm>
          <a:custGeom>
            <a:avLst/>
            <a:gdLst/>
            <a:ahLst/>
            <a:cxnLst/>
            <a:rect l="l" t="t" r="r" b="b"/>
            <a:pathLst>
              <a:path w="5295265" h="1612265">
                <a:moveTo>
                  <a:pt x="5295175" y="0"/>
                </a:moveTo>
                <a:lnTo>
                  <a:pt x="0" y="0"/>
                </a:lnTo>
                <a:lnTo>
                  <a:pt x="0" y="1611997"/>
                </a:lnTo>
                <a:lnTo>
                  <a:pt x="5295175" y="1611997"/>
                </a:lnTo>
                <a:lnTo>
                  <a:pt x="5295175" y="0"/>
                </a:lnTo>
                <a:close/>
              </a:path>
            </a:pathLst>
          </a:custGeom>
          <a:solidFill>
            <a:srgbClr val="18181A"/>
          </a:solidFill>
        </p:spPr>
        <p:txBody>
          <a:bodyPr wrap="square" lIns="0" tIns="0" rIns="0" bIns="0" rtlCol="0"/>
          <a:lstStyle/>
          <a:p>
            <a:endParaRPr/>
          </a:p>
        </p:txBody>
      </p:sp>
      <p:sp>
        <p:nvSpPr>
          <p:cNvPr id="24" name="object 24"/>
          <p:cNvSpPr/>
          <p:nvPr/>
        </p:nvSpPr>
        <p:spPr>
          <a:xfrm>
            <a:off x="15957294" y="0"/>
            <a:ext cx="1807210" cy="5163185"/>
          </a:xfrm>
          <a:custGeom>
            <a:avLst/>
            <a:gdLst/>
            <a:ahLst/>
            <a:cxnLst/>
            <a:rect l="l" t="t" r="r" b="b"/>
            <a:pathLst>
              <a:path w="1807209" h="5163185">
                <a:moveTo>
                  <a:pt x="903597" y="5163020"/>
                </a:moveTo>
                <a:lnTo>
                  <a:pt x="0" y="5163020"/>
                </a:lnTo>
                <a:lnTo>
                  <a:pt x="0" y="0"/>
                </a:lnTo>
              </a:path>
              <a:path w="1807209" h="5163185">
                <a:moveTo>
                  <a:pt x="1807195" y="0"/>
                </a:moveTo>
                <a:lnTo>
                  <a:pt x="1807195" y="5163020"/>
                </a:lnTo>
                <a:lnTo>
                  <a:pt x="903597" y="5163020"/>
                </a:lnTo>
              </a:path>
            </a:pathLst>
          </a:custGeom>
          <a:ln w="76318">
            <a:solidFill>
              <a:srgbClr val="FFB700"/>
            </a:solidFill>
          </a:ln>
        </p:spPr>
        <p:txBody>
          <a:bodyPr wrap="square" lIns="0" tIns="0" rIns="0" bIns="0" rtlCol="0"/>
          <a:lstStyle/>
          <a:p>
            <a:endParaRPr/>
          </a:p>
        </p:txBody>
      </p:sp>
      <p:sp>
        <p:nvSpPr>
          <p:cNvPr id="25" name="object 25"/>
          <p:cNvSpPr/>
          <p:nvPr/>
        </p:nvSpPr>
        <p:spPr>
          <a:xfrm>
            <a:off x="14125716" y="161252"/>
            <a:ext cx="1548130" cy="1525270"/>
          </a:xfrm>
          <a:custGeom>
            <a:avLst/>
            <a:gdLst/>
            <a:ahLst/>
            <a:cxnLst/>
            <a:rect l="l" t="t" r="r" b="b"/>
            <a:pathLst>
              <a:path w="1548130" h="1525270">
                <a:moveTo>
                  <a:pt x="773931" y="1524929"/>
                </a:moveTo>
                <a:lnTo>
                  <a:pt x="0" y="1524929"/>
                </a:lnTo>
                <a:lnTo>
                  <a:pt x="0" y="0"/>
                </a:lnTo>
                <a:lnTo>
                  <a:pt x="1547863" y="0"/>
                </a:lnTo>
                <a:lnTo>
                  <a:pt x="1547863" y="1524929"/>
                </a:lnTo>
                <a:lnTo>
                  <a:pt x="773931" y="1524929"/>
                </a:lnTo>
                <a:close/>
              </a:path>
            </a:pathLst>
          </a:custGeom>
          <a:ln w="38159">
            <a:solidFill>
              <a:srgbClr val="FFFFFF"/>
            </a:solidFill>
          </a:ln>
        </p:spPr>
        <p:txBody>
          <a:bodyPr wrap="square" lIns="0" tIns="0" rIns="0" bIns="0" rtlCol="0"/>
          <a:lstStyle/>
          <a:p>
            <a:endParaRPr/>
          </a:p>
        </p:txBody>
      </p:sp>
      <p:sp>
        <p:nvSpPr>
          <p:cNvPr id="26" name="object 26"/>
          <p:cNvSpPr/>
          <p:nvPr/>
        </p:nvSpPr>
        <p:spPr>
          <a:xfrm>
            <a:off x="13680695" y="8673122"/>
            <a:ext cx="4606290" cy="266700"/>
          </a:xfrm>
          <a:custGeom>
            <a:avLst/>
            <a:gdLst/>
            <a:ahLst/>
            <a:cxnLst/>
            <a:rect l="l" t="t" r="r" b="b"/>
            <a:pathLst>
              <a:path w="4606290" h="266700">
                <a:moveTo>
                  <a:pt x="4605782" y="266699"/>
                </a:moveTo>
                <a:lnTo>
                  <a:pt x="0" y="266699"/>
                </a:lnTo>
                <a:lnTo>
                  <a:pt x="0" y="0"/>
                </a:lnTo>
                <a:lnTo>
                  <a:pt x="4605782" y="0"/>
                </a:lnTo>
                <a:lnTo>
                  <a:pt x="4605782" y="266699"/>
                </a:lnTo>
                <a:close/>
              </a:path>
            </a:pathLst>
          </a:custGeom>
          <a:solidFill>
            <a:srgbClr val="86808A"/>
          </a:solidFill>
        </p:spPr>
        <p:txBody>
          <a:bodyPr wrap="square" lIns="0" tIns="0" rIns="0" bIns="0" rtlCol="0"/>
          <a:lstStyle/>
          <a:p>
            <a:endParaRPr/>
          </a:p>
        </p:txBody>
      </p:sp>
      <p:sp>
        <p:nvSpPr>
          <p:cNvPr id="27" name="object 27"/>
          <p:cNvSpPr txBox="1">
            <a:spLocks noGrp="1"/>
          </p:cNvSpPr>
          <p:nvPr>
            <p:ph type="title"/>
          </p:nvPr>
        </p:nvSpPr>
        <p:spPr>
          <a:xfrm>
            <a:off x="1558925" y="2320169"/>
            <a:ext cx="5137785" cy="939800"/>
          </a:xfrm>
          <a:prstGeom prst="rect">
            <a:avLst/>
          </a:prstGeom>
        </p:spPr>
        <p:txBody>
          <a:bodyPr vert="horz" wrap="square" lIns="0" tIns="12065" rIns="0" bIns="0" rtlCol="0" anchor="t">
            <a:spAutoFit/>
          </a:bodyPr>
          <a:lstStyle/>
          <a:p>
            <a:pPr marL="12700">
              <a:lnSpc>
                <a:spcPct val="100000"/>
              </a:lnSpc>
              <a:spcBef>
                <a:spcPts val="95"/>
              </a:spcBef>
            </a:pPr>
            <a:r>
              <a:rPr lang="en-US" sz="6000" spc="-195">
                <a:latin typeface="Verdana"/>
                <a:ea typeface="Verdana"/>
                <a:cs typeface="Verdana"/>
              </a:rPr>
              <a:t>Problem 2</a:t>
            </a:r>
          </a:p>
        </p:txBody>
      </p:sp>
      <p:sp>
        <p:nvSpPr>
          <p:cNvPr id="28" name="TextBox 27">
            <a:extLst>
              <a:ext uri="{FF2B5EF4-FFF2-40B4-BE49-F238E27FC236}">
                <a16:creationId xmlns:a16="http://schemas.microsoft.com/office/drawing/2014/main" id="{AA514D7F-9D47-8E2F-D008-EC321F1BEA68}"/>
              </a:ext>
            </a:extLst>
          </p:cNvPr>
          <p:cNvSpPr txBox="1"/>
          <p:nvPr/>
        </p:nvSpPr>
        <p:spPr>
          <a:xfrm>
            <a:off x="7859078" y="2374570"/>
            <a:ext cx="6477000" cy="830997"/>
          </a:xfrm>
          <a:prstGeom prst="rect">
            <a:avLst/>
          </a:prstGeom>
          <a:noFill/>
        </p:spPr>
        <p:txBody>
          <a:bodyPr wrap="square" rtlCol="0">
            <a:spAutoFit/>
          </a:bodyPr>
          <a:lstStyle/>
          <a:p>
            <a:r>
              <a:rPr lang="en-CA" sz="4800">
                <a:solidFill>
                  <a:schemeClr val="accent6"/>
                </a:solidFill>
              </a:rPr>
              <a:t>Sample resisting rotation</a:t>
            </a:r>
          </a:p>
        </p:txBody>
      </p:sp>
      <p:sp>
        <p:nvSpPr>
          <p:cNvPr id="36" name="TextBox 35">
            <a:extLst>
              <a:ext uri="{FF2B5EF4-FFF2-40B4-BE49-F238E27FC236}">
                <a16:creationId xmlns:a16="http://schemas.microsoft.com/office/drawing/2014/main" id="{972313CB-5761-C926-6A06-FB76C2323CDA}"/>
              </a:ext>
            </a:extLst>
          </p:cNvPr>
          <p:cNvSpPr txBox="1"/>
          <p:nvPr/>
        </p:nvSpPr>
        <p:spPr>
          <a:xfrm>
            <a:off x="1627156" y="3702050"/>
            <a:ext cx="12323794" cy="5078313"/>
          </a:xfrm>
          <a:prstGeom prst="rect">
            <a:avLst/>
          </a:prstGeom>
          <a:noFill/>
        </p:spPr>
        <p:txBody>
          <a:bodyPr wrap="square" lIns="91440" tIns="45720" rIns="91440" bIns="45720" rtlCol="0" anchor="t">
            <a:spAutoFit/>
          </a:bodyPr>
          <a:lstStyle/>
          <a:p>
            <a:pPr algn="l">
              <a:buFont typeface="Arial" panose="020B0604020202020204" pitchFamily="34" charset="0"/>
              <a:buChar char="•"/>
            </a:pPr>
            <a:r>
              <a:rPr lang="en-US" sz="3200" b="0" i="0">
                <a:solidFill>
                  <a:schemeClr val="accent4"/>
                </a:solidFill>
                <a:effectLst/>
                <a:latin typeface="Söhne"/>
              </a:rPr>
              <a:t>Problem Identified: Inconsistent sample rotation due to misfit</a:t>
            </a:r>
            <a:r>
              <a:rPr lang="en-US" sz="3200">
                <a:solidFill>
                  <a:schemeClr val="accent4"/>
                </a:solidFill>
                <a:latin typeface="Söhne"/>
              </a:rPr>
              <a:t>.</a:t>
            </a:r>
            <a:endParaRPr lang="en-US" sz="3200" b="0" i="0">
              <a:solidFill>
                <a:schemeClr val="accent4"/>
              </a:solidFill>
              <a:effectLst/>
              <a:latin typeface="Söhne"/>
            </a:endParaRPr>
          </a:p>
          <a:p>
            <a:pPr algn="l">
              <a:buFont typeface="Arial" panose="020B0604020202020204" pitchFamily="34" charset="0"/>
              <a:buChar char="•"/>
            </a:pPr>
            <a:endParaRPr lang="en-US" sz="3200" b="0" i="0">
              <a:solidFill>
                <a:schemeClr val="accent4"/>
              </a:solidFill>
              <a:effectLst/>
              <a:latin typeface="Söhne"/>
            </a:endParaRPr>
          </a:p>
          <a:p>
            <a:pPr>
              <a:buFont typeface="Arial" panose="020B0604020202020204" pitchFamily="34" charset="0"/>
              <a:buChar char="•"/>
            </a:pPr>
            <a:r>
              <a:rPr lang="en-US" sz="3200" b="0" i="0">
                <a:solidFill>
                  <a:schemeClr val="accent4"/>
                </a:solidFill>
                <a:effectLst/>
                <a:latin typeface="Söhne"/>
              </a:rPr>
              <a:t>Our Solution: Modification to container cover using laser cutting.</a:t>
            </a:r>
            <a:br>
              <a:rPr lang="en-US" sz="3200">
                <a:latin typeface="Söhne"/>
              </a:rPr>
            </a:br>
            <a:endParaRPr lang="en-US" sz="3200" b="0" i="0">
              <a:solidFill>
                <a:schemeClr val="accent4"/>
              </a:solidFill>
              <a:effectLst/>
              <a:latin typeface="Söhne"/>
            </a:endParaRPr>
          </a:p>
          <a:p>
            <a:pPr>
              <a:buFont typeface="Arial" panose="020B0604020202020204" pitchFamily="34" charset="0"/>
              <a:buChar char="•"/>
            </a:pPr>
            <a:r>
              <a:rPr lang="en-US" sz="3200" b="0" i="0">
                <a:solidFill>
                  <a:schemeClr val="accent4"/>
                </a:solidFill>
                <a:effectLst/>
                <a:latin typeface="Söhne"/>
              </a:rPr>
              <a:t>Implementation: Precise crafting of </a:t>
            </a:r>
            <a:r>
              <a:rPr lang="en-US" sz="3200">
                <a:solidFill>
                  <a:schemeClr val="accent4"/>
                </a:solidFill>
                <a:latin typeface="Söhne"/>
              </a:rPr>
              <a:t>container cover to</a:t>
            </a:r>
            <a:r>
              <a:rPr lang="en-US" sz="3200" b="0" i="0">
                <a:solidFill>
                  <a:schemeClr val="accent4"/>
                </a:solidFill>
                <a:effectLst/>
                <a:latin typeface="Söhne"/>
              </a:rPr>
              <a:t> ensure secure fit</a:t>
            </a:r>
            <a:r>
              <a:rPr lang="en-US" sz="3200">
                <a:solidFill>
                  <a:schemeClr val="accent4"/>
                </a:solidFill>
                <a:latin typeface="Söhne"/>
              </a:rPr>
              <a:t>  </a:t>
            </a:r>
            <a:r>
              <a:rPr lang="en-US" sz="3200" b="0" i="0">
                <a:solidFill>
                  <a:schemeClr val="accent4"/>
                </a:solidFill>
                <a:effectLst/>
                <a:latin typeface="Söhne"/>
              </a:rPr>
              <a:t> with rotation system.</a:t>
            </a:r>
            <a:br>
              <a:rPr lang="en-US" sz="3200">
                <a:latin typeface="Söhne"/>
              </a:rPr>
            </a:br>
            <a:endParaRPr lang="en-US" sz="3200" b="0" i="0">
              <a:solidFill>
                <a:schemeClr val="accent4"/>
              </a:solidFill>
              <a:effectLst/>
              <a:latin typeface="Söhne"/>
            </a:endParaRPr>
          </a:p>
          <a:p>
            <a:pPr>
              <a:buFont typeface="Arial" panose="020B0604020202020204" pitchFamily="34" charset="0"/>
              <a:buChar char="•"/>
            </a:pPr>
            <a:r>
              <a:rPr lang="en-US" sz="3200">
                <a:solidFill>
                  <a:schemeClr val="accent4"/>
                </a:solidFill>
                <a:latin typeface="Söhne"/>
              </a:rPr>
              <a:t>Outcome &amp; Result: Resolution</a:t>
            </a:r>
            <a:r>
              <a:rPr lang="en-US" sz="3200" b="0" i="0">
                <a:solidFill>
                  <a:schemeClr val="accent4"/>
                </a:solidFill>
                <a:effectLst/>
                <a:latin typeface="Söhne"/>
              </a:rPr>
              <a:t> of sample rotation issue, enabling </a:t>
            </a:r>
            <a:r>
              <a:rPr lang="en-US" sz="3200">
                <a:solidFill>
                  <a:schemeClr val="accent4"/>
                </a:solidFill>
                <a:latin typeface="Söhne"/>
              </a:rPr>
              <a:t>consistent operation</a:t>
            </a:r>
            <a:r>
              <a:rPr lang="en-US" sz="3200" b="0" i="0">
                <a:solidFill>
                  <a:schemeClr val="accent4"/>
                </a:solidFill>
                <a:effectLst/>
                <a:latin typeface="Söhne"/>
              </a:rPr>
              <a:t> of testing device.</a:t>
            </a:r>
            <a:r>
              <a:rPr lang="en-US" sz="3200">
                <a:solidFill>
                  <a:schemeClr val="accent4"/>
                </a:solidFill>
                <a:latin typeface="Söhne"/>
              </a:rPr>
              <a:t> </a:t>
            </a:r>
            <a:endParaRPr lang="en-US" sz="2800">
              <a:solidFill>
                <a:schemeClr val="accent4"/>
              </a:solidFill>
              <a:latin typeface="Söhne"/>
            </a:endParaRPr>
          </a:p>
          <a:p>
            <a:endParaRPr lang="en-US"/>
          </a:p>
          <a:p>
            <a:endParaRPr lang="en-US"/>
          </a:p>
        </p:txBody>
      </p:sp>
    </p:spTree>
    <p:extLst>
      <p:ext uri="{BB962C8B-B14F-4D97-AF65-F5344CB8AC3E}">
        <p14:creationId xmlns:p14="http://schemas.microsoft.com/office/powerpoint/2010/main" val="4021189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8288000" cy="10287000"/>
          </a:xfrm>
          <a:custGeom>
            <a:avLst/>
            <a:gdLst/>
            <a:ahLst/>
            <a:cxnLst/>
            <a:rect l="l" t="t" r="r" b="b"/>
            <a:pathLst>
              <a:path w="18288000" h="10287000">
                <a:moveTo>
                  <a:pt x="0" y="10286997"/>
                </a:moveTo>
                <a:lnTo>
                  <a:pt x="18287999" y="10286997"/>
                </a:lnTo>
                <a:lnTo>
                  <a:pt x="18287999" y="0"/>
                </a:lnTo>
                <a:lnTo>
                  <a:pt x="0" y="0"/>
                </a:lnTo>
                <a:lnTo>
                  <a:pt x="0" y="10286997"/>
                </a:lnTo>
                <a:close/>
              </a:path>
            </a:pathLst>
          </a:custGeom>
          <a:solidFill>
            <a:srgbClr val="C2C2DF"/>
          </a:solidFill>
        </p:spPr>
        <p:txBody>
          <a:bodyPr wrap="square" lIns="0" tIns="0" rIns="0" bIns="0" rtlCol="0"/>
          <a:lstStyle/>
          <a:p>
            <a:endParaRPr/>
          </a:p>
        </p:txBody>
      </p:sp>
      <p:grpSp>
        <p:nvGrpSpPr>
          <p:cNvPr id="3" name="object 3"/>
          <p:cNvGrpSpPr/>
          <p:nvPr/>
        </p:nvGrpSpPr>
        <p:grpSpPr>
          <a:xfrm>
            <a:off x="0" y="1069577"/>
            <a:ext cx="16861155" cy="8157209"/>
            <a:chOff x="0" y="1069577"/>
            <a:chExt cx="16861155" cy="8157209"/>
          </a:xfrm>
        </p:grpSpPr>
        <p:sp>
          <p:nvSpPr>
            <p:cNvPr id="4" name="object 4"/>
            <p:cNvSpPr/>
            <p:nvPr/>
          </p:nvSpPr>
          <p:spPr>
            <a:xfrm>
              <a:off x="1178640" y="1088656"/>
              <a:ext cx="8242300" cy="8119109"/>
            </a:xfrm>
            <a:custGeom>
              <a:avLst/>
              <a:gdLst/>
              <a:ahLst/>
              <a:cxnLst/>
              <a:rect l="l" t="t" r="r" b="b"/>
              <a:pathLst>
                <a:path w="8242300" h="8119109">
                  <a:moveTo>
                    <a:pt x="4121237" y="8118650"/>
                  </a:moveTo>
                  <a:lnTo>
                    <a:pt x="0" y="8118650"/>
                  </a:lnTo>
                  <a:lnTo>
                    <a:pt x="0" y="0"/>
                  </a:lnTo>
                  <a:lnTo>
                    <a:pt x="8241743" y="0"/>
                  </a:lnTo>
                  <a:lnTo>
                    <a:pt x="8241743" y="8118650"/>
                  </a:lnTo>
                  <a:lnTo>
                    <a:pt x="4121237" y="8118650"/>
                  </a:lnTo>
                  <a:close/>
                </a:path>
              </a:pathLst>
            </a:custGeom>
            <a:ln w="38159">
              <a:solidFill>
                <a:srgbClr val="29282C"/>
              </a:solidFill>
            </a:ln>
          </p:spPr>
          <p:txBody>
            <a:bodyPr wrap="square" lIns="0" tIns="0" rIns="0" bIns="0" rtlCol="0"/>
            <a:lstStyle/>
            <a:p>
              <a:endParaRPr/>
            </a:p>
          </p:txBody>
        </p:sp>
        <p:sp>
          <p:nvSpPr>
            <p:cNvPr id="5" name="object 5"/>
            <p:cNvSpPr/>
            <p:nvPr/>
          </p:nvSpPr>
          <p:spPr>
            <a:xfrm>
              <a:off x="0" y="1848955"/>
              <a:ext cx="16861155" cy="6589395"/>
            </a:xfrm>
            <a:custGeom>
              <a:avLst/>
              <a:gdLst/>
              <a:ahLst/>
              <a:cxnLst/>
              <a:rect l="l" t="t" r="r" b="b"/>
              <a:pathLst>
                <a:path w="16861155" h="6589395">
                  <a:moveTo>
                    <a:pt x="16860901" y="0"/>
                  </a:moveTo>
                  <a:lnTo>
                    <a:pt x="0" y="0"/>
                  </a:lnTo>
                  <a:lnTo>
                    <a:pt x="0" y="6589369"/>
                  </a:lnTo>
                  <a:lnTo>
                    <a:pt x="8430437" y="6589369"/>
                  </a:lnTo>
                  <a:lnTo>
                    <a:pt x="16860901" y="6589369"/>
                  </a:lnTo>
                  <a:lnTo>
                    <a:pt x="16860901" y="0"/>
                  </a:lnTo>
                  <a:close/>
                </a:path>
              </a:pathLst>
            </a:custGeom>
            <a:solidFill>
              <a:srgbClr val="FFFFFF"/>
            </a:solidFill>
          </p:spPr>
          <p:txBody>
            <a:bodyPr wrap="square" lIns="0" tIns="0" rIns="0" bIns="0" rtlCol="0"/>
            <a:lstStyle/>
            <a:p>
              <a:endParaRPr/>
            </a:p>
          </p:txBody>
        </p:sp>
      </p:grpSp>
      <p:grpSp>
        <p:nvGrpSpPr>
          <p:cNvPr id="6" name="object 6"/>
          <p:cNvGrpSpPr/>
          <p:nvPr/>
        </p:nvGrpSpPr>
        <p:grpSpPr>
          <a:xfrm>
            <a:off x="1169279" y="9591838"/>
            <a:ext cx="1590040" cy="394970"/>
            <a:chOff x="1169279" y="9591838"/>
            <a:chExt cx="1590040" cy="394970"/>
          </a:xfrm>
        </p:grpSpPr>
        <p:sp>
          <p:nvSpPr>
            <p:cNvPr id="7" name="object 7"/>
            <p:cNvSpPr/>
            <p:nvPr/>
          </p:nvSpPr>
          <p:spPr>
            <a:xfrm>
              <a:off x="1178640" y="9601197"/>
              <a:ext cx="224790" cy="375920"/>
            </a:xfrm>
            <a:custGeom>
              <a:avLst/>
              <a:gdLst/>
              <a:ahLst/>
              <a:cxnLst/>
              <a:rect l="l" t="t" r="r" b="b"/>
              <a:pathLst>
                <a:path w="224790" h="375920">
                  <a:moveTo>
                    <a:pt x="32393" y="0"/>
                  </a:moveTo>
                  <a:lnTo>
                    <a:pt x="0" y="0"/>
                  </a:lnTo>
                  <a:lnTo>
                    <a:pt x="191512" y="375826"/>
                  </a:lnTo>
                  <a:lnTo>
                    <a:pt x="224621" y="375826"/>
                  </a:lnTo>
                  <a:lnTo>
                    <a:pt x="32393" y="0"/>
                  </a:lnTo>
                  <a:close/>
                </a:path>
              </a:pathLst>
            </a:custGeom>
            <a:solidFill>
              <a:srgbClr val="18181A"/>
            </a:solidFill>
          </p:spPr>
          <p:txBody>
            <a:bodyPr wrap="square" lIns="0" tIns="0" rIns="0" bIns="0" rtlCol="0"/>
            <a:lstStyle/>
            <a:p>
              <a:endParaRPr/>
            </a:p>
          </p:txBody>
        </p:sp>
        <p:sp>
          <p:nvSpPr>
            <p:cNvPr id="8" name="object 8"/>
            <p:cNvSpPr/>
            <p:nvPr/>
          </p:nvSpPr>
          <p:spPr>
            <a:xfrm>
              <a:off x="1178639" y="9601197"/>
              <a:ext cx="224790" cy="375920"/>
            </a:xfrm>
            <a:custGeom>
              <a:avLst/>
              <a:gdLst/>
              <a:ahLst/>
              <a:cxnLst/>
              <a:rect l="l" t="t" r="r" b="b"/>
              <a:pathLst>
                <a:path w="224790" h="375920">
                  <a:moveTo>
                    <a:pt x="0" y="0"/>
                  </a:moveTo>
                  <a:lnTo>
                    <a:pt x="191512" y="375825"/>
                  </a:lnTo>
                  <a:lnTo>
                    <a:pt x="224620" y="375825"/>
                  </a:lnTo>
                  <a:lnTo>
                    <a:pt x="32394" y="0"/>
                  </a:lnTo>
                  <a:lnTo>
                    <a:pt x="0" y="0"/>
                  </a:lnTo>
                  <a:close/>
                </a:path>
              </a:pathLst>
            </a:custGeom>
            <a:ln w="18718">
              <a:solidFill>
                <a:srgbClr val="18181A"/>
              </a:solidFill>
            </a:ln>
          </p:spPr>
          <p:txBody>
            <a:bodyPr wrap="square" lIns="0" tIns="0" rIns="0" bIns="0" rtlCol="0"/>
            <a:lstStyle/>
            <a:p>
              <a:endParaRPr/>
            </a:p>
          </p:txBody>
        </p:sp>
        <p:sp>
          <p:nvSpPr>
            <p:cNvPr id="9" name="object 9"/>
            <p:cNvSpPr/>
            <p:nvPr/>
          </p:nvSpPr>
          <p:spPr>
            <a:xfrm>
              <a:off x="1403261"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0" name="object 10"/>
            <p:cNvSpPr/>
            <p:nvPr/>
          </p:nvSpPr>
          <p:spPr>
            <a:xfrm>
              <a:off x="1403259"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1" name="object 11"/>
            <p:cNvSpPr/>
            <p:nvPr/>
          </p:nvSpPr>
          <p:spPr>
            <a:xfrm>
              <a:off x="1627162"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2" name="object 12"/>
            <p:cNvSpPr/>
            <p:nvPr/>
          </p:nvSpPr>
          <p:spPr>
            <a:xfrm>
              <a:off x="1627156" y="9601197"/>
              <a:ext cx="224790" cy="375920"/>
            </a:xfrm>
            <a:custGeom>
              <a:avLst/>
              <a:gdLst/>
              <a:ahLst/>
              <a:cxnLst/>
              <a:rect l="l" t="t" r="r" b="b"/>
              <a:pathLst>
                <a:path w="224789" h="375920">
                  <a:moveTo>
                    <a:pt x="0" y="0"/>
                  </a:moveTo>
                  <a:lnTo>
                    <a:pt x="191512" y="375825"/>
                  </a:lnTo>
                  <a:lnTo>
                    <a:pt x="224633" y="375825"/>
                  </a:lnTo>
                  <a:lnTo>
                    <a:pt x="32409" y="0"/>
                  </a:lnTo>
                  <a:lnTo>
                    <a:pt x="0" y="0"/>
                  </a:lnTo>
                  <a:close/>
                </a:path>
              </a:pathLst>
            </a:custGeom>
            <a:ln w="18718">
              <a:solidFill>
                <a:srgbClr val="18181A"/>
              </a:solidFill>
            </a:ln>
          </p:spPr>
          <p:txBody>
            <a:bodyPr wrap="square" lIns="0" tIns="0" rIns="0" bIns="0" rtlCol="0"/>
            <a:lstStyle/>
            <a:p>
              <a:endParaRPr/>
            </a:p>
          </p:txBody>
        </p:sp>
        <p:sp>
          <p:nvSpPr>
            <p:cNvPr id="13" name="object 13"/>
            <p:cNvSpPr/>
            <p:nvPr/>
          </p:nvSpPr>
          <p:spPr>
            <a:xfrm>
              <a:off x="1851787" y="9601197"/>
              <a:ext cx="224790" cy="375920"/>
            </a:xfrm>
            <a:custGeom>
              <a:avLst/>
              <a:gdLst/>
              <a:ahLst/>
              <a:cxnLst/>
              <a:rect l="l" t="t" r="r" b="b"/>
              <a:pathLst>
                <a:path w="224789" h="375920">
                  <a:moveTo>
                    <a:pt x="32397" y="0"/>
                  </a:moveTo>
                  <a:lnTo>
                    <a:pt x="0" y="0"/>
                  </a:lnTo>
                  <a:lnTo>
                    <a:pt x="191503" y="375826"/>
                  </a:lnTo>
                  <a:lnTo>
                    <a:pt x="224612" y="375826"/>
                  </a:lnTo>
                  <a:lnTo>
                    <a:pt x="32397" y="0"/>
                  </a:lnTo>
                  <a:close/>
                </a:path>
              </a:pathLst>
            </a:custGeom>
            <a:solidFill>
              <a:srgbClr val="18181A"/>
            </a:solidFill>
          </p:spPr>
          <p:txBody>
            <a:bodyPr wrap="square" lIns="0" tIns="0" rIns="0" bIns="0" rtlCol="0"/>
            <a:lstStyle/>
            <a:p>
              <a:endParaRPr/>
            </a:p>
          </p:txBody>
        </p:sp>
        <p:sp>
          <p:nvSpPr>
            <p:cNvPr id="14" name="object 14"/>
            <p:cNvSpPr/>
            <p:nvPr/>
          </p:nvSpPr>
          <p:spPr>
            <a:xfrm>
              <a:off x="1851789" y="9601197"/>
              <a:ext cx="224790" cy="375920"/>
            </a:xfrm>
            <a:custGeom>
              <a:avLst/>
              <a:gdLst/>
              <a:ahLst/>
              <a:cxnLst/>
              <a:rect l="l" t="t" r="r" b="b"/>
              <a:pathLst>
                <a:path w="224789" h="375920">
                  <a:moveTo>
                    <a:pt x="0" y="0"/>
                  </a:moveTo>
                  <a:lnTo>
                    <a:pt x="191499"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5" name="object 15"/>
            <p:cNvSpPr/>
            <p:nvPr/>
          </p:nvSpPr>
          <p:spPr>
            <a:xfrm>
              <a:off x="2076399" y="9601197"/>
              <a:ext cx="224790" cy="375920"/>
            </a:xfrm>
            <a:custGeom>
              <a:avLst/>
              <a:gdLst/>
              <a:ahLst/>
              <a:cxnLst/>
              <a:rect l="l" t="t" r="r" b="b"/>
              <a:pathLst>
                <a:path w="224789" h="375920">
                  <a:moveTo>
                    <a:pt x="32410" y="0"/>
                  </a:moveTo>
                  <a:lnTo>
                    <a:pt x="0" y="0"/>
                  </a:lnTo>
                  <a:lnTo>
                    <a:pt x="191516" y="375826"/>
                  </a:lnTo>
                  <a:lnTo>
                    <a:pt x="224637" y="375826"/>
                  </a:lnTo>
                  <a:lnTo>
                    <a:pt x="32410" y="0"/>
                  </a:lnTo>
                  <a:close/>
                </a:path>
              </a:pathLst>
            </a:custGeom>
            <a:solidFill>
              <a:srgbClr val="18181A"/>
            </a:solidFill>
          </p:spPr>
          <p:txBody>
            <a:bodyPr wrap="square" lIns="0" tIns="0" rIns="0" bIns="0" rtlCol="0"/>
            <a:lstStyle/>
            <a:p>
              <a:endParaRPr/>
            </a:p>
          </p:txBody>
        </p:sp>
        <p:sp>
          <p:nvSpPr>
            <p:cNvPr id="16" name="object 16"/>
            <p:cNvSpPr/>
            <p:nvPr/>
          </p:nvSpPr>
          <p:spPr>
            <a:xfrm>
              <a:off x="2076410" y="9601197"/>
              <a:ext cx="224790" cy="375920"/>
            </a:xfrm>
            <a:custGeom>
              <a:avLst/>
              <a:gdLst/>
              <a:ahLst/>
              <a:cxnLst/>
              <a:rect l="l" t="t" r="r" b="b"/>
              <a:pathLst>
                <a:path w="224789" h="375920">
                  <a:moveTo>
                    <a:pt x="0" y="0"/>
                  </a:moveTo>
                  <a:lnTo>
                    <a:pt x="191499"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7" name="object 17"/>
            <p:cNvSpPr/>
            <p:nvPr/>
          </p:nvSpPr>
          <p:spPr>
            <a:xfrm>
              <a:off x="2300312" y="9601197"/>
              <a:ext cx="224790" cy="375920"/>
            </a:xfrm>
            <a:custGeom>
              <a:avLst/>
              <a:gdLst/>
              <a:ahLst/>
              <a:cxnLst/>
              <a:rect l="l" t="t" r="r" b="b"/>
              <a:pathLst>
                <a:path w="224789" h="375920">
                  <a:moveTo>
                    <a:pt x="32397" y="0"/>
                  </a:moveTo>
                  <a:lnTo>
                    <a:pt x="0" y="0"/>
                  </a:lnTo>
                  <a:lnTo>
                    <a:pt x="191503" y="375826"/>
                  </a:lnTo>
                  <a:lnTo>
                    <a:pt x="224624" y="375826"/>
                  </a:lnTo>
                  <a:lnTo>
                    <a:pt x="32397" y="0"/>
                  </a:lnTo>
                  <a:close/>
                </a:path>
              </a:pathLst>
            </a:custGeom>
            <a:solidFill>
              <a:srgbClr val="18181A"/>
            </a:solidFill>
          </p:spPr>
          <p:txBody>
            <a:bodyPr wrap="square" lIns="0" tIns="0" rIns="0" bIns="0" rtlCol="0"/>
            <a:lstStyle/>
            <a:p>
              <a:endParaRPr/>
            </a:p>
          </p:txBody>
        </p:sp>
        <p:sp>
          <p:nvSpPr>
            <p:cNvPr id="18" name="object 18"/>
            <p:cNvSpPr/>
            <p:nvPr/>
          </p:nvSpPr>
          <p:spPr>
            <a:xfrm>
              <a:off x="2300307"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sp>
          <p:nvSpPr>
            <p:cNvPr id="19" name="object 19"/>
            <p:cNvSpPr/>
            <p:nvPr/>
          </p:nvSpPr>
          <p:spPr>
            <a:xfrm>
              <a:off x="2524937" y="9601197"/>
              <a:ext cx="224790" cy="375920"/>
            </a:xfrm>
            <a:custGeom>
              <a:avLst/>
              <a:gdLst/>
              <a:ahLst/>
              <a:cxnLst/>
              <a:rect l="l" t="t" r="r" b="b"/>
              <a:pathLst>
                <a:path w="224789" h="375920">
                  <a:moveTo>
                    <a:pt x="32385" y="0"/>
                  </a:moveTo>
                  <a:lnTo>
                    <a:pt x="0" y="0"/>
                  </a:lnTo>
                  <a:lnTo>
                    <a:pt x="191503" y="375826"/>
                  </a:lnTo>
                  <a:lnTo>
                    <a:pt x="224612" y="375826"/>
                  </a:lnTo>
                  <a:lnTo>
                    <a:pt x="32385" y="0"/>
                  </a:lnTo>
                  <a:close/>
                </a:path>
              </a:pathLst>
            </a:custGeom>
            <a:solidFill>
              <a:srgbClr val="18181A"/>
            </a:solidFill>
          </p:spPr>
          <p:txBody>
            <a:bodyPr wrap="square" lIns="0" tIns="0" rIns="0" bIns="0" rtlCol="0"/>
            <a:lstStyle/>
            <a:p>
              <a:endParaRPr/>
            </a:p>
          </p:txBody>
        </p:sp>
        <p:sp>
          <p:nvSpPr>
            <p:cNvPr id="20" name="object 20"/>
            <p:cNvSpPr/>
            <p:nvPr/>
          </p:nvSpPr>
          <p:spPr>
            <a:xfrm>
              <a:off x="2524928" y="9601197"/>
              <a:ext cx="224790" cy="375920"/>
            </a:xfrm>
            <a:custGeom>
              <a:avLst/>
              <a:gdLst/>
              <a:ahLst/>
              <a:cxnLst/>
              <a:rect l="l" t="t" r="r" b="b"/>
              <a:pathLst>
                <a:path w="224789" h="375920">
                  <a:moveTo>
                    <a:pt x="0" y="0"/>
                  </a:moveTo>
                  <a:lnTo>
                    <a:pt x="191512" y="375825"/>
                  </a:lnTo>
                  <a:lnTo>
                    <a:pt x="224620" y="375825"/>
                  </a:lnTo>
                  <a:lnTo>
                    <a:pt x="32397" y="0"/>
                  </a:lnTo>
                  <a:lnTo>
                    <a:pt x="0" y="0"/>
                  </a:lnTo>
                  <a:close/>
                </a:path>
              </a:pathLst>
            </a:custGeom>
            <a:ln w="18718">
              <a:solidFill>
                <a:srgbClr val="18181A"/>
              </a:solidFill>
            </a:ln>
          </p:spPr>
          <p:txBody>
            <a:bodyPr wrap="square" lIns="0" tIns="0" rIns="0" bIns="0" rtlCol="0"/>
            <a:lstStyle/>
            <a:p>
              <a:endParaRPr/>
            </a:p>
          </p:txBody>
        </p:sp>
      </p:grpSp>
      <p:sp>
        <p:nvSpPr>
          <p:cNvPr id="21" name="object 21"/>
          <p:cNvSpPr/>
          <p:nvPr/>
        </p:nvSpPr>
        <p:spPr>
          <a:xfrm>
            <a:off x="13680693" y="9778313"/>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29282C"/>
          </a:solidFill>
        </p:spPr>
        <p:txBody>
          <a:bodyPr wrap="square" lIns="0" tIns="0" rIns="0" bIns="0" rtlCol="0"/>
          <a:lstStyle/>
          <a:p>
            <a:endParaRPr/>
          </a:p>
        </p:txBody>
      </p:sp>
      <p:sp>
        <p:nvSpPr>
          <p:cNvPr id="22" name="object 22"/>
          <p:cNvSpPr/>
          <p:nvPr/>
        </p:nvSpPr>
        <p:spPr>
          <a:xfrm>
            <a:off x="13680693" y="9233279"/>
            <a:ext cx="4606290" cy="271780"/>
          </a:xfrm>
          <a:custGeom>
            <a:avLst/>
            <a:gdLst/>
            <a:ahLst/>
            <a:cxnLst/>
            <a:rect l="l" t="t" r="r" b="b"/>
            <a:pathLst>
              <a:path w="4606290" h="271779">
                <a:moveTo>
                  <a:pt x="4605782" y="0"/>
                </a:moveTo>
                <a:lnTo>
                  <a:pt x="0" y="0"/>
                </a:lnTo>
                <a:lnTo>
                  <a:pt x="0" y="271438"/>
                </a:lnTo>
                <a:lnTo>
                  <a:pt x="2303272" y="271438"/>
                </a:lnTo>
                <a:lnTo>
                  <a:pt x="4605782" y="271438"/>
                </a:lnTo>
                <a:lnTo>
                  <a:pt x="4605782" y="0"/>
                </a:lnTo>
                <a:close/>
              </a:path>
            </a:pathLst>
          </a:custGeom>
          <a:solidFill>
            <a:srgbClr val="575259"/>
          </a:solidFill>
        </p:spPr>
        <p:txBody>
          <a:bodyPr wrap="square" lIns="0" tIns="0" rIns="0" bIns="0" rtlCol="0"/>
          <a:lstStyle/>
          <a:p>
            <a:endParaRPr/>
          </a:p>
        </p:txBody>
      </p:sp>
      <p:sp>
        <p:nvSpPr>
          <p:cNvPr id="23" name="object 23"/>
          <p:cNvSpPr/>
          <p:nvPr/>
        </p:nvSpPr>
        <p:spPr>
          <a:xfrm>
            <a:off x="0" y="0"/>
            <a:ext cx="5295265" cy="1612265"/>
          </a:xfrm>
          <a:custGeom>
            <a:avLst/>
            <a:gdLst/>
            <a:ahLst/>
            <a:cxnLst/>
            <a:rect l="l" t="t" r="r" b="b"/>
            <a:pathLst>
              <a:path w="5295265" h="1612265">
                <a:moveTo>
                  <a:pt x="5295175" y="0"/>
                </a:moveTo>
                <a:lnTo>
                  <a:pt x="0" y="0"/>
                </a:lnTo>
                <a:lnTo>
                  <a:pt x="0" y="1611997"/>
                </a:lnTo>
                <a:lnTo>
                  <a:pt x="5295175" y="1611997"/>
                </a:lnTo>
                <a:lnTo>
                  <a:pt x="5295175" y="0"/>
                </a:lnTo>
                <a:close/>
              </a:path>
            </a:pathLst>
          </a:custGeom>
          <a:solidFill>
            <a:srgbClr val="18181A"/>
          </a:solidFill>
        </p:spPr>
        <p:txBody>
          <a:bodyPr wrap="square" lIns="0" tIns="0" rIns="0" bIns="0" rtlCol="0"/>
          <a:lstStyle/>
          <a:p>
            <a:endParaRPr/>
          </a:p>
        </p:txBody>
      </p:sp>
      <p:sp>
        <p:nvSpPr>
          <p:cNvPr id="24" name="object 24"/>
          <p:cNvSpPr/>
          <p:nvPr/>
        </p:nvSpPr>
        <p:spPr>
          <a:xfrm>
            <a:off x="15957294" y="0"/>
            <a:ext cx="1807210" cy="5163185"/>
          </a:xfrm>
          <a:custGeom>
            <a:avLst/>
            <a:gdLst/>
            <a:ahLst/>
            <a:cxnLst/>
            <a:rect l="l" t="t" r="r" b="b"/>
            <a:pathLst>
              <a:path w="1807209" h="5163185">
                <a:moveTo>
                  <a:pt x="903597" y="5163020"/>
                </a:moveTo>
                <a:lnTo>
                  <a:pt x="0" y="5163020"/>
                </a:lnTo>
                <a:lnTo>
                  <a:pt x="0" y="0"/>
                </a:lnTo>
              </a:path>
              <a:path w="1807209" h="5163185">
                <a:moveTo>
                  <a:pt x="1807195" y="0"/>
                </a:moveTo>
                <a:lnTo>
                  <a:pt x="1807195" y="5163020"/>
                </a:lnTo>
                <a:lnTo>
                  <a:pt x="903597" y="5163020"/>
                </a:lnTo>
              </a:path>
            </a:pathLst>
          </a:custGeom>
          <a:ln w="76318">
            <a:solidFill>
              <a:srgbClr val="FFB700"/>
            </a:solidFill>
          </a:ln>
        </p:spPr>
        <p:txBody>
          <a:bodyPr wrap="square" lIns="0" tIns="0" rIns="0" bIns="0" rtlCol="0"/>
          <a:lstStyle/>
          <a:p>
            <a:endParaRPr/>
          </a:p>
        </p:txBody>
      </p:sp>
      <p:sp>
        <p:nvSpPr>
          <p:cNvPr id="25" name="object 25"/>
          <p:cNvSpPr/>
          <p:nvPr/>
        </p:nvSpPr>
        <p:spPr>
          <a:xfrm>
            <a:off x="14125716" y="161252"/>
            <a:ext cx="1548130" cy="1525270"/>
          </a:xfrm>
          <a:custGeom>
            <a:avLst/>
            <a:gdLst/>
            <a:ahLst/>
            <a:cxnLst/>
            <a:rect l="l" t="t" r="r" b="b"/>
            <a:pathLst>
              <a:path w="1548130" h="1525270">
                <a:moveTo>
                  <a:pt x="773931" y="1524929"/>
                </a:moveTo>
                <a:lnTo>
                  <a:pt x="0" y="1524929"/>
                </a:lnTo>
                <a:lnTo>
                  <a:pt x="0" y="0"/>
                </a:lnTo>
                <a:lnTo>
                  <a:pt x="1547863" y="0"/>
                </a:lnTo>
                <a:lnTo>
                  <a:pt x="1547863" y="1524929"/>
                </a:lnTo>
                <a:lnTo>
                  <a:pt x="773931" y="1524929"/>
                </a:lnTo>
                <a:close/>
              </a:path>
            </a:pathLst>
          </a:custGeom>
          <a:ln w="38159">
            <a:solidFill>
              <a:srgbClr val="FFFFFF"/>
            </a:solidFill>
          </a:ln>
        </p:spPr>
        <p:txBody>
          <a:bodyPr wrap="square" lIns="0" tIns="0" rIns="0" bIns="0" rtlCol="0"/>
          <a:lstStyle/>
          <a:p>
            <a:endParaRPr/>
          </a:p>
        </p:txBody>
      </p:sp>
      <p:sp>
        <p:nvSpPr>
          <p:cNvPr id="26" name="object 26"/>
          <p:cNvSpPr/>
          <p:nvPr/>
        </p:nvSpPr>
        <p:spPr>
          <a:xfrm>
            <a:off x="13680695" y="8673122"/>
            <a:ext cx="4606290" cy="266700"/>
          </a:xfrm>
          <a:custGeom>
            <a:avLst/>
            <a:gdLst/>
            <a:ahLst/>
            <a:cxnLst/>
            <a:rect l="l" t="t" r="r" b="b"/>
            <a:pathLst>
              <a:path w="4606290" h="266700">
                <a:moveTo>
                  <a:pt x="4605782" y="266699"/>
                </a:moveTo>
                <a:lnTo>
                  <a:pt x="0" y="266699"/>
                </a:lnTo>
                <a:lnTo>
                  <a:pt x="0" y="0"/>
                </a:lnTo>
                <a:lnTo>
                  <a:pt x="4605782" y="0"/>
                </a:lnTo>
                <a:lnTo>
                  <a:pt x="4605782" y="266699"/>
                </a:lnTo>
                <a:close/>
              </a:path>
            </a:pathLst>
          </a:custGeom>
          <a:solidFill>
            <a:srgbClr val="86808A"/>
          </a:solidFill>
        </p:spPr>
        <p:txBody>
          <a:bodyPr wrap="square" lIns="0" tIns="0" rIns="0" bIns="0" rtlCol="0"/>
          <a:lstStyle/>
          <a:p>
            <a:endParaRPr/>
          </a:p>
        </p:txBody>
      </p:sp>
      <p:sp>
        <p:nvSpPr>
          <p:cNvPr id="27" name="object 27"/>
          <p:cNvSpPr txBox="1">
            <a:spLocks noGrp="1"/>
          </p:cNvSpPr>
          <p:nvPr>
            <p:ph type="title"/>
          </p:nvPr>
        </p:nvSpPr>
        <p:spPr>
          <a:xfrm>
            <a:off x="1558925" y="2320169"/>
            <a:ext cx="5137785" cy="939800"/>
          </a:xfrm>
          <a:prstGeom prst="rect">
            <a:avLst/>
          </a:prstGeom>
        </p:spPr>
        <p:txBody>
          <a:bodyPr vert="horz" wrap="square" lIns="0" tIns="12065" rIns="0" bIns="0" rtlCol="0" anchor="t">
            <a:spAutoFit/>
          </a:bodyPr>
          <a:lstStyle/>
          <a:p>
            <a:pPr marL="12700">
              <a:lnSpc>
                <a:spcPct val="100000"/>
              </a:lnSpc>
              <a:spcBef>
                <a:spcPts val="95"/>
              </a:spcBef>
            </a:pPr>
            <a:r>
              <a:rPr lang="en-US" sz="6000" spc="-195">
                <a:latin typeface="Verdana"/>
                <a:ea typeface="Verdana"/>
                <a:cs typeface="Verdana"/>
              </a:rPr>
              <a:t>Problem 3</a:t>
            </a:r>
          </a:p>
        </p:txBody>
      </p:sp>
      <p:sp>
        <p:nvSpPr>
          <p:cNvPr id="28" name="TextBox 27">
            <a:extLst>
              <a:ext uri="{FF2B5EF4-FFF2-40B4-BE49-F238E27FC236}">
                <a16:creationId xmlns:a16="http://schemas.microsoft.com/office/drawing/2014/main" id="{AA514D7F-9D47-8E2F-D008-EC321F1BEA68}"/>
              </a:ext>
            </a:extLst>
          </p:cNvPr>
          <p:cNvSpPr txBox="1"/>
          <p:nvPr/>
        </p:nvSpPr>
        <p:spPr>
          <a:xfrm>
            <a:off x="8229022" y="2101850"/>
            <a:ext cx="6671371" cy="1569660"/>
          </a:xfrm>
          <a:prstGeom prst="rect">
            <a:avLst/>
          </a:prstGeom>
          <a:noFill/>
        </p:spPr>
        <p:txBody>
          <a:bodyPr wrap="square" rtlCol="0">
            <a:spAutoFit/>
          </a:bodyPr>
          <a:lstStyle/>
          <a:p>
            <a:r>
              <a:rPr lang="en-CA" sz="4800">
                <a:solidFill>
                  <a:schemeClr val="accent6"/>
                </a:solidFill>
              </a:rPr>
              <a:t>Unstable support system and container</a:t>
            </a:r>
          </a:p>
        </p:txBody>
      </p:sp>
      <p:sp>
        <p:nvSpPr>
          <p:cNvPr id="29" name="TextBox 28">
            <a:extLst>
              <a:ext uri="{FF2B5EF4-FFF2-40B4-BE49-F238E27FC236}">
                <a16:creationId xmlns:a16="http://schemas.microsoft.com/office/drawing/2014/main" id="{5AB6F0F3-D737-5CB6-8FFF-A2CF52A96F28}"/>
              </a:ext>
            </a:extLst>
          </p:cNvPr>
          <p:cNvSpPr txBox="1"/>
          <p:nvPr/>
        </p:nvSpPr>
        <p:spPr>
          <a:xfrm>
            <a:off x="1627156" y="3785199"/>
            <a:ext cx="12704794" cy="3816429"/>
          </a:xfrm>
          <a:prstGeom prst="rect">
            <a:avLst/>
          </a:prstGeom>
          <a:noFill/>
        </p:spPr>
        <p:txBody>
          <a:bodyPr wrap="square" lIns="91440" tIns="45720" rIns="91440" bIns="45720" rtlCol="0" anchor="t">
            <a:spAutoFit/>
          </a:bodyPr>
          <a:lstStyle/>
          <a:p>
            <a:pPr>
              <a:buFont typeface="Arial" panose="020B0604020202020204" pitchFamily="34" charset="0"/>
              <a:buChar char="•"/>
            </a:pPr>
            <a:r>
              <a:rPr lang="en-US" sz="3200" b="0" i="0">
                <a:solidFill>
                  <a:schemeClr val="accent4"/>
                </a:solidFill>
                <a:effectLst/>
                <a:latin typeface="Söhne"/>
              </a:rPr>
              <a:t>Problem Identified: Instability of container and supporting system.</a:t>
            </a:r>
            <a:br>
              <a:rPr lang="en-US" sz="3200">
                <a:latin typeface="Söhne"/>
              </a:rPr>
            </a:br>
            <a:endParaRPr lang="en-US" sz="3200" b="0" i="0">
              <a:solidFill>
                <a:schemeClr val="accent4"/>
              </a:solidFill>
              <a:effectLst/>
              <a:latin typeface="Söhne"/>
            </a:endParaRPr>
          </a:p>
          <a:p>
            <a:pPr>
              <a:buFont typeface="Arial" panose="020B0604020202020204" pitchFamily="34" charset="0"/>
              <a:buChar char="•"/>
            </a:pPr>
            <a:r>
              <a:rPr lang="en-US" sz="3200" b="0" i="0">
                <a:solidFill>
                  <a:schemeClr val="accent4"/>
                </a:solidFill>
                <a:effectLst/>
                <a:latin typeface="Söhne"/>
              </a:rPr>
              <a:t>Our Solution: Enhancement strategy using bolts and screws.</a:t>
            </a:r>
            <a:br>
              <a:rPr lang="en-US" sz="3200">
                <a:latin typeface="Söhne"/>
              </a:rPr>
            </a:br>
            <a:endParaRPr lang="en-US" sz="3200" b="0" i="0">
              <a:solidFill>
                <a:schemeClr val="accent4"/>
              </a:solidFill>
              <a:effectLst/>
              <a:latin typeface="Söhne"/>
            </a:endParaRPr>
          </a:p>
          <a:p>
            <a:pPr>
              <a:buFont typeface="Arial" panose="020B0604020202020204" pitchFamily="34" charset="0"/>
              <a:buChar char="•"/>
            </a:pPr>
            <a:r>
              <a:rPr lang="en-US" sz="3200" b="0" i="0">
                <a:solidFill>
                  <a:schemeClr val="accent4"/>
                </a:solidFill>
                <a:effectLst/>
                <a:latin typeface="Söhne"/>
              </a:rPr>
              <a:t>Implementation: Securing key connections with robust fasteners.</a:t>
            </a:r>
            <a:br>
              <a:rPr lang="en-US" sz="3200">
                <a:latin typeface="Söhne"/>
              </a:rPr>
            </a:br>
            <a:endParaRPr lang="en-US" sz="3200" b="0" i="0">
              <a:solidFill>
                <a:schemeClr val="accent4"/>
              </a:solidFill>
              <a:effectLst/>
              <a:latin typeface="Söhne"/>
            </a:endParaRPr>
          </a:p>
          <a:p>
            <a:pPr>
              <a:buFont typeface="Arial" panose="020B0604020202020204" pitchFamily="34" charset="0"/>
              <a:buChar char="•"/>
            </a:pPr>
            <a:r>
              <a:rPr lang="en-US" sz="3200" b="0" i="0">
                <a:solidFill>
                  <a:schemeClr val="accent4"/>
                </a:solidFill>
                <a:effectLst/>
                <a:latin typeface="Söhne"/>
              </a:rPr>
              <a:t>Outcome</a:t>
            </a:r>
            <a:r>
              <a:rPr lang="en-US" sz="3200">
                <a:solidFill>
                  <a:schemeClr val="accent4"/>
                </a:solidFill>
                <a:latin typeface="Söhne"/>
              </a:rPr>
              <a:t> &amp; Result</a:t>
            </a:r>
            <a:r>
              <a:rPr lang="en-US" sz="3200" b="0" i="0">
                <a:solidFill>
                  <a:schemeClr val="accent4"/>
                </a:solidFill>
                <a:effectLst/>
                <a:latin typeface="Söhne"/>
              </a:rPr>
              <a:t>: Enhanced structural integrity for prototype</a:t>
            </a:r>
          </a:p>
          <a:p>
            <a:endParaRPr lang="en-CA"/>
          </a:p>
        </p:txBody>
      </p:sp>
    </p:spTree>
    <p:extLst>
      <p:ext uri="{BB962C8B-B14F-4D97-AF65-F5344CB8AC3E}">
        <p14:creationId xmlns:p14="http://schemas.microsoft.com/office/powerpoint/2010/main" val="2795831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8181A"/>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519465c-ba26-4fce-9d95-010f4b52828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498201C3EE7C8479E5B0589E01D7A4D" ma:contentTypeVersion="8" ma:contentTypeDescription="Create a new document." ma:contentTypeScope="" ma:versionID="0fdd2b352f302e590c000385acaef43f">
  <xsd:schema xmlns:xsd="http://www.w3.org/2001/XMLSchema" xmlns:xs="http://www.w3.org/2001/XMLSchema" xmlns:p="http://schemas.microsoft.com/office/2006/metadata/properties" xmlns:ns3="4519465c-ba26-4fce-9d95-010f4b528289" xmlns:ns4="d552d50c-85c7-488c-bf2b-bb5322ee19de" targetNamespace="http://schemas.microsoft.com/office/2006/metadata/properties" ma:root="true" ma:fieldsID="8c36704bd2d23aa7db52d7753ff29f71" ns3:_="" ns4:_="">
    <xsd:import namespace="4519465c-ba26-4fce-9d95-010f4b528289"/>
    <xsd:import namespace="d552d50c-85c7-488c-bf2b-bb5322ee19d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19465c-ba26-4fce-9d95-010f4b5282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52d50c-85c7-488c-bf2b-bb5322ee19d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FA71E5-3405-4896-BA93-DE8A716A84BC}">
  <ds:schemaRefs>
    <ds:schemaRef ds:uri="4519465c-ba26-4fce-9d95-010f4b528289"/>
    <ds:schemaRef ds:uri="d552d50c-85c7-488c-bf2b-bb5322ee19d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D8C13E5-3E41-43D7-BE2F-6753D7E159F0}">
  <ds:schemaRefs>
    <ds:schemaRef ds:uri="4519465c-ba26-4fce-9d95-010f4b528289"/>
    <ds:schemaRef ds:uri="d552d50c-85c7-488c-bf2b-bb5322ee19d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89ADE16-0188-4C91-BE6F-4DAE4D35A0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Custom</PresentationFormat>
  <Slides>16</Slides>
  <Notes>5</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 Team BreakingGood Presenting HALT-Prototype 2</vt:lpstr>
      <vt:lpstr>Overview</vt:lpstr>
      <vt:lpstr>Current  State:</vt:lpstr>
      <vt:lpstr>Expected Testing Plan For Final Prototype</vt:lpstr>
      <vt:lpstr>Project update</vt:lpstr>
      <vt:lpstr>Modifications</vt:lpstr>
      <vt:lpstr>Problem 1</vt:lpstr>
      <vt:lpstr>Problem 2</vt:lpstr>
      <vt:lpstr>Problem 3</vt:lpstr>
      <vt:lpstr>Future Developments</vt:lpstr>
      <vt:lpstr>Design Process</vt:lpstr>
      <vt:lpstr>PowerPoint Presentation</vt:lpstr>
      <vt:lpstr>PowerPoint Presentation</vt:lpstr>
      <vt:lpstr>PowerPoint Presentation</vt:lpstr>
      <vt:lpstr>Q&amp;A Session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Unveiling the Second Prototype:  Enhancing Erosion Testing for</dc:title>
  <cp:revision>64</cp:revision>
  <dcterms:created xsi:type="dcterms:W3CDTF">2024-03-14T19:42:19Z</dcterms:created>
  <dcterms:modified xsi:type="dcterms:W3CDTF">2024-03-15T15:30:31Z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2024-03-14T00:00:00Z</vt:filetime>
  </property>
  <property fmtid="{D5CDD505-2E9C-101B-9397-08002B2CF9AE}" pid="3" name="Creator">
    <vt:lpwstr>Chromium</vt:lpwstr>
  </property>
  <property fmtid="{D5CDD505-2E9C-101B-9397-08002B2CF9AE}" pid="4" name="LastSaved">
    <vt:filetime>2024-03-14T00:00:00Z</vt:filetime>
  </property>
  <property fmtid="{D5CDD505-2E9C-101B-9397-08002B2CF9AE}" pid="5" name="ContentTypeId">
    <vt:lpwstr>0x0101004498201C3EE7C8479E5B0589E01D7A4D</vt:lpwstr>
  </property>
</Properties>
</file>