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0" r:id="rId8"/>
    <p:sldId id="264" r:id="rId9"/>
    <p:sldId id="265" r:id="rId10"/>
    <p:sldId id="263" r:id="rId11"/>
    <p:sldId id="261" r:id="rId12"/>
    <p:sldId id="262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7D67E4-A174-4022-AC42-EFACE61CD555}" vWet="6" dt="2022-03-30T19:20:27.075"/>
    <p1510:client id="{4C6C5C9F-9FEC-B641-BC47-255739E61AB6}" v="2" dt="2022-03-30T17:02:44.302"/>
    <p1510:client id="{4F4D95BD-334D-46D3-975D-B18FA2589C22}" v="2" dt="2022-03-30T02:11:44.872"/>
    <p1510:client id="{56546807-8745-4452-BC31-0F7105C3C897}" v="7" dt="2022-03-30T19:28:20.685"/>
    <p1510:client id="{75712EEE-ABD8-411D-BE6B-9606FA783F15}" v="67" dt="2022-03-30T19:49:17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en-US" sz="10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Day</a:t>
            </a:r>
            <a:br>
              <a:rPr lang="en-US" sz="10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Chem </a:t>
            </a:r>
            <a:r>
              <a:rPr lang="en-US" sz="10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endParaRPr lang="en-US" sz="10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Colby Driscoll, Ty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Kaloczi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Sam Batu, Kris Gandhi</a:t>
            </a:r>
          </a:p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March 31</a:t>
            </a:r>
            <a:r>
              <a:rPr 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st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2022.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1804A-8AB7-496D-BF73-252673EE5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18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345738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7F78B-09D5-40EE-952D-1B617D09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CA" sz="4800"/>
              <a:t>Problem Statement  </a:t>
            </a:r>
            <a:endParaRPr lang="en-CA" sz="48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DA271-7968-4D59-B010-A2A35E3F3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2620641"/>
            <a:ext cx="5837750" cy="30237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z="2000">
                <a:ea typeface="+mn-lt"/>
                <a:cs typeface="+mn-lt"/>
              </a:rPr>
              <a:t>“Provide a creative inverse kinematics program to safely pilot a 3 DOF robotic arm that works cohesively with multiple end-effectors. we will design an end effector which can effectively carry out the scanning of surfaces that are to be painted, all of which being operated by a single low-skilled crewmember through a simple user interface."</a:t>
            </a:r>
            <a:endParaRPr lang="en-CA" sz="2000">
              <a:cs typeface="Calibri"/>
            </a:endParaRPr>
          </a:p>
          <a:p>
            <a:endParaRPr lang="en-CA" sz="2000">
              <a:cs typeface="Calibri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B487DC2-DA20-7F53-14C0-CE6E20ED9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368" y="627954"/>
            <a:ext cx="3613526" cy="5353373"/>
          </a:xfrm>
          <a:prstGeom prst="rect">
            <a:avLst/>
          </a:prstGeom>
        </p:spPr>
      </p:pic>
      <p:sp>
        <p:nvSpPr>
          <p:cNvPr id="18" name="Rectangle 22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54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9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79D57-A9AD-4AC7-A8D2-10F2CCB0D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825248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User Requirements</a:t>
            </a:r>
          </a:p>
        </p:txBody>
      </p:sp>
      <p:grpSp>
        <p:nvGrpSpPr>
          <p:cNvPr id="3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3338118-F6E4-41C3-B7D4-A4A8251BB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344" y="1170577"/>
            <a:ext cx="15027103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40B9D27-4ED0-4160-B977-66FC84E03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311017"/>
              </p:ext>
            </p:extLst>
          </p:nvPr>
        </p:nvGraphicFramePr>
        <p:xfrm>
          <a:off x="5922492" y="1121793"/>
          <a:ext cx="5536002" cy="453976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378726">
                  <a:extLst>
                    <a:ext uri="{9D8B030D-6E8A-4147-A177-3AD203B41FA5}">
                      <a16:colId xmlns:a16="http://schemas.microsoft.com/office/drawing/2014/main" val="419194319"/>
                    </a:ext>
                  </a:extLst>
                </a:gridCol>
                <a:gridCol w="1157276">
                  <a:extLst>
                    <a:ext uri="{9D8B030D-6E8A-4147-A177-3AD203B41FA5}">
                      <a16:colId xmlns:a16="http://schemas.microsoft.com/office/drawing/2014/main" val="2468529097"/>
                    </a:ext>
                  </a:extLst>
                </a:gridCol>
              </a:tblGrid>
              <a:tr h="64137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b="1" i="0" cap="all" spc="6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Needs ​</a:t>
                      </a:r>
                    </a:p>
                  </a:txBody>
                  <a:tcPr marL="64309" marR="64309" marT="76354" marB="7635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b="1" i="0" cap="all" spc="6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Priority Level​</a:t>
                      </a:r>
                    </a:p>
                    <a:p>
                      <a:pPr algn="ctr" fontAlgn="base"/>
                      <a:r>
                        <a:rPr lang="en-US" sz="1000" b="1" i="0" cap="all" spc="6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(1 Lowest, 5Highest) ​</a:t>
                      </a:r>
                    </a:p>
                  </a:txBody>
                  <a:tcPr marL="64309" marR="64309" marT="76354" marB="7635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456795"/>
                  </a:ext>
                </a:extLst>
              </a:tr>
              <a:tr h="34266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Maneuver complicated spaces ​</a:t>
                      </a:r>
                    </a:p>
                  </a:txBody>
                  <a:tcPr marL="64309" marR="64309" marT="32154" marB="76354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 ​</a:t>
                      </a:r>
                    </a:p>
                  </a:txBody>
                  <a:tcPr marL="64309" marR="64309" marT="32154" marB="763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334383"/>
                  </a:ext>
                </a:extLst>
              </a:tr>
              <a:tr h="34266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End effectors must be easily removed and attached ​</a:t>
                      </a:r>
                    </a:p>
                  </a:txBody>
                  <a:tcPr marL="64309" marR="64309" marT="32154" marB="763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 ​</a:t>
                      </a:r>
                    </a:p>
                  </a:txBody>
                  <a:tcPr marL="64309" marR="64309" marT="32154" marB="763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558324"/>
                  </a:ext>
                </a:extLst>
              </a:tr>
              <a:tr h="34266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Easily piloted and simple interface ​</a:t>
                      </a:r>
                    </a:p>
                  </a:txBody>
                  <a:tcPr marL="64309" marR="64309" marT="32154" marB="76354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 ​</a:t>
                      </a:r>
                    </a:p>
                  </a:txBody>
                  <a:tcPr marL="64309" marR="64309" marT="32154" marB="763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60341"/>
                  </a:ext>
                </a:extLst>
              </a:tr>
              <a:tr h="54627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Weigh less than 20 lbs. or broken down into pieces less than 20 lbs. That are easy to carry. ​</a:t>
                      </a:r>
                    </a:p>
                  </a:txBody>
                  <a:tcPr marL="64309" marR="64309" marT="32154" marB="763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 ​</a:t>
                      </a:r>
                    </a:p>
                  </a:txBody>
                  <a:tcPr marL="64309" marR="64309" marT="32154" marB="763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214518"/>
                  </a:ext>
                </a:extLst>
              </a:tr>
              <a:tr h="54627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Scan working area and compute the path and approach needed ​</a:t>
                      </a:r>
                    </a:p>
                  </a:txBody>
                  <a:tcPr marL="64309" marR="64309" marT="32154" marB="76354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 ​</a:t>
                      </a:r>
                    </a:p>
                  </a:txBody>
                  <a:tcPr marL="64309" marR="64309" marT="32154" marB="763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397259"/>
                  </a:ext>
                </a:extLst>
              </a:tr>
              <a:tr h="34266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Self-contained lighting on the camera end effector ​</a:t>
                      </a:r>
                    </a:p>
                  </a:txBody>
                  <a:tcPr marL="64309" marR="64309" marT="32154" marB="763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 ​</a:t>
                      </a:r>
                    </a:p>
                  </a:txBody>
                  <a:tcPr marL="64309" marR="64309" marT="32154" marB="763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803780"/>
                  </a:ext>
                </a:extLst>
              </a:tr>
              <a:tr h="34266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Safe to be around ​</a:t>
                      </a:r>
                    </a:p>
                  </a:txBody>
                  <a:tcPr marL="64309" marR="64309" marT="32154" marB="76354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 ​</a:t>
                      </a:r>
                    </a:p>
                  </a:txBody>
                  <a:tcPr marL="64309" marR="64309" marT="32154" marB="763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330204"/>
                  </a:ext>
                </a:extLst>
              </a:tr>
              <a:tr h="54627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Piloted by one operator (Assume operator has no technological training) ​</a:t>
                      </a:r>
                    </a:p>
                  </a:txBody>
                  <a:tcPr marL="64309" marR="64309" marT="32154" marB="763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 ​</a:t>
                      </a:r>
                    </a:p>
                  </a:txBody>
                  <a:tcPr marL="64309" marR="64309" marT="32154" marB="763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484781"/>
                  </a:ext>
                </a:extLst>
              </a:tr>
              <a:tr h="54627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Operate in an autonomous state once a task is set by the operator ​</a:t>
                      </a:r>
                    </a:p>
                  </a:txBody>
                  <a:tcPr marL="64309" marR="64309" marT="32154" marB="76354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 ​</a:t>
                      </a:r>
                    </a:p>
                  </a:txBody>
                  <a:tcPr marL="64309" marR="64309" marT="32154" marB="763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87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202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4BD631-5934-4618-9D76-C13D0C7A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CA" sz="3600"/>
              <a:t>Light and Camera End-Effector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84D96-FB4E-4C1A-A2B7-3D49997D2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31" y="2187983"/>
            <a:ext cx="3532190" cy="55359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CA" sz="1800">
                <a:cs typeface="Calibri"/>
              </a:rPr>
              <a:t>Consists of camera, LED's and ultrasonic sensor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loor, indoor, person&#10;&#10;Description automatically generated">
            <a:extLst>
              <a:ext uri="{FF2B5EF4-FFF2-40B4-BE49-F238E27FC236}">
                <a16:creationId xmlns:a16="http://schemas.microsoft.com/office/drawing/2014/main" id="{08F09DFB-9B65-7D4E-A417-356FC11DB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5387"/>
            <a:ext cx="52959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2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F58C2-4999-031B-37E9-F030EC488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ea typeface="+mj-lt"/>
                <a:cs typeface="+mj-lt"/>
              </a:rPr>
              <a:t>Light and Camera </a:t>
            </a:r>
            <a:br>
              <a:rPr lang="en-CA" dirty="0">
                <a:ea typeface="+mj-lt"/>
                <a:cs typeface="+mj-lt"/>
              </a:rPr>
            </a:br>
            <a:r>
              <a:rPr lang="en-CA" dirty="0">
                <a:ea typeface="+mj-lt"/>
                <a:cs typeface="+mj-lt"/>
              </a:rPr>
              <a:t>End-Effector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A9D323-CDE4-8BDF-A196-981A2301AE0C}"/>
              </a:ext>
            </a:extLst>
          </p:cNvPr>
          <p:cNvSpPr txBox="1"/>
          <p:nvPr/>
        </p:nvSpPr>
        <p:spPr>
          <a:xfrm>
            <a:off x="5259481" y="195374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9CF5C39D-D575-1BEA-211E-B83C785F3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90" y="1860430"/>
            <a:ext cx="1777763" cy="4344837"/>
          </a:xfrm>
          <a:prstGeom prst="rect">
            <a:avLst/>
          </a:prstGeom>
        </p:spPr>
      </p:pic>
      <p:pic>
        <p:nvPicPr>
          <p:cNvPr id="8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30BE49-6EC2-2812-490A-31E2FF744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575" y="2020507"/>
            <a:ext cx="4300572" cy="710233"/>
          </a:xfrm>
          <a:prstGeom prst="rect">
            <a:avLst/>
          </a:prstGeom>
        </p:spPr>
      </p:pic>
      <p:pic>
        <p:nvPicPr>
          <p:cNvPr id="9" name="Picture 9" descr="Table&#10;&#10;Description automatically generated">
            <a:extLst>
              <a:ext uri="{FF2B5EF4-FFF2-40B4-BE49-F238E27FC236}">
                <a16:creationId xmlns:a16="http://schemas.microsoft.com/office/drawing/2014/main" id="{E154759F-E7B4-089E-E2A0-06DE81C83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670" y="1860430"/>
            <a:ext cx="1876245" cy="43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17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person, indoor, hand&#10;&#10;Description automatically generated">
            <a:extLst>
              <a:ext uri="{FF2B5EF4-FFF2-40B4-BE49-F238E27FC236}">
                <a16:creationId xmlns:a16="http://schemas.microsoft.com/office/drawing/2014/main" id="{DFFF39A5-F634-6CCB-2AF2-0F27D1A82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201" y="1692079"/>
            <a:ext cx="4424609" cy="4351338"/>
          </a:xfrm>
        </p:spPr>
      </p:pic>
      <p:pic>
        <p:nvPicPr>
          <p:cNvPr id="5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54ACE861-42F5-45D9-3D41-FC87727F6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947" y="1689790"/>
            <a:ext cx="6859570" cy="4397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9D3FBB-15DF-4B7A-B17A-AA3CBCF59304}"/>
              </a:ext>
            </a:extLst>
          </p:cNvPr>
          <p:cNvSpPr txBox="1"/>
          <p:nvPr/>
        </p:nvSpPr>
        <p:spPr>
          <a:xfrm>
            <a:off x="589935" y="442452"/>
            <a:ext cx="6017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/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2576028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7914-4253-44CB-8EFE-4DDE0475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Inverse Kinematics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6FE62C-6541-41F6-A796-A22058C9A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70064"/>
            <a:ext cx="12189849" cy="1843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C6F92-9CCB-4AD3-A279-7D391D57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340" y="3113590"/>
            <a:ext cx="2954620" cy="34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99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9CC1-A9E3-4D72-B7E1-F96BC6B46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Arm Functioning</a:t>
            </a:r>
          </a:p>
        </p:txBody>
      </p:sp>
      <p:pic>
        <p:nvPicPr>
          <p:cNvPr id="4" name="IMG_1373.MOV" descr="IMG_1373.MOV">
            <a:hlinkClick r:id="" action="ppaction://media"/>
            <a:extLst>
              <a:ext uri="{FF2B5EF4-FFF2-40B4-BE49-F238E27FC236}">
                <a16:creationId xmlns:a16="http://schemas.microsoft.com/office/drawing/2014/main" id="{29F55D3A-2150-0F44-91AE-A86F5A112B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1863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3DA6A-1156-4D8A-839A-4AAE52AF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057"/>
            <a:ext cx="10515600" cy="1325563"/>
          </a:xfrm>
        </p:spPr>
        <p:txBody>
          <a:bodyPr/>
          <a:lstStyle/>
          <a:p>
            <a:r>
              <a:rPr lang="en-CA"/>
              <a:t>UI</a:t>
            </a:r>
          </a:p>
        </p:txBody>
      </p:sp>
      <p:pic>
        <p:nvPicPr>
          <p:cNvPr id="5" name="2022-03-26 14-26-03">
            <a:hlinkClick r:id="" action="ppaction://media"/>
            <a:extLst>
              <a:ext uri="{FF2B5EF4-FFF2-40B4-BE49-F238E27FC236}">
                <a16:creationId xmlns:a16="http://schemas.microsoft.com/office/drawing/2014/main" id="{E71F45AB-C852-4D88-BFA1-74F5EAAED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952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1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3CA6FD659AAF409724FF8E2790E870" ma:contentTypeVersion="4" ma:contentTypeDescription="Create a new document." ma:contentTypeScope="" ma:versionID="1c097f96262508a199049c0c7b50ab6c">
  <xsd:schema xmlns:xsd="http://www.w3.org/2001/XMLSchema" xmlns:xs="http://www.w3.org/2001/XMLSchema" xmlns:p="http://schemas.microsoft.com/office/2006/metadata/properties" xmlns:ns2="88d2bb9a-d7c4-4f78-a4a2-d92c7bf665a9" targetNamespace="http://schemas.microsoft.com/office/2006/metadata/properties" ma:root="true" ma:fieldsID="07c54e08399398c58625e6a13b703e65" ns2:_="">
    <xsd:import namespace="88d2bb9a-d7c4-4f78-a4a2-d92c7bf665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d2bb9a-d7c4-4f78-a4a2-d92c7bf665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8F1ACB6-48E6-4D0A-914C-C54DF176A2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F923DB-C871-447B-AF59-79BF052997EA}">
  <ds:schemaRefs>
    <ds:schemaRef ds:uri="88d2bb9a-d7c4-4f78-a4a2-d92c7bf665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34586E2-7E00-4369-84FD-8C4D914C799B}">
  <ds:schemaRefs>
    <ds:schemaRef ds:uri="88d2bb9a-d7c4-4f78-a4a2-d92c7bf665a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237</Words>
  <Application>Microsoft Office PowerPoint</Application>
  <PresentationFormat>Widescreen</PresentationFormat>
  <Paragraphs>36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Design Day Team Chem Eng</vt:lpstr>
      <vt:lpstr>Problem Statement  </vt:lpstr>
      <vt:lpstr>User Requirements</vt:lpstr>
      <vt:lpstr>Light and Camera End-Effector</vt:lpstr>
      <vt:lpstr>Light and Camera  End-Effector</vt:lpstr>
      <vt:lpstr>PowerPoint Presentation</vt:lpstr>
      <vt:lpstr>Inverse Kinematics</vt:lpstr>
      <vt:lpstr>Arm Functioning</vt:lpstr>
      <vt:lpstr>UI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 Kaloczi</dc:creator>
  <cp:lastModifiedBy>Ty Kaloczi</cp:lastModifiedBy>
  <cp:revision>1</cp:revision>
  <dcterms:created xsi:type="dcterms:W3CDTF">2022-03-21T20:27:29Z</dcterms:created>
  <dcterms:modified xsi:type="dcterms:W3CDTF">2022-03-30T19:49:17Z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0x0101003B3CA6FD659AAF409724FF8E2790E870</vt:lpwstr>
  </property>
</Properties>
</file>