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4"/>
  </p:sldMasterIdLst>
  <p:notesMasterIdLst>
    <p:notesMasterId r:id="rId23"/>
  </p:notesMasterIdLst>
  <p:sldIdLst>
    <p:sldId id="256" r:id="rId5"/>
    <p:sldId id="257" r:id="rId6"/>
    <p:sldId id="258" r:id="rId7"/>
    <p:sldId id="259" r:id="rId8"/>
    <p:sldId id="262" r:id="rId9"/>
    <p:sldId id="260" r:id="rId10"/>
    <p:sldId id="263" r:id="rId11"/>
    <p:sldId id="277" r:id="rId12"/>
    <p:sldId id="265" r:id="rId13"/>
    <p:sldId id="266" r:id="rId14"/>
    <p:sldId id="267" r:id="rId15"/>
    <p:sldId id="275" r:id="rId16"/>
    <p:sldId id="276" r:id="rId17"/>
    <p:sldId id="280" r:id="rId18"/>
    <p:sldId id="281" r:id="rId19"/>
    <p:sldId id="282" r:id="rId20"/>
    <p:sldId id="279" r:id="rId21"/>
    <p:sldId id="27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D300"/>
    <a:srgbClr val="C8D5F0"/>
    <a:srgbClr val="EF7E39"/>
    <a:srgbClr val="F65208"/>
    <a:srgbClr val="FEC200"/>
    <a:srgbClr val="6EB1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4A7211-9DC7-4E53-96C9-682DEF8FDF8B}" v="2057" dt="2022-03-21T22:05:11.444"/>
    <p1510:client id="{77C95710-EEB9-4657-81A1-04F7DD605846}" vWet="2" dt="2022-03-21T20:26:27.841"/>
    <p1510:client id="{CA0396AD-DA5D-48FC-27DC-5AF2EABFC44A}" v="151" dt="2022-03-21T22:03:06.622"/>
  </p1510:revLst>
</p1510:revInfo>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DF0D1F-6F68-4A6C-8B21-CDB76F9AF240}"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C3699BC5-836A-4F6E-8BFD-37066F5F157B}">
      <dgm:prSet/>
      <dgm:spPr/>
      <dgm:t>
        <a:bodyPr/>
        <a:lstStyle/>
        <a:p>
          <a:r>
            <a:rPr lang="en-US" b="0" i="0"/>
            <a:t>“…you are often overlooked to people that are fluent in (English/French) in opportunities in which you are equally or more qualified… if only they knew how smart you are in your Native language.” </a:t>
          </a:r>
          <a:endParaRPr lang="en-US"/>
        </a:p>
      </dgm:t>
    </dgm:pt>
    <dgm:pt modelId="{9B490750-956B-4690-AE2E-F971FE99B39F}" type="parTrans" cxnId="{FDD50D52-B87A-41E9-A015-A686DBD06B92}">
      <dgm:prSet/>
      <dgm:spPr/>
      <dgm:t>
        <a:bodyPr/>
        <a:lstStyle/>
        <a:p>
          <a:endParaRPr lang="en-US"/>
        </a:p>
      </dgm:t>
    </dgm:pt>
    <dgm:pt modelId="{090AE8A0-FCC5-4633-AB8E-A8E6813009EC}" type="sibTrans" cxnId="{FDD50D52-B87A-41E9-A015-A686DBD06B92}">
      <dgm:prSet/>
      <dgm:spPr/>
      <dgm:t>
        <a:bodyPr/>
        <a:lstStyle/>
        <a:p>
          <a:endParaRPr lang="en-US"/>
        </a:p>
      </dgm:t>
    </dgm:pt>
    <dgm:pt modelId="{740E8F18-DA09-4841-A275-9A75F31A4EB5}">
      <dgm:prSet/>
      <dgm:spPr/>
      <dgm:t>
        <a:bodyPr/>
        <a:lstStyle/>
        <a:p>
          <a:r>
            <a:rPr lang="en-US" b="0" i="0"/>
            <a:t>“People will make fun of your accent, without acknowledging all the effort you put into learning another language and often without thinking how they would feel if they were in your situation and how they are making an already hard experience even harder.”</a:t>
          </a:r>
          <a:endParaRPr lang="en-US"/>
        </a:p>
      </dgm:t>
    </dgm:pt>
    <dgm:pt modelId="{14D99615-DE35-4E99-840F-D2A854E7EEF2}" type="parTrans" cxnId="{E772B957-F677-48BF-86DA-5CBDDC6EF7CC}">
      <dgm:prSet/>
      <dgm:spPr/>
      <dgm:t>
        <a:bodyPr/>
        <a:lstStyle/>
        <a:p>
          <a:endParaRPr lang="en-US"/>
        </a:p>
      </dgm:t>
    </dgm:pt>
    <dgm:pt modelId="{837310ED-B4D0-4EE0-B1C1-C83FB3E72E13}" type="sibTrans" cxnId="{E772B957-F677-48BF-86DA-5CBDDC6EF7CC}">
      <dgm:prSet/>
      <dgm:spPr/>
      <dgm:t>
        <a:bodyPr/>
        <a:lstStyle/>
        <a:p>
          <a:endParaRPr lang="en-US"/>
        </a:p>
      </dgm:t>
    </dgm:pt>
    <dgm:pt modelId="{CBC6212E-1F2C-4D70-8940-C01F8A5FABCD}">
      <dgm:prSet/>
      <dgm:spPr/>
      <dgm:t>
        <a:bodyPr/>
        <a:lstStyle/>
        <a:p>
          <a:r>
            <a:rPr lang="en-US" b="0" i="0"/>
            <a:t>“…the hardest thing is when people do not put a little bit of effort to understand what you are trying to say and just ignore and overlook your wants/needs.”</a:t>
          </a:r>
          <a:endParaRPr lang="en-US"/>
        </a:p>
      </dgm:t>
    </dgm:pt>
    <dgm:pt modelId="{E9185D63-1FBC-4CCB-B284-CA93AE07F62C}" type="parTrans" cxnId="{B7E7668A-F668-4EDE-93B9-1E86F4DCF9EE}">
      <dgm:prSet/>
      <dgm:spPr/>
      <dgm:t>
        <a:bodyPr/>
        <a:lstStyle/>
        <a:p>
          <a:endParaRPr lang="en-US"/>
        </a:p>
      </dgm:t>
    </dgm:pt>
    <dgm:pt modelId="{B7B4D968-67AE-46C7-B568-A15A2F0BCF03}" type="sibTrans" cxnId="{B7E7668A-F668-4EDE-93B9-1E86F4DCF9EE}">
      <dgm:prSet/>
      <dgm:spPr/>
      <dgm:t>
        <a:bodyPr/>
        <a:lstStyle/>
        <a:p>
          <a:endParaRPr lang="en-US"/>
        </a:p>
      </dgm:t>
    </dgm:pt>
    <dgm:pt modelId="{8545D4D8-BB24-4FB3-ACF6-76680CC1FCB3}">
      <dgm:prSet/>
      <dgm:spPr/>
      <dgm:t>
        <a:bodyPr/>
        <a:lstStyle/>
        <a:p>
          <a:r>
            <a:rPr lang="en-US" b="0" i="0"/>
            <a:t>“…“Wow, your (English/French) is really good!” or “You do not even have an accent,” they do not do it with bad intentions, not at all, they are trying to compliment you, but it does not always feel that way, it feels like there is a clear line from when you were not good enough and now when you are.</a:t>
          </a:r>
          <a:endParaRPr lang="en-US"/>
        </a:p>
      </dgm:t>
    </dgm:pt>
    <dgm:pt modelId="{A17757EA-7A89-4C9D-AE67-EFDBBDB58862}" type="parTrans" cxnId="{8F991CC2-CE2F-4BEC-A08C-F73EF351F07D}">
      <dgm:prSet/>
      <dgm:spPr/>
      <dgm:t>
        <a:bodyPr/>
        <a:lstStyle/>
        <a:p>
          <a:endParaRPr lang="en-US"/>
        </a:p>
      </dgm:t>
    </dgm:pt>
    <dgm:pt modelId="{12E7C73A-D62F-4FF1-B5DB-8878936063D8}" type="sibTrans" cxnId="{8F991CC2-CE2F-4BEC-A08C-F73EF351F07D}">
      <dgm:prSet/>
      <dgm:spPr/>
      <dgm:t>
        <a:bodyPr/>
        <a:lstStyle/>
        <a:p>
          <a:endParaRPr lang="en-US"/>
        </a:p>
      </dgm:t>
    </dgm:pt>
    <dgm:pt modelId="{A91B86E0-7425-405F-89F3-4B15937B89F4}" type="pres">
      <dgm:prSet presAssocID="{C5DF0D1F-6F68-4A6C-8B21-CDB76F9AF240}" presName="vert0" presStyleCnt="0">
        <dgm:presLayoutVars>
          <dgm:dir/>
          <dgm:animOne val="branch"/>
          <dgm:animLvl val="lvl"/>
        </dgm:presLayoutVars>
      </dgm:prSet>
      <dgm:spPr/>
    </dgm:pt>
    <dgm:pt modelId="{C9CDD8F2-E357-4F21-9E50-EBE5D8C192BE}" type="pres">
      <dgm:prSet presAssocID="{C3699BC5-836A-4F6E-8BFD-37066F5F157B}" presName="thickLine" presStyleLbl="alignNode1" presStyleIdx="0" presStyleCnt="4"/>
      <dgm:spPr/>
    </dgm:pt>
    <dgm:pt modelId="{AEF94CD3-8CF8-49F7-901B-47EA6EE53505}" type="pres">
      <dgm:prSet presAssocID="{C3699BC5-836A-4F6E-8BFD-37066F5F157B}" presName="horz1" presStyleCnt="0"/>
      <dgm:spPr/>
    </dgm:pt>
    <dgm:pt modelId="{581E54C5-A68A-446D-BBBF-25ECF7469BDC}" type="pres">
      <dgm:prSet presAssocID="{C3699BC5-836A-4F6E-8BFD-37066F5F157B}" presName="tx1" presStyleLbl="revTx" presStyleIdx="0" presStyleCnt="4"/>
      <dgm:spPr/>
    </dgm:pt>
    <dgm:pt modelId="{9D393E1B-481A-446A-9145-437C2E4DB366}" type="pres">
      <dgm:prSet presAssocID="{C3699BC5-836A-4F6E-8BFD-37066F5F157B}" presName="vert1" presStyleCnt="0"/>
      <dgm:spPr/>
    </dgm:pt>
    <dgm:pt modelId="{70646ABF-BB97-4AE3-8DAA-1864F42BF11A}" type="pres">
      <dgm:prSet presAssocID="{740E8F18-DA09-4841-A275-9A75F31A4EB5}" presName="thickLine" presStyleLbl="alignNode1" presStyleIdx="1" presStyleCnt="4"/>
      <dgm:spPr/>
    </dgm:pt>
    <dgm:pt modelId="{9656EB58-9A24-4B6F-AD65-053E28A3C67C}" type="pres">
      <dgm:prSet presAssocID="{740E8F18-DA09-4841-A275-9A75F31A4EB5}" presName="horz1" presStyleCnt="0"/>
      <dgm:spPr/>
    </dgm:pt>
    <dgm:pt modelId="{0D208E79-178B-4C4E-AC32-449CB97D35A9}" type="pres">
      <dgm:prSet presAssocID="{740E8F18-DA09-4841-A275-9A75F31A4EB5}" presName="tx1" presStyleLbl="revTx" presStyleIdx="1" presStyleCnt="4"/>
      <dgm:spPr/>
    </dgm:pt>
    <dgm:pt modelId="{4280E09D-35B6-4015-8F0F-19B81EC2360B}" type="pres">
      <dgm:prSet presAssocID="{740E8F18-DA09-4841-A275-9A75F31A4EB5}" presName="vert1" presStyleCnt="0"/>
      <dgm:spPr/>
    </dgm:pt>
    <dgm:pt modelId="{C9F5C47B-93E9-417F-A2C9-DFB5788154D3}" type="pres">
      <dgm:prSet presAssocID="{CBC6212E-1F2C-4D70-8940-C01F8A5FABCD}" presName="thickLine" presStyleLbl="alignNode1" presStyleIdx="2" presStyleCnt="4"/>
      <dgm:spPr/>
    </dgm:pt>
    <dgm:pt modelId="{81A0CC70-E411-4435-9E62-505A4C61E4EF}" type="pres">
      <dgm:prSet presAssocID="{CBC6212E-1F2C-4D70-8940-C01F8A5FABCD}" presName="horz1" presStyleCnt="0"/>
      <dgm:spPr/>
    </dgm:pt>
    <dgm:pt modelId="{55B0AE3B-A0A4-4BFC-AB6E-C11B23C24DE2}" type="pres">
      <dgm:prSet presAssocID="{CBC6212E-1F2C-4D70-8940-C01F8A5FABCD}" presName="tx1" presStyleLbl="revTx" presStyleIdx="2" presStyleCnt="4"/>
      <dgm:spPr/>
    </dgm:pt>
    <dgm:pt modelId="{04D1D214-ED07-4216-B842-2EC879C7D50C}" type="pres">
      <dgm:prSet presAssocID="{CBC6212E-1F2C-4D70-8940-C01F8A5FABCD}" presName="vert1" presStyleCnt="0"/>
      <dgm:spPr/>
    </dgm:pt>
    <dgm:pt modelId="{2496C804-70B7-49C0-BB7F-AB2CDD760C7F}" type="pres">
      <dgm:prSet presAssocID="{8545D4D8-BB24-4FB3-ACF6-76680CC1FCB3}" presName="thickLine" presStyleLbl="alignNode1" presStyleIdx="3" presStyleCnt="4"/>
      <dgm:spPr/>
    </dgm:pt>
    <dgm:pt modelId="{8DD12139-1911-4CC0-BE53-0B9DAD085124}" type="pres">
      <dgm:prSet presAssocID="{8545D4D8-BB24-4FB3-ACF6-76680CC1FCB3}" presName="horz1" presStyleCnt="0"/>
      <dgm:spPr/>
    </dgm:pt>
    <dgm:pt modelId="{461111D3-69BF-4CB3-B6E7-7BCFCCB43496}" type="pres">
      <dgm:prSet presAssocID="{8545D4D8-BB24-4FB3-ACF6-76680CC1FCB3}" presName="tx1" presStyleLbl="revTx" presStyleIdx="3" presStyleCnt="4"/>
      <dgm:spPr/>
    </dgm:pt>
    <dgm:pt modelId="{F0028347-C026-4EF3-BF2A-1F3EC0CA6B06}" type="pres">
      <dgm:prSet presAssocID="{8545D4D8-BB24-4FB3-ACF6-76680CC1FCB3}" presName="vert1" presStyleCnt="0"/>
      <dgm:spPr/>
    </dgm:pt>
  </dgm:ptLst>
  <dgm:cxnLst>
    <dgm:cxn modelId="{1F71B818-6E2F-417C-832C-288B5F0D35A8}" type="presOf" srcId="{C3699BC5-836A-4F6E-8BFD-37066F5F157B}" destId="{581E54C5-A68A-446D-BBBF-25ECF7469BDC}" srcOrd="0" destOrd="0" presId="urn:microsoft.com/office/officeart/2008/layout/LinedList"/>
    <dgm:cxn modelId="{FDD50D52-B87A-41E9-A015-A686DBD06B92}" srcId="{C5DF0D1F-6F68-4A6C-8B21-CDB76F9AF240}" destId="{C3699BC5-836A-4F6E-8BFD-37066F5F157B}" srcOrd="0" destOrd="0" parTransId="{9B490750-956B-4690-AE2E-F971FE99B39F}" sibTransId="{090AE8A0-FCC5-4633-AB8E-A8E6813009EC}"/>
    <dgm:cxn modelId="{E772B957-F677-48BF-86DA-5CBDDC6EF7CC}" srcId="{C5DF0D1F-6F68-4A6C-8B21-CDB76F9AF240}" destId="{740E8F18-DA09-4841-A275-9A75F31A4EB5}" srcOrd="1" destOrd="0" parTransId="{14D99615-DE35-4E99-840F-D2A854E7EEF2}" sibTransId="{837310ED-B4D0-4EE0-B1C1-C83FB3E72E13}"/>
    <dgm:cxn modelId="{B7E7668A-F668-4EDE-93B9-1E86F4DCF9EE}" srcId="{C5DF0D1F-6F68-4A6C-8B21-CDB76F9AF240}" destId="{CBC6212E-1F2C-4D70-8940-C01F8A5FABCD}" srcOrd="2" destOrd="0" parTransId="{E9185D63-1FBC-4CCB-B284-CA93AE07F62C}" sibTransId="{B7B4D968-67AE-46C7-B568-A15A2F0BCF03}"/>
    <dgm:cxn modelId="{39E1FEB1-826E-4B73-8D8C-E4CBB7720861}" type="presOf" srcId="{C5DF0D1F-6F68-4A6C-8B21-CDB76F9AF240}" destId="{A91B86E0-7425-405F-89F3-4B15937B89F4}" srcOrd="0" destOrd="0" presId="urn:microsoft.com/office/officeart/2008/layout/LinedList"/>
    <dgm:cxn modelId="{8F991CC2-CE2F-4BEC-A08C-F73EF351F07D}" srcId="{C5DF0D1F-6F68-4A6C-8B21-CDB76F9AF240}" destId="{8545D4D8-BB24-4FB3-ACF6-76680CC1FCB3}" srcOrd="3" destOrd="0" parTransId="{A17757EA-7A89-4C9D-AE67-EFDBBDB58862}" sibTransId="{12E7C73A-D62F-4FF1-B5DB-8878936063D8}"/>
    <dgm:cxn modelId="{437F65C4-FEBF-4BC5-8F1E-2C6C0DA1E16C}" type="presOf" srcId="{8545D4D8-BB24-4FB3-ACF6-76680CC1FCB3}" destId="{461111D3-69BF-4CB3-B6E7-7BCFCCB43496}" srcOrd="0" destOrd="0" presId="urn:microsoft.com/office/officeart/2008/layout/LinedList"/>
    <dgm:cxn modelId="{21C6F3D2-D8C0-4CF7-9C3B-6F1166E20171}" type="presOf" srcId="{CBC6212E-1F2C-4D70-8940-C01F8A5FABCD}" destId="{55B0AE3B-A0A4-4BFC-AB6E-C11B23C24DE2}" srcOrd="0" destOrd="0" presId="urn:microsoft.com/office/officeart/2008/layout/LinedList"/>
    <dgm:cxn modelId="{63F7A4DF-851A-472A-AE92-5833E66E4C07}" type="presOf" srcId="{740E8F18-DA09-4841-A275-9A75F31A4EB5}" destId="{0D208E79-178B-4C4E-AC32-449CB97D35A9}" srcOrd="0" destOrd="0" presId="urn:microsoft.com/office/officeart/2008/layout/LinedList"/>
    <dgm:cxn modelId="{76DFD645-C9A9-49CF-8047-74B56E8F5E16}" type="presParOf" srcId="{A91B86E0-7425-405F-89F3-4B15937B89F4}" destId="{C9CDD8F2-E357-4F21-9E50-EBE5D8C192BE}" srcOrd="0" destOrd="0" presId="urn:microsoft.com/office/officeart/2008/layout/LinedList"/>
    <dgm:cxn modelId="{399BB2E4-C91A-44CD-A9EB-ED258EFFB301}" type="presParOf" srcId="{A91B86E0-7425-405F-89F3-4B15937B89F4}" destId="{AEF94CD3-8CF8-49F7-901B-47EA6EE53505}" srcOrd="1" destOrd="0" presId="urn:microsoft.com/office/officeart/2008/layout/LinedList"/>
    <dgm:cxn modelId="{6B29C6F0-6DDA-4581-91A8-AAA87A9294EC}" type="presParOf" srcId="{AEF94CD3-8CF8-49F7-901B-47EA6EE53505}" destId="{581E54C5-A68A-446D-BBBF-25ECF7469BDC}" srcOrd="0" destOrd="0" presId="urn:microsoft.com/office/officeart/2008/layout/LinedList"/>
    <dgm:cxn modelId="{E02EE0A7-B0B0-4E77-828A-7AA6890EC375}" type="presParOf" srcId="{AEF94CD3-8CF8-49F7-901B-47EA6EE53505}" destId="{9D393E1B-481A-446A-9145-437C2E4DB366}" srcOrd="1" destOrd="0" presId="urn:microsoft.com/office/officeart/2008/layout/LinedList"/>
    <dgm:cxn modelId="{D3BD4FC8-24BC-4731-8CF0-F5819DA5A487}" type="presParOf" srcId="{A91B86E0-7425-405F-89F3-4B15937B89F4}" destId="{70646ABF-BB97-4AE3-8DAA-1864F42BF11A}" srcOrd="2" destOrd="0" presId="urn:microsoft.com/office/officeart/2008/layout/LinedList"/>
    <dgm:cxn modelId="{D0767766-4679-470D-A977-EF73748B1192}" type="presParOf" srcId="{A91B86E0-7425-405F-89F3-4B15937B89F4}" destId="{9656EB58-9A24-4B6F-AD65-053E28A3C67C}" srcOrd="3" destOrd="0" presId="urn:microsoft.com/office/officeart/2008/layout/LinedList"/>
    <dgm:cxn modelId="{147445E1-E0B5-4842-BF73-3598367DD48E}" type="presParOf" srcId="{9656EB58-9A24-4B6F-AD65-053E28A3C67C}" destId="{0D208E79-178B-4C4E-AC32-449CB97D35A9}" srcOrd="0" destOrd="0" presId="urn:microsoft.com/office/officeart/2008/layout/LinedList"/>
    <dgm:cxn modelId="{B005C320-880F-429B-9729-5536A07362FB}" type="presParOf" srcId="{9656EB58-9A24-4B6F-AD65-053E28A3C67C}" destId="{4280E09D-35B6-4015-8F0F-19B81EC2360B}" srcOrd="1" destOrd="0" presId="urn:microsoft.com/office/officeart/2008/layout/LinedList"/>
    <dgm:cxn modelId="{FE285CB1-1DC3-4AF9-A335-E394A5DD06DE}" type="presParOf" srcId="{A91B86E0-7425-405F-89F3-4B15937B89F4}" destId="{C9F5C47B-93E9-417F-A2C9-DFB5788154D3}" srcOrd="4" destOrd="0" presId="urn:microsoft.com/office/officeart/2008/layout/LinedList"/>
    <dgm:cxn modelId="{8DA241B3-6A38-4068-AD12-32B2153E0DC4}" type="presParOf" srcId="{A91B86E0-7425-405F-89F3-4B15937B89F4}" destId="{81A0CC70-E411-4435-9E62-505A4C61E4EF}" srcOrd="5" destOrd="0" presId="urn:microsoft.com/office/officeart/2008/layout/LinedList"/>
    <dgm:cxn modelId="{6E50180A-5B47-4590-819E-7E77AF447098}" type="presParOf" srcId="{81A0CC70-E411-4435-9E62-505A4C61E4EF}" destId="{55B0AE3B-A0A4-4BFC-AB6E-C11B23C24DE2}" srcOrd="0" destOrd="0" presId="urn:microsoft.com/office/officeart/2008/layout/LinedList"/>
    <dgm:cxn modelId="{C2394367-E3B8-4A8E-B457-F3A628ABFF17}" type="presParOf" srcId="{81A0CC70-E411-4435-9E62-505A4C61E4EF}" destId="{04D1D214-ED07-4216-B842-2EC879C7D50C}" srcOrd="1" destOrd="0" presId="urn:microsoft.com/office/officeart/2008/layout/LinedList"/>
    <dgm:cxn modelId="{8FBFC3AA-E2C1-4BA4-817D-37962FB83398}" type="presParOf" srcId="{A91B86E0-7425-405F-89F3-4B15937B89F4}" destId="{2496C804-70B7-49C0-BB7F-AB2CDD760C7F}" srcOrd="6" destOrd="0" presId="urn:microsoft.com/office/officeart/2008/layout/LinedList"/>
    <dgm:cxn modelId="{A4047FBE-A079-42E4-9C60-FF05D6005D46}" type="presParOf" srcId="{A91B86E0-7425-405F-89F3-4B15937B89F4}" destId="{8DD12139-1911-4CC0-BE53-0B9DAD085124}" srcOrd="7" destOrd="0" presId="urn:microsoft.com/office/officeart/2008/layout/LinedList"/>
    <dgm:cxn modelId="{8FDC0566-3728-4EAB-92D3-527837001A0E}" type="presParOf" srcId="{8DD12139-1911-4CC0-BE53-0B9DAD085124}" destId="{461111D3-69BF-4CB3-B6E7-7BCFCCB43496}" srcOrd="0" destOrd="0" presId="urn:microsoft.com/office/officeart/2008/layout/LinedList"/>
    <dgm:cxn modelId="{61851AA3-F3AF-48E1-9936-326AC6759590}" type="presParOf" srcId="{8DD12139-1911-4CC0-BE53-0B9DAD085124}" destId="{F0028347-C026-4EF3-BF2A-1F3EC0CA6B0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DD8F2-E357-4F21-9E50-EBE5D8C192BE}">
      <dsp:nvSpPr>
        <dsp:cNvPr id="0" name=""/>
        <dsp:cNvSpPr/>
      </dsp:nvSpPr>
      <dsp:spPr>
        <a:xfrm>
          <a:off x="0" y="0"/>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1E54C5-A68A-446D-BBBF-25ECF7469BDC}">
      <dsp:nvSpPr>
        <dsp:cNvPr id="0" name=""/>
        <dsp:cNvSpPr/>
      </dsp:nvSpPr>
      <dsp:spPr>
        <a:xfrm>
          <a:off x="0" y="0"/>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a:t>“…you are often overlooked to people that are fluent in (English/French) in opportunities in which you are equally or more qualified… if only they knew how smart you are in your Native language.” </a:t>
          </a:r>
          <a:endParaRPr lang="en-US" sz="1800" kern="1200"/>
        </a:p>
      </dsp:txBody>
      <dsp:txXfrm>
        <a:off x="0" y="0"/>
        <a:ext cx="6797675" cy="1412477"/>
      </dsp:txXfrm>
    </dsp:sp>
    <dsp:sp modelId="{70646ABF-BB97-4AE3-8DAA-1864F42BF11A}">
      <dsp:nvSpPr>
        <dsp:cNvPr id="0" name=""/>
        <dsp:cNvSpPr/>
      </dsp:nvSpPr>
      <dsp:spPr>
        <a:xfrm>
          <a:off x="0" y="1412478"/>
          <a:ext cx="6797675" cy="0"/>
        </a:xfrm>
        <a:prstGeom prst="line">
          <a:avLst/>
        </a:prstGeom>
        <a:solidFill>
          <a:schemeClr val="accent2">
            <a:hueOff val="11784"/>
            <a:satOff val="-11496"/>
            <a:lumOff val="-589"/>
            <a:alphaOff val="0"/>
          </a:schemeClr>
        </a:solidFill>
        <a:ln w="15875" cap="flat" cmpd="sng" algn="ctr">
          <a:solidFill>
            <a:schemeClr val="accent2">
              <a:hueOff val="11784"/>
              <a:satOff val="-11496"/>
              <a:lumOff val="-58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208E79-178B-4C4E-AC32-449CB97D35A9}">
      <dsp:nvSpPr>
        <dsp:cNvPr id="0" name=""/>
        <dsp:cNvSpPr/>
      </dsp:nvSpPr>
      <dsp:spPr>
        <a:xfrm>
          <a:off x="0" y="1412477"/>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a:t>“People will make fun of your accent, without acknowledging all the effort you put into learning another language and often without thinking how they would feel if they were in your situation and how they are making an already hard experience even harder.”</a:t>
          </a:r>
          <a:endParaRPr lang="en-US" sz="1800" kern="1200"/>
        </a:p>
      </dsp:txBody>
      <dsp:txXfrm>
        <a:off x="0" y="1412477"/>
        <a:ext cx="6797675" cy="1412477"/>
      </dsp:txXfrm>
    </dsp:sp>
    <dsp:sp modelId="{C9F5C47B-93E9-417F-A2C9-DFB5788154D3}">
      <dsp:nvSpPr>
        <dsp:cNvPr id="0" name=""/>
        <dsp:cNvSpPr/>
      </dsp:nvSpPr>
      <dsp:spPr>
        <a:xfrm>
          <a:off x="0" y="2824956"/>
          <a:ext cx="6797675" cy="0"/>
        </a:xfrm>
        <a:prstGeom prst="line">
          <a:avLst/>
        </a:prstGeom>
        <a:solidFill>
          <a:schemeClr val="accent2">
            <a:hueOff val="23569"/>
            <a:satOff val="-22991"/>
            <a:lumOff val="-1177"/>
            <a:alphaOff val="0"/>
          </a:schemeClr>
        </a:solidFill>
        <a:ln w="15875" cap="flat" cmpd="sng" algn="ctr">
          <a:solidFill>
            <a:schemeClr val="accent2">
              <a:hueOff val="23569"/>
              <a:satOff val="-22991"/>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B0AE3B-A0A4-4BFC-AB6E-C11B23C24DE2}">
      <dsp:nvSpPr>
        <dsp:cNvPr id="0" name=""/>
        <dsp:cNvSpPr/>
      </dsp:nvSpPr>
      <dsp:spPr>
        <a:xfrm>
          <a:off x="0" y="2824955"/>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a:t>“…the hardest thing is when people do not put a little bit of effort to understand what you are trying to say and just ignore and overlook your wants/needs.”</a:t>
          </a:r>
          <a:endParaRPr lang="en-US" sz="1800" kern="1200"/>
        </a:p>
      </dsp:txBody>
      <dsp:txXfrm>
        <a:off x="0" y="2824955"/>
        <a:ext cx="6797675" cy="1412477"/>
      </dsp:txXfrm>
    </dsp:sp>
    <dsp:sp modelId="{2496C804-70B7-49C0-BB7F-AB2CDD760C7F}">
      <dsp:nvSpPr>
        <dsp:cNvPr id="0" name=""/>
        <dsp:cNvSpPr/>
      </dsp:nvSpPr>
      <dsp:spPr>
        <a:xfrm>
          <a:off x="0" y="4237434"/>
          <a:ext cx="6797675" cy="0"/>
        </a:xfrm>
        <a:prstGeom prst="line">
          <a:avLst/>
        </a:prstGeom>
        <a:solidFill>
          <a:schemeClr val="accent2">
            <a:hueOff val="35353"/>
            <a:satOff val="-34487"/>
            <a:lumOff val="-1766"/>
            <a:alphaOff val="0"/>
          </a:schemeClr>
        </a:solidFill>
        <a:ln w="15875" cap="flat" cmpd="sng" algn="ctr">
          <a:solidFill>
            <a:schemeClr val="accent2">
              <a:hueOff val="35353"/>
              <a:satOff val="-34487"/>
              <a:lumOff val="-176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1111D3-69BF-4CB3-B6E7-7BCFCCB43496}">
      <dsp:nvSpPr>
        <dsp:cNvPr id="0" name=""/>
        <dsp:cNvSpPr/>
      </dsp:nvSpPr>
      <dsp:spPr>
        <a:xfrm>
          <a:off x="0" y="4237433"/>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a:t>“…“Wow, your (English/French) is really good!” or “You do not even have an accent,” they do not do it with bad intentions, not at all, they are trying to compliment you, but it does not always feel that way, it feels like there is a clear line from when you were not good enough and now when you are.</a:t>
          </a:r>
          <a:endParaRPr lang="en-US" sz="1800" kern="1200"/>
        </a:p>
      </dsp:txBody>
      <dsp:txXfrm>
        <a:off x="0" y="4237433"/>
        <a:ext cx="6797675" cy="141247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EC9072-94B4-4B85-9813-BC4F92FD0F6F}" type="datetimeFigureOut">
              <a:rPr lang="en-CA" smtClean="0"/>
              <a:t>2022-03-31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C83540-E049-4FBC-848D-8AB29C916F20}" type="slidenum">
              <a:rPr lang="en-CA" smtClean="0"/>
              <a:t>‹#›</a:t>
            </a:fld>
            <a:endParaRPr lang="en-CA"/>
          </a:p>
        </p:txBody>
      </p:sp>
    </p:spTree>
    <p:extLst>
      <p:ext uri="{BB962C8B-B14F-4D97-AF65-F5344CB8AC3E}">
        <p14:creationId xmlns:p14="http://schemas.microsoft.com/office/powerpoint/2010/main" val="3010580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latin typeface="WordVisi_MSFontService"/>
              </a:rPr>
              <a:t>Despite all three VR experiences having different subjects and visuals, they all had something in common which made them successful. They are relatable and emotionally powerful to the audience. If the experiences had lacked the ability to resonate with the users, then each VR project would have failed.</a:t>
            </a:r>
            <a:r>
              <a:rPr lang="en-US" sz="1800" b="0" i="0">
                <a:solidFill>
                  <a:srgbClr val="000000"/>
                </a:solidFill>
                <a:effectLst/>
                <a:latin typeface="WordVisiPilcrow_MSFontService"/>
              </a:rPr>
              <a:t> </a:t>
            </a:r>
            <a:endParaRPr lang="en-CA"/>
          </a:p>
        </p:txBody>
      </p:sp>
      <p:sp>
        <p:nvSpPr>
          <p:cNvPr id="4" name="Slide Number Placeholder 3"/>
          <p:cNvSpPr>
            <a:spLocks noGrp="1"/>
          </p:cNvSpPr>
          <p:nvPr>
            <p:ph type="sldNum" sz="quarter" idx="5"/>
          </p:nvPr>
        </p:nvSpPr>
        <p:spPr/>
        <p:txBody>
          <a:bodyPr/>
          <a:lstStyle/>
          <a:p>
            <a:fld id="{73C83540-E049-4FBC-848D-8AB29C916F20}" type="slidenum">
              <a:rPr lang="en-CA" smtClean="0"/>
              <a:t>4</a:t>
            </a:fld>
            <a:endParaRPr lang="en-CA"/>
          </a:p>
        </p:txBody>
      </p:sp>
    </p:spTree>
    <p:extLst>
      <p:ext uri="{BB962C8B-B14F-4D97-AF65-F5344CB8AC3E}">
        <p14:creationId xmlns:p14="http://schemas.microsoft.com/office/powerpoint/2010/main" val="224131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3C83540-E049-4FBC-848D-8AB29C916F20}" type="slidenum">
              <a:rPr lang="en-CA" smtClean="0"/>
              <a:t>13</a:t>
            </a:fld>
            <a:endParaRPr lang="en-CA"/>
          </a:p>
        </p:txBody>
      </p:sp>
    </p:spTree>
    <p:extLst>
      <p:ext uri="{BB962C8B-B14F-4D97-AF65-F5344CB8AC3E}">
        <p14:creationId xmlns:p14="http://schemas.microsoft.com/office/powerpoint/2010/main" val="3375378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F6AEF71B-0306-4FE0-BD37-CCF3D6ED6985}" type="datetimeFigureOut">
              <a:rPr lang="en-CA" smtClean="0"/>
              <a:t>2022-03-31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FA9435C-80EC-4239-8142-92220CDBB2EC}"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81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AEF71B-0306-4FE0-BD37-CCF3D6ED6985}" type="datetimeFigureOut">
              <a:rPr lang="en-CA" smtClean="0"/>
              <a:t>2022-03-31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FA9435C-80EC-4239-8142-92220CDBB2EC}" type="slidenum">
              <a:rPr lang="en-CA" smtClean="0"/>
              <a:t>‹#›</a:t>
            </a:fld>
            <a:endParaRPr lang="en-CA"/>
          </a:p>
        </p:txBody>
      </p:sp>
    </p:spTree>
    <p:extLst>
      <p:ext uri="{BB962C8B-B14F-4D97-AF65-F5344CB8AC3E}">
        <p14:creationId xmlns:p14="http://schemas.microsoft.com/office/powerpoint/2010/main" val="3563964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AEF71B-0306-4FE0-BD37-CCF3D6ED6985}" type="datetimeFigureOut">
              <a:rPr lang="en-CA" smtClean="0"/>
              <a:t>2022-03-31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FA9435C-80EC-4239-8142-92220CDBB2EC}" type="slidenum">
              <a:rPr lang="en-CA" smtClean="0"/>
              <a:t>‹#›</a:t>
            </a:fld>
            <a:endParaRPr lang="en-CA"/>
          </a:p>
        </p:txBody>
      </p:sp>
    </p:spTree>
    <p:extLst>
      <p:ext uri="{BB962C8B-B14F-4D97-AF65-F5344CB8AC3E}">
        <p14:creationId xmlns:p14="http://schemas.microsoft.com/office/powerpoint/2010/main" val="1957300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AEF71B-0306-4FE0-BD37-CCF3D6ED6985}" type="datetimeFigureOut">
              <a:rPr lang="en-CA" smtClean="0"/>
              <a:t>2022-03-31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FA9435C-80EC-4239-8142-92220CDBB2EC}" type="slidenum">
              <a:rPr lang="en-CA" smtClean="0"/>
              <a:t>‹#›</a:t>
            </a:fld>
            <a:endParaRPr lang="en-CA"/>
          </a:p>
        </p:txBody>
      </p:sp>
    </p:spTree>
    <p:extLst>
      <p:ext uri="{BB962C8B-B14F-4D97-AF65-F5344CB8AC3E}">
        <p14:creationId xmlns:p14="http://schemas.microsoft.com/office/powerpoint/2010/main" val="2133978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AEF71B-0306-4FE0-BD37-CCF3D6ED6985}" type="datetimeFigureOut">
              <a:rPr lang="en-CA" smtClean="0"/>
              <a:t>2022-03-31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FA9435C-80EC-4239-8142-92220CDBB2EC}"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924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AEF71B-0306-4FE0-BD37-CCF3D6ED6985}" type="datetimeFigureOut">
              <a:rPr lang="en-CA" smtClean="0"/>
              <a:t>2022-03-31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FA9435C-80EC-4239-8142-92220CDBB2EC}" type="slidenum">
              <a:rPr lang="en-CA" smtClean="0"/>
              <a:t>‹#›</a:t>
            </a:fld>
            <a:endParaRPr lang="en-CA"/>
          </a:p>
        </p:txBody>
      </p:sp>
    </p:spTree>
    <p:extLst>
      <p:ext uri="{BB962C8B-B14F-4D97-AF65-F5344CB8AC3E}">
        <p14:creationId xmlns:p14="http://schemas.microsoft.com/office/powerpoint/2010/main" val="3303338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AEF71B-0306-4FE0-BD37-CCF3D6ED6985}" type="datetimeFigureOut">
              <a:rPr lang="en-CA" smtClean="0"/>
              <a:t>2022-03-31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FA9435C-80EC-4239-8142-92220CDBB2EC}" type="slidenum">
              <a:rPr lang="en-CA" smtClean="0"/>
              <a:t>‹#›</a:t>
            </a:fld>
            <a:endParaRPr lang="en-CA"/>
          </a:p>
        </p:txBody>
      </p:sp>
    </p:spTree>
    <p:extLst>
      <p:ext uri="{BB962C8B-B14F-4D97-AF65-F5344CB8AC3E}">
        <p14:creationId xmlns:p14="http://schemas.microsoft.com/office/powerpoint/2010/main" val="3066455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AEF71B-0306-4FE0-BD37-CCF3D6ED6985}" type="datetimeFigureOut">
              <a:rPr lang="en-CA" smtClean="0"/>
              <a:t>2022-03-31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FA9435C-80EC-4239-8142-92220CDBB2EC}" type="slidenum">
              <a:rPr lang="en-CA" smtClean="0"/>
              <a:t>‹#›</a:t>
            </a:fld>
            <a:endParaRPr lang="en-CA"/>
          </a:p>
        </p:txBody>
      </p:sp>
    </p:spTree>
    <p:extLst>
      <p:ext uri="{BB962C8B-B14F-4D97-AF65-F5344CB8AC3E}">
        <p14:creationId xmlns:p14="http://schemas.microsoft.com/office/powerpoint/2010/main" val="198404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6AEF71B-0306-4FE0-BD37-CCF3D6ED6985}" type="datetimeFigureOut">
              <a:rPr lang="en-CA" smtClean="0"/>
              <a:t>2022-03-31</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7FA9435C-80EC-4239-8142-92220CDBB2EC}" type="slidenum">
              <a:rPr lang="en-CA" smtClean="0"/>
              <a:t>‹#›</a:t>
            </a:fld>
            <a:endParaRPr lang="en-CA"/>
          </a:p>
        </p:txBody>
      </p:sp>
    </p:spTree>
    <p:extLst>
      <p:ext uri="{BB962C8B-B14F-4D97-AF65-F5344CB8AC3E}">
        <p14:creationId xmlns:p14="http://schemas.microsoft.com/office/powerpoint/2010/main" val="2588740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6AEF71B-0306-4FE0-BD37-CCF3D6ED6985}" type="datetimeFigureOut">
              <a:rPr lang="en-CA" smtClean="0"/>
              <a:t>2022-03-31</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FA9435C-80EC-4239-8142-92220CDBB2EC}" type="slidenum">
              <a:rPr lang="en-CA" smtClean="0"/>
              <a:t>‹#›</a:t>
            </a:fld>
            <a:endParaRPr lang="en-CA"/>
          </a:p>
        </p:txBody>
      </p:sp>
    </p:spTree>
    <p:extLst>
      <p:ext uri="{BB962C8B-B14F-4D97-AF65-F5344CB8AC3E}">
        <p14:creationId xmlns:p14="http://schemas.microsoft.com/office/powerpoint/2010/main" val="336811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AEF71B-0306-4FE0-BD37-CCF3D6ED6985}" type="datetimeFigureOut">
              <a:rPr lang="en-CA" smtClean="0"/>
              <a:t>2022-03-31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FA9435C-80EC-4239-8142-92220CDBB2EC}" type="slidenum">
              <a:rPr lang="en-CA" smtClean="0"/>
              <a:t>‹#›</a:t>
            </a:fld>
            <a:endParaRPr lang="en-CA"/>
          </a:p>
        </p:txBody>
      </p:sp>
    </p:spTree>
    <p:extLst>
      <p:ext uri="{BB962C8B-B14F-4D97-AF65-F5344CB8AC3E}">
        <p14:creationId xmlns:p14="http://schemas.microsoft.com/office/powerpoint/2010/main" val="1813116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6AEF71B-0306-4FE0-BD37-CCF3D6ED6985}" type="datetimeFigureOut">
              <a:rPr lang="en-CA" smtClean="0"/>
              <a:t>2022-03-31</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FA9435C-80EC-4239-8142-92220CDBB2EC}"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421859"/>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image" Target="../media/image25.png"/><Relationship Id="rId16"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Picture 6" descr="The Engineering Design Process: Design Notebook">
            <a:extLst>
              <a:ext uri="{FF2B5EF4-FFF2-40B4-BE49-F238E27FC236}">
                <a16:creationId xmlns:a16="http://schemas.microsoft.com/office/drawing/2014/main" id="{3189F438-132B-4895-8EA8-8B94F2F879AE}"/>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b="2268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5EE399B-43E5-44EB-96B7-2BB88D5F74DE}"/>
              </a:ext>
            </a:extLst>
          </p:cNvPr>
          <p:cNvSpPr>
            <a:spLocks noGrp="1"/>
          </p:cNvSpPr>
          <p:nvPr>
            <p:ph type="ctrTitle"/>
          </p:nvPr>
        </p:nvSpPr>
        <p:spPr>
          <a:xfrm>
            <a:off x="1097280" y="758952"/>
            <a:ext cx="10058400" cy="3566160"/>
          </a:xfrm>
        </p:spPr>
        <p:txBody>
          <a:bodyPr>
            <a:normAutofit/>
          </a:bodyPr>
          <a:lstStyle/>
          <a:p>
            <a:r>
              <a:rPr lang="en-CA">
                <a:solidFill>
                  <a:srgbClr val="FFFFFF"/>
                </a:solidFill>
              </a:rPr>
              <a:t>Final Presentation </a:t>
            </a:r>
            <a:br>
              <a:rPr lang="en-CA">
                <a:solidFill>
                  <a:srgbClr val="FFFFFF"/>
                </a:solidFill>
              </a:rPr>
            </a:br>
            <a:r>
              <a:rPr lang="en-CA">
                <a:solidFill>
                  <a:srgbClr val="FFFFFF"/>
                </a:solidFill>
              </a:rPr>
              <a:t>Empathy Tool </a:t>
            </a:r>
            <a:r>
              <a:rPr lang="en-CA" sz="4400">
                <a:solidFill>
                  <a:srgbClr val="FFFFFF"/>
                </a:solidFill>
              </a:rPr>
              <a:t>– Team 2.3</a:t>
            </a:r>
          </a:p>
        </p:txBody>
      </p:sp>
      <p:sp>
        <p:nvSpPr>
          <p:cNvPr id="3" name="Subtitle 2">
            <a:extLst>
              <a:ext uri="{FF2B5EF4-FFF2-40B4-BE49-F238E27FC236}">
                <a16:creationId xmlns:a16="http://schemas.microsoft.com/office/drawing/2014/main" id="{B9F99AFA-158B-4E78-B4C9-123BBDF4089D}"/>
              </a:ext>
            </a:extLst>
          </p:cNvPr>
          <p:cNvSpPr>
            <a:spLocks noGrp="1"/>
          </p:cNvSpPr>
          <p:nvPr>
            <p:ph type="subTitle" idx="1"/>
          </p:nvPr>
        </p:nvSpPr>
        <p:spPr>
          <a:xfrm>
            <a:off x="1100051" y="4455621"/>
            <a:ext cx="10058400" cy="1143000"/>
          </a:xfrm>
        </p:spPr>
        <p:txBody>
          <a:bodyPr>
            <a:normAutofit/>
          </a:bodyPr>
          <a:lstStyle/>
          <a:p>
            <a:r>
              <a:rPr lang="en-CA">
                <a:solidFill>
                  <a:srgbClr val="FFFFFF"/>
                </a:solidFill>
              </a:rPr>
              <a:t>By: Noe </a:t>
            </a:r>
            <a:r>
              <a:rPr lang="en-CA" err="1">
                <a:solidFill>
                  <a:srgbClr val="FFFFFF"/>
                </a:solidFill>
              </a:rPr>
              <a:t>Kapuscinsky</a:t>
            </a:r>
            <a:r>
              <a:rPr lang="en-CA">
                <a:solidFill>
                  <a:srgbClr val="FFFFFF"/>
                </a:solidFill>
              </a:rPr>
              <a:t>, Nicholas </a:t>
            </a:r>
            <a:r>
              <a:rPr lang="en-CA" err="1">
                <a:solidFill>
                  <a:srgbClr val="FFFFFF"/>
                </a:solidFill>
              </a:rPr>
              <a:t>Perras</a:t>
            </a:r>
            <a:r>
              <a:rPr lang="en-CA">
                <a:solidFill>
                  <a:srgbClr val="FFFFFF"/>
                </a:solidFill>
              </a:rPr>
              <a:t>, </a:t>
            </a:r>
            <a:r>
              <a:rPr lang="en-CA" err="1">
                <a:solidFill>
                  <a:srgbClr val="FFFFFF"/>
                </a:solidFill>
              </a:rPr>
              <a:t>Raissa</a:t>
            </a:r>
            <a:r>
              <a:rPr lang="en-CA">
                <a:solidFill>
                  <a:srgbClr val="FFFFFF"/>
                </a:solidFill>
              </a:rPr>
              <a:t> </a:t>
            </a:r>
            <a:r>
              <a:rPr lang="en-CA" err="1">
                <a:solidFill>
                  <a:srgbClr val="FFFFFF"/>
                </a:solidFill>
              </a:rPr>
              <a:t>Rurangwa</a:t>
            </a:r>
            <a:r>
              <a:rPr lang="en-CA">
                <a:solidFill>
                  <a:srgbClr val="FFFFFF"/>
                </a:solidFill>
              </a:rPr>
              <a:t>, Graydon Oka, Natalia Garcia</a:t>
            </a:r>
          </a:p>
        </p:txBody>
      </p:sp>
      <p:cxnSp>
        <p:nvCxnSpPr>
          <p:cNvPr id="46" name="Straight Connector 45">
            <a:extLst>
              <a:ext uri="{FF2B5EF4-FFF2-40B4-BE49-F238E27FC236}">
                <a16:creationId xmlns:a16="http://schemas.microsoft.com/office/drawing/2014/main" id="{BA1A9FEA-F0E4-482A-A945-93458474E6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644AAE36-E61D-4F8E-8C72-65C0F1F48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Rectangle 49">
            <a:extLst>
              <a:ext uri="{FF2B5EF4-FFF2-40B4-BE49-F238E27FC236}">
                <a16:creationId xmlns:a16="http://schemas.microsoft.com/office/drawing/2014/main" id="{51E01928-5BA4-4817-820F-2E267B4A4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274705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Rectangle 8">
            <a:extLst>
              <a:ext uri="{FF2B5EF4-FFF2-40B4-BE49-F238E27FC236}">
                <a16:creationId xmlns:a16="http://schemas.microsoft.com/office/drawing/2014/main" id="{3429A099-5CB1-4A20-B64F-4F0562EF3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6" name="Rectangle 10">
            <a:extLst>
              <a:ext uri="{FF2B5EF4-FFF2-40B4-BE49-F238E27FC236}">
                <a16:creationId xmlns:a16="http://schemas.microsoft.com/office/drawing/2014/main" id="{087C0A89-7FB3-43F8-9DE3-0177E3E27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701414A-CE40-47DA-8407-E52398891F5D}"/>
              </a:ext>
            </a:extLst>
          </p:cNvPr>
          <p:cNvSpPr>
            <a:spLocks noGrp="1"/>
          </p:cNvSpPr>
          <p:nvPr>
            <p:ph type="title"/>
          </p:nvPr>
        </p:nvSpPr>
        <p:spPr>
          <a:xfrm>
            <a:off x="482989" y="1110342"/>
            <a:ext cx="3084844" cy="1502229"/>
          </a:xfrm>
        </p:spPr>
        <p:txBody>
          <a:bodyPr anchor="ctr">
            <a:normAutofit/>
          </a:bodyPr>
          <a:lstStyle/>
          <a:p>
            <a:r>
              <a:rPr lang="en-CA" sz="3600">
                <a:solidFill>
                  <a:srgbClr val="FFFFFF"/>
                </a:solidFill>
              </a:rPr>
              <a:t>Prototype 1 Story</a:t>
            </a:r>
          </a:p>
        </p:txBody>
      </p:sp>
      <p:sp>
        <p:nvSpPr>
          <p:cNvPr id="27" name="Rectangle 12">
            <a:extLst>
              <a:ext uri="{FF2B5EF4-FFF2-40B4-BE49-F238E27FC236}">
                <a16:creationId xmlns:a16="http://schemas.microsoft.com/office/drawing/2014/main" id="{399F4DD4-CC07-42A8-8AF8-069654F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8" name="Content Placeholder 2">
            <a:extLst>
              <a:ext uri="{FF2B5EF4-FFF2-40B4-BE49-F238E27FC236}">
                <a16:creationId xmlns:a16="http://schemas.microsoft.com/office/drawing/2014/main" id="{965C6946-838D-09A1-ED25-CD87597955B4}"/>
              </a:ext>
            </a:extLst>
          </p:cNvPr>
          <p:cNvGraphicFramePr>
            <a:graphicFrameLocks noGrp="1"/>
          </p:cNvGraphicFramePr>
          <p:nvPr>
            <p:ph idx="1"/>
            <p:extLst>
              <p:ext uri="{D42A27DB-BD31-4B8C-83A1-F6EECF244321}">
                <p14:modId xmlns:p14="http://schemas.microsoft.com/office/powerpoint/2010/main" val="3492008647"/>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D54E4481-F0D7-4DB3-8D49-A3D35D0530B9}"/>
              </a:ext>
            </a:extLst>
          </p:cNvPr>
          <p:cNvSpPr txBox="1"/>
          <p:nvPr/>
        </p:nvSpPr>
        <p:spPr>
          <a:xfrm>
            <a:off x="234055" y="2656111"/>
            <a:ext cx="3665656" cy="3170099"/>
          </a:xfrm>
          <a:prstGeom prst="rect">
            <a:avLst/>
          </a:prstGeom>
          <a:noFill/>
          <a:ln>
            <a:solidFill>
              <a:srgbClr val="EF7E39"/>
            </a:solidFill>
          </a:ln>
        </p:spPr>
        <p:txBody>
          <a:bodyPr wrap="square" rtlCol="0">
            <a:spAutoFit/>
          </a:bodyPr>
          <a:lstStyle/>
          <a:p>
            <a:pPr algn="l" rtl="0" fontAlgn="base"/>
            <a:r>
              <a:rPr lang="en-US" sz="1400" b="1" i="0">
                <a:solidFill>
                  <a:schemeClr val="bg1"/>
                </a:solidFill>
                <a:effectLst/>
                <a:latin typeface="Calibri" panose="020F0502020204030204" pitchFamily="34" charset="0"/>
              </a:rPr>
              <a:t>BASED ON: </a:t>
            </a:r>
          </a:p>
          <a:p>
            <a:pPr algn="l" rtl="0" fontAlgn="base"/>
            <a:endParaRPr lang="en-US" sz="1400" b="1" i="0">
              <a:solidFill>
                <a:schemeClr val="bg1"/>
              </a:solidFill>
              <a:effectLst/>
              <a:latin typeface="Calibri" panose="020F0502020204030204" pitchFamily="34" charset="0"/>
            </a:endParaRPr>
          </a:p>
          <a:p>
            <a:pPr algn="l" rtl="0" fontAlgn="base">
              <a:buFont typeface="Arial" panose="020B0604020202020204" pitchFamily="34" charset="0"/>
              <a:buChar char="•"/>
            </a:pPr>
            <a:r>
              <a:rPr lang="en-US" sz="1400" b="0" i="0">
                <a:solidFill>
                  <a:schemeClr val="bg1"/>
                </a:solidFill>
                <a:effectLst/>
                <a:latin typeface="Calibri" panose="020F0502020204030204" pitchFamily="34" charset="0"/>
              </a:rPr>
              <a:t>15 survey response from immigrants that moved to Canada, Canadians with immigrant parents, Multilingual People, Quebecers. </a:t>
            </a:r>
          </a:p>
          <a:p>
            <a:pPr algn="l" rtl="0" fontAlgn="base"/>
            <a:endParaRPr lang="en-US" sz="1400" b="0" i="0">
              <a:solidFill>
                <a:schemeClr val="bg1"/>
              </a:solidFill>
              <a:effectLst/>
              <a:latin typeface="Calibri" panose="020F0502020204030204" pitchFamily="34" charset="0"/>
            </a:endParaRPr>
          </a:p>
          <a:p>
            <a:pPr algn="l" rtl="0" fontAlgn="base">
              <a:buFont typeface="Arial" panose="020B0604020202020204" pitchFamily="34" charset="0"/>
              <a:buChar char="•"/>
            </a:pPr>
            <a:r>
              <a:rPr lang="en-US" sz="1400" b="0" i="0">
                <a:solidFill>
                  <a:schemeClr val="bg1"/>
                </a:solidFill>
                <a:effectLst/>
                <a:latin typeface="Calibri" panose="020F0502020204030204" pitchFamily="34" charset="0"/>
              </a:rPr>
              <a:t>Compilation of 50+ Tik Tok videos.</a:t>
            </a:r>
          </a:p>
          <a:p>
            <a:pPr lvl="1" fontAlgn="base">
              <a:buFont typeface="Arial" panose="020B0604020202020204" pitchFamily="34" charset="0"/>
              <a:buChar char="•"/>
            </a:pPr>
            <a:r>
              <a:rPr lang="en-US" sz="1400" b="0" i="0">
                <a:solidFill>
                  <a:schemeClr val="bg1"/>
                </a:solidFill>
                <a:effectLst/>
                <a:latin typeface="Calibri" panose="020F0502020204030204" pitchFamily="34" charset="0"/>
              </a:rPr>
              <a:t> Relevant hashtags: #bilingualproblems, #bilingualstruggles, #misprounouncingwords, #bilinguallife, accent, multilingual, and more</a:t>
            </a:r>
          </a:p>
          <a:p>
            <a:pPr lvl="1" fontAlgn="base"/>
            <a:endParaRPr lang="en-US" sz="1400" b="0" i="0">
              <a:solidFill>
                <a:schemeClr val="bg1"/>
              </a:solidFill>
              <a:effectLst/>
              <a:latin typeface="Calibri" panose="020F0502020204030204" pitchFamily="34" charset="0"/>
            </a:endParaRPr>
          </a:p>
          <a:p>
            <a:pPr fontAlgn="base">
              <a:buFont typeface="Arial" panose="020B0604020202020204" pitchFamily="34" charset="0"/>
              <a:buChar char="•"/>
            </a:pPr>
            <a:r>
              <a:rPr lang="en-US" sz="1400" b="0" i="0">
                <a:solidFill>
                  <a:schemeClr val="bg1"/>
                </a:solidFill>
                <a:effectLst/>
                <a:latin typeface="Calibri" panose="020F0502020204030204" pitchFamily="34" charset="0"/>
              </a:rPr>
              <a:t> Personal Experiences</a:t>
            </a:r>
          </a:p>
          <a:p>
            <a:endParaRPr lang="en-CA">
              <a:solidFill>
                <a:schemeClr val="bg1"/>
              </a:solidFill>
            </a:endParaRPr>
          </a:p>
        </p:txBody>
      </p:sp>
      <p:sp>
        <p:nvSpPr>
          <p:cNvPr id="30" name="Flowchart: Alternate Process 29">
            <a:extLst>
              <a:ext uri="{FF2B5EF4-FFF2-40B4-BE49-F238E27FC236}">
                <a16:creationId xmlns:a16="http://schemas.microsoft.com/office/drawing/2014/main" id="{57F62D08-3426-44AF-BD89-626C0B5A1144}"/>
              </a:ext>
            </a:extLst>
          </p:cNvPr>
          <p:cNvSpPr/>
          <p:nvPr/>
        </p:nvSpPr>
        <p:spPr>
          <a:xfrm>
            <a:off x="195944" y="195944"/>
            <a:ext cx="936000" cy="321814"/>
          </a:xfrm>
          <a:prstGeom prst="flowChartAlternateProcess">
            <a:avLst/>
          </a:prstGeom>
          <a:solidFill>
            <a:srgbClr val="F65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a:t>Prototype</a:t>
            </a:r>
          </a:p>
        </p:txBody>
      </p:sp>
    </p:spTree>
    <p:extLst>
      <p:ext uri="{BB962C8B-B14F-4D97-AF65-F5344CB8AC3E}">
        <p14:creationId xmlns:p14="http://schemas.microsoft.com/office/powerpoint/2010/main" val="3652174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7BC8C-0ECD-49A2-8EE7-B871332D881B}"/>
              </a:ext>
            </a:extLst>
          </p:cNvPr>
          <p:cNvSpPr>
            <a:spLocks noGrp="1"/>
          </p:cNvSpPr>
          <p:nvPr>
            <p:ph type="title"/>
          </p:nvPr>
        </p:nvSpPr>
        <p:spPr/>
        <p:txBody>
          <a:bodyPr/>
          <a:lstStyle/>
          <a:p>
            <a:r>
              <a:rPr lang="en-CA"/>
              <a:t>Prototype 1 Test</a:t>
            </a:r>
          </a:p>
        </p:txBody>
      </p:sp>
      <p:sp>
        <p:nvSpPr>
          <p:cNvPr id="3" name="Content Placeholder 2">
            <a:extLst>
              <a:ext uri="{FF2B5EF4-FFF2-40B4-BE49-F238E27FC236}">
                <a16:creationId xmlns:a16="http://schemas.microsoft.com/office/drawing/2014/main" id="{89AA1A54-4157-4D70-BC95-E0D8BFF278BE}"/>
              </a:ext>
            </a:extLst>
          </p:cNvPr>
          <p:cNvSpPr>
            <a:spLocks noGrp="1"/>
          </p:cNvSpPr>
          <p:nvPr>
            <p:ph idx="1"/>
          </p:nvPr>
        </p:nvSpPr>
        <p:spPr>
          <a:xfrm>
            <a:off x="1097280" y="2164466"/>
            <a:ext cx="10058400" cy="3704628"/>
          </a:xfrm>
        </p:spPr>
        <p:txBody>
          <a:bodyPr/>
          <a:lstStyle/>
          <a:p>
            <a:pPr>
              <a:buFont typeface="Arial" panose="020B0604020202020204" pitchFamily="34" charset="0"/>
              <a:buChar char="•"/>
            </a:pPr>
            <a:r>
              <a:rPr lang="en-CA" sz="2400"/>
              <a:t>Story Relatability</a:t>
            </a:r>
          </a:p>
          <a:p>
            <a:pPr lvl="1">
              <a:buFont typeface="Arial" panose="020B0604020202020204" pitchFamily="34" charset="0"/>
              <a:buChar char="•"/>
            </a:pPr>
            <a:r>
              <a:rPr lang="en-CA" sz="2000"/>
              <a:t>Shared in a Facebook group with 326 people – </a:t>
            </a:r>
            <a:r>
              <a:rPr lang="en-CA"/>
              <a:t>made up mostly of Multilingual and Immigrants</a:t>
            </a:r>
            <a:endParaRPr lang="en-CA" sz="2000"/>
          </a:p>
          <a:p>
            <a:pPr lvl="1">
              <a:buFont typeface="Arial" panose="020B0604020202020204" pitchFamily="34" charset="0"/>
              <a:buChar char="•"/>
            </a:pPr>
            <a:r>
              <a:rPr lang="en-CA" sz="2000"/>
              <a:t>25 people indicated they have experienced 1 or more situations described</a:t>
            </a:r>
          </a:p>
          <a:p>
            <a:pPr lvl="1">
              <a:buFont typeface="Arial" panose="020B0604020202020204" pitchFamily="34" charset="0"/>
              <a:buChar char="•"/>
            </a:pPr>
            <a:endParaRPr lang="en-CA" sz="2000"/>
          </a:p>
          <a:p>
            <a:pPr>
              <a:buFont typeface="Arial" panose="020B0604020202020204" pitchFamily="34" charset="0"/>
              <a:buChar char="•"/>
            </a:pPr>
            <a:r>
              <a:rPr lang="en-CA" sz="2200"/>
              <a:t>Software Development</a:t>
            </a:r>
          </a:p>
          <a:p>
            <a:pPr lvl="1">
              <a:buFont typeface="Arial" panose="020B0604020202020204" pitchFamily="34" charset="0"/>
              <a:buChar char="•"/>
            </a:pPr>
            <a:r>
              <a:rPr lang="en-CA" sz="2000"/>
              <a:t>Checking that code runs properly</a:t>
            </a:r>
          </a:p>
          <a:p>
            <a:pPr lvl="1">
              <a:buFont typeface="Arial" panose="020B0604020202020204" pitchFamily="34" charset="0"/>
              <a:buChar char="•"/>
            </a:pPr>
            <a:endParaRPr lang="en-CA" sz="2000"/>
          </a:p>
          <a:p>
            <a:r>
              <a:rPr lang="en-CA"/>
              <a:t>  </a:t>
            </a:r>
          </a:p>
        </p:txBody>
      </p:sp>
      <p:sp>
        <p:nvSpPr>
          <p:cNvPr id="4" name="Flowchart: Alternate Process 3">
            <a:extLst>
              <a:ext uri="{FF2B5EF4-FFF2-40B4-BE49-F238E27FC236}">
                <a16:creationId xmlns:a16="http://schemas.microsoft.com/office/drawing/2014/main" id="{2E687102-FE30-4431-8D19-A6898E20CA7E}"/>
              </a:ext>
            </a:extLst>
          </p:cNvPr>
          <p:cNvSpPr/>
          <p:nvPr/>
        </p:nvSpPr>
        <p:spPr>
          <a:xfrm>
            <a:off x="195944" y="195944"/>
            <a:ext cx="936000" cy="321814"/>
          </a:xfrm>
          <a:prstGeom prst="flowChartAlternateProcess">
            <a:avLst/>
          </a:prstGeom>
          <a:solidFill>
            <a:srgbClr val="F65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a:t>Prototype</a:t>
            </a:r>
          </a:p>
        </p:txBody>
      </p:sp>
      <p:grpSp>
        <p:nvGrpSpPr>
          <p:cNvPr id="11" name="Group 10">
            <a:extLst>
              <a:ext uri="{FF2B5EF4-FFF2-40B4-BE49-F238E27FC236}">
                <a16:creationId xmlns:a16="http://schemas.microsoft.com/office/drawing/2014/main" id="{9E938FA6-9BC8-4F9F-B801-ADF4B307B9F2}"/>
              </a:ext>
            </a:extLst>
          </p:cNvPr>
          <p:cNvGrpSpPr>
            <a:grpSpLocks noChangeAspect="1"/>
          </p:cNvGrpSpPr>
          <p:nvPr/>
        </p:nvGrpSpPr>
        <p:grpSpPr>
          <a:xfrm>
            <a:off x="7607491" y="3429000"/>
            <a:ext cx="3333003" cy="2810153"/>
            <a:chOff x="8391525" y="3664421"/>
            <a:chExt cx="3702856" cy="3121987"/>
          </a:xfrm>
        </p:grpSpPr>
        <p:pic>
          <p:nvPicPr>
            <p:cNvPr id="6" name="Picture 5" descr="Graphical user interface, text, application, chat or text message&#10;&#10;Description automatically generated">
              <a:extLst>
                <a:ext uri="{FF2B5EF4-FFF2-40B4-BE49-F238E27FC236}">
                  <a16:creationId xmlns:a16="http://schemas.microsoft.com/office/drawing/2014/main" id="{9C2436A5-14BF-421B-8DBD-98314E76C5DC}"/>
                </a:ext>
              </a:extLst>
            </p:cNvPr>
            <p:cNvPicPr>
              <a:picLocks noChangeAspect="1"/>
            </p:cNvPicPr>
            <p:nvPr/>
          </p:nvPicPr>
          <p:blipFill rotWithShape="1">
            <a:blip r:embed="rId2">
              <a:extLst>
                <a:ext uri="{28A0092B-C50C-407E-A947-70E740481C1C}">
                  <a14:useLocalDpi xmlns:a14="http://schemas.microsoft.com/office/drawing/2010/main" val="0"/>
                </a:ext>
              </a:extLst>
            </a:blip>
            <a:srcRect t="3828"/>
            <a:stretch/>
          </p:blipFill>
          <p:spPr>
            <a:xfrm>
              <a:off x="8391525" y="3664421"/>
              <a:ext cx="3702856" cy="3121987"/>
            </a:xfrm>
            <a:prstGeom prst="rect">
              <a:avLst/>
            </a:prstGeom>
          </p:spPr>
        </p:pic>
        <p:sp>
          <p:nvSpPr>
            <p:cNvPr id="7" name="Rectangle 6">
              <a:extLst>
                <a:ext uri="{FF2B5EF4-FFF2-40B4-BE49-F238E27FC236}">
                  <a16:creationId xmlns:a16="http://schemas.microsoft.com/office/drawing/2014/main" id="{9B8865B9-5899-41A3-91E7-E16665B1314F}"/>
                </a:ext>
              </a:extLst>
            </p:cNvPr>
            <p:cNvSpPr/>
            <p:nvPr/>
          </p:nvSpPr>
          <p:spPr>
            <a:xfrm>
              <a:off x="8492836" y="3740727"/>
              <a:ext cx="734291" cy="13161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A8B2A8DB-EDA9-4E1C-BEA1-DB23725F2A83}"/>
                </a:ext>
              </a:extLst>
            </p:cNvPr>
            <p:cNvSpPr/>
            <p:nvPr/>
          </p:nvSpPr>
          <p:spPr>
            <a:xfrm>
              <a:off x="8492835" y="4739101"/>
              <a:ext cx="858983" cy="13161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A6E2FF9B-0EAE-4003-9F40-B726F6D6CDE3}"/>
                </a:ext>
              </a:extLst>
            </p:cNvPr>
            <p:cNvSpPr/>
            <p:nvPr/>
          </p:nvSpPr>
          <p:spPr>
            <a:xfrm>
              <a:off x="8492835" y="5386260"/>
              <a:ext cx="789710" cy="13161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E0561BB5-6ED9-4719-867C-9E70D2143F42}"/>
                </a:ext>
              </a:extLst>
            </p:cNvPr>
            <p:cNvSpPr/>
            <p:nvPr/>
          </p:nvSpPr>
          <p:spPr>
            <a:xfrm>
              <a:off x="8485907" y="6061054"/>
              <a:ext cx="796638" cy="14578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495859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47A9F236-ED85-44D3-91B8-E8952AD3F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a:extLst>
              <a:ext uri="{FF2B5EF4-FFF2-40B4-BE49-F238E27FC236}">
                <a16:creationId xmlns:a16="http://schemas.microsoft.com/office/drawing/2014/main" id="{4E89E1FD-9FA0-4E24-89E8-540A0AC2C6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6" name="Straight Connector 65">
            <a:extLst>
              <a:ext uri="{FF2B5EF4-FFF2-40B4-BE49-F238E27FC236}">
                <a16:creationId xmlns:a16="http://schemas.microsoft.com/office/drawing/2014/main" id="{388D1F77-20AC-463C-A15D-F38BE42073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68" name="Rectangle 67">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 name="Rectangle 71">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34" y="0"/>
            <a:ext cx="760726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FB7A1C2-3627-4A1C-AFC0-135482160CED}"/>
              </a:ext>
            </a:extLst>
          </p:cNvPr>
          <p:cNvSpPr>
            <a:spLocks noGrp="1"/>
          </p:cNvSpPr>
          <p:nvPr>
            <p:ph type="title"/>
          </p:nvPr>
        </p:nvSpPr>
        <p:spPr>
          <a:xfrm>
            <a:off x="178903" y="1515286"/>
            <a:ext cx="4584734" cy="1106665"/>
          </a:xfrm>
        </p:spPr>
        <p:txBody>
          <a:bodyPr vert="horz" lIns="91440" tIns="45720" rIns="91440" bIns="45720" rtlCol="0" anchor="ctr">
            <a:noAutofit/>
          </a:bodyPr>
          <a:lstStyle/>
          <a:p>
            <a:r>
              <a:rPr lang="en-US" sz="6600">
                <a:solidFill>
                  <a:srgbClr val="FFFFFF"/>
                </a:solidFill>
              </a:rPr>
              <a:t>Prototype 2</a:t>
            </a:r>
            <a:br>
              <a:rPr lang="en-US" sz="6600">
                <a:solidFill>
                  <a:srgbClr val="FFFFFF"/>
                </a:solidFill>
              </a:rPr>
            </a:br>
            <a:r>
              <a:rPr lang="en-US" sz="6600">
                <a:solidFill>
                  <a:srgbClr val="FFFFFF"/>
                </a:solidFill>
              </a:rPr>
              <a:t>Unity </a:t>
            </a:r>
          </a:p>
        </p:txBody>
      </p:sp>
      <p:sp>
        <p:nvSpPr>
          <p:cNvPr id="5" name="Content Placeholder 4">
            <a:extLst>
              <a:ext uri="{FF2B5EF4-FFF2-40B4-BE49-F238E27FC236}">
                <a16:creationId xmlns:a16="http://schemas.microsoft.com/office/drawing/2014/main" id="{BCFBF425-9BC8-4B24-A09C-D6D30907536D}"/>
              </a:ext>
            </a:extLst>
          </p:cNvPr>
          <p:cNvSpPr>
            <a:spLocks noGrp="1"/>
          </p:cNvSpPr>
          <p:nvPr>
            <p:ph idx="1"/>
          </p:nvPr>
        </p:nvSpPr>
        <p:spPr>
          <a:xfrm>
            <a:off x="486137" y="3371861"/>
            <a:ext cx="3673846" cy="2843743"/>
          </a:xfrm>
        </p:spPr>
        <p:txBody>
          <a:bodyPr/>
          <a:lstStyle/>
          <a:p>
            <a:pPr>
              <a:buFont typeface="Arial" panose="020B0604020202020204" pitchFamily="34" charset="0"/>
              <a:buChar char="•"/>
            </a:pPr>
            <a:r>
              <a:rPr lang="en-CA">
                <a:solidFill>
                  <a:schemeClr val="tx1"/>
                </a:solidFill>
              </a:rPr>
              <a:t>Classroom</a:t>
            </a:r>
          </a:p>
          <a:p>
            <a:pPr>
              <a:buFont typeface="Arial" panose="020B0604020202020204" pitchFamily="34" charset="0"/>
              <a:buChar char="•"/>
            </a:pPr>
            <a:r>
              <a:rPr lang="en-CA">
                <a:solidFill>
                  <a:schemeClr val="tx1"/>
                </a:solidFill>
              </a:rPr>
              <a:t> Hallway</a:t>
            </a:r>
          </a:p>
          <a:p>
            <a:pPr>
              <a:buFont typeface="Arial" panose="020B0604020202020204" pitchFamily="34" charset="0"/>
              <a:buChar char="•"/>
            </a:pPr>
            <a:r>
              <a:rPr lang="en-CA">
                <a:solidFill>
                  <a:schemeClr val="tx1"/>
                </a:solidFill>
              </a:rPr>
              <a:t>Outside</a:t>
            </a:r>
          </a:p>
        </p:txBody>
      </p:sp>
      <p:pic>
        <p:nvPicPr>
          <p:cNvPr id="43" name="Picture 42" descr="A picture containing text, building, platform&#10;&#10;Description automatically generated">
            <a:extLst>
              <a:ext uri="{FF2B5EF4-FFF2-40B4-BE49-F238E27FC236}">
                <a16:creationId xmlns:a16="http://schemas.microsoft.com/office/drawing/2014/main" id="{2C448E60-F311-4FB7-87B4-B5357A3F3C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833" y="4493363"/>
            <a:ext cx="3631224" cy="2069543"/>
          </a:xfrm>
          <a:prstGeom prst="rect">
            <a:avLst/>
          </a:prstGeom>
        </p:spPr>
      </p:pic>
      <p:pic>
        <p:nvPicPr>
          <p:cNvPr id="44" name="Picture 43" descr="A person standing in a classroom&#10;&#10;Description automatically generated with medium confidence">
            <a:extLst>
              <a:ext uri="{FF2B5EF4-FFF2-40B4-BE49-F238E27FC236}">
                <a16:creationId xmlns:a16="http://schemas.microsoft.com/office/drawing/2014/main" id="{A84B01AB-429D-4803-8E7A-A82B583FBE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4833" y="298601"/>
            <a:ext cx="3631224" cy="2055209"/>
          </a:xfrm>
          <a:prstGeom prst="rect">
            <a:avLst/>
          </a:prstGeom>
        </p:spPr>
      </p:pic>
      <p:pic>
        <p:nvPicPr>
          <p:cNvPr id="46" name="Picture 45" descr="A room with desks and chairs&#10;&#10;Description automatically generated with medium confidence">
            <a:extLst>
              <a:ext uri="{FF2B5EF4-FFF2-40B4-BE49-F238E27FC236}">
                <a16:creationId xmlns:a16="http://schemas.microsoft.com/office/drawing/2014/main" id="{0CBE3E6C-AAD2-4684-AEC0-6FFBD501BF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4833" y="2401642"/>
            <a:ext cx="3631224" cy="2054716"/>
          </a:xfrm>
          <a:prstGeom prst="rect">
            <a:avLst/>
          </a:prstGeom>
        </p:spPr>
      </p:pic>
      <p:pic>
        <p:nvPicPr>
          <p:cNvPr id="50" name="Content Placeholder 8" descr="A picture containing text, cloudy, clouds, day&#10;&#10;Description automatically generated">
            <a:extLst>
              <a:ext uri="{FF2B5EF4-FFF2-40B4-BE49-F238E27FC236}">
                <a16:creationId xmlns:a16="http://schemas.microsoft.com/office/drawing/2014/main" id="{321B8E1C-C468-4FBB-9342-2A59EEF8A7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3647" y="1364149"/>
            <a:ext cx="3631224" cy="2074985"/>
          </a:xfrm>
          <a:prstGeom prst="rect">
            <a:avLst/>
          </a:prstGeom>
        </p:spPr>
      </p:pic>
      <p:pic>
        <p:nvPicPr>
          <p:cNvPr id="52" name="Picture 51" descr="A screenshot of a video game&#10;&#10;Description automatically generated">
            <a:extLst>
              <a:ext uri="{FF2B5EF4-FFF2-40B4-BE49-F238E27FC236}">
                <a16:creationId xmlns:a16="http://schemas.microsoft.com/office/drawing/2014/main" id="{EC76AD09-C516-4F59-A298-C32095F49B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3647" y="3496890"/>
            <a:ext cx="3631224" cy="2087515"/>
          </a:xfrm>
          <a:prstGeom prst="rect">
            <a:avLst/>
          </a:prstGeom>
        </p:spPr>
      </p:pic>
      <p:sp>
        <p:nvSpPr>
          <p:cNvPr id="56" name="Flowchart: Alternate Process 55">
            <a:extLst>
              <a:ext uri="{FF2B5EF4-FFF2-40B4-BE49-F238E27FC236}">
                <a16:creationId xmlns:a16="http://schemas.microsoft.com/office/drawing/2014/main" id="{0751280F-7930-40DF-807B-673AE66FE132}"/>
              </a:ext>
            </a:extLst>
          </p:cNvPr>
          <p:cNvSpPr/>
          <p:nvPr/>
        </p:nvSpPr>
        <p:spPr>
          <a:xfrm>
            <a:off x="195944" y="195944"/>
            <a:ext cx="936000" cy="321814"/>
          </a:xfrm>
          <a:prstGeom prst="flowChartAlternateProcess">
            <a:avLst/>
          </a:prstGeom>
          <a:solidFill>
            <a:srgbClr val="F65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a:t>Prototype</a:t>
            </a:r>
          </a:p>
        </p:txBody>
      </p:sp>
    </p:spTree>
    <p:extLst>
      <p:ext uri="{BB962C8B-B14F-4D97-AF65-F5344CB8AC3E}">
        <p14:creationId xmlns:p14="http://schemas.microsoft.com/office/powerpoint/2010/main" val="2344172038"/>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29149A8A-94BF-497D-AFCE-2F5384ACE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AEE9208-8461-49AC-86B1-56B04EB119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C835124F-DEB9-4709-9BB0-78FC9113A8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Flowchart: Alternate Process 4">
            <a:extLst>
              <a:ext uri="{FF2B5EF4-FFF2-40B4-BE49-F238E27FC236}">
                <a16:creationId xmlns:a16="http://schemas.microsoft.com/office/drawing/2014/main" id="{5CE2F6C0-A2B9-4F1F-817C-375812812DE1}"/>
              </a:ext>
            </a:extLst>
          </p:cNvPr>
          <p:cNvSpPr/>
          <p:nvPr/>
        </p:nvSpPr>
        <p:spPr>
          <a:xfrm>
            <a:off x="5854831" y="517759"/>
            <a:ext cx="1400536" cy="561510"/>
          </a:xfrm>
          <a:prstGeom prst="flowChartAlternateProcess">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t>Scene Menu</a:t>
            </a:r>
          </a:p>
        </p:txBody>
      </p:sp>
      <p:sp>
        <p:nvSpPr>
          <p:cNvPr id="7" name="Flowchart: Alternate Process 6">
            <a:extLst>
              <a:ext uri="{FF2B5EF4-FFF2-40B4-BE49-F238E27FC236}">
                <a16:creationId xmlns:a16="http://schemas.microsoft.com/office/drawing/2014/main" id="{1D11AA95-6F7C-45F6-AC6E-9906171A12F1}"/>
              </a:ext>
            </a:extLst>
          </p:cNvPr>
          <p:cNvSpPr/>
          <p:nvPr/>
        </p:nvSpPr>
        <p:spPr>
          <a:xfrm>
            <a:off x="2854478" y="1619898"/>
            <a:ext cx="1076445" cy="821802"/>
          </a:xfrm>
          <a:prstGeom prst="flowChartAlternateProcess">
            <a:avLst/>
          </a:prstGeom>
          <a:solidFill>
            <a:schemeClr val="accent6">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t>First day of School</a:t>
            </a:r>
          </a:p>
        </p:txBody>
      </p:sp>
      <p:sp>
        <p:nvSpPr>
          <p:cNvPr id="23" name="Flowchart: Alternate Process 22">
            <a:extLst>
              <a:ext uri="{FF2B5EF4-FFF2-40B4-BE49-F238E27FC236}">
                <a16:creationId xmlns:a16="http://schemas.microsoft.com/office/drawing/2014/main" id="{FED3D2D3-1DBA-4CF3-B932-CA8A253CD46B}"/>
              </a:ext>
            </a:extLst>
          </p:cNvPr>
          <p:cNvSpPr/>
          <p:nvPr/>
        </p:nvSpPr>
        <p:spPr>
          <a:xfrm>
            <a:off x="5027269" y="1614252"/>
            <a:ext cx="1259710" cy="821802"/>
          </a:xfrm>
          <a:prstGeom prst="flowChartAlternateProcess">
            <a:avLst/>
          </a:prstGeom>
          <a:solidFill>
            <a:schemeClr val="accent6">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t>Internship</a:t>
            </a:r>
          </a:p>
        </p:txBody>
      </p:sp>
      <p:sp>
        <p:nvSpPr>
          <p:cNvPr id="24" name="Flowchart: Alternate Process 23">
            <a:extLst>
              <a:ext uri="{FF2B5EF4-FFF2-40B4-BE49-F238E27FC236}">
                <a16:creationId xmlns:a16="http://schemas.microsoft.com/office/drawing/2014/main" id="{59DF9AB9-530C-4513-BAB6-1EF4F28980A0}"/>
              </a:ext>
            </a:extLst>
          </p:cNvPr>
          <p:cNvSpPr/>
          <p:nvPr/>
        </p:nvSpPr>
        <p:spPr>
          <a:xfrm>
            <a:off x="7164732" y="1597028"/>
            <a:ext cx="1523998" cy="821802"/>
          </a:xfrm>
          <a:prstGeom prst="flowChartAlternateProcess">
            <a:avLst/>
          </a:prstGeom>
          <a:solidFill>
            <a:schemeClr val="accent6">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t>Day-to-day conversation</a:t>
            </a:r>
          </a:p>
        </p:txBody>
      </p:sp>
      <p:sp>
        <p:nvSpPr>
          <p:cNvPr id="30" name="Flowchart: Alternate Process 29">
            <a:extLst>
              <a:ext uri="{FF2B5EF4-FFF2-40B4-BE49-F238E27FC236}">
                <a16:creationId xmlns:a16="http://schemas.microsoft.com/office/drawing/2014/main" id="{20303A5F-5B70-40F1-99CE-5838C9A9695A}"/>
              </a:ext>
            </a:extLst>
          </p:cNvPr>
          <p:cNvSpPr/>
          <p:nvPr/>
        </p:nvSpPr>
        <p:spPr>
          <a:xfrm>
            <a:off x="9489313" y="1597028"/>
            <a:ext cx="1259710" cy="821802"/>
          </a:xfrm>
          <a:prstGeom prst="flowChartAlternateProcess">
            <a:avLst/>
          </a:prstGeom>
          <a:solidFill>
            <a:schemeClr val="accent6">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t>Doctor’s</a:t>
            </a:r>
          </a:p>
        </p:txBody>
      </p:sp>
      <p:sp>
        <p:nvSpPr>
          <p:cNvPr id="8" name="Rectangle: Rounded Corners 7">
            <a:extLst>
              <a:ext uri="{FF2B5EF4-FFF2-40B4-BE49-F238E27FC236}">
                <a16:creationId xmlns:a16="http://schemas.microsoft.com/office/drawing/2014/main" id="{8DF34B95-C45B-4CC7-A08E-48A582678D79}"/>
              </a:ext>
            </a:extLst>
          </p:cNvPr>
          <p:cNvSpPr/>
          <p:nvPr/>
        </p:nvSpPr>
        <p:spPr>
          <a:xfrm>
            <a:off x="480856" y="2649111"/>
            <a:ext cx="985777" cy="821802"/>
          </a:xfrm>
          <a:prstGeom prst="roundRect">
            <a:avLst/>
          </a:prstGeom>
          <a:solidFill>
            <a:schemeClr val="accent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t>Getting to class</a:t>
            </a:r>
          </a:p>
        </p:txBody>
      </p:sp>
      <p:sp>
        <p:nvSpPr>
          <p:cNvPr id="31" name="Rectangle: Rounded Corners 30">
            <a:extLst>
              <a:ext uri="{FF2B5EF4-FFF2-40B4-BE49-F238E27FC236}">
                <a16:creationId xmlns:a16="http://schemas.microsoft.com/office/drawing/2014/main" id="{6629CD67-4411-4D13-8DDD-90F8F0B39560}"/>
              </a:ext>
            </a:extLst>
          </p:cNvPr>
          <p:cNvSpPr/>
          <p:nvPr/>
        </p:nvSpPr>
        <p:spPr>
          <a:xfrm>
            <a:off x="1768536" y="2653140"/>
            <a:ext cx="1493137" cy="821802"/>
          </a:xfrm>
          <a:prstGeom prst="roundRect">
            <a:avLst/>
          </a:prstGeom>
          <a:solidFill>
            <a:schemeClr val="accent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t>First interaction with prof</a:t>
            </a:r>
          </a:p>
        </p:txBody>
      </p:sp>
      <p:sp>
        <p:nvSpPr>
          <p:cNvPr id="32" name="Rectangle: Rounded Corners 31">
            <a:extLst>
              <a:ext uri="{FF2B5EF4-FFF2-40B4-BE49-F238E27FC236}">
                <a16:creationId xmlns:a16="http://schemas.microsoft.com/office/drawing/2014/main" id="{10F72C04-0D0A-4D19-8835-60E43FC83B54}"/>
              </a:ext>
            </a:extLst>
          </p:cNvPr>
          <p:cNvSpPr/>
          <p:nvPr/>
        </p:nvSpPr>
        <p:spPr>
          <a:xfrm>
            <a:off x="3676917" y="2634435"/>
            <a:ext cx="1259710" cy="821802"/>
          </a:xfrm>
          <a:prstGeom prst="roundRect">
            <a:avLst/>
          </a:prstGeom>
          <a:solidFill>
            <a:schemeClr val="accent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t>In class questions</a:t>
            </a:r>
          </a:p>
        </p:txBody>
      </p:sp>
      <p:cxnSp>
        <p:nvCxnSpPr>
          <p:cNvPr id="12" name="Connector: Elbow 11">
            <a:extLst>
              <a:ext uri="{FF2B5EF4-FFF2-40B4-BE49-F238E27FC236}">
                <a16:creationId xmlns:a16="http://schemas.microsoft.com/office/drawing/2014/main" id="{5CF808C2-7A16-4EDC-A1E3-001CD54643A4}"/>
              </a:ext>
            </a:extLst>
          </p:cNvPr>
          <p:cNvCxnSpPr>
            <a:stCxn id="5" idx="2"/>
            <a:endCxn id="7" idx="0"/>
          </p:cNvCxnSpPr>
          <p:nvPr/>
        </p:nvCxnSpPr>
        <p:spPr>
          <a:xfrm rot="5400000">
            <a:off x="4703586" y="-231616"/>
            <a:ext cx="540629" cy="3162398"/>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4945BF11-76F4-45EB-BFB1-4422FD514EAC}"/>
              </a:ext>
            </a:extLst>
          </p:cNvPr>
          <p:cNvCxnSpPr>
            <a:stCxn id="5" idx="2"/>
            <a:endCxn id="30" idx="0"/>
          </p:cNvCxnSpPr>
          <p:nvPr/>
        </p:nvCxnSpPr>
        <p:spPr>
          <a:xfrm rot="16200000" flipH="1">
            <a:off x="8078254" y="-443887"/>
            <a:ext cx="517759" cy="3564069"/>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44A1332A-599C-4910-B4EB-231CEC018188}"/>
              </a:ext>
            </a:extLst>
          </p:cNvPr>
          <p:cNvCxnSpPr>
            <a:stCxn id="5" idx="2"/>
            <a:endCxn id="24" idx="0"/>
          </p:cNvCxnSpPr>
          <p:nvPr/>
        </p:nvCxnSpPr>
        <p:spPr>
          <a:xfrm rot="16200000" flipH="1">
            <a:off x="6982036" y="652332"/>
            <a:ext cx="517759" cy="1371632"/>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C685427D-40B7-4459-A4ED-729270150ED2}"/>
              </a:ext>
            </a:extLst>
          </p:cNvPr>
          <p:cNvCxnSpPr>
            <a:stCxn id="5" idx="2"/>
            <a:endCxn id="23" idx="0"/>
          </p:cNvCxnSpPr>
          <p:nvPr/>
        </p:nvCxnSpPr>
        <p:spPr>
          <a:xfrm rot="5400000">
            <a:off x="5838621" y="897773"/>
            <a:ext cx="534983" cy="897975"/>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B4F9F615-D836-46DE-907B-4F6AD4CF2C59}"/>
              </a:ext>
            </a:extLst>
          </p:cNvPr>
          <p:cNvCxnSpPr>
            <a:stCxn id="7" idx="1"/>
            <a:endCxn id="8" idx="0"/>
          </p:cNvCxnSpPr>
          <p:nvPr/>
        </p:nvCxnSpPr>
        <p:spPr>
          <a:xfrm rot="10800000" flipV="1">
            <a:off x="973746" y="2030799"/>
            <a:ext cx="1880733" cy="618312"/>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3BEB39A8-A46C-462D-AF11-5CAC3256D880}"/>
              </a:ext>
            </a:extLst>
          </p:cNvPr>
          <p:cNvCxnSpPr>
            <a:stCxn id="8" idx="3"/>
            <a:endCxn id="31" idx="1"/>
          </p:cNvCxnSpPr>
          <p:nvPr/>
        </p:nvCxnSpPr>
        <p:spPr>
          <a:xfrm>
            <a:off x="1466633" y="3060012"/>
            <a:ext cx="301903" cy="4029"/>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3F61624-7D66-4A49-8AA3-1D5EA0E087FB}"/>
              </a:ext>
            </a:extLst>
          </p:cNvPr>
          <p:cNvCxnSpPr>
            <a:stCxn id="31" idx="3"/>
            <a:endCxn id="32" idx="1"/>
          </p:cNvCxnSpPr>
          <p:nvPr/>
        </p:nvCxnSpPr>
        <p:spPr>
          <a:xfrm flipV="1">
            <a:off x="3261673" y="3045336"/>
            <a:ext cx="415244" cy="1870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2" name="Parallelogram 51">
            <a:extLst>
              <a:ext uri="{FF2B5EF4-FFF2-40B4-BE49-F238E27FC236}">
                <a16:creationId xmlns:a16="http://schemas.microsoft.com/office/drawing/2014/main" id="{D0440458-0F6C-49B2-B08D-6706D4F62E36}"/>
              </a:ext>
            </a:extLst>
          </p:cNvPr>
          <p:cNvSpPr/>
          <p:nvPr/>
        </p:nvSpPr>
        <p:spPr>
          <a:xfrm>
            <a:off x="3125165" y="3950238"/>
            <a:ext cx="1719344" cy="613459"/>
          </a:xfrm>
          <a:prstGeom prst="parallelogram">
            <a:avLst/>
          </a:prstGeom>
          <a:solidFill>
            <a:srgbClr val="C8D5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t>Repetition?</a:t>
            </a:r>
          </a:p>
        </p:txBody>
      </p:sp>
      <p:cxnSp>
        <p:nvCxnSpPr>
          <p:cNvPr id="59" name="Connector: Elbow 58">
            <a:extLst>
              <a:ext uri="{FF2B5EF4-FFF2-40B4-BE49-F238E27FC236}">
                <a16:creationId xmlns:a16="http://schemas.microsoft.com/office/drawing/2014/main" id="{935DFD40-623A-4054-BC9C-14D435BEB4F4}"/>
              </a:ext>
            </a:extLst>
          </p:cNvPr>
          <p:cNvCxnSpPr>
            <a:cxnSpLocks/>
            <a:stCxn id="52" idx="5"/>
            <a:endCxn id="32" idx="2"/>
          </p:cNvCxnSpPr>
          <p:nvPr/>
        </p:nvCxnSpPr>
        <p:spPr>
          <a:xfrm rot="10800000" flipH="1">
            <a:off x="3201846" y="3456238"/>
            <a:ext cx="1104925" cy="800731"/>
          </a:xfrm>
          <a:prstGeom prst="bentConnector4">
            <a:avLst>
              <a:gd name="adj1" fmla="val -20689"/>
              <a:gd name="adj2" fmla="val 6915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7" name="Flowchart: Alternate Process 96">
            <a:extLst>
              <a:ext uri="{FF2B5EF4-FFF2-40B4-BE49-F238E27FC236}">
                <a16:creationId xmlns:a16="http://schemas.microsoft.com/office/drawing/2014/main" id="{CD18E733-D593-4D70-B7AF-D3D13E8028DD}"/>
              </a:ext>
            </a:extLst>
          </p:cNvPr>
          <p:cNvSpPr/>
          <p:nvPr/>
        </p:nvSpPr>
        <p:spPr>
          <a:xfrm>
            <a:off x="6437643" y="4482888"/>
            <a:ext cx="1417104" cy="591948"/>
          </a:xfrm>
          <a:prstGeom prst="flowChartAlternateProcess">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t>Scene Done</a:t>
            </a:r>
          </a:p>
        </p:txBody>
      </p:sp>
      <p:sp>
        <p:nvSpPr>
          <p:cNvPr id="98" name="Parallelogram 97">
            <a:extLst>
              <a:ext uri="{FF2B5EF4-FFF2-40B4-BE49-F238E27FC236}">
                <a16:creationId xmlns:a16="http://schemas.microsoft.com/office/drawing/2014/main" id="{AD341774-D165-49CC-8C88-DD93B309AC72}"/>
              </a:ext>
            </a:extLst>
          </p:cNvPr>
          <p:cNvSpPr/>
          <p:nvPr/>
        </p:nvSpPr>
        <p:spPr>
          <a:xfrm>
            <a:off x="6991109" y="2754461"/>
            <a:ext cx="1734255" cy="613459"/>
          </a:xfrm>
          <a:prstGeom prst="parallelogram">
            <a:avLst/>
          </a:prstGeom>
          <a:solidFill>
            <a:srgbClr val="C8D5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t>Repetition?</a:t>
            </a:r>
          </a:p>
        </p:txBody>
      </p:sp>
      <p:cxnSp>
        <p:nvCxnSpPr>
          <p:cNvPr id="106" name="Straight Arrow Connector 105">
            <a:extLst>
              <a:ext uri="{FF2B5EF4-FFF2-40B4-BE49-F238E27FC236}">
                <a16:creationId xmlns:a16="http://schemas.microsoft.com/office/drawing/2014/main" id="{AD5FD30B-90E6-43BF-9C40-47C607A382B8}"/>
              </a:ext>
            </a:extLst>
          </p:cNvPr>
          <p:cNvCxnSpPr>
            <a:cxnSpLocks/>
            <a:stCxn id="24" idx="2"/>
            <a:endCxn id="98" idx="1"/>
          </p:cNvCxnSpPr>
          <p:nvPr/>
        </p:nvCxnSpPr>
        <p:spPr>
          <a:xfrm>
            <a:off x="7926731" y="2418830"/>
            <a:ext cx="8188" cy="33563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9" name="Connector: Elbow 108">
            <a:extLst>
              <a:ext uri="{FF2B5EF4-FFF2-40B4-BE49-F238E27FC236}">
                <a16:creationId xmlns:a16="http://schemas.microsoft.com/office/drawing/2014/main" id="{CD4A055A-12FC-4BCF-A0E1-FCDBD391DDD5}"/>
              </a:ext>
            </a:extLst>
          </p:cNvPr>
          <p:cNvCxnSpPr>
            <a:cxnSpLocks/>
            <a:stCxn id="32" idx="3"/>
          </p:cNvCxnSpPr>
          <p:nvPr/>
        </p:nvCxnSpPr>
        <p:spPr>
          <a:xfrm flipH="1">
            <a:off x="4657207" y="3045336"/>
            <a:ext cx="279420" cy="948824"/>
          </a:xfrm>
          <a:prstGeom prst="bentConnector4">
            <a:avLst>
              <a:gd name="adj1" fmla="val -81812"/>
              <a:gd name="adj2" fmla="val 7165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5" name="Connector: Elbow 114">
            <a:extLst>
              <a:ext uri="{FF2B5EF4-FFF2-40B4-BE49-F238E27FC236}">
                <a16:creationId xmlns:a16="http://schemas.microsoft.com/office/drawing/2014/main" id="{9736A29D-ECE9-4F0D-8C7A-4125952B54EE}"/>
              </a:ext>
            </a:extLst>
          </p:cNvPr>
          <p:cNvCxnSpPr>
            <a:stCxn id="30" idx="2"/>
            <a:endCxn id="97" idx="0"/>
          </p:cNvCxnSpPr>
          <p:nvPr/>
        </p:nvCxnSpPr>
        <p:spPr>
          <a:xfrm rot="5400000">
            <a:off x="7600653" y="1964373"/>
            <a:ext cx="2064058" cy="2972973"/>
          </a:xfrm>
          <a:prstGeom prst="bentConnector3">
            <a:avLst>
              <a:gd name="adj1" fmla="val 7972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9" name="Connector: Elbow 118">
            <a:extLst>
              <a:ext uri="{FF2B5EF4-FFF2-40B4-BE49-F238E27FC236}">
                <a16:creationId xmlns:a16="http://schemas.microsoft.com/office/drawing/2014/main" id="{8CB9978E-DF44-4890-84CF-9182FC6C7A19}"/>
              </a:ext>
            </a:extLst>
          </p:cNvPr>
          <p:cNvCxnSpPr>
            <a:cxnSpLocks/>
            <a:stCxn id="98" idx="2"/>
            <a:endCxn id="24" idx="3"/>
          </p:cNvCxnSpPr>
          <p:nvPr/>
        </p:nvCxnSpPr>
        <p:spPr>
          <a:xfrm flipV="1">
            <a:off x="8648682" y="2007929"/>
            <a:ext cx="40048" cy="1053262"/>
          </a:xfrm>
          <a:prstGeom prst="bentConnector3">
            <a:avLst>
              <a:gd name="adj1" fmla="val 76229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1" name="Connector: Elbow 120">
            <a:extLst>
              <a:ext uri="{FF2B5EF4-FFF2-40B4-BE49-F238E27FC236}">
                <a16:creationId xmlns:a16="http://schemas.microsoft.com/office/drawing/2014/main" id="{0344EA93-A858-4158-B2D4-E81A8DA037EF}"/>
              </a:ext>
            </a:extLst>
          </p:cNvPr>
          <p:cNvCxnSpPr>
            <a:cxnSpLocks/>
            <a:stCxn id="98" idx="4"/>
            <a:endCxn id="97" idx="0"/>
          </p:cNvCxnSpPr>
          <p:nvPr/>
        </p:nvCxnSpPr>
        <p:spPr>
          <a:xfrm rot="5400000">
            <a:off x="6944732" y="3569383"/>
            <a:ext cx="1114968" cy="712042"/>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4" name="Connector: Elbow 123">
            <a:extLst>
              <a:ext uri="{FF2B5EF4-FFF2-40B4-BE49-F238E27FC236}">
                <a16:creationId xmlns:a16="http://schemas.microsoft.com/office/drawing/2014/main" id="{0F6FDA26-D636-43E2-8330-901F36F22C1F}"/>
              </a:ext>
            </a:extLst>
          </p:cNvPr>
          <p:cNvCxnSpPr>
            <a:stCxn id="97" idx="3"/>
            <a:endCxn id="5" idx="3"/>
          </p:cNvCxnSpPr>
          <p:nvPr/>
        </p:nvCxnSpPr>
        <p:spPr>
          <a:xfrm flipH="1" flipV="1">
            <a:off x="7255367" y="798514"/>
            <a:ext cx="599380" cy="3980348"/>
          </a:xfrm>
          <a:prstGeom prst="bentConnector3">
            <a:avLst>
              <a:gd name="adj1" fmla="val -520916"/>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8" name="Flowchart: Alternate Process 127">
            <a:extLst>
              <a:ext uri="{FF2B5EF4-FFF2-40B4-BE49-F238E27FC236}">
                <a16:creationId xmlns:a16="http://schemas.microsoft.com/office/drawing/2014/main" id="{1D3EB931-2027-4C28-A3F5-DEB516D44C25}"/>
              </a:ext>
            </a:extLst>
          </p:cNvPr>
          <p:cNvSpPr/>
          <p:nvPr/>
        </p:nvSpPr>
        <p:spPr>
          <a:xfrm>
            <a:off x="6367138" y="5501981"/>
            <a:ext cx="1595187" cy="553502"/>
          </a:xfrm>
          <a:prstGeom prst="flowChartAlternateProcess">
            <a:avLst/>
          </a:prstGeom>
          <a:solidFill>
            <a:schemeClr val="accent6">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t>The End Scene</a:t>
            </a:r>
          </a:p>
        </p:txBody>
      </p:sp>
      <p:cxnSp>
        <p:nvCxnSpPr>
          <p:cNvPr id="130" name="Straight Arrow Connector 129">
            <a:extLst>
              <a:ext uri="{FF2B5EF4-FFF2-40B4-BE49-F238E27FC236}">
                <a16:creationId xmlns:a16="http://schemas.microsoft.com/office/drawing/2014/main" id="{9FD8BEB4-09B3-4314-8240-811A78EF90C7}"/>
              </a:ext>
            </a:extLst>
          </p:cNvPr>
          <p:cNvCxnSpPr>
            <a:stCxn id="97" idx="2"/>
            <a:endCxn id="128" idx="0"/>
          </p:cNvCxnSpPr>
          <p:nvPr/>
        </p:nvCxnSpPr>
        <p:spPr>
          <a:xfrm>
            <a:off x="7146195" y="5074836"/>
            <a:ext cx="18537" cy="4271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4" name="Flowchart: Alternate Process 133">
            <a:extLst>
              <a:ext uri="{FF2B5EF4-FFF2-40B4-BE49-F238E27FC236}">
                <a16:creationId xmlns:a16="http://schemas.microsoft.com/office/drawing/2014/main" id="{DBA48E9E-F6DF-49E5-BAF9-EED733401679}"/>
              </a:ext>
            </a:extLst>
          </p:cNvPr>
          <p:cNvSpPr/>
          <p:nvPr/>
        </p:nvSpPr>
        <p:spPr>
          <a:xfrm>
            <a:off x="9489313" y="5421347"/>
            <a:ext cx="1546856" cy="714769"/>
          </a:xfrm>
          <a:prstGeom prst="flowChartAlternateProcess">
            <a:avLst/>
          </a:prstGeom>
          <a:solidFill>
            <a:schemeClr val="accent5">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t>Simulation Ends</a:t>
            </a:r>
          </a:p>
        </p:txBody>
      </p:sp>
      <p:cxnSp>
        <p:nvCxnSpPr>
          <p:cNvPr id="136" name="Straight Arrow Connector 135">
            <a:extLst>
              <a:ext uri="{FF2B5EF4-FFF2-40B4-BE49-F238E27FC236}">
                <a16:creationId xmlns:a16="http://schemas.microsoft.com/office/drawing/2014/main" id="{932C757B-6080-41B9-8CDE-5EA458A34D27}"/>
              </a:ext>
            </a:extLst>
          </p:cNvPr>
          <p:cNvCxnSpPr>
            <a:stCxn id="128" idx="3"/>
            <a:endCxn id="134" idx="1"/>
          </p:cNvCxnSpPr>
          <p:nvPr/>
        </p:nvCxnSpPr>
        <p:spPr>
          <a:xfrm>
            <a:off x="7962325" y="5778732"/>
            <a:ext cx="152698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8" name="Flowchart: Alternate Process 137">
            <a:extLst>
              <a:ext uri="{FF2B5EF4-FFF2-40B4-BE49-F238E27FC236}">
                <a16:creationId xmlns:a16="http://schemas.microsoft.com/office/drawing/2014/main" id="{83C8AA3E-2318-4F7B-9C77-2359C77771F9}"/>
              </a:ext>
            </a:extLst>
          </p:cNvPr>
          <p:cNvSpPr/>
          <p:nvPr/>
        </p:nvSpPr>
        <p:spPr>
          <a:xfrm>
            <a:off x="3776121" y="517757"/>
            <a:ext cx="1801804" cy="561510"/>
          </a:xfrm>
          <a:prstGeom prst="flowChartAlternateProcess">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t>Language Menu</a:t>
            </a:r>
          </a:p>
        </p:txBody>
      </p:sp>
      <p:sp>
        <p:nvSpPr>
          <p:cNvPr id="139" name="Flowchart: Alternate Process 138">
            <a:extLst>
              <a:ext uri="{FF2B5EF4-FFF2-40B4-BE49-F238E27FC236}">
                <a16:creationId xmlns:a16="http://schemas.microsoft.com/office/drawing/2014/main" id="{5583B390-884E-4F18-B70C-0566C179C21F}"/>
              </a:ext>
            </a:extLst>
          </p:cNvPr>
          <p:cNvSpPr/>
          <p:nvPr/>
        </p:nvSpPr>
        <p:spPr>
          <a:xfrm>
            <a:off x="1907420" y="440711"/>
            <a:ext cx="1546856" cy="714769"/>
          </a:xfrm>
          <a:prstGeom prst="flowChartAlternateProcess">
            <a:avLst/>
          </a:prstGeom>
          <a:solidFill>
            <a:srgbClr val="92D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t>Simulation Starts</a:t>
            </a:r>
          </a:p>
        </p:txBody>
      </p:sp>
      <p:cxnSp>
        <p:nvCxnSpPr>
          <p:cNvPr id="141" name="Straight Arrow Connector 140">
            <a:extLst>
              <a:ext uri="{FF2B5EF4-FFF2-40B4-BE49-F238E27FC236}">
                <a16:creationId xmlns:a16="http://schemas.microsoft.com/office/drawing/2014/main" id="{CE99451A-4153-4DBB-8CCE-7DCAD53E7020}"/>
              </a:ext>
            </a:extLst>
          </p:cNvPr>
          <p:cNvCxnSpPr>
            <a:stCxn id="139" idx="3"/>
            <a:endCxn id="138" idx="1"/>
          </p:cNvCxnSpPr>
          <p:nvPr/>
        </p:nvCxnSpPr>
        <p:spPr>
          <a:xfrm>
            <a:off x="3454276" y="798096"/>
            <a:ext cx="321845" cy="4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36E01828-465F-42E3-A8CA-BFA7837495E7}"/>
              </a:ext>
            </a:extLst>
          </p:cNvPr>
          <p:cNvCxnSpPr>
            <a:stCxn id="138" idx="3"/>
            <a:endCxn id="5" idx="1"/>
          </p:cNvCxnSpPr>
          <p:nvPr/>
        </p:nvCxnSpPr>
        <p:spPr>
          <a:xfrm>
            <a:off x="5577925" y="798512"/>
            <a:ext cx="276906" cy="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5" name="Connector: Elbow 154">
            <a:extLst>
              <a:ext uri="{FF2B5EF4-FFF2-40B4-BE49-F238E27FC236}">
                <a16:creationId xmlns:a16="http://schemas.microsoft.com/office/drawing/2014/main" id="{4D990BB0-B09E-4058-A292-7A2774A857F0}"/>
              </a:ext>
            </a:extLst>
          </p:cNvPr>
          <p:cNvCxnSpPr>
            <a:cxnSpLocks/>
            <a:stCxn id="52" idx="2"/>
            <a:endCxn id="97" idx="0"/>
          </p:cNvCxnSpPr>
          <p:nvPr/>
        </p:nvCxnSpPr>
        <p:spPr>
          <a:xfrm>
            <a:off x="4767827" y="4256968"/>
            <a:ext cx="2378368" cy="225920"/>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9" name="Connector: Elbow 158">
            <a:extLst>
              <a:ext uri="{FF2B5EF4-FFF2-40B4-BE49-F238E27FC236}">
                <a16:creationId xmlns:a16="http://schemas.microsoft.com/office/drawing/2014/main" id="{5BCE3A1A-8A63-42AB-AF80-6768E3F5B8AC}"/>
              </a:ext>
            </a:extLst>
          </p:cNvPr>
          <p:cNvCxnSpPr>
            <a:stCxn id="23" idx="2"/>
            <a:endCxn id="97" idx="0"/>
          </p:cNvCxnSpPr>
          <p:nvPr/>
        </p:nvCxnSpPr>
        <p:spPr>
          <a:xfrm rot="16200000" flipH="1">
            <a:off x="5378242" y="2714935"/>
            <a:ext cx="2046834" cy="1489071"/>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66C9E324-A215-4393-BD19-938C56AC0733}"/>
              </a:ext>
            </a:extLst>
          </p:cNvPr>
          <p:cNvSpPr txBox="1"/>
          <p:nvPr/>
        </p:nvSpPr>
        <p:spPr>
          <a:xfrm>
            <a:off x="2740789" y="3796349"/>
            <a:ext cx="449012" cy="307777"/>
          </a:xfrm>
          <a:prstGeom prst="rect">
            <a:avLst/>
          </a:prstGeom>
          <a:solidFill>
            <a:schemeClr val="tx1"/>
          </a:solidFill>
        </p:spPr>
        <p:txBody>
          <a:bodyPr wrap="square" rtlCol="0">
            <a:spAutoFit/>
          </a:bodyPr>
          <a:lstStyle/>
          <a:p>
            <a:r>
              <a:rPr lang="en-CA" sz="1400" b="1">
                <a:solidFill>
                  <a:schemeClr val="bg1"/>
                </a:solidFill>
              </a:rPr>
              <a:t>YES</a:t>
            </a:r>
          </a:p>
        </p:txBody>
      </p:sp>
      <p:sp>
        <p:nvSpPr>
          <p:cNvPr id="185" name="TextBox 184">
            <a:extLst>
              <a:ext uri="{FF2B5EF4-FFF2-40B4-BE49-F238E27FC236}">
                <a16:creationId xmlns:a16="http://schemas.microsoft.com/office/drawing/2014/main" id="{2EEA888B-1A5F-4107-838C-B38E8B10A687}"/>
              </a:ext>
            </a:extLst>
          </p:cNvPr>
          <p:cNvSpPr txBox="1"/>
          <p:nvPr/>
        </p:nvSpPr>
        <p:spPr>
          <a:xfrm>
            <a:off x="8746829" y="2418829"/>
            <a:ext cx="449012" cy="307777"/>
          </a:xfrm>
          <a:prstGeom prst="rect">
            <a:avLst/>
          </a:prstGeom>
          <a:solidFill>
            <a:schemeClr val="tx1"/>
          </a:solidFill>
        </p:spPr>
        <p:txBody>
          <a:bodyPr wrap="square" rtlCol="0">
            <a:spAutoFit/>
          </a:bodyPr>
          <a:lstStyle/>
          <a:p>
            <a:r>
              <a:rPr lang="en-CA" sz="1400" b="1">
                <a:solidFill>
                  <a:schemeClr val="bg1"/>
                </a:solidFill>
              </a:rPr>
              <a:t>YES</a:t>
            </a:r>
          </a:p>
        </p:txBody>
      </p:sp>
      <p:sp>
        <p:nvSpPr>
          <p:cNvPr id="186" name="TextBox 185">
            <a:extLst>
              <a:ext uri="{FF2B5EF4-FFF2-40B4-BE49-F238E27FC236}">
                <a16:creationId xmlns:a16="http://schemas.microsoft.com/office/drawing/2014/main" id="{97E53FF8-3F8B-4BEB-816A-F89DFA2049B4}"/>
              </a:ext>
            </a:extLst>
          </p:cNvPr>
          <p:cNvSpPr txBox="1"/>
          <p:nvPr/>
        </p:nvSpPr>
        <p:spPr>
          <a:xfrm>
            <a:off x="4893183" y="3511132"/>
            <a:ext cx="500619" cy="307777"/>
          </a:xfrm>
          <a:prstGeom prst="rect">
            <a:avLst/>
          </a:prstGeom>
          <a:solidFill>
            <a:schemeClr val="tx1"/>
          </a:solidFill>
        </p:spPr>
        <p:txBody>
          <a:bodyPr wrap="square" rtlCol="0">
            <a:spAutoFit/>
          </a:bodyPr>
          <a:lstStyle/>
          <a:p>
            <a:pPr algn="ctr"/>
            <a:r>
              <a:rPr lang="en-CA" sz="1400" b="1">
                <a:solidFill>
                  <a:schemeClr val="bg1"/>
                </a:solidFill>
              </a:rPr>
              <a:t>NO</a:t>
            </a:r>
          </a:p>
        </p:txBody>
      </p:sp>
      <p:sp>
        <p:nvSpPr>
          <p:cNvPr id="187" name="TextBox 186">
            <a:extLst>
              <a:ext uri="{FF2B5EF4-FFF2-40B4-BE49-F238E27FC236}">
                <a16:creationId xmlns:a16="http://schemas.microsoft.com/office/drawing/2014/main" id="{69961998-4391-490E-9CE4-9298133B221B}"/>
              </a:ext>
            </a:extLst>
          </p:cNvPr>
          <p:cNvSpPr txBox="1"/>
          <p:nvPr/>
        </p:nvSpPr>
        <p:spPr>
          <a:xfrm>
            <a:off x="7604437" y="3464307"/>
            <a:ext cx="500619" cy="307777"/>
          </a:xfrm>
          <a:prstGeom prst="rect">
            <a:avLst/>
          </a:prstGeom>
          <a:solidFill>
            <a:schemeClr val="tx1"/>
          </a:solidFill>
        </p:spPr>
        <p:txBody>
          <a:bodyPr wrap="square" rtlCol="0">
            <a:spAutoFit/>
          </a:bodyPr>
          <a:lstStyle/>
          <a:p>
            <a:pPr algn="ctr"/>
            <a:r>
              <a:rPr lang="en-CA" sz="1400" b="1">
                <a:solidFill>
                  <a:schemeClr val="bg1"/>
                </a:solidFill>
              </a:rPr>
              <a:t>NO</a:t>
            </a:r>
          </a:p>
        </p:txBody>
      </p:sp>
      <p:sp>
        <p:nvSpPr>
          <p:cNvPr id="188" name="Flowchart: Alternate Process 187">
            <a:extLst>
              <a:ext uri="{FF2B5EF4-FFF2-40B4-BE49-F238E27FC236}">
                <a16:creationId xmlns:a16="http://schemas.microsoft.com/office/drawing/2014/main" id="{9A4351F6-73EB-4841-A849-7EC66AFEE747}"/>
              </a:ext>
            </a:extLst>
          </p:cNvPr>
          <p:cNvSpPr/>
          <p:nvPr/>
        </p:nvSpPr>
        <p:spPr>
          <a:xfrm>
            <a:off x="195944" y="195944"/>
            <a:ext cx="936000" cy="321814"/>
          </a:xfrm>
          <a:prstGeom prst="flowChartAlternateProcess">
            <a:avLst/>
          </a:prstGeom>
          <a:solidFill>
            <a:srgbClr val="F65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a:t>Prototype</a:t>
            </a:r>
          </a:p>
        </p:txBody>
      </p:sp>
      <p:sp>
        <p:nvSpPr>
          <p:cNvPr id="189" name="Title 1">
            <a:extLst>
              <a:ext uri="{FF2B5EF4-FFF2-40B4-BE49-F238E27FC236}">
                <a16:creationId xmlns:a16="http://schemas.microsoft.com/office/drawing/2014/main" id="{C1C7377F-970A-4EA1-A2F8-EC382F135A71}"/>
              </a:ext>
            </a:extLst>
          </p:cNvPr>
          <p:cNvSpPr>
            <a:spLocks noGrp="1"/>
          </p:cNvSpPr>
          <p:nvPr>
            <p:ph type="title"/>
          </p:nvPr>
        </p:nvSpPr>
        <p:spPr>
          <a:xfrm>
            <a:off x="569519" y="4942434"/>
            <a:ext cx="4584734" cy="1106665"/>
          </a:xfrm>
        </p:spPr>
        <p:txBody>
          <a:bodyPr vert="horz" lIns="91440" tIns="45720" rIns="91440" bIns="45720" rtlCol="0" anchor="ctr">
            <a:noAutofit/>
          </a:bodyPr>
          <a:lstStyle/>
          <a:p>
            <a:r>
              <a:rPr lang="en-US" sz="6600">
                <a:solidFill>
                  <a:srgbClr val="FFFFFF"/>
                </a:solidFill>
              </a:rPr>
              <a:t>Prototype 2</a:t>
            </a:r>
            <a:br>
              <a:rPr lang="en-US" sz="6600">
                <a:solidFill>
                  <a:srgbClr val="FFFFFF"/>
                </a:solidFill>
              </a:rPr>
            </a:br>
            <a:r>
              <a:rPr lang="en-US" sz="6600">
                <a:solidFill>
                  <a:srgbClr val="FFFFFF"/>
                </a:solidFill>
              </a:rPr>
              <a:t>Story </a:t>
            </a:r>
          </a:p>
        </p:txBody>
      </p:sp>
      <p:sp>
        <p:nvSpPr>
          <p:cNvPr id="190" name="TextBox 189">
            <a:extLst>
              <a:ext uri="{FF2B5EF4-FFF2-40B4-BE49-F238E27FC236}">
                <a16:creationId xmlns:a16="http://schemas.microsoft.com/office/drawing/2014/main" id="{DCDCD1F3-0FBB-46E0-AAD7-AD0181C06A10}"/>
              </a:ext>
            </a:extLst>
          </p:cNvPr>
          <p:cNvSpPr txBox="1"/>
          <p:nvPr/>
        </p:nvSpPr>
        <p:spPr>
          <a:xfrm>
            <a:off x="7146195" y="5074835"/>
            <a:ext cx="1826868" cy="461665"/>
          </a:xfrm>
          <a:prstGeom prst="rect">
            <a:avLst/>
          </a:prstGeom>
          <a:noFill/>
        </p:spPr>
        <p:txBody>
          <a:bodyPr wrap="square" rtlCol="0">
            <a:spAutoFit/>
          </a:bodyPr>
          <a:lstStyle/>
          <a:p>
            <a:r>
              <a:rPr lang="en-CA" sz="1200"/>
              <a:t>All scenes have been completed</a:t>
            </a:r>
          </a:p>
        </p:txBody>
      </p:sp>
    </p:spTree>
    <p:extLst>
      <p:ext uri="{BB962C8B-B14F-4D97-AF65-F5344CB8AC3E}">
        <p14:creationId xmlns:p14="http://schemas.microsoft.com/office/powerpoint/2010/main" val="372237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A5F2D-3A24-4622-8782-DFD9762397F8}"/>
              </a:ext>
            </a:extLst>
          </p:cNvPr>
          <p:cNvSpPr>
            <a:spLocks noGrp="1"/>
          </p:cNvSpPr>
          <p:nvPr>
            <p:ph type="title"/>
          </p:nvPr>
        </p:nvSpPr>
        <p:spPr>
          <a:xfrm>
            <a:off x="1319311" y="1000450"/>
            <a:ext cx="10058400" cy="733581"/>
          </a:xfrm>
        </p:spPr>
        <p:txBody>
          <a:bodyPr/>
          <a:lstStyle/>
          <a:p>
            <a:r>
              <a:rPr lang="en-CA"/>
              <a:t>Prototype 2 Story Testing</a:t>
            </a:r>
          </a:p>
        </p:txBody>
      </p:sp>
      <p:pic>
        <p:nvPicPr>
          <p:cNvPr id="5" name="Content Placeholder 4" descr="Graphical user interface, text, application, chat or text message&#10;&#10;Description automatically generated">
            <a:extLst>
              <a:ext uri="{FF2B5EF4-FFF2-40B4-BE49-F238E27FC236}">
                <a16:creationId xmlns:a16="http://schemas.microsoft.com/office/drawing/2014/main" id="{420844FB-B057-476A-988F-78F0FE9DFC7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8285"/>
          <a:stretch/>
        </p:blipFill>
        <p:spPr>
          <a:xfrm>
            <a:off x="1343590" y="1815311"/>
            <a:ext cx="2585760" cy="2420006"/>
          </a:xfrm>
        </p:spPr>
      </p:pic>
      <p:pic>
        <p:nvPicPr>
          <p:cNvPr id="7" name="Picture 6" descr="Graphical user interface, text, application, chat or text message&#10;&#10;Description automatically generated">
            <a:extLst>
              <a:ext uri="{FF2B5EF4-FFF2-40B4-BE49-F238E27FC236}">
                <a16:creationId xmlns:a16="http://schemas.microsoft.com/office/drawing/2014/main" id="{9FCA2609-C6C0-42B8-9A6C-CBDA7662B6B4}"/>
              </a:ext>
            </a:extLst>
          </p:cNvPr>
          <p:cNvPicPr>
            <a:picLocks noChangeAspect="1"/>
          </p:cNvPicPr>
          <p:nvPr/>
        </p:nvPicPr>
        <p:blipFill rotWithShape="1">
          <a:blip r:embed="rId3">
            <a:extLst>
              <a:ext uri="{28A0092B-C50C-407E-A947-70E740481C1C}">
                <a14:useLocalDpi xmlns:a14="http://schemas.microsoft.com/office/drawing/2010/main" val="0"/>
              </a:ext>
            </a:extLst>
          </a:blip>
          <a:srcRect l="8311"/>
          <a:stretch/>
        </p:blipFill>
        <p:spPr>
          <a:xfrm>
            <a:off x="3413019" y="4316597"/>
            <a:ext cx="2459461" cy="2418126"/>
          </a:xfrm>
          <a:prstGeom prst="rect">
            <a:avLst/>
          </a:prstGeom>
        </p:spPr>
      </p:pic>
      <p:pic>
        <p:nvPicPr>
          <p:cNvPr id="13" name="Picture 12" descr="Graphical user interface, text, application, chat or text message&#10;&#10;Description automatically generated">
            <a:extLst>
              <a:ext uri="{FF2B5EF4-FFF2-40B4-BE49-F238E27FC236}">
                <a16:creationId xmlns:a16="http://schemas.microsoft.com/office/drawing/2014/main" id="{C1FF9019-8CB8-4170-B8D6-40CCF588AF3D}"/>
              </a:ext>
            </a:extLst>
          </p:cNvPr>
          <p:cNvPicPr>
            <a:picLocks noChangeAspect="1"/>
          </p:cNvPicPr>
          <p:nvPr/>
        </p:nvPicPr>
        <p:blipFill rotWithShape="1">
          <a:blip r:embed="rId4">
            <a:extLst>
              <a:ext uri="{28A0092B-C50C-407E-A947-70E740481C1C}">
                <a14:useLocalDpi xmlns:a14="http://schemas.microsoft.com/office/drawing/2010/main" val="0"/>
              </a:ext>
            </a:extLst>
          </a:blip>
          <a:srcRect l="12463"/>
          <a:stretch/>
        </p:blipFill>
        <p:spPr>
          <a:xfrm>
            <a:off x="1343590" y="4316597"/>
            <a:ext cx="1978730" cy="2419245"/>
          </a:xfrm>
          <a:prstGeom prst="rect">
            <a:avLst/>
          </a:prstGeom>
        </p:spPr>
      </p:pic>
      <p:sp>
        <p:nvSpPr>
          <p:cNvPr id="14" name="TextBox 13">
            <a:extLst>
              <a:ext uri="{FF2B5EF4-FFF2-40B4-BE49-F238E27FC236}">
                <a16:creationId xmlns:a16="http://schemas.microsoft.com/office/drawing/2014/main" id="{49D403B6-7736-44B1-80D8-9BCA36A944E8}"/>
              </a:ext>
            </a:extLst>
          </p:cNvPr>
          <p:cNvSpPr txBox="1"/>
          <p:nvPr/>
        </p:nvSpPr>
        <p:spPr>
          <a:xfrm>
            <a:off x="6289742" y="2205970"/>
            <a:ext cx="4676961" cy="4093428"/>
          </a:xfrm>
          <a:prstGeom prst="rect">
            <a:avLst/>
          </a:prstGeom>
          <a:noFill/>
        </p:spPr>
        <p:txBody>
          <a:bodyPr wrap="square" rtlCol="0">
            <a:spAutoFit/>
          </a:bodyPr>
          <a:lstStyle/>
          <a:p>
            <a:pPr algn="l" rtl="0" fontAlgn="base"/>
            <a:r>
              <a:rPr lang="en-US">
                <a:solidFill>
                  <a:srgbClr val="000000"/>
                </a:solidFill>
                <a:latin typeface="Calibri" panose="020F0502020204030204" pitchFamily="34" charset="0"/>
              </a:rPr>
              <a:t>14</a:t>
            </a:r>
            <a:r>
              <a:rPr lang="en-US" b="0" i="0">
                <a:solidFill>
                  <a:srgbClr val="000000"/>
                </a:solidFill>
                <a:effectLst/>
                <a:latin typeface="Calibri" panose="020F0502020204030204" pitchFamily="34" charset="0"/>
              </a:rPr>
              <a:t> people have fully completed the simulation and 7 more are in process. </a:t>
            </a:r>
          </a:p>
          <a:p>
            <a:pPr algn="l" rtl="0" fontAlgn="base"/>
            <a:endParaRPr lang="en-US" sz="1400" b="0" i="0">
              <a:solidFill>
                <a:srgbClr val="000000"/>
              </a:solidFill>
              <a:effectLst/>
              <a:latin typeface="Calibri" panose="020F0502020204030204" pitchFamily="34" charset="0"/>
            </a:endParaRPr>
          </a:p>
          <a:p>
            <a:pPr algn="l" rtl="0" fontAlgn="base"/>
            <a:endParaRPr lang="en-US" sz="1400" b="1" i="0">
              <a:solidFill>
                <a:srgbClr val="000000"/>
              </a:solidFill>
              <a:effectLst/>
              <a:latin typeface="Calibri" panose="020F0502020204030204" pitchFamily="34" charset="0"/>
            </a:endParaRPr>
          </a:p>
          <a:p>
            <a:pPr algn="l" rtl="0" fontAlgn="base"/>
            <a:r>
              <a:rPr lang="en-US" sz="1400" b="1">
                <a:solidFill>
                  <a:srgbClr val="000000"/>
                </a:solidFill>
                <a:latin typeface="Calibri" panose="020F0502020204030204" pitchFamily="34" charset="0"/>
              </a:rPr>
              <a:t>HOW WE GET </a:t>
            </a:r>
            <a:r>
              <a:rPr lang="en-US" sz="1400" b="1" i="0">
                <a:solidFill>
                  <a:srgbClr val="000000"/>
                </a:solidFill>
                <a:effectLst/>
                <a:latin typeface="Calibri" panose="020F0502020204030204" pitchFamily="34" charset="0"/>
              </a:rPr>
              <a:t>FEEDBACK:</a:t>
            </a:r>
          </a:p>
          <a:p>
            <a:pPr algn="l" rtl="0" fontAlgn="base"/>
            <a:r>
              <a:rPr lang="en-US" sz="1400">
                <a:solidFill>
                  <a:srgbClr val="000000"/>
                </a:solidFill>
                <a:latin typeface="Calibri" panose="020F0502020204030204" pitchFamily="34" charset="0"/>
              </a:rPr>
              <a:t>“</a:t>
            </a:r>
            <a:r>
              <a:rPr lang="en-US" sz="1400" b="0" i="0">
                <a:solidFill>
                  <a:srgbClr val="000000"/>
                </a:solidFill>
                <a:effectLst/>
                <a:latin typeface="Calibri" panose="020F0502020204030204" pitchFamily="34" charset="0"/>
              </a:rPr>
              <a:t>If you are uncomfortable with any just say ‘prefer not to say’ </a:t>
            </a:r>
            <a:endParaRPr lang="en-US" sz="1400" b="0" i="0">
              <a:solidFill>
                <a:srgbClr val="000000"/>
              </a:solidFill>
              <a:effectLst/>
              <a:latin typeface="Segoe UI" panose="020B0502040204020203" pitchFamily="34" charset="0"/>
            </a:endParaRPr>
          </a:p>
          <a:p>
            <a:pPr algn="l" rtl="0" fontAlgn="base"/>
            <a:r>
              <a:rPr lang="en-US" sz="1400" b="0" i="0">
                <a:solidFill>
                  <a:srgbClr val="262626"/>
                </a:solidFill>
                <a:effectLst/>
                <a:latin typeface="Calibri" panose="020F0502020204030204" pitchFamily="34" charset="0"/>
              </a:rPr>
              <a:t> </a:t>
            </a:r>
            <a:endParaRPr lang="en-US" sz="1400" b="0" i="0">
              <a:solidFill>
                <a:srgbClr val="000000"/>
              </a:solidFill>
              <a:effectLst/>
              <a:latin typeface="Segoe UI" panose="020B0502040204020203" pitchFamily="34" charset="0"/>
            </a:endParaRPr>
          </a:p>
          <a:p>
            <a:pPr marL="342900" indent="-342900" algn="l" rtl="0" fontAlgn="base">
              <a:buFont typeface="+mj-lt"/>
              <a:buAutoNum type="arabicPeriod"/>
            </a:pPr>
            <a:r>
              <a:rPr lang="en-US" sz="1400" b="0" i="0">
                <a:solidFill>
                  <a:srgbClr val="262626"/>
                </a:solidFill>
                <a:effectLst/>
                <a:latin typeface="Calibri" panose="020F0502020204030204" pitchFamily="34" charset="0"/>
              </a:rPr>
              <a:t>Have you been linguistically discriminated against before?  </a:t>
            </a:r>
          </a:p>
          <a:p>
            <a:pPr marL="800100" lvl="1" indent="-342900" fontAlgn="base">
              <a:buFont typeface="Arial" panose="020B0604020202020204" pitchFamily="34" charset="0"/>
              <a:buChar char="•"/>
            </a:pPr>
            <a:r>
              <a:rPr lang="en-US" sz="1400" b="0" i="0">
                <a:solidFill>
                  <a:srgbClr val="262626"/>
                </a:solidFill>
                <a:effectLst/>
                <a:latin typeface="Calibri" panose="020F0502020204030204" pitchFamily="34" charset="0"/>
              </a:rPr>
              <a:t>If so, have you experienced one or more situations described?  </a:t>
            </a:r>
            <a:endParaRPr lang="en-US" sz="1400" b="0" i="0">
              <a:solidFill>
                <a:srgbClr val="000000"/>
              </a:solidFill>
              <a:effectLst/>
              <a:latin typeface="Segoe UI" panose="020B0502040204020203" pitchFamily="34" charset="0"/>
            </a:endParaRPr>
          </a:p>
          <a:p>
            <a:pPr marL="342900" indent="-342900" algn="l" rtl="0" fontAlgn="base">
              <a:buFont typeface="+mj-lt"/>
              <a:buAutoNum type="arabicPeriod"/>
            </a:pPr>
            <a:r>
              <a:rPr lang="en-US" sz="1400" b="0" i="0">
                <a:solidFill>
                  <a:srgbClr val="262626"/>
                </a:solidFill>
                <a:effectLst/>
                <a:latin typeface="Calibri" panose="020F0502020204030204" pitchFamily="34" charset="0"/>
              </a:rPr>
              <a:t>From 1 to 5 how would you rate the level of interaction you had (5 being best)?  </a:t>
            </a:r>
            <a:endParaRPr lang="en-US" sz="1400" b="0" i="0">
              <a:solidFill>
                <a:srgbClr val="000000"/>
              </a:solidFill>
              <a:effectLst/>
              <a:latin typeface="Segoe UI" panose="020B0502040204020203" pitchFamily="34" charset="0"/>
            </a:endParaRPr>
          </a:p>
          <a:p>
            <a:pPr marL="342900" indent="-342900" algn="l" rtl="0" fontAlgn="base">
              <a:buFont typeface="+mj-lt"/>
              <a:buAutoNum type="arabicPeriod"/>
            </a:pPr>
            <a:r>
              <a:rPr lang="en-US" sz="1400" b="0" i="0">
                <a:solidFill>
                  <a:srgbClr val="262626"/>
                </a:solidFill>
                <a:effectLst/>
                <a:latin typeface="Calibri" panose="020F0502020204030204" pitchFamily="34" charset="0"/>
              </a:rPr>
              <a:t>Did something happen on the storyline that you had never thought could happen in real life?  </a:t>
            </a:r>
          </a:p>
          <a:p>
            <a:pPr marL="800100" lvl="1" indent="-342900" fontAlgn="base">
              <a:buFont typeface="Arial" panose="020B0604020202020204" pitchFamily="34" charset="0"/>
              <a:buChar char="•"/>
            </a:pPr>
            <a:r>
              <a:rPr lang="en-US" sz="1400" b="0" i="0">
                <a:solidFill>
                  <a:srgbClr val="262626"/>
                </a:solidFill>
                <a:effectLst/>
                <a:latin typeface="Calibri" panose="020F0502020204030204" pitchFamily="34" charset="0"/>
              </a:rPr>
              <a:t>If so, what? </a:t>
            </a:r>
            <a:endParaRPr lang="en-US" sz="1400" b="0" i="0">
              <a:solidFill>
                <a:srgbClr val="000000"/>
              </a:solidFill>
              <a:effectLst/>
              <a:latin typeface="Segoe UI" panose="020B0502040204020203" pitchFamily="34" charset="0"/>
            </a:endParaRPr>
          </a:p>
          <a:p>
            <a:pPr marL="342900" indent="-342900" algn="l" rtl="0" fontAlgn="base">
              <a:buFont typeface="+mj-lt"/>
              <a:buAutoNum type="arabicPeriod"/>
            </a:pPr>
            <a:r>
              <a:rPr lang="en-US" sz="1400" b="0" i="0">
                <a:solidFill>
                  <a:srgbClr val="262626"/>
                </a:solidFill>
                <a:effectLst/>
                <a:latin typeface="Calibri" panose="020F0502020204030204" pitchFamily="34" charset="0"/>
              </a:rPr>
              <a:t>Any comments on the plot line? ”</a:t>
            </a:r>
            <a:endParaRPr lang="en-US" sz="1400" b="0" i="0">
              <a:solidFill>
                <a:srgbClr val="000000"/>
              </a:solidFill>
              <a:effectLst/>
              <a:latin typeface="Segoe UI" panose="020B0502040204020203" pitchFamily="34" charset="0"/>
            </a:endParaRPr>
          </a:p>
          <a:p>
            <a:endParaRPr lang="en-CA" sz="1400"/>
          </a:p>
        </p:txBody>
      </p:sp>
      <p:pic>
        <p:nvPicPr>
          <p:cNvPr id="22" name="Picture 21" descr="Graphical user interface, text, application, chat or text message&#10;&#10;Description automatically generated">
            <a:extLst>
              <a:ext uri="{FF2B5EF4-FFF2-40B4-BE49-F238E27FC236}">
                <a16:creationId xmlns:a16="http://schemas.microsoft.com/office/drawing/2014/main" id="{082AA566-A463-4A32-977F-854DAC63701A}"/>
              </a:ext>
            </a:extLst>
          </p:cNvPr>
          <p:cNvPicPr>
            <a:picLocks noChangeAspect="1"/>
          </p:cNvPicPr>
          <p:nvPr/>
        </p:nvPicPr>
        <p:blipFill rotWithShape="1">
          <a:blip r:embed="rId5">
            <a:extLst>
              <a:ext uri="{28A0092B-C50C-407E-A947-70E740481C1C}">
                <a14:useLocalDpi xmlns:a14="http://schemas.microsoft.com/office/drawing/2010/main" val="0"/>
              </a:ext>
            </a:extLst>
          </a:blip>
          <a:srcRect l="2828"/>
          <a:stretch/>
        </p:blipFill>
        <p:spPr>
          <a:xfrm>
            <a:off x="3968601" y="1817191"/>
            <a:ext cx="1903879" cy="2418126"/>
          </a:xfrm>
          <a:prstGeom prst="rect">
            <a:avLst/>
          </a:prstGeom>
        </p:spPr>
      </p:pic>
      <p:sp>
        <p:nvSpPr>
          <p:cNvPr id="26" name="Flowchart: Alternate Process 25">
            <a:extLst>
              <a:ext uri="{FF2B5EF4-FFF2-40B4-BE49-F238E27FC236}">
                <a16:creationId xmlns:a16="http://schemas.microsoft.com/office/drawing/2014/main" id="{889ACBF5-55DA-4124-91A5-0AB38FDBDB0D}"/>
              </a:ext>
            </a:extLst>
          </p:cNvPr>
          <p:cNvSpPr/>
          <p:nvPr/>
        </p:nvSpPr>
        <p:spPr>
          <a:xfrm>
            <a:off x="195944" y="195944"/>
            <a:ext cx="936000" cy="321814"/>
          </a:xfrm>
          <a:prstGeom prst="flowChartAlternateProcess">
            <a:avLst/>
          </a:prstGeom>
          <a:solidFill>
            <a:srgbClr val="F65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a:t>Prototype</a:t>
            </a:r>
          </a:p>
        </p:txBody>
      </p:sp>
    </p:spTree>
    <p:extLst>
      <p:ext uri="{BB962C8B-B14F-4D97-AF65-F5344CB8AC3E}">
        <p14:creationId xmlns:p14="http://schemas.microsoft.com/office/powerpoint/2010/main" val="2965996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EC909-DC7B-4F75-A716-7A1A7954D1A6}"/>
              </a:ext>
            </a:extLst>
          </p:cNvPr>
          <p:cNvSpPr>
            <a:spLocks noGrp="1"/>
          </p:cNvSpPr>
          <p:nvPr>
            <p:ph type="title"/>
          </p:nvPr>
        </p:nvSpPr>
        <p:spPr/>
        <p:txBody>
          <a:bodyPr/>
          <a:lstStyle/>
          <a:p>
            <a:r>
              <a:rPr lang="en-CA"/>
              <a:t>Results</a:t>
            </a:r>
          </a:p>
        </p:txBody>
      </p:sp>
      <p:sp>
        <p:nvSpPr>
          <p:cNvPr id="8" name="TextBox 7">
            <a:extLst>
              <a:ext uri="{FF2B5EF4-FFF2-40B4-BE49-F238E27FC236}">
                <a16:creationId xmlns:a16="http://schemas.microsoft.com/office/drawing/2014/main" id="{65D1A706-DE25-4709-8961-A72D23D42313}"/>
              </a:ext>
            </a:extLst>
          </p:cNvPr>
          <p:cNvSpPr txBox="1"/>
          <p:nvPr/>
        </p:nvSpPr>
        <p:spPr>
          <a:xfrm>
            <a:off x="1036320" y="2034247"/>
            <a:ext cx="8788400" cy="4185761"/>
          </a:xfrm>
          <a:prstGeom prst="rect">
            <a:avLst/>
          </a:prstGeom>
          <a:noFill/>
        </p:spPr>
        <p:txBody>
          <a:bodyPr wrap="square" rtlCol="0">
            <a:spAutoFit/>
          </a:bodyPr>
          <a:lstStyle/>
          <a:p>
            <a:pPr marL="342900" indent="-342900">
              <a:buFont typeface="+mj-lt"/>
              <a:buAutoNum type="arabicPeriod"/>
            </a:pPr>
            <a:r>
              <a:rPr lang="en-CA" b="1"/>
              <a:t>Variety of people completed the simulation</a:t>
            </a:r>
          </a:p>
          <a:p>
            <a:pPr marL="800100" lvl="1" indent="-342900">
              <a:buFont typeface="Arial" panose="020B0604020202020204" pitchFamily="34" charset="0"/>
              <a:buChar char="•"/>
            </a:pPr>
            <a:r>
              <a:rPr lang="en-CA" sz="1400"/>
              <a:t>French/English Native Speakers from Canada and other countries,  Non-French/English Native Speakers</a:t>
            </a:r>
          </a:p>
          <a:p>
            <a:pPr marL="342900" indent="-342900">
              <a:buFont typeface="+mj-lt"/>
              <a:buAutoNum type="arabicPeriod"/>
            </a:pPr>
            <a:endParaRPr lang="en-CA"/>
          </a:p>
          <a:p>
            <a:pPr marL="342900" indent="-342900">
              <a:buFont typeface="+mj-lt"/>
              <a:buAutoNum type="arabicPeriod"/>
            </a:pPr>
            <a:r>
              <a:rPr lang="en-CA" b="1"/>
              <a:t>Interactivity Rating Average: 4.26</a:t>
            </a:r>
          </a:p>
          <a:p>
            <a:pPr marL="800100" lvl="1" indent="-342900">
              <a:buFont typeface="Arial" panose="020B0604020202020204" pitchFamily="34" charset="0"/>
              <a:buChar char="•"/>
            </a:pPr>
            <a:r>
              <a:rPr lang="en-CA" sz="1400"/>
              <a:t>This is </a:t>
            </a:r>
            <a:r>
              <a:rPr lang="en-CA" sz="1400" b="1"/>
              <a:t>just</a:t>
            </a:r>
            <a:r>
              <a:rPr lang="en-CA" sz="1400"/>
              <a:t> story interactivity -&gt; We believe that number to be higher once unity aspects are integrated</a:t>
            </a:r>
          </a:p>
          <a:p>
            <a:pPr marL="342900" indent="-342900">
              <a:buFont typeface="+mj-lt"/>
              <a:buAutoNum type="arabicPeriod"/>
            </a:pPr>
            <a:endParaRPr lang="en-CA"/>
          </a:p>
          <a:p>
            <a:pPr marL="342900" indent="-342900">
              <a:buFont typeface="+mj-lt"/>
              <a:buAutoNum type="arabicPeriod"/>
            </a:pPr>
            <a:r>
              <a:rPr lang="en-CA" b="1"/>
              <a:t>Split response on being surprise by the story development</a:t>
            </a:r>
          </a:p>
          <a:p>
            <a:pPr marL="342900" indent="-342900">
              <a:buFont typeface="+mj-lt"/>
              <a:buAutoNum type="arabicPeriod"/>
            </a:pPr>
            <a:endParaRPr lang="en-CA"/>
          </a:p>
          <a:p>
            <a:pPr marL="342900" indent="-342900">
              <a:buFont typeface="+mj-lt"/>
              <a:buAutoNum type="arabicPeriod"/>
            </a:pPr>
            <a:r>
              <a:rPr lang="en-CA" b="1"/>
              <a:t>Overall good comments on the story:</a:t>
            </a:r>
          </a:p>
          <a:p>
            <a:pPr marL="800100" lvl="1" indent="-342900">
              <a:buFont typeface="Arial" panose="020B0604020202020204" pitchFamily="34" charset="0"/>
              <a:buChar char="•"/>
            </a:pPr>
            <a:r>
              <a:rPr lang="en-CA" sz="1400"/>
              <a:t>(Relatable, Interactive, Engaging)</a:t>
            </a:r>
          </a:p>
          <a:p>
            <a:pPr marL="800100" lvl="1" indent="-342900">
              <a:buFont typeface="Arial" panose="020B0604020202020204" pitchFamily="34" charset="0"/>
              <a:buChar char="•"/>
            </a:pPr>
            <a:r>
              <a:rPr lang="en-CA" sz="1400"/>
              <a:t>“Good plot and easy storyline to follow and engage with’”</a:t>
            </a:r>
          </a:p>
          <a:p>
            <a:pPr marL="800100" lvl="1" indent="-342900">
              <a:buFont typeface="Arial" panose="020B0604020202020204" pitchFamily="34" charset="0"/>
              <a:buChar char="•"/>
            </a:pPr>
            <a:r>
              <a:rPr lang="en-CA" sz="1400"/>
              <a:t>“This is such a smart way to share our stories” – A person who has been linguistically discriminated</a:t>
            </a:r>
          </a:p>
          <a:p>
            <a:pPr marL="800100" lvl="1" indent="-342900">
              <a:buFont typeface="Arial" panose="020B0604020202020204" pitchFamily="34" charset="0"/>
              <a:buChar char="•"/>
            </a:pPr>
            <a:r>
              <a:rPr lang="en-CA" sz="1400"/>
              <a:t>High and repetitive dislike towards storyline professor</a:t>
            </a:r>
          </a:p>
          <a:p>
            <a:pPr marL="800100" lvl="1" indent="-342900">
              <a:buFont typeface="Arial" panose="020B0604020202020204" pitchFamily="34" charset="0"/>
              <a:buChar char="•"/>
            </a:pPr>
            <a:endParaRPr lang="en-CA" sz="1400"/>
          </a:p>
          <a:p>
            <a:pPr marL="800100" lvl="1" indent="-342900">
              <a:buFont typeface="Arial" panose="020B0604020202020204" pitchFamily="34" charset="0"/>
              <a:buChar char="•"/>
            </a:pPr>
            <a:endParaRPr lang="en-CA" sz="1400"/>
          </a:p>
          <a:p>
            <a:pPr lvl="1"/>
            <a:endParaRPr lang="en-CA" sz="1400"/>
          </a:p>
          <a:p>
            <a:pPr marL="800100" lvl="1" indent="-342900">
              <a:buFont typeface="+mj-lt"/>
              <a:buAutoNum type="arabicPeriod"/>
            </a:pPr>
            <a:endParaRPr lang="en-CA" sz="1400"/>
          </a:p>
        </p:txBody>
      </p:sp>
      <p:sp>
        <p:nvSpPr>
          <p:cNvPr id="16" name="Flowchart: Alternate Process 15">
            <a:extLst>
              <a:ext uri="{FF2B5EF4-FFF2-40B4-BE49-F238E27FC236}">
                <a16:creationId xmlns:a16="http://schemas.microsoft.com/office/drawing/2014/main" id="{E050F47D-D17B-41D5-9F79-A8360C4D93F0}"/>
              </a:ext>
            </a:extLst>
          </p:cNvPr>
          <p:cNvSpPr/>
          <p:nvPr/>
        </p:nvSpPr>
        <p:spPr>
          <a:xfrm>
            <a:off x="195944" y="195944"/>
            <a:ext cx="936000" cy="321814"/>
          </a:xfrm>
          <a:prstGeom prst="flowChartAlternateProcess">
            <a:avLst/>
          </a:prstGeom>
          <a:solidFill>
            <a:srgbClr val="F65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a:t>Prototype</a:t>
            </a:r>
          </a:p>
        </p:txBody>
      </p:sp>
    </p:spTree>
    <p:extLst>
      <p:ext uri="{BB962C8B-B14F-4D97-AF65-F5344CB8AC3E}">
        <p14:creationId xmlns:p14="http://schemas.microsoft.com/office/powerpoint/2010/main" val="2710120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20F3A960-E473-4BF0-B6FD-9DE13BE633CF}"/>
              </a:ext>
            </a:extLst>
          </p:cNvPr>
          <p:cNvSpPr/>
          <p:nvPr/>
        </p:nvSpPr>
        <p:spPr>
          <a:xfrm>
            <a:off x="-132080" y="0"/>
            <a:ext cx="1232408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4" name="Picture 23" descr="Text&#10;&#10;Description automatically generated">
            <a:extLst>
              <a:ext uri="{FF2B5EF4-FFF2-40B4-BE49-F238E27FC236}">
                <a16:creationId xmlns:a16="http://schemas.microsoft.com/office/drawing/2014/main" id="{C48BEAFF-49D9-4857-8D81-1861DCDCE0E0}"/>
              </a:ext>
            </a:extLst>
          </p:cNvPr>
          <p:cNvPicPr>
            <a:picLocks noChangeAspect="1"/>
          </p:cNvPicPr>
          <p:nvPr/>
        </p:nvPicPr>
        <p:blipFill rotWithShape="1">
          <a:blip r:embed="rId2">
            <a:extLst>
              <a:ext uri="{28A0092B-C50C-407E-A947-70E740481C1C}">
                <a14:useLocalDpi xmlns:a14="http://schemas.microsoft.com/office/drawing/2010/main" val="0"/>
              </a:ext>
            </a:extLst>
          </a:blip>
          <a:srcRect t="52687"/>
          <a:stretch/>
        </p:blipFill>
        <p:spPr>
          <a:xfrm>
            <a:off x="2347851" y="3061740"/>
            <a:ext cx="2627029" cy="2338177"/>
          </a:xfrm>
          <a:prstGeom prst="rect">
            <a:avLst/>
          </a:prstGeom>
        </p:spPr>
      </p:pic>
      <p:pic>
        <p:nvPicPr>
          <p:cNvPr id="4" name="Content Placeholder 6" descr="Graphical user interface, text, application, chat or text message&#10;&#10;Description automatically generated">
            <a:extLst>
              <a:ext uri="{FF2B5EF4-FFF2-40B4-BE49-F238E27FC236}">
                <a16:creationId xmlns:a16="http://schemas.microsoft.com/office/drawing/2014/main" id="{183C7379-9E75-44D0-A5C7-12DDEB9BA2C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0480" b="47735"/>
          <a:stretch/>
        </p:blipFill>
        <p:spPr>
          <a:xfrm>
            <a:off x="9825766" y="16574"/>
            <a:ext cx="2348256" cy="1490689"/>
          </a:xfrm>
        </p:spPr>
      </p:pic>
      <p:grpSp>
        <p:nvGrpSpPr>
          <p:cNvPr id="7" name="Group 6">
            <a:extLst>
              <a:ext uri="{FF2B5EF4-FFF2-40B4-BE49-F238E27FC236}">
                <a16:creationId xmlns:a16="http://schemas.microsoft.com/office/drawing/2014/main" id="{36B73A18-24EB-414C-9FD4-13E2C3AB64C4}"/>
              </a:ext>
            </a:extLst>
          </p:cNvPr>
          <p:cNvGrpSpPr/>
          <p:nvPr/>
        </p:nvGrpSpPr>
        <p:grpSpPr>
          <a:xfrm>
            <a:off x="-92880" y="553379"/>
            <a:ext cx="2410718" cy="5310611"/>
            <a:chOff x="5204382" y="1851523"/>
            <a:chExt cx="1783235" cy="4229613"/>
          </a:xfrm>
        </p:grpSpPr>
        <p:pic>
          <p:nvPicPr>
            <p:cNvPr id="8" name="Picture 7" descr="Graphical user interface, text, application, chat or text message&#10;&#10;Description automatically generated">
              <a:extLst>
                <a:ext uri="{FF2B5EF4-FFF2-40B4-BE49-F238E27FC236}">
                  <a16:creationId xmlns:a16="http://schemas.microsoft.com/office/drawing/2014/main" id="{442CC383-13C1-4D53-A744-48B3974354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8193" y="1851523"/>
              <a:ext cx="1775614" cy="3154953"/>
            </a:xfrm>
            <a:prstGeom prst="rect">
              <a:avLst/>
            </a:prstGeom>
          </p:spPr>
        </p:pic>
        <p:pic>
          <p:nvPicPr>
            <p:cNvPr id="9" name="Picture 8" descr="Text, chat or text message&#10;&#10;Description automatically generated">
              <a:extLst>
                <a:ext uri="{FF2B5EF4-FFF2-40B4-BE49-F238E27FC236}">
                  <a16:creationId xmlns:a16="http://schemas.microsoft.com/office/drawing/2014/main" id="{C33CCDEE-EAF9-4204-882A-B319538A35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4382" y="4854210"/>
              <a:ext cx="1783235" cy="1226926"/>
            </a:xfrm>
            <a:prstGeom prst="rect">
              <a:avLst/>
            </a:prstGeom>
          </p:spPr>
        </p:pic>
      </p:grpSp>
      <p:pic>
        <p:nvPicPr>
          <p:cNvPr id="5" name="Picture 4" descr="Text&#10;&#10;Description automatically generated">
            <a:extLst>
              <a:ext uri="{FF2B5EF4-FFF2-40B4-BE49-F238E27FC236}">
                <a16:creationId xmlns:a16="http://schemas.microsoft.com/office/drawing/2014/main" id="{1E593FCF-64E8-42D0-A326-8B07E88004EF}"/>
              </a:ext>
            </a:extLst>
          </p:cNvPr>
          <p:cNvPicPr>
            <a:picLocks noChangeAspect="1"/>
          </p:cNvPicPr>
          <p:nvPr/>
        </p:nvPicPr>
        <p:blipFill rotWithShape="1">
          <a:blip r:embed="rId2">
            <a:extLst>
              <a:ext uri="{28A0092B-C50C-407E-A947-70E740481C1C}">
                <a14:useLocalDpi xmlns:a14="http://schemas.microsoft.com/office/drawing/2010/main" val="0"/>
              </a:ext>
            </a:extLst>
          </a:blip>
          <a:srcRect t="31168" b="44307"/>
          <a:stretch/>
        </p:blipFill>
        <p:spPr>
          <a:xfrm>
            <a:off x="2345386" y="673547"/>
            <a:ext cx="2662154" cy="1670131"/>
          </a:xfrm>
          <a:prstGeom prst="rect">
            <a:avLst/>
          </a:prstGeom>
        </p:spPr>
      </p:pic>
      <p:pic>
        <p:nvPicPr>
          <p:cNvPr id="12" name="Picture 11" descr="Graphical user interface, text, application&#10;&#10;Description automatically generated">
            <a:extLst>
              <a:ext uri="{FF2B5EF4-FFF2-40B4-BE49-F238E27FC236}">
                <a16:creationId xmlns:a16="http://schemas.microsoft.com/office/drawing/2014/main" id="{36DF45CB-12B8-4C81-A60E-28FA91FE02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80275" y="45977"/>
            <a:ext cx="2112833" cy="1019323"/>
          </a:xfrm>
          <a:prstGeom prst="rect">
            <a:avLst/>
          </a:prstGeom>
        </p:spPr>
      </p:pic>
      <p:pic>
        <p:nvPicPr>
          <p:cNvPr id="20" name="Picture 19" descr="Graphical user interface, text, application, chat or text message&#10;&#10;Description automatically generated">
            <a:extLst>
              <a:ext uri="{FF2B5EF4-FFF2-40B4-BE49-F238E27FC236}">
                <a16:creationId xmlns:a16="http://schemas.microsoft.com/office/drawing/2014/main" id="{CB094FA2-D99C-4FCD-A5DA-A849978174B0}"/>
              </a:ext>
            </a:extLst>
          </p:cNvPr>
          <p:cNvPicPr>
            <a:picLocks noChangeAspect="1"/>
          </p:cNvPicPr>
          <p:nvPr/>
        </p:nvPicPr>
        <p:blipFill rotWithShape="1">
          <a:blip r:embed="rId7">
            <a:extLst>
              <a:ext uri="{28A0092B-C50C-407E-A947-70E740481C1C}">
                <a14:useLocalDpi xmlns:a14="http://schemas.microsoft.com/office/drawing/2010/main" val="0"/>
              </a:ext>
            </a:extLst>
          </a:blip>
          <a:srcRect r="51351" b="8900"/>
          <a:stretch/>
        </p:blipFill>
        <p:spPr>
          <a:xfrm>
            <a:off x="-93195" y="5900057"/>
            <a:ext cx="2782089" cy="933209"/>
          </a:xfrm>
          <a:prstGeom prst="rect">
            <a:avLst/>
          </a:prstGeom>
        </p:spPr>
      </p:pic>
      <p:pic>
        <p:nvPicPr>
          <p:cNvPr id="22" name="Content Placeholder 6" descr="Graphical user interface, text, application, chat or text message&#10;&#10;Description automatically generated">
            <a:extLst>
              <a:ext uri="{FF2B5EF4-FFF2-40B4-BE49-F238E27FC236}">
                <a16:creationId xmlns:a16="http://schemas.microsoft.com/office/drawing/2014/main" id="{E33A1756-8E37-4266-8280-0122BB5DE37F}"/>
              </a:ext>
            </a:extLst>
          </p:cNvPr>
          <p:cNvPicPr>
            <a:picLocks noChangeAspect="1"/>
          </p:cNvPicPr>
          <p:nvPr/>
        </p:nvPicPr>
        <p:blipFill rotWithShape="1">
          <a:blip r:embed="rId3">
            <a:extLst>
              <a:ext uri="{28A0092B-C50C-407E-A947-70E740481C1C}">
                <a14:useLocalDpi xmlns:a14="http://schemas.microsoft.com/office/drawing/2010/main" val="0"/>
              </a:ext>
            </a:extLst>
          </a:blip>
          <a:srcRect t="52602"/>
          <a:stretch/>
        </p:blipFill>
        <p:spPr>
          <a:xfrm>
            <a:off x="5005376" y="2396732"/>
            <a:ext cx="2662154" cy="2164381"/>
          </a:xfrm>
          <a:prstGeom prst="rect">
            <a:avLst/>
          </a:prstGeom>
        </p:spPr>
      </p:pic>
      <p:pic>
        <p:nvPicPr>
          <p:cNvPr id="23" name="Picture 22" descr="Text&#10;&#10;Description automatically generated">
            <a:extLst>
              <a:ext uri="{FF2B5EF4-FFF2-40B4-BE49-F238E27FC236}">
                <a16:creationId xmlns:a16="http://schemas.microsoft.com/office/drawing/2014/main" id="{1BBBC994-3F06-4DBD-8E6E-E47E7EC77770}"/>
              </a:ext>
            </a:extLst>
          </p:cNvPr>
          <p:cNvPicPr>
            <a:picLocks noChangeAspect="1"/>
          </p:cNvPicPr>
          <p:nvPr/>
        </p:nvPicPr>
        <p:blipFill rotWithShape="1">
          <a:blip r:embed="rId2">
            <a:extLst>
              <a:ext uri="{28A0092B-C50C-407E-A947-70E740481C1C}">
                <a14:useLocalDpi xmlns:a14="http://schemas.microsoft.com/office/drawing/2010/main" val="0"/>
              </a:ext>
            </a:extLst>
          </a:blip>
          <a:srcRect b="68833"/>
          <a:stretch/>
        </p:blipFill>
        <p:spPr>
          <a:xfrm>
            <a:off x="2722942" y="5437756"/>
            <a:ext cx="2251938" cy="1398471"/>
          </a:xfrm>
          <a:prstGeom prst="rect">
            <a:avLst/>
          </a:prstGeom>
        </p:spPr>
      </p:pic>
      <p:pic>
        <p:nvPicPr>
          <p:cNvPr id="26" name="Picture 25" descr="Graphical user interface, text, application, Word&#10;&#10;Description automatically generated">
            <a:extLst>
              <a:ext uri="{FF2B5EF4-FFF2-40B4-BE49-F238E27FC236}">
                <a16:creationId xmlns:a16="http://schemas.microsoft.com/office/drawing/2014/main" id="{FE85FA15-35DA-44B2-A2B0-E36B8051B7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36928" y="39180"/>
            <a:ext cx="2670611" cy="610654"/>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69625EF5-C315-4285-BDFF-19CA3CEF4B19}"/>
              </a:ext>
            </a:extLst>
          </p:cNvPr>
          <p:cNvPicPr>
            <a:picLocks noChangeAspect="1"/>
          </p:cNvPicPr>
          <p:nvPr/>
        </p:nvPicPr>
        <p:blipFill rotWithShape="1">
          <a:blip r:embed="rId9">
            <a:extLst>
              <a:ext uri="{28A0092B-C50C-407E-A947-70E740481C1C}">
                <a14:useLocalDpi xmlns:a14="http://schemas.microsoft.com/office/drawing/2010/main" val="0"/>
              </a:ext>
            </a:extLst>
          </a:blip>
          <a:srcRect t="8464" b="46252"/>
          <a:stretch/>
        </p:blipFill>
        <p:spPr>
          <a:xfrm>
            <a:off x="7691161" y="3860869"/>
            <a:ext cx="2098155" cy="711130"/>
          </a:xfrm>
          <a:prstGeom prst="rect">
            <a:avLst/>
          </a:prstGeom>
        </p:spPr>
      </p:pic>
      <p:pic>
        <p:nvPicPr>
          <p:cNvPr id="28" name="Picture 27" descr="Graphical user interface, text, application, chat or text message&#10;&#10;Description automatically generated">
            <a:extLst>
              <a:ext uri="{FF2B5EF4-FFF2-40B4-BE49-F238E27FC236}">
                <a16:creationId xmlns:a16="http://schemas.microsoft.com/office/drawing/2014/main" id="{118AF1D5-E60A-41E3-8950-2314476662C6}"/>
              </a:ext>
            </a:extLst>
          </p:cNvPr>
          <p:cNvPicPr>
            <a:picLocks noChangeAspect="1"/>
          </p:cNvPicPr>
          <p:nvPr/>
        </p:nvPicPr>
        <p:blipFill rotWithShape="1">
          <a:blip r:embed="rId10">
            <a:extLst>
              <a:ext uri="{28A0092B-C50C-407E-A947-70E740481C1C}">
                <a14:useLocalDpi xmlns:a14="http://schemas.microsoft.com/office/drawing/2010/main" val="0"/>
              </a:ext>
            </a:extLst>
          </a:blip>
          <a:srcRect l="8490"/>
          <a:stretch/>
        </p:blipFill>
        <p:spPr>
          <a:xfrm>
            <a:off x="5008029" y="4593056"/>
            <a:ext cx="2089457" cy="2243993"/>
          </a:xfrm>
          <a:prstGeom prst="rect">
            <a:avLst/>
          </a:prstGeom>
        </p:spPr>
      </p:pic>
      <p:grpSp>
        <p:nvGrpSpPr>
          <p:cNvPr id="30" name="Group 29">
            <a:extLst>
              <a:ext uri="{FF2B5EF4-FFF2-40B4-BE49-F238E27FC236}">
                <a16:creationId xmlns:a16="http://schemas.microsoft.com/office/drawing/2014/main" id="{2913DF84-426F-4392-B8C1-C04ED41591EC}"/>
              </a:ext>
            </a:extLst>
          </p:cNvPr>
          <p:cNvGrpSpPr/>
          <p:nvPr/>
        </p:nvGrpSpPr>
        <p:grpSpPr>
          <a:xfrm>
            <a:off x="5040262" y="45977"/>
            <a:ext cx="2614412" cy="2312716"/>
            <a:chOff x="7890741" y="44041"/>
            <a:chExt cx="2409654" cy="2052347"/>
          </a:xfrm>
        </p:grpSpPr>
        <p:pic>
          <p:nvPicPr>
            <p:cNvPr id="16" name="Picture 15" descr="Graphical user interface, text, application, chat or text message&#10;&#10;Description automatically generated">
              <a:extLst>
                <a:ext uri="{FF2B5EF4-FFF2-40B4-BE49-F238E27FC236}">
                  <a16:creationId xmlns:a16="http://schemas.microsoft.com/office/drawing/2014/main" id="{E18F4FDF-0CC0-42DB-8D12-CC9CA3DE3D96}"/>
                </a:ext>
              </a:extLst>
            </p:cNvPr>
            <p:cNvPicPr>
              <a:picLocks noChangeAspect="1"/>
            </p:cNvPicPr>
            <p:nvPr/>
          </p:nvPicPr>
          <p:blipFill rotWithShape="1">
            <a:blip r:embed="rId11">
              <a:extLst>
                <a:ext uri="{28A0092B-C50C-407E-A947-70E740481C1C}">
                  <a14:useLocalDpi xmlns:a14="http://schemas.microsoft.com/office/drawing/2010/main" val="0"/>
                </a:ext>
              </a:extLst>
            </a:blip>
            <a:srcRect l="50390" b="45162"/>
            <a:stretch/>
          </p:blipFill>
          <p:spPr>
            <a:xfrm>
              <a:off x="8430162" y="45395"/>
              <a:ext cx="1870233" cy="2050993"/>
            </a:xfrm>
            <a:prstGeom prst="rect">
              <a:avLst/>
            </a:prstGeom>
          </p:spPr>
        </p:pic>
        <p:pic>
          <p:nvPicPr>
            <p:cNvPr id="29" name="Picture 28" descr="Graphical user interface, text, application, chat or text message&#10;&#10;Description automatically generated">
              <a:extLst>
                <a:ext uri="{FF2B5EF4-FFF2-40B4-BE49-F238E27FC236}">
                  <a16:creationId xmlns:a16="http://schemas.microsoft.com/office/drawing/2014/main" id="{818B9CA2-C831-45DE-B18C-5A78C3AA88A0}"/>
                </a:ext>
              </a:extLst>
            </p:cNvPr>
            <p:cNvPicPr>
              <a:picLocks noChangeAspect="1"/>
            </p:cNvPicPr>
            <p:nvPr/>
          </p:nvPicPr>
          <p:blipFill rotWithShape="1">
            <a:blip r:embed="rId11">
              <a:extLst>
                <a:ext uri="{28A0092B-C50C-407E-A947-70E740481C1C}">
                  <a14:useLocalDpi xmlns:a14="http://schemas.microsoft.com/office/drawing/2010/main" val="0"/>
                </a:ext>
              </a:extLst>
            </a:blip>
            <a:srcRect t="-1" r="85189" b="45163"/>
            <a:stretch/>
          </p:blipFill>
          <p:spPr>
            <a:xfrm>
              <a:off x="7890741" y="44041"/>
              <a:ext cx="558335" cy="2050992"/>
            </a:xfrm>
            <a:prstGeom prst="rect">
              <a:avLst/>
            </a:prstGeom>
          </p:spPr>
        </p:pic>
      </p:grpSp>
      <p:pic>
        <p:nvPicPr>
          <p:cNvPr id="34" name="Picture 33" descr="Graphical user interface, application&#10;&#10;Description automatically generated">
            <a:extLst>
              <a:ext uri="{FF2B5EF4-FFF2-40B4-BE49-F238E27FC236}">
                <a16:creationId xmlns:a16="http://schemas.microsoft.com/office/drawing/2014/main" id="{D8729959-E06B-409B-A5AD-4377ABC76DA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37636" y="2373550"/>
            <a:ext cx="2626358" cy="649856"/>
          </a:xfrm>
          <a:prstGeom prst="rect">
            <a:avLst/>
          </a:prstGeom>
        </p:spPr>
      </p:pic>
      <p:pic>
        <p:nvPicPr>
          <p:cNvPr id="41" name="Picture 40" descr="Graphical user interface, text&#10;&#10;Description automatically generated">
            <a:extLst>
              <a:ext uri="{FF2B5EF4-FFF2-40B4-BE49-F238E27FC236}">
                <a16:creationId xmlns:a16="http://schemas.microsoft.com/office/drawing/2014/main" id="{33335027-A468-4E05-A614-546F13FFC48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80732" y="3073332"/>
            <a:ext cx="2098155" cy="753377"/>
          </a:xfrm>
          <a:prstGeom prst="rect">
            <a:avLst/>
          </a:prstGeom>
        </p:spPr>
      </p:pic>
      <p:pic>
        <p:nvPicPr>
          <p:cNvPr id="43" name="Picture 42" descr="Graphical user interface, text, application, chat or text message&#10;&#10;Description automatically generated">
            <a:extLst>
              <a:ext uri="{FF2B5EF4-FFF2-40B4-BE49-F238E27FC236}">
                <a16:creationId xmlns:a16="http://schemas.microsoft.com/office/drawing/2014/main" id="{D63971A7-19AC-4DEE-92B1-EE0B92BC555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21974" y="2458566"/>
            <a:ext cx="2348256" cy="1674882"/>
          </a:xfrm>
          <a:prstGeom prst="rect">
            <a:avLst/>
          </a:prstGeom>
        </p:spPr>
      </p:pic>
      <p:pic>
        <p:nvPicPr>
          <p:cNvPr id="45" name="Picture 44" descr="Text&#10;&#10;Description automatically generated">
            <a:extLst>
              <a:ext uri="{FF2B5EF4-FFF2-40B4-BE49-F238E27FC236}">
                <a16:creationId xmlns:a16="http://schemas.microsoft.com/office/drawing/2014/main" id="{7E9A21FE-4FEB-455C-B608-F018E084FBE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133742" y="4599162"/>
            <a:ext cx="2645145" cy="2243993"/>
          </a:xfrm>
          <a:prstGeom prst="rect">
            <a:avLst/>
          </a:prstGeom>
        </p:spPr>
      </p:pic>
      <p:pic>
        <p:nvPicPr>
          <p:cNvPr id="47" name="Picture 46" descr="Graphical user interface, text, application, chat or text message&#10;&#10;Description automatically generated">
            <a:extLst>
              <a:ext uri="{FF2B5EF4-FFF2-40B4-BE49-F238E27FC236}">
                <a16:creationId xmlns:a16="http://schemas.microsoft.com/office/drawing/2014/main" id="{CC0D5D41-2E81-4274-932D-0A6CBC1898C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812948" y="4171288"/>
            <a:ext cx="2357282" cy="2674091"/>
          </a:xfrm>
          <a:prstGeom prst="rect">
            <a:avLst/>
          </a:prstGeom>
        </p:spPr>
      </p:pic>
      <p:pic>
        <p:nvPicPr>
          <p:cNvPr id="49" name="Picture 48" descr="A picture containing text&#10;&#10;Description automatically generated">
            <a:extLst>
              <a:ext uri="{FF2B5EF4-FFF2-40B4-BE49-F238E27FC236}">
                <a16:creationId xmlns:a16="http://schemas.microsoft.com/office/drawing/2014/main" id="{5097B03C-FD82-4706-BB6D-6007C19BA5B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351885" y="5426869"/>
            <a:ext cx="337009" cy="437567"/>
          </a:xfrm>
          <a:prstGeom prst="rect">
            <a:avLst/>
          </a:prstGeom>
        </p:spPr>
      </p:pic>
      <p:pic>
        <p:nvPicPr>
          <p:cNvPr id="51" name="Picture 50" descr="Text&#10;&#10;Description automatically generated">
            <a:extLst>
              <a:ext uri="{FF2B5EF4-FFF2-40B4-BE49-F238E27FC236}">
                <a16:creationId xmlns:a16="http://schemas.microsoft.com/office/drawing/2014/main" id="{1ED47B35-F05D-40F9-AD5D-2B31679F881E}"/>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821974" y="1534216"/>
            <a:ext cx="2348256" cy="901683"/>
          </a:xfrm>
          <a:prstGeom prst="rect">
            <a:avLst/>
          </a:prstGeom>
        </p:spPr>
      </p:pic>
      <p:pic>
        <p:nvPicPr>
          <p:cNvPr id="53" name="Picture 52" descr="Text&#10;&#10;Description automatically generated">
            <a:extLst>
              <a:ext uri="{FF2B5EF4-FFF2-40B4-BE49-F238E27FC236}">
                <a16:creationId xmlns:a16="http://schemas.microsoft.com/office/drawing/2014/main" id="{5F207DFF-F41A-4FC6-A7DD-15B2D9951EB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676447" y="1088573"/>
            <a:ext cx="2118630" cy="1960933"/>
          </a:xfrm>
          <a:prstGeom prst="rect">
            <a:avLst/>
          </a:prstGeom>
        </p:spPr>
      </p:pic>
      <p:sp>
        <p:nvSpPr>
          <p:cNvPr id="56" name="Flowchart: Alternate Process 55">
            <a:extLst>
              <a:ext uri="{FF2B5EF4-FFF2-40B4-BE49-F238E27FC236}">
                <a16:creationId xmlns:a16="http://schemas.microsoft.com/office/drawing/2014/main" id="{3AB99F78-F9BA-432E-9403-56CD66EDA5BA}"/>
              </a:ext>
            </a:extLst>
          </p:cNvPr>
          <p:cNvSpPr/>
          <p:nvPr/>
        </p:nvSpPr>
        <p:spPr>
          <a:xfrm>
            <a:off x="195944" y="195944"/>
            <a:ext cx="936000" cy="321814"/>
          </a:xfrm>
          <a:prstGeom prst="flowChartAlternateProcess">
            <a:avLst/>
          </a:prstGeom>
          <a:solidFill>
            <a:srgbClr val="F65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a:t>Prototype</a:t>
            </a:r>
          </a:p>
        </p:txBody>
      </p:sp>
    </p:spTree>
    <p:extLst>
      <p:ext uri="{BB962C8B-B14F-4D97-AF65-F5344CB8AC3E}">
        <p14:creationId xmlns:p14="http://schemas.microsoft.com/office/powerpoint/2010/main" val="3420665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F7BB28-1E0B-41E9-9AB0-35FA98FA2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CCCEC71-332D-42B5-9AC0-6C4C4C285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E90E315-367E-48A7-8EE0-D8D2113D8E9D}"/>
              </a:ext>
            </a:extLst>
          </p:cNvPr>
          <p:cNvSpPr>
            <a:spLocks noGrp="1"/>
          </p:cNvSpPr>
          <p:nvPr>
            <p:ph type="title"/>
          </p:nvPr>
        </p:nvSpPr>
        <p:spPr>
          <a:xfrm>
            <a:off x="1097280" y="516835"/>
            <a:ext cx="5977937" cy="1666501"/>
          </a:xfrm>
        </p:spPr>
        <p:txBody>
          <a:bodyPr>
            <a:normAutofit/>
          </a:bodyPr>
          <a:lstStyle/>
          <a:p>
            <a:r>
              <a:rPr lang="en-CA" sz="6600">
                <a:solidFill>
                  <a:srgbClr val="FFFFFF"/>
                </a:solidFill>
              </a:rPr>
              <a:t>Next Steps</a:t>
            </a:r>
          </a:p>
        </p:txBody>
      </p:sp>
      <p:sp>
        <p:nvSpPr>
          <p:cNvPr id="3" name="Content Placeholder 2">
            <a:extLst>
              <a:ext uri="{FF2B5EF4-FFF2-40B4-BE49-F238E27FC236}">
                <a16:creationId xmlns:a16="http://schemas.microsoft.com/office/drawing/2014/main" id="{5EECE5F6-7C64-484C-97D6-EE8F32BA9D5A}"/>
              </a:ext>
            </a:extLst>
          </p:cNvPr>
          <p:cNvSpPr>
            <a:spLocks noGrp="1"/>
          </p:cNvSpPr>
          <p:nvPr>
            <p:ph idx="1"/>
          </p:nvPr>
        </p:nvSpPr>
        <p:spPr>
          <a:xfrm>
            <a:off x="1097279" y="2236304"/>
            <a:ext cx="5977938" cy="3652667"/>
          </a:xfrm>
        </p:spPr>
        <p:txBody>
          <a:bodyPr>
            <a:normAutofit/>
          </a:bodyPr>
          <a:lstStyle/>
          <a:p>
            <a:r>
              <a:rPr lang="en-CA" sz="2400">
                <a:solidFill>
                  <a:srgbClr val="FFFFFF"/>
                </a:solidFill>
              </a:rPr>
              <a:t>Finishing up the unity aspects of the project and bring them together:</a:t>
            </a:r>
          </a:p>
          <a:p>
            <a:pPr>
              <a:buFont typeface="Arial" panose="020B0604020202020204" pitchFamily="34" charset="0"/>
              <a:buChar char="•"/>
            </a:pPr>
            <a:r>
              <a:rPr lang="en-CA" sz="2400">
                <a:solidFill>
                  <a:srgbClr val="FFFFFF"/>
                </a:solidFill>
              </a:rPr>
              <a:t>Menu</a:t>
            </a:r>
          </a:p>
          <a:p>
            <a:pPr>
              <a:buFont typeface="Arial" panose="020B0604020202020204" pitchFamily="34" charset="0"/>
              <a:buChar char="•"/>
            </a:pPr>
            <a:r>
              <a:rPr lang="en-CA" sz="2400">
                <a:solidFill>
                  <a:srgbClr val="FFFFFF"/>
                </a:solidFill>
              </a:rPr>
              <a:t>Environments</a:t>
            </a:r>
          </a:p>
          <a:p>
            <a:pPr>
              <a:buFont typeface="Arial" panose="020B0604020202020204" pitchFamily="34" charset="0"/>
              <a:buChar char="•"/>
            </a:pPr>
            <a:r>
              <a:rPr lang="en-CA" sz="2400">
                <a:solidFill>
                  <a:srgbClr val="FFFFFF"/>
                </a:solidFill>
              </a:rPr>
              <a:t>Dialogues/Storyline</a:t>
            </a:r>
          </a:p>
          <a:p>
            <a:endParaRPr lang="en-CA" sz="2400">
              <a:solidFill>
                <a:srgbClr val="FFFFFF"/>
              </a:solidFill>
            </a:endParaRPr>
          </a:p>
        </p:txBody>
      </p:sp>
      <p:sp>
        <p:nvSpPr>
          <p:cNvPr id="14" name="Rectangle 13">
            <a:extLst>
              <a:ext uri="{FF2B5EF4-FFF2-40B4-BE49-F238E27FC236}">
                <a16:creationId xmlns:a16="http://schemas.microsoft.com/office/drawing/2014/main" id="{3490B45F-594E-4BE6-9970-BA491D524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icture containing text, screenshot, monitor, electronics&#10;&#10;Description automatically generated">
            <a:extLst>
              <a:ext uri="{FF2B5EF4-FFF2-40B4-BE49-F238E27FC236}">
                <a16:creationId xmlns:a16="http://schemas.microsoft.com/office/drawing/2014/main" id="{C4ED33BC-1C57-403B-A67C-9ED2A32E0E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822" t="15084" r="33087" b="41929"/>
          <a:stretch/>
        </p:blipFill>
        <p:spPr bwMode="auto">
          <a:xfrm>
            <a:off x="8084579" y="743224"/>
            <a:ext cx="3609294" cy="207344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91CE7238-AF8A-4E10-B654-943D28AA8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3396996"/>
            <a:ext cx="464256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8" descr="unity-logo-black_1280.0 - UNIAT">
            <a:extLst>
              <a:ext uri="{FF2B5EF4-FFF2-40B4-BE49-F238E27FC236}">
                <a16:creationId xmlns:a16="http://schemas.microsoft.com/office/drawing/2014/main" id="{DC097B81-8F28-42BF-9F19-696A441E69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2" t="15379" r="4760" b="19270"/>
          <a:stretch/>
        </p:blipFill>
        <p:spPr bwMode="auto">
          <a:xfrm>
            <a:off x="8084579" y="4363487"/>
            <a:ext cx="3609294" cy="1429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431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Picture 6" descr="The Engineering Design Process: Design Notebook">
            <a:extLst>
              <a:ext uri="{FF2B5EF4-FFF2-40B4-BE49-F238E27FC236}">
                <a16:creationId xmlns:a16="http://schemas.microsoft.com/office/drawing/2014/main" id="{3189F438-132B-4895-8EA8-8B94F2F879AE}"/>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b="2268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5EE399B-43E5-44EB-96B7-2BB88D5F74DE}"/>
              </a:ext>
            </a:extLst>
          </p:cNvPr>
          <p:cNvSpPr>
            <a:spLocks noGrp="1"/>
          </p:cNvSpPr>
          <p:nvPr>
            <p:ph type="ctrTitle"/>
          </p:nvPr>
        </p:nvSpPr>
        <p:spPr>
          <a:xfrm>
            <a:off x="1097280" y="758952"/>
            <a:ext cx="10058400" cy="3566160"/>
          </a:xfrm>
        </p:spPr>
        <p:txBody>
          <a:bodyPr>
            <a:normAutofit/>
          </a:bodyPr>
          <a:lstStyle/>
          <a:p>
            <a:r>
              <a:rPr lang="en-CA">
                <a:solidFill>
                  <a:srgbClr val="FFFFFF"/>
                </a:solidFill>
              </a:rPr>
              <a:t>Final Presentation </a:t>
            </a:r>
            <a:br>
              <a:rPr lang="en-CA">
                <a:solidFill>
                  <a:srgbClr val="FFFFFF"/>
                </a:solidFill>
              </a:rPr>
            </a:br>
            <a:r>
              <a:rPr lang="en-CA">
                <a:solidFill>
                  <a:srgbClr val="FFFFFF"/>
                </a:solidFill>
              </a:rPr>
              <a:t>Empathy Tool </a:t>
            </a:r>
            <a:r>
              <a:rPr lang="en-CA" sz="4400">
                <a:solidFill>
                  <a:srgbClr val="FFFFFF"/>
                </a:solidFill>
              </a:rPr>
              <a:t>– Team 2.3</a:t>
            </a:r>
            <a:endParaRPr lang="en-CA">
              <a:solidFill>
                <a:srgbClr val="FFFFFF"/>
              </a:solidFill>
            </a:endParaRPr>
          </a:p>
        </p:txBody>
      </p:sp>
      <p:sp>
        <p:nvSpPr>
          <p:cNvPr id="3" name="Subtitle 2">
            <a:extLst>
              <a:ext uri="{FF2B5EF4-FFF2-40B4-BE49-F238E27FC236}">
                <a16:creationId xmlns:a16="http://schemas.microsoft.com/office/drawing/2014/main" id="{B9F99AFA-158B-4E78-B4C9-123BBDF4089D}"/>
              </a:ext>
            </a:extLst>
          </p:cNvPr>
          <p:cNvSpPr>
            <a:spLocks noGrp="1"/>
          </p:cNvSpPr>
          <p:nvPr>
            <p:ph type="subTitle" idx="1"/>
          </p:nvPr>
        </p:nvSpPr>
        <p:spPr>
          <a:xfrm>
            <a:off x="1100051" y="4455621"/>
            <a:ext cx="10058400" cy="1143000"/>
          </a:xfrm>
        </p:spPr>
        <p:txBody>
          <a:bodyPr>
            <a:noAutofit/>
          </a:bodyPr>
          <a:lstStyle/>
          <a:p>
            <a:r>
              <a:rPr lang="en-CA" sz="6000" b="1">
                <a:solidFill>
                  <a:srgbClr val="FFFFFF"/>
                </a:solidFill>
              </a:rPr>
              <a:t>Thank you for listening!</a:t>
            </a:r>
          </a:p>
        </p:txBody>
      </p:sp>
      <p:cxnSp>
        <p:nvCxnSpPr>
          <p:cNvPr id="10" name="Straight Connector 9">
            <a:extLst>
              <a:ext uri="{FF2B5EF4-FFF2-40B4-BE49-F238E27FC236}">
                <a16:creationId xmlns:a16="http://schemas.microsoft.com/office/drawing/2014/main" id="{BA1A9FEA-F0E4-482A-A945-93458474E6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644AAE36-E61D-4F8E-8C72-65C0F1F48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1E01928-5BA4-4817-820F-2E267B4A4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8300198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CC58D234-4C66-4A1F-8F97-0CDD64DB0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930AB0-8F49-4482-AB83-E1D167CD8CB9}"/>
              </a:ext>
            </a:extLst>
          </p:cNvPr>
          <p:cNvSpPr>
            <a:spLocks noGrp="1"/>
          </p:cNvSpPr>
          <p:nvPr>
            <p:ph type="title"/>
          </p:nvPr>
        </p:nvSpPr>
        <p:spPr>
          <a:xfrm>
            <a:off x="4974771" y="634946"/>
            <a:ext cx="6574972" cy="1450757"/>
          </a:xfrm>
        </p:spPr>
        <p:txBody>
          <a:bodyPr>
            <a:normAutofit/>
          </a:bodyPr>
          <a:lstStyle/>
          <a:p>
            <a:r>
              <a:rPr lang="en-CA"/>
              <a:t>Project Design Debrief</a:t>
            </a:r>
          </a:p>
        </p:txBody>
      </p:sp>
      <p:pic>
        <p:nvPicPr>
          <p:cNvPr id="2050" name="Picture 2" descr="User Experience &amp; Interaction Design for AR/VR/MR/XR | Coursera">
            <a:extLst>
              <a:ext uri="{FF2B5EF4-FFF2-40B4-BE49-F238E27FC236}">
                <a16:creationId xmlns:a16="http://schemas.microsoft.com/office/drawing/2014/main" id="{3C10ECEF-DBA5-401D-8E03-FBE6CBEC00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14" r="7494"/>
          <a:stretch/>
        </p:blipFill>
        <p:spPr bwMode="auto">
          <a:xfrm>
            <a:off x="633999" y="640081"/>
            <a:ext cx="4001315" cy="5314406"/>
          </a:xfrm>
          <a:prstGeom prst="rect">
            <a:avLst/>
          </a:prstGeom>
          <a:noFill/>
          <a:extLst>
            <a:ext uri="{909E8E84-426E-40DD-AFC4-6F175D3DCCD1}">
              <a14:hiddenFill xmlns:a14="http://schemas.microsoft.com/office/drawing/2010/main">
                <a:solidFill>
                  <a:srgbClr val="FFFFFF"/>
                </a:solidFill>
              </a14:hiddenFill>
            </a:ext>
          </a:extLst>
        </p:spPr>
      </p:pic>
      <p:cxnSp>
        <p:nvCxnSpPr>
          <p:cNvPr id="137" name="Straight Connector 136">
            <a:extLst>
              <a:ext uri="{FF2B5EF4-FFF2-40B4-BE49-F238E27FC236}">
                <a16:creationId xmlns:a16="http://schemas.microsoft.com/office/drawing/2014/main" id="{4783D10D-285D-4110-B9FD-D0BEEDDA17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37D9D0C-CD48-492A-BA3D-8D28963D35AC}"/>
              </a:ext>
            </a:extLst>
          </p:cNvPr>
          <p:cNvSpPr>
            <a:spLocks noGrp="1"/>
          </p:cNvSpPr>
          <p:nvPr>
            <p:ph idx="1"/>
          </p:nvPr>
        </p:nvSpPr>
        <p:spPr>
          <a:xfrm>
            <a:off x="4974769" y="2275114"/>
            <a:ext cx="6574973" cy="3593979"/>
          </a:xfrm>
        </p:spPr>
        <p:txBody>
          <a:bodyPr>
            <a:normAutofit lnSpcReduction="10000"/>
          </a:bodyPr>
          <a:lstStyle/>
          <a:p>
            <a:r>
              <a:rPr lang="en-CA" sz="2400"/>
              <a:t>Design an EDI training tool:</a:t>
            </a:r>
          </a:p>
          <a:p>
            <a:pPr>
              <a:spcBef>
                <a:spcPts val="0"/>
              </a:spcBef>
            </a:pPr>
            <a:endParaRPr lang="en-CA" sz="2400"/>
          </a:p>
          <a:p>
            <a:pPr lvl="1">
              <a:lnSpc>
                <a:spcPct val="100000"/>
              </a:lnSpc>
            </a:pPr>
            <a:r>
              <a:rPr lang="en-CA" sz="2400"/>
              <a:t>Foster diversity and inclusion</a:t>
            </a:r>
          </a:p>
          <a:p>
            <a:pPr lvl="1">
              <a:lnSpc>
                <a:spcPct val="100000"/>
              </a:lnSpc>
            </a:pPr>
            <a:r>
              <a:rPr lang="en-CA" sz="2400"/>
              <a:t>Immersive tool </a:t>
            </a:r>
          </a:p>
          <a:p>
            <a:pPr lvl="1"/>
            <a:r>
              <a:rPr lang="en-CA" sz="2400"/>
              <a:t>Virtual Reality Experience</a:t>
            </a:r>
          </a:p>
          <a:p>
            <a:pPr lvl="1"/>
            <a:r>
              <a:rPr lang="en-CA" sz="2400"/>
              <a:t>“Walk a mile in the shoes of another”</a:t>
            </a:r>
          </a:p>
          <a:p>
            <a:pPr lvl="1"/>
            <a:endParaRPr lang="en-CA" sz="2400"/>
          </a:p>
          <a:p>
            <a:pPr lvl="1"/>
            <a:endParaRPr lang="en-CA"/>
          </a:p>
          <a:p>
            <a:pPr marL="0" indent="0">
              <a:buNone/>
            </a:pPr>
            <a:r>
              <a:rPr lang="en-CA"/>
              <a:t> </a:t>
            </a:r>
          </a:p>
        </p:txBody>
      </p:sp>
      <p:sp>
        <p:nvSpPr>
          <p:cNvPr id="139" name="Rectangle 138">
            <a:extLst>
              <a:ext uri="{FF2B5EF4-FFF2-40B4-BE49-F238E27FC236}">
                <a16:creationId xmlns:a16="http://schemas.microsoft.com/office/drawing/2014/main" id="{1B4D1BCF-ED84-4A3E-9778-96611AEB23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Rectangle 140">
            <a:extLst>
              <a:ext uri="{FF2B5EF4-FFF2-40B4-BE49-F238E27FC236}">
                <a16:creationId xmlns:a16="http://schemas.microsoft.com/office/drawing/2014/main" id="{5674E15A-CAAD-4AED-95A1-B9B3D91B9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15164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9EE60-AB9F-41B9-9497-00A660C67F27}"/>
              </a:ext>
            </a:extLst>
          </p:cNvPr>
          <p:cNvSpPr>
            <a:spLocks noGrp="1"/>
          </p:cNvSpPr>
          <p:nvPr>
            <p:ph type="title"/>
          </p:nvPr>
        </p:nvSpPr>
        <p:spPr>
          <a:xfrm>
            <a:off x="1097280" y="286603"/>
            <a:ext cx="10058400" cy="1450757"/>
          </a:xfrm>
        </p:spPr>
        <p:txBody>
          <a:bodyPr>
            <a:normAutofit/>
          </a:bodyPr>
          <a:lstStyle/>
          <a:p>
            <a:r>
              <a:rPr lang="en-CA"/>
              <a:t>Problem Analysis</a:t>
            </a:r>
          </a:p>
        </p:txBody>
      </p:sp>
      <p:graphicFrame>
        <p:nvGraphicFramePr>
          <p:cNvPr id="4" name="Content Placeholder 3">
            <a:extLst>
              <a:ext uri="{FF2B5EF4-FFF2-40B4-BE49-F238E27FC236}">
                <a16:creationId xmlns:a16="http://schemas.microsoft.com/office/drawing/2014/main" id="{73077EF7-3805-4537-92E7-E4C05B088FD5}"/>
              </a:ext>
            </a:extLst>
          </p:cNvPr>
          <p:cNvGraphicFramePr>
            <a:graphicFrameLocks noGrp="1"/>
          </p:cNvGraphicFramePr>
          <p:nvPr>
            <p:ph idx="1"/>
            <p:extLst>
              <p:ext uri="{D42A27DB-BD31-4B8C-83A1-F6EECF244321}">
                <p14:modId xmlns:p14="http://schemas.microsoft.com/office/powerpoint/2010/main" val="1247250829"/>
              </p:ext>
            </p:extLst>
          </p:nvPr>
        </p:nvGraphicFramePr>
        <p:xfrm>
          <a:off x="610720" y="1972235"/>
          <a:ext cx="10950391" cy="3586678"/>
        </p:xfrm>
        <a:graphic>
          <a:graphicData uri="http://schemas.openxmlformats.org/drawingml/2006/table">
            <a:tbl>
              <a:tblPr firstRow="1">
                <a:tableStyleId>{93296810-A885-4BE3-A3E7-6D5BEEA58F35}</a:tableStyleId>
              </a:tblPr>
              <a:tblGrid>
                <a:gridCol w="9419813">
                  <a:extLst>
                    <a:ext uri="{9D8B030D-6E8A-4147-A177-3AD203B41FA5}">
                      <a16:colId xmlns:a16="http://schemas.microsoft.com/office/drawing/2014/main" val="1260707247"/>
                    </a:ext>
                  </a:extLst>
                </a:gridCol>
                <a:gridCol w="1530578">
                  <a:extLst>
                    <a:ext uri="{9D8B030D-6E8A-4147-A177-3AD203B41FA5}">
                      <a16:colId xmlns:a16="http://schemas.microsoft.com/office/drawing/2014/main" val="2770549738"/>
                    </a:ext>
                  </a:extLst>
                </a:gridCol>
              </a:tblGrid>
              <a:tr h="517795">
                <a:tc>
                  <a:txBody>
                    <a:bodyPr/>
                    <a:lstStyle/>
                    <a:p>
                      <a:pPr algn="ctr" rtl="0" fontAlgn="base"/>
                      <a:r>
                        <a:rPr lang="en-CA" sz="1700" b="1">
                          <a:effectLst/>
                        </a:rPr>
                        <a:t>NEED</a:t>
                      </a:r>
                      <a:r>
                        <a:rPr lang="en-CA" sz="1700" b="0">
                          <a:effectLst/>
                        </a:rPr>
                        <a:t> </a:t>
                      </a:r>
                      <a:endParaRPr lang="en-CA" sz="1700" b="0" i="0">
                        <a:effectLst/>
                      </a:endParaRPr>
                    </a:p>
                  </a:txBody>
                  <a:tcPr marL="85770" marR="85770" marT="42885" marB="42885"/>
                </a:tc>
                <a:tc>
                  <a:txBody>
                    <a:bodyPr/>
                    <a:lstStyle/>
                    <a:p>
                      <a:pPr algn="ctr" rtl="0" fontAlgn="base"/>
                      <a:r>
                        <a:rPr lang="en-CA" sz="1700" b="1">
                          <a:effectLst/>
                        </a:rPr>
                        <a:t>IMPORTANCE</a:t>
                      </a:r>
                      <a:r>
                        <a:rPr lang="en-CA" sz="1700" b="0">
                          <a:effectLst/>
                        </a:rPr>
                        <a:t> </a:t>
                      </a:r>
                      <a:endParaRPr lang="en-CA" sz="1700" b="0" i="0">
                        <a:effectLst/>
                      </a:endParaRPr>
                    </a:p>
                  </a:txBody>
                  <a:tcPr marL="85770" marR="85770" marT="42885" marB="42885"/>
                </a:tc>
                <a:extLst>
                  <a:ext uri="{0D108BD9-81ED-4DB2-BD59-A6C34878D82A}">
                    <a16:rowId xmlns:a16="http://schemas.microsoft.com/office/drawing/2014/main" val="1621013292"/>
                  </a:ext>
                </a:extLst>
              </a:tr>
              <a:tr h="479908">
                <a:tc>
                  <a:txBody>
                    <a:bodyPr/>
                    <a:lstStyle/>
                    <a:p>
                      <a:pPr algn="l" rtl="0" fontAlgn="base"/>
                      <a:r>
                        <a:rPr lang="en-US" sz="1700" b="0">
                          <a:effectLst/>
                        </a:rPr>
                        <a:t>Identifying starting point (previous EDI knowledge/levels of discrimination in the demographic area) </a:t>
                      </a:r>
                      <a:endParaRPr lang="en-US" sz="1700" b="0" i="0">
                        <a:effectLst/>
                      </a:endParaRPr>
                    </a:p>
                  </a:txBody>
                  <a:tcPr marL="85770" marR="85770" marT="42885" marB="42885"/>
                </a:tc>
                <a:tc>
                  <a:txBody>
                    <a:bodyPr/>
                    <a:lstStyle/>
                    <a:p>
                      <a:pPr algn="ctr" rtl="0" fontAlgn="base"/>
                      <a:r>
                        <a:rPr lang="en-CA" sz="1700" b="0">
                          <a:effectLst/>
                        </a:rPr>
                        <a:t>4 </a:t>
                      </a:r>
                      <a:endParaRPr lang="en-CA" sz="1700" b="0" i="0">
                        <a:effectLst/>
                      </a:endParaRPr>
                    </a:p>
                  </a:txBody>
                  <a:tcPr marL="85770" marR="85770" marT="42885" marB="42885"/>
                </a:tc>
                <a:extLst>
                  <a:ext uri="{0D108BD9-81ED-4DB2-BD59-A6C34878D82A}">
                    <a16:rowId xmlns:a16="http://schemas.microsoft.com/office/drawing/2014/main" val="1263469011"/>
                  </a:ext>
                </a:extLst>
              </a:tr>
              <a:tr h="517795">
                <a:tc>
                  <a:txBody>
                    <a:bodyPr/>
                    <a:lstStyle/>
                    <a:p>
                      <a:pPr algn="l" rtl="0" fontAlgn="base"/>
                      <a:r>
                        <a:rPr lang="en-US" sz="1700" b="0">
                          <a:effectLst/>
                        </a:rPr>
                        <a:t>Showcasing diverse experiences and representation of marginalized groups </a:t>
                      </a:r>
                      <a:endParaRPr lang="en-US" sz="1700" b="0" i="0">
                        <a:effectLst/>
                      </a:endParaRPr>
                    </a:p>
                  </a:txBody>
                  <a:tcPr marL="85770" marR="85770" marT="42885" marB="42885"/>
                </a:tc>
                <a:tc>
                  <a:txBody>
                    <a:bodyPr/>
                    <a:lstStyle/>
                    <a:p>
                      <a:pPr algn="ctr" rtl="0" fontAlgn="base"/>
                      <a:r>
                        <a:rPr lang="en-CA" sz="1700" b="0">
                          <a:effectLst/>
                        </a:rPr>
                        <a:t>5 </a:t>
                      </a:r>
                      <a:endParaRPr lang="en-CA" sz="1700" b="0" i="0">
                        <a:effectLst/>
                      </a:endParaRPr>
                    </a:p>
                  </a:txBody>
                  <a:tcPr marL="85770" marR="85770" marT="42885" marB="42885"/>
                </a:tc>
                <a:extLst>
                  <a:ext uri="{0D108BD9-81ED-4DB2-BD59-A6C34878D82A}">
                    <a16:rowId xmlns:a16="http://schemas.microsoft.com/office/drawing/2014/main" val="1852627712"/>
                  </a:ext>
                </a:extLst>
              </a:tr>
              <a:tr h="517795">
                <a:tc>
                  <a:txBody>
                    <a:bodyPr/>
                    <a:lstStyle/>
                    <a:p>
                      <a:pPr algn="l" rtl="0" fontAlgn="base"/>
                      <a:r>
                        <a:rPr lang="en-US" sz="1700" b="0">
                          <a:effectLst/>
                        </a:rPr>
                        <a:t>Providing existing resources on how to deal with discrimination </a:t>
                      </a:r>
                      <a:endParaRPr lang="en-US" sz="1700" b="0" i="0">
                        <a:effectLst/>
                      </a:endParaRPr>
                    </a:p>
                  </a:txBody>
                  <a:tcPr marL="85770" marR="85770" marT="42885" marB="42885"/>
                </a:tc>
                <a:tc>
                  <a:txBody>
                    <a:bodyPr/>
                    <a:lstStyle/>
                    <a:p>
                      <a:pPr algn="ctr" rtl="0" fontAlgn="base"/>
                      <a:r>
                        <a:rPr lang="en-CA" sz="1700" b="0">
                          <a:effectLst/>
                        </a:rPr>
                        <a:t>3 </a:t>
                      </a:r>
                      <a:endParaRPr lang="en-CA" sz="1700" b="0" i="0">
                        <a:effectLst/>
                      </a:endParaRPr>
                    </a:p>
                  </a:txBody>
                  <a:tcPr marL="85770" marR="85770" marT="42885" marB="42885"/>
                </a:tc>
                <a:extLst>
                  <a:ext uri="{0D108BD9-81ED-4DB2-BD59-A6C34878D82A}">
                    <a16:rowId xmlns:a16="http://schemas.microsoft.com/office/drawing/2014/main" val="2154483170"/>
                  </a:ext>
                </a:extLst>
              </a:tr>
              <a:tr h="517795">
                <a:tc>
                  <a:txBody>
                    <a:bodyPr/>
                    <a:lstStyle/>
                    <a:p>
                      <a:pPr algn="l" rtl="0" fontAlgn="base"/>
                      <a:r>
                        <a:rPr lang="en-US" sz="1700" b="0">
                          <a:effectLst/>
                        </a:rPr>
                        <a:t>Platform to connect with people in same marginalized groups </a:t>
                      </a:r>
                      <a:endParaRPr lang="en-US" sz="1700" b="0" i="0">
                        <a:effectLst/>
                      </a:endParaRPr>
                    </a:p>
                  </a:txBody>
                  <a:tcPr marL="85770" marR="85770" marT="42885" marB="42885"/>
                </a:tc>
                <a:tc>
                  <a:txBody>
                    <a:bodyPr/>
                    <a:lstStyle/>
                    <a:p>
                      <a:pPr algn="ctr" rtl="0" fontAlgn="base"/>
                      <a:r>
                        <a:rPr lang="en-CA" sz="1700" b="0">
                          <a:effectLst/>
                        </a:rPr>
                        <a:t>2 </a:t>
                      </a:r>
                      <a:endParaRPr lang="en-CA" sz="1700" b="0" i="0">
                        <a:effectLst/>
                      </a:endParaRPr>
                    </a:p>
                  </a:txBody>
                  <a:tcPr marL="85770" marR="85770" marT="42885" marB="42885"/>
                </a:tc>
                <a:extLst>
                  <a:ext uri="{0D108BD9-81ED-4DB2-BD59-A6C34878D82A}">
                    <a16:rowId xmlns:a16="http://schemas.microsoft.com/office/drawing/2014/main" val="2958666376"/>
                  </a:ext>
                </a:extLst>
              </a:tr>
              <a:tr h="517795">
                <a:tc>
                  <a:txBody>
                    <a:bodyPr/>
                    <a:lstStyle/>
                    <a:p>
                      <a:pPr algn="l" rtl="0" fontAlgn="base"/>
                      <a:r>
                        <a:rPr lang="en-US" sz="1700" b="0">
                          <a:effectLst/>
                        </a:rPr>
                        <a:t>Providing resources on how to be a good ally/supporter </a:t>
                      </a:r>
                      <a:endParaRPr lang="en-US" sz="1700" b="0" i="0">
                        <a:effectLst/>
                      </a:endParaRPr>
                    </a:p>
                  </a:txBody>
                  <a:tcPr marL="85770" marR="85770" marT="42885" marB="42885"/>
                </a:tc>
                <a:tc>
                  <a:txBody>
                    <a:bodyPr/>
                    <a:lstStyle/>
                    <a:p>
                      <a:pPr algn="ctr" rtl="0" fontAlgn="base"/>
                      <a:r>
                        <a:rPr lang="en-CA" sz="1700" b="0">
                          <a:effectLst/>
                        </a:rPr>
                        <a:t>4 </a:t>
                      </a:r>
                      <a:endParaRPr lang="en-CA" sz="1700" b="0" i="0">
                        <a:effectLst/>
                      </a:endParaRPr>
                    </a:p>
                  </a:txBody>
                  <a:tcPr marL="85770" marR="85770" marT="42885" marB="42885"/>
                </a:tc>
                <a:extLst>
                  <a:ext uri="{0D108BD9-81ED-4DB2-BD59-A6C34878D82A}">
                    <a16:rowId xmlns:a16="http://schemas.microsoft.com/office/drawing/2014/main" val="484004904"/>
                  </a:ext>
                </a:extLst>
              </a:tr>
              <a:tr h="517795">
                <a:tc>
                  <a:txBody>
                    <a:bodyPr/>
                    <a:lstStyle/>
                    <a:p>
                      <a:pPr algn="l" rtl="0" fontAlgn="base"/>
                      <a:r>
                        <a:rPr lang="en-CA" sz="1700" b="0">
                          <a:effectLst/>
                        </a:rPr>
                        <a:t>User Interactive  </a:t>
                      </a:r>
                      <a:endParaRPr lang="en-CA" sz="1700" b="0" i="0">
                        <a:effectLst/>
                      </a:endParaRPr>
                    </a:p>
                  </a:txBody>
                  <a:tcPr marL="85770" marR="85770" marT="42885" marB="42885"/>
                </a:tc>
                <a:tc>
                  <a:txBody>
                    <a:bodyPr/>
                    <a:lstStyle/>
                    <a:p>
                      <a:pPr algn="ctr" rtl="0" fontAlgn="base"/>
                      <a:r>
                        <a:rPr lang="en-CA" sz="1700" b="0">
                          <a:effectLst/>
                        </a:rPr>
                        <a:t>5 </a:t>
                      </a:r>
                      <a:endParaRPr lang="en-CA" sz="1700" b="0" i="0">
                        <a:effectLst/>
                      </a:endParaRPr>
                    </a:p>
                  </a:txBody>
                  <a:tcPr marL="85770" marR="85770" marT="42885" marB="42885"/>
                </a:tc>
                <a:extLst>
                  <a:ext uri="{0D108BD9-81ED-4DB2-BD59-A6C34878D82A}">
                    <a16:rowId xmlns:a16="http://schemas.microsoft.com/office/drawing/2014/main" val="3000162283"/>
                  </a:ext>
                </a:extLst>
              </a:tr>
            </a:tbl>
          </a:graphicData>
        </a:graphic>
      </p:graphicFrame>
      <p:sp>
        <p:nvSpPr>
          <p:cNvPr id="11" name="Flowchart: Alternate Process 10">
            <a:extLst>
              <a:ext uri="{FF2B5EF4-FFF2-40B4-BE49-F238E27FC236}">
                <a16:creationId xmlns:a16="http://schemas.microsoft.com/office/drawing/2014/main" id="{23424CD1-5046-4B0E-842A-242A93F275E9}"/>
              </a:ext>
            </a:extLst>
          </p:cNvPr>
          <p:cNvSpPr/>
          <p:nvPr/>
        </p:nvSpPr>
        <p:spPr>
          <a:xfrm>
            <a:off x="195944" y="195944"/>
            <a:ext cx="936000" cy="321814"/>
          </a:xfrm>
          <a:prstGeom prst="flowChartAlternateProcess">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a:t>EMPATHIZE</a:t>
            </a:r>
          </a:p>
        </p:txBody>
      </p:sp>
    </p:spTree>
    <p:extLst>
      <p:ext uri="{BB962C8B-B14F-4D97-AF65-F5344CB8AC3E}">
        <p14:creationId xmlns:p14="http://schemas.microsoft.com/office/powerpoint/2010/main" val="724430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108" name="Rectangle 74">
            <a:extLst>
              <a:ext uri="{FF2B5EF4-FFF2-40B4-BE49-F238E27FC236}">
                <a16:creationId xmlns:a16="http://schemas.microsoft.com/office/drawing/2014/main" id="{8EE6FF38-FA81-4DA6-944F-936D829B6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9" name="Rectangle 76">
            <a:extLst>
              <a:ext uri="{FF2B5EF4-FFF2-40B4-BE49-F238E27FC236}">
                <a16:creationId xmlns:a16="http://schemas.microsoft.com/office/drawing/2014/main" id="{C43BD956-5DE0-403B-868A-7ED60109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02D4C6D-17FD-4C25-A7A0-4B8ACA1BA6BE}"/>
              </a:ext>
            </a:extLst>
          </p:cNvPr>
          <p:cNvSpPr>
            <a:spLocks noGrp="1"/>
          </p:cNvSpPr>
          <p:nvPr>
            <p:ph type="title"/>
          </p:nvPr>
        </p:nvSpPr>
        <p:spPr>
          <a:xfrm>
            <a:off x="1097280" y="516835"/>
            <a:ext cx="5977937" cy="950015"/>
          </a:xfrm>
        </p:spPr>
        <p:txBody>
          <a:bodyPr>
            <a:normAutofit/>
          </a:bodyPr>
          <a:lstStyle/>
          <a:p>
            <a:r>
              <a:rPr lang="en-CA" sz="4000">
                <a:solidFill>
                  <a:srgbClr val="FFFFFF"/>
                </a:solidFill>
              </a:rPr>
              <a:t>Benchmarking</a:t>
            </a:r>
          </a:p>
        </p:txBody>
      </p:sp>
      <p:sp>
        <p:nvSpPr>
          <p:cNvPr id="3" name="Content Placeholder 2">
            <a:extLst>
              <a:ext uri="{FF2B5EF4-FFF2-40B4-BE49-F238E27FC236}">
                <a16:creationId xmlns:a16="http://schemas.microsoft.com/office/drawing/2014/main" id="{E0C49E7F-D9B8-4841-9EB9-11CEAF0F6936}"/>
              </a:ext>
            </a:extLst>
          </p:cNvPr>
          <p:cNvSpPr>
            <a:spLocks noGrp="1"/>
          </p:cNvSpPr>
          <p:nvPr>
            <p:ph idx="1"/>
          </p:nvPr>
        </p:nvSpPr>
        <p:spPr>
          <a:xfrm>
            <a:off x="1131944" y="1602664"/>
            <a:ext cx="5977938" cy="3652667"/>
          </a:xfrm>
        </p:spPr>
        <p:txBody>
          <a:bodyPr>
            <a:normAutofit/>
          </a:bodyPr>
          <a:lstStyle/>
          <a:p>
            <a:r>
              <a:rPr lang="en-US" b="0" i="0">
                <a:solidFill>
                  <a:srgbClr val="FFFFFF"/>
                </a:solidFill>
                <a:effectLst/>
              </a:rPr>
              <a:t>They are </a:t>
            </a:r>
            <a:r>
              <a:rPr lang="en-US">
                <a:solidFill>
                  <a:srgbClr val="FFFFFF"/>
                </a:solidFill>
              </a:rPr>
              <a:t>all </a:t>
            </a:r>
            <a:r>
              <a:rPr lang="en-US" b="0" i="0">
                <a:solidFill>
                  <a:srgbClr val="FFFFFF"/>
                </a:solidFill>
                <a:effectLst/>
              </a:rPr>
              <a:t>relatable and emotionally powerful to the audience.</a:t>
            </a:r>
          </a:p>
          <a:p>
            <a:pPr marL="342900" indent="-342900">
              <a:buFont typeface="+mj-lt"/>
              <a:buAutoNum type="arabicPeriod"/>
            </a:pPr>
            <a:r>
              <a:rPr lang="en-CA">
                <a:solidFill>
                  <a:srgbClr val="FFFFFF"/>
                </a:solidFill>
              </a:rPr>
              <a:t>Equal Reality</a:t>
            </a:r>
          </a:p>
          <a:p>
            <a:pPr marL="342900" indent="-342900">
              <a:buFont typeface="+mj-lt"/>
              <a:buAutoNum type="arabicPeriod"/>
            </a:pPr>
            <a:r>
              <a:rPr lang="en-CA">
                <a:solidFill>
                  <a:srgbClr val="FFFFFF"/>
                </a:solidFill>
              </a:rPr>
              <a:t>1000 Cut Journey</a:t>
            </a:r>
          </a:p>
          <a:p>
            <a:pPr marL="342900" indent="-342900">
              <a:buFont typeface="+mj-lt"/>
              <a:buAutoNum type="arabicPeriod"/>
            </a:pPr>
            <a:r>
              <a:rPr lang="en-CA">
                <a:solidFill>
                  <a:srgbClr val="FFFFFF"/>
                </a:solidFill>
              </a:rPr>
              <a:t>Project Empathy</a:t>
            </a:r>
          </a:p>
          <a:p>
            <a:pPr marL="342900" indent="-342900">
              <a:buFont typeface="+mj-lt"/>
              <a:buAutoNum type="arabicPeriod"/>
            </a:pPr>
            <a:endParaRPr lang="en-CA" sz="1600">
              <a:solidFill>
                <a:srgbClr val="FFFFFF"/>
              </a:solidFill>
            </a:endParaRPr>
          </a:p>
        </p:txBody>
      </p:sp>
      <p:sp>
        <p:nvSpPr>
          <p:cNvPr id="4110" name="Rectangle 78">
            <a:extLst>
              <a:ext uri="{FF2B5EF4-FFF2-40B4-BE49-F238E27FC236}">
                <a16:creationId xmlns:a16="http://schemas.microsoft.com/office/drawing/2014/main" id="{943019DE-1A73-4AC3-9882-1ED29AE8E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098" name="Picture 2" descr="EQUAL REALITY -">
            <a:extLst>
              <a:ext uri="{FF2B5EF4-FFF2-40B4-BE49-F238E27FC236}">
                <a16:creationId xmlns:a16="http://schemas.microsoft.com/office/drawing/2014/main" id="{0C6EE51F-3E19-4257-B6BC-9C9BB8CDBAC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35073" y="484631"/>
            <a:ext cx="3409337" cy="1748422"/>
          </a:xfrm>
          <a:prstGeom prst="rect">
            <a:avLst/>
          </a:prstGeom>
          <a:noFill/>
          <a:extLst>
            <a:ext uri="{909E8E84-426E-40DD-AFC4-6F175D3DCCD1}">
              <a14:hiddenFill xmlns:a14="http://schemas.microsoft.com/office/drawing/2010/main">
                <a:solidFill>
                  <a:srgbClr val="FFFFFF"/>
                </a:solidFill>
              </a14:hiddenFill>
            </a:ext>
          </a:extLst>
        </p:spPr>
      </p:pic>
      <p:sp>
        <p:nvSpPr>
          <p:cNvPr id="4111" name="Rectangle 80">
            <a:extLst>
              <a:ext uri="{FF2B5EF4-FFF2-40B4-BE49-F238E27FC236}">
                <a16:creationId xmlns:a16="http://schemas.microsoft.com/office/drawing/2014/main" id="{F6F42E75-EA9C-492E-9BF4-3C368D57A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2361916"/>
            <a:ext cx="464256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1000 Cut Journey | 2018 Tribeca Festival | Tribeca">
            <a:extLst>
              <a:ext uri="{FF2B5EF4-FFF2-40B4-BE49-F238E27FC236}">
                <a16:creationId xmlns:a16="http://schemas.microsoft.com/office/drawing/2014/main" id="{A2991AB6-6821-4C93-94B1-14E8E85CC49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335073" y="2554787"/>
            <a:ext cx="3409337" cy="1748422"/>
          </a:xfrm>
          <a:prstGeom prst="rect">
            <a:avLst/>
          </a:prstGeom>
          <a:noFill/>
          <a:extLst>
            <a:ext uri="{909E8E84-426E-40DD-AFC4-6F175D3DCCD1}">
              <a14:hiddenFill xmlns:a14="http://schemas.microsoft.com/office/drawing/2010/main">
                <a:solidFill>
                  <a:srgbClr val="FFFFFF"/>
                </a:solidFill>
              </a14:hiddenFill>
            </a:ext>
          </a:extLst>
        </p:spPr>
      </p:pic>
      <p:sp>
        <p:nvSpPr>
          <p:cNvPr id="4112" name="Rectangle 82">
            <a:extLst>
              <a:ext uri="{FF2B5EF4-FFF2-40B4-BE49-F238E27FC236}">
                <a16:creationId xmlns:a16="http://schemas.microsoft.com/office/drawing/2014/main" id="{B8694E86-FDCE-4192-8251-A7247AC8D9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4432072"/>
            <a:ext cx="464256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FDFB3898-1C8C-49A8-B9AA-6AC6F0DD5188}"/>
              </a:ext>
            </a:extLst>
          </p:cNvPr>
          <p:cNvGrpSpPr/>
          <p:nvPr/>
        </p:nvGrpSpPr>
        <p:grpSpPr>
          <a:xfrm>
            <a:off x="8271065" y="4624943"/>
            <a:ext cx="3473345" cy="1917752"/>
            <a:chOff x="8271065" y="4624943"/>
            <a:chExt cx="3473345" cy="1917752"/>
          </a:xfrm>
        </p:grpSpPr>
        <p:pic>
          <p:nvPicPr>
            <p:cNvPr id="5" name="Picture 8" descr="Project Empathy">
              <a:extLst>
                <a:ext uri="{FF2B5EF4-FFF2-40B4-BE49-F238E27FC236}">
                  <a16:creationId xmlns:a16="http://schemas.microsoft.com/office/drawing/2014/main" id="{C10CA5C7-8395-4D5D-807A-E39B353FA316}"/>
                </a:ext>
              </a:extLst>
            </p:cNvPr>
            <p:cNvPicPr>
              <a:picLocks noChangeAspect="1" noChangeArrowheads="1"/>
            </p:cNvPicPr>
            <p:nvPr/>
          </p:nvPicPr>
          <p:blipFill>
            <a:blip r:embed="rId5">
              <a:alphaModFix amt="50000"/>
              <a:extLst>
                <a:ext uri="{28A0092B-C50C-407E-A947-70E740481C1C}">
                  <a14:useLocalDpi xmlns:a14="http://schemas.microsoft.com/office/drawing/2010/main" val="0"/>
                </a:ext>
              </a:extLst>
            </a:blip>
            <a:srcRect/>
            <a:stretch>
              <a:fillRect/>
            </a:stretch>
          </p:blipFill>
          <p:spPr bwMode="auto">
            <a:xfrm>
              <a:off x="8335073" y="4624943"/>
              <a:ext cx="3409337" cy="191775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roject Empathy — Jamie Wong">
              <a:extLst>
                <a:ext uri="{FF2B5EF4-FFF2-40B4-BE49-F238E27FC236}">
                  <a16:creationId xmlns:a16="http://schemas.microsoft.com/office/drawing/2014/main" id="{610445DE-7B23-4E9C-952E-34C2D6D2CED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271065" y="4624943"/>
              <a:ext cx="1113727" cy="715569"/>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DCCDDB4F-5EB4-44D8-8871-95A3DB4B6A51}"/>
              </a:ext>
            </a:extLst>
          </p:cNvPr>
          <p:cNvSpPr txBox="1"/>
          <p:nvPr/>
        </p:nvSpPr>
        <p:spPr>
          <a:xfrm>
            <a:off x="7750629" y="206829"/>
            <a:ext cx="421853" cy="369332"/>
          </a:xfrm>
          <a:prstGeom prst="rect">
            <a:avLst/>
          </a:prstGeom>
          <a:noFill/>
        </p:spPr>
        <p:txBody>
          <a:bodyPr wrap="square" rtlCol="0">
            <a:spAutoFit/>
          </a:bodyPr>
          <a:lstStyle/>
          <a:p>
            <a:r>
              <a:rPr lang="en-CA" b="1">
                <a:solidFill>
                  <a:srgbClr val="FFC000"/>
                </a:solidFill>
              </a:rPr>
              <a:t>1</a:t>
            </a:r>
          </a:p>
        </p:txBody>
      </p:sp>
      <p:sp>
        <p:nvSpPr>
          <p:cNvPr id="24" name="TextBox 23">
            <a:extLst>
              <a:ext uri="{FF2B5EF4-FFF2-40B4-BE49-F238E27FC236}">
                <a16:creationId xmlns:a16="http://schemas.microsoft.com/office/drawing/2014/main" id="{2A1C34FC-E70F-4E95-97C1-431A2FF89600}"/>
              </a:ext>
            </a:extLst>
          </p:cNvPr>
          <p:cNvSpPr txBox="1"/>
          <p:nvPr/>
        </p:nvSpPr>
        <p:spPr>
          <a:xfrm>
            <a:off x="7750629" y="2541753"/>
            <a:ext cx="421853" cy="369332"/>
          </a:xfrm>
          <a:prstGeom prst="rect">
            <a:avLst/>
          </a:prstGeom>
          <a:noFill/>
        </p:spPr>
        <p:txBody>
          <a:bodyPr wrap="square" rtlCol="0">
            <a:spAutoFit/>
          </a:bodyPr>
          <a:lstStyle/>
          <a:p>
            <a:r>
              <a:rPr lang="en-CA" b="1">
                <a:solidFill>
                  <a:srgbClr val="FFC000"/>
                </a:solidFill>
              </a:rPr>
              <a:t>2</a:t>
            </a:r>
          </a:p>
        </p:txBody>
      </p:sp>
      <p:sp>
        <p:nvSpPr>
          <p:cNvPr id="25" name="TextBox 24">
            <a:extLst>
              <a:ext uri="{FF2B5EF4-FFF2-40B4-BE49-F238E27FC236}">
                <a16:creationId xmlns:a16="http://schemas.microsoft.com/office/drawing/2014/main" id="{BD7908F7-2A99-438C-B534-2B21501B67C2}"/>
              </a:ext>
            </a:extLst>
          </p:cNvPr>
          <p:cNvSpPr txBox="1"/>
          <p:nvPr/>
        </p:nvSpPr>
        <p:spPr>
          <a:xfrm>
            <a:off x="7750629" y="4638956"/>
            <a:ext cx="421853" cy="369332"/>
          </a:xfrm>
          <a:prstGeom prst="rect">
            <a:avLst/>
          </a:prstGeom>
          <a:noFill/>
        </p:spPr>
        <p:txBody>
          <a:bodyPr wrap="square" rtlCol="0">
            <a:spAutoFit/>
          </a:bodyPr>
          <a:lstStyle/>
          <a:p>
            <a:r>
              <a:rPr lang="en-CA" b="1">
                <a:solidFill>
                  <a:srgbClr val="FFC000"/>
                </a:solidFill>
              </a:rPr>
              <a:t>3</a:t>
            </a:r>
          </a:p>
        </p:txBody>
      </p:sp>
      <p:sp>
        <p:nvSpPr>
          <p:cNvPr id="35" name="Flowchart: Alternate Process 34">
            <a:extLst>
              <a:ext uri="{FF2B5EF4-FFF2-40B4-BE49-F238E27FC236}">
                <a16:creationId xmlns:a16="http://schemas.microsoft.com/office/drawing/2014/main" id="{4A9521BA-8722-431D-917D-98D02575FA89}"/>
              </a:ext>
            </a:extLst>
          </p:cNvPr>
          <p:cNvSpPr/>
          <p:nvPr/>
        </p:nvSpPr>
        <p:spPr>
          <a:xfrm>
            <a:off x="195944" y="195944"/>
            <a:ext cx="936000" cy="321814"/>
          </a:xfrm>
          <a:prstGeom prst="flowChartAlternateProcess">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a:t>EMPATHIZE</a:t>
            </a:r>
          </a:p>
        </p:txBody>
      </p:sp>
      <p:graphicFrame>
        <p:nvGraphicFramePr>
          <p:cNvPr id="36" name="Content Placeholder 3">
            <a:extLst>
              <a:ext uri="{FF2B5EF4-FFF2-40B4-BE49-F238E27FC236}">
                <a16:creationId xmlns:a16="http://schemas.microsoft.com/office/drawing/2014/main" id="{7004792F-C721-4DF8-9A20-148D70E4EB91}"/>
              </a:ext>
            </a:extLst>
          </p:cNvPr>
          <p:cNvGraphicFramePr>
            <a:graphicFrameLocks/>
          </p:cNvGraphicFramePr>
          <p:nvPr>
            <p:extLst>
              <p:ext uri="{D42A27DB-BD31-4B8C-83A1-F6EECF244321}">
                <p14:modId xmlns:p14="http://schemas.microsoft.com/office/powerpoint/2010/main" val="1051542857"/>
              </p:ext>
            </p:extLst>
          </p:nvPr>
        </p:nvGraphicFramePr>
        <p:xfrm>
          <a:off x="898748" y="3694639"/>
          <a:ext cx="6374999" cy="2967417"/>
        </p:xfrm>
        <a:graphic>
          <a:graphicData uri="http://schemas.openxmlformats.org/drawingml/2006/table">
            <a:tbl>
              <a:tblPr firstRow="1" bandRow="1">
                <a:tableStyleId>{284E427A-3D55-4303-BF80-6455036E1DE7}</a:tableStyleId>
              </a:tblPr>
              <a:tblGrid>
                <a:gridCol w="1639834">
                  <a:extLst>
                    <a:ext uri="{9D8B030D-6E8A-4147-A177-3AD203B41FA5}">
                      <a16:colId xmlns:a16="http://schemas.microsoft.com/office/drawing/2014/main" val="3429545125"/>
                    </a:ext>
                  </a:extLst>
                </a:gridCol>
                <a:gridCol w="951557">
                  <a:extLst>
                    <a:ext uri="{9D8B030D-6E8A-4147-A177-3AD203B41FA5}">
                      <a16:colId xmlns:a16="http://schemas.microsoft.com/office/drawing/2014/main" val="1472961108"/>
                    </a:ext>
                  </a:extLst>
                </a:gridCol>
                <a:gridCol w="1084907">
                  <a:extLst>
                    <a:ext uri="{9D8B030D-6E8A-4147-A177-3AD203B41FA5}">
                      <a16:colId xmlns:a16="http://schemas.microsoft.com/office/drawing/2014/main" val="863849766"/>
                    </a:ext>
                  </a:extLst>
                </a:gridCol>
                <a:gridCol w="1386533">
                  <a:extLst>
                    <a:ext uri="{9D8B030D-6E8A-4147-A177-3AD203B41FA5}">
                      <a16:colId xmlns:a16="http://schemas.microsoft.com/office/drawing/2014/main" val="2392378529"/>
                    </a:ext>
                  </a:extLst>
                </a:gridCol>
                <a:gridCol w="1312168">
                  <a:extLst>
                    <a:ext uri="{9D8B030D-6E8A-4147-A177-3AD203B41FA5}">
                      <a16:colId xmlns:a16="http://schemas.microsoft.com/office/drawing/2014/main" val="3302554430"/>
                    </a:ext>
                  </a:extLst>
                </a:gridCol>
              </a:tblGrid>
              <a:tr h="329713">
                <a:tc>
                  <a:txBody>
                    <a:bodyPr/>
                    <a:lstStyle/>
                    <a:p>
                      <a:pPr algn="ctr" rtl="0" fontAlgn="base"/>
                      <a:r>
                        <a:rPr lang="en-CA" sz="1200" b="1">
                          <a:effectLst/>
                        </a:rPr>
                        <a:t>Technical Specs.</a:t>
                      </a:r>
                      <a:r>
                        <a:rPr lang="en-CA" sz="1200" b="0">
                          <a:effectLst/>
                        </a:rPr>
                        <a:t> </a:t>
                      </a:r>
                      <a:endParaRPr lang="en-CA" sz="1200" b="0" i="0">
                        <a:effectLst/>
                      </a:endParaRPr>
                    </a:p>
                  </a:txBody>
                  <a:tcPr marL="74935" marR="74935" marT="37467" marB="37467"/>
                </a:tc>
                <a:tc>
                  <a:txBody>
                    <a:bodyPr/>
                    <a:lstStyle/>
                    <a:p>
                      <a:pPr algn="ctr" rtl="0" fontAlgn="base"/>
                      <a:r>
                        <a:rPr lang="en-CA" sz="1200" b="1">
                          <a:effectLst/>
                        </a:rPr>
                        <a:t>Importance</a:t>
                      </a:r>
                      <a:r>
                        <a:rPr lang="en-CA" sz="1200" b="0">
                          <a:effectLst/>
                        </a:rPr>
                        <a:t> </a:t>
                      </a:r>
                      <a:endParaRPr lang="en-CA" sz="1200" b="0" i="0">
                        <a:effectLst/>
                      </a:endParaRPr>
                    </a:p>
                  </a:txBody>
                  <a:tcPr marL="74935" marR="74935" marT="37467" marB="37467"/>
                </a:tc>
                <a:tc>
                  <a:txBody>
                    <a:bodyPr/>
                    <a:lstStyle/>
                    <a:p>
                      <a:pPr algn="ctr" rtl="0" fontAlgn="base"/>
                      <a:r>
                        <a:rPr lang="en-CA" sz="1200" b="1">
                          <a:effectLst/>
                        </a:rPr>
                        <a:t>Equal Reality</a:t>
                      </a:r>
                      <a:r>
                        <a:rPr lang="en-CA" sz="1200" b="0">
                          <a:effectLst/>
                        </a:rPr>
                        <a:t> </a:t>
                      </a:r>
                      <a:endParaRPr lang="en-CA" sz="1200" b="0" i="0">
                        <a:effectLst/>
                      </a:endParaRPr>
                    </a:p>
                  </a:txBody>
                  <a:tcPr marL="74935" marR="74935" marT="37467" marB="37467"/>
                </a:tc>
                <a:tc>
                  <a:txBody>
                    <a:bodyPr/>
                    <a:lstStyle/>
                    <a:p>
                      <a:pPr algn="ctr" rtl="0" fontAlgn="base"/>
                      <a:r>
                        <a:rPr lang="en-CA" sz="1200" b="1">
                          <a:effectLst/>
                        </a:rPr>
                        <a:t>1,000 Cut Journey</a:t>
                      </a:r>
                      <a:r>
                        <a:rPr lang="en-CA" sz="1200" b="0">
                          <a:effectLst/>
                        </a:rPr>
                        <a:t> </a:t>
                      </a:r>
                      <a:endParaRPr lang="en-CA" sz="1200" b="0" i="0">
                        <a:effectLst/>
                      </a:endParaRPr>
                    </a:p>
                  </a:txBody>
                  <a:tcPr marL="74935" marR="74935" marT="37467" marB="37467"/>
                </a:tc>
                <a:tc>
                  <a:txBody>
                    <a:bodyPr/>
                    <a:lstStyle/>
                    <a:p>
                      <a:pPr algn="ctr" rtl="0" fontAlgn="base"/>
                      <a:r>
                        <a:rPr lang="en-CA" sz="1200" b="1">
                          <a:effectLst/>
                        </a:rPr>
                        <a:t>Project Empathy</a:t>
                      </a:r>
                      <a:endParaRPr lang="en-CA" sz="1200" b="0" i="0">
                        <a:effectLst/>
                      </a:endParaRPr>
                    </a:p>
                  </a:txBody>
                  <a:tcPr marL="74935" marR="74935" marT="37467" marB="37467"/>
                </a:tc>
                <a:extLst>
                  <a:ext uri="{0D108BD9-81ED-4DB2-BD59-A6C34878D82A}">
                    <a16:rowId xmlns:a16="http://schemas.microsoft.com/office/drawing/2014/main" val="4057981881"/>
                  </a:ext>
                </a:extLst>
              </a:tr>
              <a:tr h="329713">
                <a:tc>
                  <a:txBody>
                    <a:bodyPr/>
                    <a:lstStyle/>
                    <a:p>
                      <a:pPr algn="l" rtl="0" fontAlgn="base"/>
                      <a:r>
                        <a:rPr lang="en-CA" sz="1200" b="0">
                          <a:effectLst/>
                        </a:rPr>
                        <a:t>Cost </a:t>
                      </a:r>
                      <a:endParaRPr lang="en-CA" sz="1200" b="0" i="0">
                        <a:effectLst/>
                      </a:endParaRPr>
                    </a:p>
                  </a:txBody>
                  <a:tcPr marL="74935" marR="74935" marT="37467" marB="37467"/>
                </a:tc>
                <a:tc>
                  <a:txBody>
                    <a:bodyPr/>
                    <a:lstStyle/>
                    <a:p>
                      <a:pPr algn="l" rtl="0" fontAlgn="base"/>
                      <a:r>
                        <a:rPr lang="en-CA" sz="1200" b="0">
                          <a:effectLst/>
                        </a:rPr>
                        <a:t>2 </a:t>
                      </a:r>
                      <a:endParaRPr lang="en-CA" sz="1200" b="0" i="0">
                        <a:effectLst/>
                      </a:endParaRPr>
                    </a:p>
                  </a:txBody>
                  <a:tcPr marL="74935" marR="74935" marT="37467" marB="37467"/>
                </a:tc>
                <a:tc>
                  <a:txBody>
                    <a:bodyPr/>
                    <a:lstStyle/>
                    <a:p>
                      <a:pPr algn="l" rtl="0" fontAlgn="base"/>
                      <a:r>
                        <a:rPr lang="en-CA" sz="1200" b="0">
                          <a:effectLst/>
                        </a:rPr>
                        <a:t>1 </a:t>
                      </a:r>
                      <a:endParaRPr lang="en-CA" sz="1200" b="0" i="0">
                        <a:effectLst/>
                      </a:endParaRPr>
                    </a:p>
                  </a:txBody>
                  <a:tcPr marL="74935" marR="74935" marT="37467" marB="37467"/>
                </a:tc>
                <a:tc>
                  <a:txBody>
                    <a:bodyPr/>
                    <a:lstStyle/>
                    <a:p>
                      <a:pPr algn="l" rtl="0" fontAlgn="base"/>
                      <a:r>
                        <a:rPr lang="en-CA" sz="1200" b="0">
                          <a:effectLst/>
                        </a:rPr>
                        <a:t>3 </a:t>
                      </a:r>
                      <a:endParaRPr lang="en-CA" sz="1200" b="0" i="0">
                        <a:effectLst/>
                      </a:endParaRPr>
                    </a:p>
                  </a:txBody>
                  <a:tcPr marL="74935" marR="74935" marT="37467" marB="37467"/>
                </a:tc>
                <a:tc>
                  <a:txBody>
                    <a:bodyPr/>
                    <a:lstStyle/>
                    <a:p>
                      <a:pPr algn="l" rtl="0" fontAlgn="base"/>
                      <a:r>
                        <a:rPr lang="en-CA" sz="1200" b="0">
                          <a:effectLst/>
                        </a:rPr>
                        <a:t>3 </a:t>
                      </a:r>
                      <a:endParaRPr lang="en-CA" sz="1200" b="0" i="0">
                        <a:effectLst/>
                      </a:endParaRPr>
                    </a:p>
                  </a:txBody>
                  <a:tcPr marL="74935" marR="74935" marT="37467" marB="37467"/>
                </a:tc>
                <a:extLst>
                  <a:ext uri="{0D108BD9-81ED-4DB2-BD59-A6C34878D82A}">
                    <a16:rowId xmlns:a16="http://schemas.microsoft.com/office/drawing/2014/main" val="1744429796"/>
                  </a:ext>
                </a:extLst>
              </a:tr>
              <a:tr h="329713">
                <a:tc>
                  <a:txBody>
                    <a:bodyPr/>
                    <a:lstStyle/>
                    <a:p>
                      <a:pPr algn="l" rtl="0" fontAlgn="base"/>
                      <a:r>
                        <a:rPr lang="en-CA" sz="1200" b="0">
                          <a:effectLst/>
                        </a:rPr>
                        <a:t>Topics Covered </a:t>
                      </a:r>
                      <a:endParaRPr lang="en-CA" sz="1200" b="0" i="0">
                        <a:effectLst/>
                      </a:endParaRPr>
                    </a:p>
                  </a:txBody>
                  <a:tcPr marL="74935" marR="74935" marT="37467" marB="37467"/>
                </a:tc>
                <a:tc>
                  <a:txBody>
                    <a:bodyPr/>
                    <a:lstStyle/>
                    <a:p>
                      <a:pPr algn="l" rtl="0" fontAlgn="base"/>
                      <a:r>
                        <a:rPr lang="en-CA" sz="1200" b="0">
                          <a:effectLst/>
                        </a:rPr>
                        <a:t>4 </a:t>
                      </a:r>
                      <a:endParaRPr lang="en-CA" sz="1200" b="0" i="0">
                        <a:effectLst/>
                      </a:endParaRPr>
                    </a:p>
                  </a:txBody>
                  <a:tcPr marL="74935" marR="74935" marT="37467" marB="37467"/>
                </a:tc>
                <a:tc>
                  <a:txBody>
                    <a:bodyPr/>
                    <a:lstStyle/>
                    <a:p>
                      <a:pPr algn="l" rtl="0" fontAlgn="base"/>
                      <a:r>
                        <a:rPr lang="en-CA" sz="1200" b="0">
                          <a:effectLst/>
                        </a:rPr>
                        <a:t>3 </a:t>
                      </a:r>
                      <a:endParaRPr lang="en-CA" sz="1200" b="0" i="0">
                        <a:effectLst/>
                      </a:endParaRPr>
                    </a:p>
                  </a:txBody>
                  <a:tcPr marL="74935" marR="74935" marT="37467" marB="37467"/>
                </a:tc>
                <a:tc>
                  <a:txBody>
                    <a:bodyPr/>
                    <a:lstStyle/>
                    <a:p>
                      <a:pPr algn="l" rtl="0" fontAlgn="base"/>
                      <a:r>
                        <a:rPr lang="en-CA" sz="1200" b="0">
                          <a:effectLst/>
                        </a:rPr>
                        <a:t>2 </a:t>
                      </a:r>
                      <a:endParaRPr lang="en-CA" sz="1200" b="0" i="0">
                        <a:effectLst/>
                      </a:endParaRPr>
                    </a:p>
                  </a:txBody>
                  <a:tcPr marL="74935" marR="74935" marT="37467" marB="37467"/>
                </a:tc>
                <a:tc>
                  <a:txBody>
                    <a:bodyPr/>
                    <a:lstStyle/>
                    <a:p>
                      <a:pPr algn="l" rtl="0" fontAlgn="base"/>
                      <a:r>
                        <a:rPr lang="en-CA" sz="1200" b="0">
                          <a:effectLst/>
                        </a:rPr>
                        <a:t>1 </a:t>
                      </a:r>
                      <a:endParaRPr lang="en-CA" sz="1200" b="0" i="0">
                        <a:effectLst/>
                      </a:endParaRPr>
                    </a:p>
                  </a:txBody>
                  <a:tcPr marL="74935" marR="74935" marT="37467" marB="37467"/>
                </a:tc>
                <a:extLst>
                  <a:ext uri="{0D108BD9-81ED-4DB2-BD59-A6C34878D82A}">
                    <a16:rowId xmlns:a16="http://schemas.microsoft.com/office/drawing/2014/main" val="3812514762"/>
                  </a:ext>
                </a:extLst>
              </a:tr>
              <a:tr h="329713">
                <a:tc>
                  <a:txBody>
                    <a:bodyPr/>
                    <a:lstStyle/>
                    <a:p>
                      <a:pPr algn="l" rtl="0" fontAlgn="base"/>
                      <a:r>
                        <a:rPr lang="en-CA" sz="1200" b="0">
                          <a:effectLst/>
                        </a:rPr>
                        <a:t>System Requirements </a:t>
                      </a:r>
                      <a:endParaRPr lang="en-CA" sz="1200" b="0" i="0">
                        <a:effectLst/>
                      </a:endParaRPr>
                    </a:p>
                  </a:txBody>
                  <a:tcPr marL="74935" marR="74935" marT="37467" marB="37467"/>
                </a:tc>
                <a:tc>
                  <a:txBody>
                    <a:bodyPr/>
                    <a:lstStyle/>
                    <a:p>
                      <a:pPr algn="l" rtl="0" fontAlgn="base"/>
                      <a:r>
                        <a:rPr lang="en-CA" sz="1200" b="0">
                          <a:effectLst/>
                        </a:rPr>
                        <a:t>2 </a:t>
                      </a:r>
                      <a:endParaRPr lang="en-CA" sz="1200" b="0" i="0">
                        <a:effectLst/>
                      </a:endParaRPr>
                    </a:p>
                  </a:txBody>
                  <a:tcPr marL="74935" marR="74935" marT="37467" marB="37467"/>
                </a:tc>
                <a:tc>
                  <a:txBody>
                    <a:bodyPr/>
                    <a:lstStyle/>
                    <a:p>
                      <a:pPr algn="l" rtl="0" fontAlgn="base"/>
                      <a:r>
                        <a:rPr lang="en-CA" sz="1200" b="0">
                          <a:effectLst/>
                        </a:rPr>
                        <a:t>2 </a:t>
                      </a:r>
                      <a:endParaRPr lang="en-CA" sz="1200" b="0" i="0">
                        <a:effectLst/>
                      </a:endParaRPr>
                    </a:p>
                  </a:txBody>
                  <a:tcPr marL="74935" marR="74935" marT="37467" marB="37467"/>
                </a:tc>
                <a:tc>
                  <a:txBody>
                    <a:bodyPr/>
                    <a:lstStyle/>
                    <a:p>
                      <a:pPr algn="l" rtl="0" fontAlgn="base"/>
                      <a:r>
                        <a:rPr lang="en-CA" sz="1200" b="0">
                          <a:effectLst/>
                        </a:rPr>
                        <a:t>1 </a:t>
                      </a:r>
                      <a:endParaRPr lang="en-CA" sz="1200" b="0" i="0">
                        <a:effectLst/>
                      </a:endParaRPr>
                    </a:p>
                  </a:txBody>
                  <a:tcPr marL="74935" marR="74935" marT="37467" marB="37467"/>
                </a:tc>
                <a:tc>
                  <a:txBody>
                    <a:bodyPr/>
                    <a:lstStyle/>
                    <a:p>
                      <a:pPr algn="l" rtl="0" fontAlgn="base"/>
                      <a:r>
                        <a:rPr lang="en-CA" sz="1200" b="0">
                          <a:effectLst/>
                        </a:rPr>
                        <a:t>3 </a:t>
                      </a:r>
                      <a:endParaRPr lang="en-CA" sz="1200" b="0" i="0">
                        <a:effectLst/>
                      </a:endParaRPr>
                    </a:p>
                  </a:txBody>
                  <a:tcPr marL="74935" marR="74935" marT="37467" marB="37467"/>
                </a:tc>
                <a:extLst>
                  <a:ext uri="{0D108BD9-81ED-4DB2-BD59-A6C34878D82A}">
                    <a16:rowId xmlns:a16="http://schemas.microsoft.com/office/drawing/2014/main" val="296395245"/>
                  </a:ext>
                </a:extLst>
              </a:tr>
              <a:tr h="329713">
                <a:tc>
                  <a:txBody>
                    <a:bodyPr/>
                    <a:lstStyle/>
                    <a:p>
                      <a:pPr algn="l" rtl="0" fontAlgn="base"/>
                      <a:r>
                        <a:rPr lang="en-CA" sz="1200" b="0">
                          <a:effectLst/>
                        </a:rPr>
                        <a:t>Interactivity </a:t>
                      </a:r>
                      <a:endParaRPr lang="en-CA" sz="1200" b="0" i="0">
                        <a:effectLst/>
                      </a:endParaRPr>
                    </a:p>
                  </a:txBody>
                  <a:tcPr marL="74935" marR="74935" marT="37467" marB="37467"/>
                </a:tc>
                <a:tc>
                  <a:txBody>
                    <a:bodyPr/>
                    <a:lstStyle/>
                    <a:p>
                      <a:pPr algn="l" rtl="0" fontAlgn="base"/>
                      <a:r>
                        <a:rPr lang="en-CA" sz="1200" b="0">
                          <a:effectLst/>
                        </a:rPr>
                        <a:t>5 </a:t>
                      </a:r>
                      <a:endParaRPr lang="en-CA" sz="1200" b="0" i="0">
                        <a:effectLst/>
                      </a:endParaRPr>
                    </a:p>
                  </a:txBody>
                  <a:tcPr marL="74935" marR="74935" marT="37467" marB="37467"/>
                </a:tc>
                <a:tc>
                  <a:txBody>
                    <a:bodyPr/>
                    <a:lstStyle/>
                    <a:p>
                      <a:pPr algn="l" rtl="0" fontAlgn="base"/>
                      <a:r>
                        <a:rPr lang="en-CA" sz="1200" b="0">
                          <a:effectLst/>
                        </a:rPr>
                        <a:t>3 </a:t>
                      </a:r>
                      <a:endParaRPr lang="en-CA" sz="1200" b="0" i="0">
                        <a:effectLst/>
                      </a:endParaRPr>
                    </a:p>
                  </a:txBody>
                  <a:tcPr marL="74935" marR="74935" marT="37467" marB="37467"/>
                </a:tc>
                <a:tc>
                  <a:txBody>
                    <a:bodyPr/>
                    <a:lstStyle/>
                    <a:p>
                      <a:pPr algn="l" rtl="0" fontAlgn="base"/>
                      <a:r>
                        <a:rPr lang="en-CA" sz="1200" b="0">
                          <a:effectLst/>
                        </a:rPr>
                        <a:t>2 </a:t>
                      </a:r>
                      <a:endParaRPr lang="en-CA" sz="1200" b="0" i="0">
                        <a:effectLst/>
                      </a:endParaRPr>
                    </a:p>
                  </a:txBody>
                  <a:tcPr marL="74935" marR="74935" marT="37467" marB="37467"/>
                </a:tc>
                <a:tc>
                  <a:txBody>
                    <a:bodyPr/>
                    <a:lstStyle/>
                    <a:p>
                      <a:pPr algn="l" rtl="0" fontAlgn="base"/>
                      <a:r>
                        <a:rPr lang="en-CA" sz="1200" b="0">
                          <a:effectLst/>
                        </a:rPr>
                        <a:t>1 </a:t>
                      </a:r>
                      <a:endParaRPr lang="en-CA" sz="1200" b="0" i="0">
                        <a:effectLst/>
                      </a:endParaRPr>
                    </a:p>
                  </a:txBody>
                  <a:tcPr marL="74935" marR="74935" marT="37467" marB="37467"/>
                </a:tc>
                <a:extLst>
                  <a:ext uri="{0D108BD9-81ED-4DB2-BD59-A6C34878D82A}">
                    <a16:rowId xmlns:a16="http://schemas.microsoft.com/office/drawing/2014/main" val="2062168863"/>
                  </a:ext>
                </a:extLst>
              </a:tr>
              <a:tr h="329713">
                <a:tc>
                  <a:txBody>
                    <a:bodyPr/>
                    <a:lstStyle/>
                    <a:p>
                      <a:pPr algn="l" rtl="0" fontAlgn="base"/>
                      <a:r>
                        <a:rPr lang="en-CA" sz="1200" b="0">
                          <a:effectLst/>
                        </a:rPr>
                        <a:t>Visuals </a:t>
                      </a:r>
                      <a:endParaRPr lang="en-CA" sz="1200" b="0" i="0">
                        <a:effectLst/>
                      </a:endParaRPr>
                    </a:p>
                  </a:txBody>
                  <a:tcPr marL="74935" marR="74935" marT="37467" marB="37467"/>
                </a:tc>
                <a:tc>
                  <a:txBody>
                    <a:bodyPr/>
                    <a:lstStyle/>
                    <a:p>
                      <a:pPr algn="l" rtl="0" fontAlgn="base"/>
                      <a:r>
                        <a:rPr lang="en-CA" sz="1200" b="0">
                          <a:effectLst/>
                        </a:rPr>
                        <a:t>4 </a:t>
                      </a:r>
                      <a:endParaRPr lang="en-CA" sz="1200" b="0" i="0">
                        <a:effectLst/>
                      </a:endParaRPr>
                    </a:p>
                  </a:txBody>
                  <a:tcPr marL="74935" marR="74935" marT="37467" marB="37467"/>
                </a:tc>
                <a:tc>
                  <a:txBody>
                    <a:bodyPr/>
                    <a:lstStyle/>
                    <a:p>
                      <a:pPr algn="l" rtl="0" fontAlgn="base"/>
                      <a:r>
                        <a:rPr lang="en-CA" sz="1200" b="0">
                          <a:effectLst/>
                        </a:rPr>
                        <a:t>3 </a:t>
                      </a:r>
                      <a:endParaRPr lang="en-CA" sz="1200" b="0" i="0">
                        <a:effectLst/>
                      </a:endParaRPr>
                    </a:p>
                  </a:txBody>
                  <a:tcPr marL="74935" marR="74935" marT="37467" marB="37467"/>
                </a:tc>
                <a:tc>
                  <a:txBody>
                    <a:bodyPr/>
                    <a:lstStyle/>
                    <a:p>
                      <a:pPr algn="l" rtl="0" fontAlgn="base"/>
                      <a:r>
                        <a:rPr lang="en-CA" sz="1200" b="0">
                          <a:effectLst/>
                        </a:rPr>
                        <a:t>1 </a:t>
                      </a:r>
                      <a:endParaRPr lang="en-CA" sz="1200" b="0" i="0">
                        <a:effectLst/>
                      </a:endParaRPr>
                    </a:p>
                  </a:txBody>
                  <a:tcPr marL="74935" marR="74935" marT="37467" marB="37467"/>
                </a:tc>
                <a:tc>
                  <a:txBody>
                    <a:bodyPr/>
                    <a:lstStyle/>
                    <a:p>
                      <a:pPr algn="l" rtl="0" fontAlgn="base"/>
                      <a:r>
                        <a:rPr lang="en-CA" sz="1200" b="0">
                          <a:effectLst/>
                        </a:rPr>
                        <a:t>2 </a:t>
                      </a:r>
                      <a:endParaRPr lang="en-CA" sz="1200" b="0" i="0">
                        <a:effectLst/>
                      </a:endParaRPr>
                    </a:p>
                  </a:txBody>
                  <a:tcPr marL="74935" marR="74935" marT="37467" marB="37467"/>
                </a:tc>
                <a:extLst>
                  <a:ext uri="{0D108BD9-81ED-4DB2-BD59-A6C34878D82A}">
                    <a16:rowId xmlns:a16="http://schemas.microsoft.com/office/drawing/2014/main" val="58686474"/>
                  </a:ext>
                </a:extLst>
              </a:tr>
              <a:tr h="329713">
                <a:tc>
                  <a:txBody>
                    <a:bodyPr/>
                    <a:lstStyle/>
                    <a:p>
                      <a:pPr algn="l" rtl="0" fontAlgn="base"/>
                      <a:r>
                        <a:rPr lang="en-CA" sz="1200" b="0">
                          <a:effectLst/>
                        </a:rPr>
                        <a:t>Is the internet required </a:t>
                      </a:r>
                      <a:endParaRPr lang="en-CA" sz="1200" b="0" i="0">
                        <a:effectLst/>
                      </a:endParaRPr>
                    </a:p>
                  </a:txBody>
                  <a:tcPr marL="74935" marR="74935" marT="37467" marB="37467"/>
                </a:tc>
                <a:tc>
                  <a:txBody>
                    <a:bodyPr/>
                    <a:lstStyle/>
                    <a:p>
                      <a:pPr algn="l" rtl="0" fontAlgn="base"/>
                      <a:r>
                        <a:rPr lang="en-CA" sz="1200" b="0">
                          <a:effectLst/>
                        </a:rPr>
                        <a:t>1 </a:t>
                      </a:r>
                      <a:endParaRPr lang="en-CA" sz="1200" b="0" i="0">
                        <a:effectLst/>
                      </a:endParaRPr>
                    </a:p>
                  </a:txBody>
                  <a:tcPr marL="74935" marR="74935" marT="37467" marB="37467"/>
                </a:tc>
                <a:tc>
                  <a:txBody>
                    <a:bodyPr/>
                    <a:lstStyle/>
                    <a:p>
                      <a:pPr algn="l" rtl="0" fontAlgn="base"/>
                      <a:r>
                        <a:rPr lang="en-CA" sz="1200" b="0" i="0">
                          <a:effectLst/>
                        </a:rPr>
                        <a:t>2</a:t>
                      </a:r>
                    </a:p>
                  </a:txBody>
                  <a:tcPr marL="74935" marR="74935" marT="37467" marB="37467"/>
                </a:tc>
                <a:tc>
                  <a:txBody>
                    <a:bodyPr/>
                    <a:lstStyle/>
                    <a:p>
                      <a:pPr algn="l" rtl="0" fontAlgn="base"/>
                      <a:r>
                        <a:rPr lang="en-CA" sz="1200" b="0" i="0">
                          <a:effectLst/>
                        </a:rPr>
                        <a:t>2</a:t>
                      </a:r>
                    </a:p>
                  </a:txBody>
                  <a:tcPr marL="74935" marR="74935" marT="37467" marB="37467"/>
                </a:tc>
                <a:tc>
                  <a:txBody>
                    <a:bodyPr/>
                    <a:lstStyle/>
                    <a:p>
                      <a:pPr algn="l" rtl="0" fontAlgn="base"/>
                      <a:r>
                        <a:rPr lang="en-CA" sz="1200" b="0" i="0">
                          <a:effectLst/>
                        </a:rPr>
                        <a:t>1</a:t>
                      </a:r>
                    </a:p>
                  </a:txBody>
                  <a:tcPr marL="74935" marR="74935" marT="37467" marB="37467"/>
                </a:tc>
                <a:extLst>
                  <a:ext uri="{0D108BD9-81ED-4DB2-BD59-A6C34878D82A}">
                    <a16:rowId xmlns:a16="http://schemas.microsoft.com/office/drawing/2014/main" val="1521392185"/>
                  </a:ext>
                </a:extLst>
              </a:tr>
              <a:tr h="329713">
                <a:tc>
                  <a:txBody>
                    <a:bodyPr/>
                    <a:lstStyle/>
                    <a:p>
                      <a:pPr algn="l" rtl="0" fontAlgn="base"/>
                      <a:r>
                        <a:rPr lang="en-CA" sz="1200" b="0">
                          <a:effectLst/>
                        </a:rPr>
                        <a:t>Type of VR experience </a:t>
                      </a:r>
                      <a:endParaRPr lang="en-CA" sz="1200" b="0" i="0">
                        <a:effectLst/>
                      </a:endParaRPr>
                    </a:p>
                  </a:txBody>
                  <a:tcPr marL="74935" marR="74935" marT="37467" marB="37467"/>
                </a:tc>
                <a:tc>
                  <a:txBody>
                    <a:bodyPr/>
                    <a:lstStyle/>
                    <a:p>
                      <a:pPr algn="l" rtl="0" fontAlgn="base"/>
                      <a:r>
                        <a:rPr lang="en-CA" sz="1200" b="0">
                          <a:effectLst/>
                        </a:rPr>
                        <a:t>3 </a:t>
                      </a:r>
                      <a:endParaRPr lang="en-CA" sz="1200" b="0" i="0">
                        <a:effectLst/>
                      </a:endParaRPr>
                    </a:p>
                  </a:txBody>
                  <a:tcPr marL="74935" marR="74935" marT="37467" marB="37467"/>
                </a:tc>
                <a:tc>
                  <a:txBody>
                    <a:bodyPr/>
                    <a:lstStyle/>
                    <a:p>
                      <a:pPr algn="l" rtl="0" fontAlgn="base"/>
                      <a:r>
                        <a:rPr lang="en-CA" sz="1200" b="0" i="0">
                          <a:effectLst/>
                        </a:rPr>
                        <a:t>3</a:t>
                      </a:r>
                    </a:p>
                  </a:txBody>
                  <a:tcPr marL="74935" marR="74935" marT="37467" marB="37467"/>
                </a:tc>
                <a:tc>
                  <a:txBody>
                    <a:bodyPr/>
                    <a:lstStyle/>
                    <a:p>
                      <a:pPr algn="l" rtl="0" fontAlgn="base"/>
                      <a:r>
                        <a:rPr lang="en-CA" sz="1200" b="0" i="0">
                          <a:effectLst/>
                        </a:rPr>
                        <a:t>2</a:t>
                      </a:r>
                    </a:p>
                  </a:txBody>
                  <a:tcPr marL="74935" marR="74935" marT="37467" marB="37467"/>
                </a:tc>
                <a:tc>
                  <a:txBody>
                    <a:bodyPr/>
                    <a:lstStyle/>
                    <a:p>
                      <a:pPr algn="l" rtl="0" fontAlgn="base"/>
                      <a:r>
                        <a:rPr lang="en-CA" sz="1200" b="0" i="0">
                          <a:effectLst/>
                        </a:rPr>
                        <a:t>2</a:t>
                      </a:r>
                    </a:p>
                  </a:txBody>
                  <a:tcPr marL="74935" marR="74935" marT="37467" marB="37467"/>
                </a:tc>
                <a:extLst>
                  <a:ext uri="{0D108BD9-81ED-4DB2-BD59-A6C34878D82A}">
                    <a16:rowId xmlns:a16="http://schemas.microsoft.com/office/drawing/2014/main" val="3770018382"/>
                  </a:ext>
                </a:extLst>
              </a:tr>
              <a:tr h="329713">
                <a:tc>
                  <a:txBody>
                    <a:bodyPr/>
                    <a:lstStyle/>
                    <a:p>
                      <a:pPr algn="r" rtl="0" fontAlgn="base"/>
                      <a:r>
                        <a:rPr lang="en-CA" sz="1200" b="0">
                          <a:effectLst/>
                        </a:rPr>
                        <a:t>Total </a:t>
                      </a:r>
                      <a:endParaRPr lang="en-CA" sz="1200" b="0" i="0">
                        <a:effectLst/>
                      </a:endParaRPr>
                    </a:p>
                  </a:txBody>
                  <a:tcPr marL="74935" marR="74935" marT="37467" marB="37467"/>
                </a:tc>
                <a:tc>
                  <a:txBody>
                    <a:bodyPr/>
                    <a:lstStyle/>
                    <a:p>
                      <a:pPr algn="r" rtl="0" fontAlgn="base"/>
                      <a:r>
                        <a:rPr lang="en-CA" sz="1200" b="0">
                          <a:effectLst/>
                        </a:rPr>
                        <a:t> </a:t>
                      </a:r>
                      <a:endParaRPr lang="en-CA" sz="1200" b="0" i="0">
                        <a:effectLst/>
                        <a:latin typeface="Times New Roman" panose="02020603050405020304" pitchFamily="18" charset="0"/>
                      </a:endParaRPr>
                    </a:p>
                  </a:txBody>
                  <a:tcPr marL="74935" marR="74935" marT="37467" marB="37467"/>
                </a:tc>
                <a:tc>
                  <a:txBody>
                    <a:bodyPr/>
                    <a:lstStyle/>
                    <a:p>
                      <a:pPr algn="r" rtl="0" fontAlgn="base"/>
                      <a:r>
                        <a:rPr lang="en-CA" sz="1200" b="1" i="0">
                          <a:effectLst/>
                        </a:rPr>
                        <a:t>56</a:t>
                      </a:r>
                    </a:p>
                  </a:txBody>
                  <a:tcPr marL="74935" marR="74935" marT="37467" marB="37467">
                    <a:solidFill>
                      <a:srgbClr val="00B050"/>
                    </a:solidFill>
                  </a:tcPr>
                </a:tc>
                <a:tc>
                  <a:txBody>
                    <a:bodyPr/>
                    <a:lstStyle/>
                    <a:p>
                      <a:pPr algn="r" rtl="0" fontAlgn="base"/>
                      <a:r>
                        <a:rPr lang="en-CA" sz="1200" b="1" i="0">
                          <a:effectLst/>
                        </a:rPr>
                        <a:t>38</a:t>
                      </a:r>
                    </a:p>
                  </a:txBody>
                  <a:tcPr marL="74935" marR="74935" marT="37467" marB="37467">
                    <a:solidFill>
                      <a:srgbClr val="0070C0"/>
                    </a:solidFill>
                  </a:tcPr>
                </a:tc>
                <a:tc>
                  <a:txBody>
                    <a:bodyPr/>
                    <a:lstStyle/>
                    <a:p>
                      <a:pPr algn="r" rtl="0" fontAlgn="base"/>
                      <a:r>
                        <a:rPr lang="en-CA" sz="1200" b="1" i="0">
                          <a:effectLst/>
                        </a:rPr>
                        <a:t>36</a:t>
                      </a:r>
                    </a:p>
                  </a:txBody>
                  <a:tcPr marL="74935" marR="74935" marT="37467" marB="37467">
                    <a:solidFill>
                      <a:schemeClr val="accent5"/>
                    </a:solidFill>
                  </a:tcPr>
                </a:tc>
                <a:extLst>
                  <a:ext uri="{0D108BD9-81ED-4DB2-BD59-A6C34878D82A}">
                    <a16:rowId xmlns:a16="http://schemas.microsoft.com/office/drawing/2014/main" val="524449659"/>
                  </a:ext>
                </a:extLst>
              </a:tr>
            </a:tbl>
          </a:graphicData>
        </a:graphic>
      </p:graphicFrame>
    </p:spTree>
    <p:extLst>
      <p:ext uri="{BB962C8B-B14F-4D97-AF65-F5344CB8AC3E}">
        <p14:creationId xmlns:p14="http://schemas.microsoft.com/office/powerpoint/2010/main" val="3229625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B9AC9-A3A1-426D-8B7C-1337ECB059C9}"/>
              </a:ext>
            </a:extLst>
          </p:cNvPr>
          <p:cNvSpPr>
            <a:spLocks noGrp="1"/>
          </p:cNvSpPr>
          <p:nvPr>
            <p:ph type="title"/>
          </p:nvPr>
        </p:nvSpPr>
        <p:spPr>
          <a:xfrm>
            <a:off x="1097280" y="286603"/>
            <a:ext cx="10058400" cy="767199"/>
          </a:xfrm>
        </p:spPr>
        <p:txBody>
          <a:bodyPr>
            <a:normAutofit/>
          </a:bodyPr>
          <a:lstStyle/>
          <a:p>
            <a:r>
              <a:rPr lang="en-CA"/>
              <a:t>Target Specifications</a:t>
            </a:r>
          </a:p>
        </p:txBody>
      </p:sp>
      <p:sp>
        <p:nvSpPr>
          <p:cNvPr id="7" name="Flowchart: Alternate Process 6">
            <a:extLst>
              <a:ext uri="{FF2B5EF4-FFF2-40B4-BE49-F238E27FC236}">
                <a16:creationId xmlns:a16="http://schemas.microsoft.com/office/drawing/2014/main" id="{7D1AEC05-BE45-4C97-B558-CDC8927C0BF6}"/>
              </a:ext>
            </a:extLst>
          </p:cNvPr>
          <p:cNvSpPr/>
          <p:nvPr/>
        </p:nvSpPr>
        <p:spPr>
          <a:xfrm>
            <a:off x="195944" y="195944"/>
            <a:ext cx="936000" cy="321814"/>
          </a:xfrm>
          <a:prstGeom prst="flowChartAlternateProcess">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a:t>EMPATHIZE</a:t>
            </a:r>
          </a:p>
        </p:txBody>
      </p:sp>
      <p:graphicFrame>
        <p:nvGraphicFramePr>
          <p:cNvPr id="10" name="Content Placeholder 9">
            <a:extLst>
              <a:ext uri="{FF2B5EF4-FFF2-40B4-BE49-F238E27FC236}">
                <a16:creationId xmlns:a16="http://schemas.microsoft.com/office/drawing/2014/main" id="{E973E58A-3EC8-408F-AA39-29E3C75ECBB4}"/>
              </a:ext>
            </a:extLst>
          </p:cNvPr>
          <p:cNvGraphicFramePr>
            <a:graphicFrameLocks noGrp="1"/>
          </p:cNvGraphicFramePr>
          <p:nvPr>
            <p:ph idx="1"/>
            <p:extLst>
              <p:ext uri="{D42A27DB-BD31-4B8C-83A1-F6EECF244321}">
                <p14:modId xmlns:p14="http://schemas.microsoft.com/office/powerpoint/2010/main" val="440705758"/>
              </p:ext>
            </p:extLst>
          </p:nvPr>
        </p:nvGraphicFramePr>
        <p:xfrm>
          <a:off x="784411" y="1395132"/>
          <a:ext cx="5171525" cy="4594914"/>
        </p:xfrm>
        <a:graphic>
          <a:graphicData uri="http://schemas.openxmlformats.org/drawingml/2006/table">
            <a:tbl>
              <a:tblPr firstRow="1" firstCol="1">
                <a:tableStyleId>{775DCB02-9BB8-47FD-8907-85C794F793BA}</a:tableStyleId>
              </a:tblPr>
              <a:tblGrid>
                <a:gridCol w="304541">
                  <a:extLst>
                    <a:ext uri="{9D8B030D-6E8A-4147-A177-3AD203B41FA5}">
                      <a16:colId xmlns:a16="http://schemas.microsoft.com/office/drawing/2014/main" val="3330557140"/>
                    </a:ext>
                  </a:extLst>
                </a:gridCol>
                <a:gridCol w="1661790">
                  <a:extLst>
                    <a:ext uri="{9D8B030D-6E8A-4147-A177-3AD203B41FA5}">
                      <a16:colId xmlns:a16="http://schemas.microsoft.com/office/drawing/2014/main" val="3662400"/>
                    </a:ext>
                  </a:extLst>
                </a:gridCol>
                <a:gridCol w="791643">
                  <a:extLst>
                    <a:ext uri="{9D8B030D-6E8A-4147-A177-3AD203B41FA5}">
                      <a16:colId xmlns:a16="http://schemas.microsoft.com/office/drawing/2014/main" val="1215534141"/>
                    </a:ext>
                  </a:extLst>
                </a:gridCol>
                <a:gridCol w="617236">
                  <a:extLst>
                    <a:ext uri="{9D8B030D-6E8A-4147-A177-3AD203B41FA5}">
                      <a16:colId xmlns:a16="http://schemas.microsoft.com/office/drawing/2014/main" val="910638768"/>
                    </a:ext>
                  </a:extLst>
                </a:gridCol>
                <a:gridCol w="593496">
                  <a:extLst>
                    <a:ext uri="{9D8B030D-6E8A-4147-A177-3AD203B41FA5}">
                      <a16:colId xmlns:a16="http://schemas.microsoft.com/office/drawing/2014/main" val="2168084107"/>
                    </a:ext>
                  </a:extLst>
                </a:gridCol>
                <a:gridCol w="1202819">
                  <a:extLst>
                    <a:ext uri="{9D8B030D-6E8A-4147-A177-3AD203B41FA5}">
                      <a16:colId xmlns:a16="http://schemas.microsoft.com/office/drawing/2014/main" val="2970468956"/>
                    </a:ext>
                  </a:extLst>
                </a:gridCol>
              </a:tblGrid>
              <a:tr h="629948">
                <a:tc>
                  <a:txBody>
                    <a:bodyPr/>
                    <a:lstStyle/>
                    <a:p>
                      <a:pPr algn="l" rtl="0" fontAlgn="base"/>
                      <a:endParaRPr lang="en-CA" sz="900" b="0" i="0">
                        <a:effectLst/>
                        <a:latin typeface="WordVisi_MSFontService"/>
                      </a:endParaRPr>
                    </a:p>
                  </a:txBody>
                  <a:tcPr marL="67609" marR="67609" marT="33804" marB="33804"/>
                </a:tc>
                <a:tc>
                  <a:txBody>
                    <a:bodyPr/>
                    <a:lstStyle/>
                    <a:p>
                      <a:pPr algn="l" rtl="0" fontAlgn="base"/>
                      <a:r>
                        <a:rPr lang="en-CA" sz="900" b="0">
                          <a:effectLst/>
                        </a:rPr>
                        <a:t>Design Specifications </a:t>
                      </a:r>
                      <a:endParaRPr lang="en-CA" sz="1400" b="0" i="0">
                        <a:effectLst/>
                      </a:endParaRPr>
                    </a:p>
                  </a:txBody>
                  <a:tcPr marL="67609" marR="67609" marT="33804" marB="33804"/>
                </a:tc>
                <a:tc>
                  <a:txBody>
                    <a:bodyPr/>
                    <a:lstStyle/>
                    <a:p>
                      <a:pPr algn="ctr" rtl="0" fontAlgn="base"/>
                      <a:r>
                        <a:rPr lang="en-CA" sz="900" b="0">
                          <a:effectLst/>
                        </a:rPr>
                        <a:t>Relation </a:t>
                      </a:r>
                      <a:br>
                        <a:rPr lang="en-CA" sz="900" b="0">
                          <a:effectLst/>
                        </a:rPr>
                      </a:br>
                      <a:r>
                        <a:rPr lang="en-CA" sz="900" b="0">
                          <a:effectLst/>
                        </a:rPr>
                        <a:t>(=, &lt; or &gt;) </a:t>
                      </a:r>
                      <a:endParaRPr lang="en-CA" sz="1400" b="0" i="0">
                        <a:effectLst/>
                      </a:endParaRPr>
                    </a:p>
                  </a:txBody>
                  <a:tcPr marL="67609" marR="67609" marT="33804" marB="33804"/>
                </a:tc>
                <a:tc>
                  <a:txBody>
                    <a:bodyPr/>
                    <a:lstStyle/>
                    <a:p>
                      <a:pPr algn="ctr" rtl="0" fontAlgn="base"/>
                      <a:r>
                        <a:rPr lang="en-CA" sz="900" b="0">
                          <a:effectLst/>
                        </a:rPr>
                        <a:t>Value </a:t>
                      </a:r>
                      <a:endParaRPr lang="en-CA" sz="1400" b="0" i="0">
                        <a:effectLst/>
                      </a:endParaRPr>
                    </a:p>
                  </a:txBody>
                  <a:tcPr marL="67609" marR="67609" marT="33804" marB="33804"/>
                </a:tc>
                <a:tc>
                  <a:txBody>
                    <a:bodyPr/>
                    <a:lstStyle/>
                    <a:p>
                      <a:pPr algn="l" rtl="0" fontAlgn="base"/>
                      <a:r>
                        <a:rPr lang="en-CA" sz="900" b="0">
                          <a:effectLst/>
                        </a:rPr>
                        <a:t>Units </a:t>
                      </a:r>
                      <a:endParaRPr lang="en-CA" sz="1400" b="0" i="0">
                        <a:effectLst/>
                      </a:endParaRPr>
                    </a:p>
                  </a:txBody>
                  <a:tcPr marL="67609" marR="67609" marT="33804" marB="33804"/>
                </a:tc>
                <a:tc>
                  <a:txBody>
                    <a:bodyPr/>
                    <a:lstStyle/>
                    <a:p>
                      <a:pPr algn="l" rtl="0" fontAlgn="base"/>
                      <a:r>
                        <a:rPr lang="en-CA" sz="900" b="0">
                          <a:effectLst/>
                        </a:rPr>
                        <a:t>Verification method </a:t>
                      </a:r>
                      <a:endParaRPr lang="en-CA" sz="1400" b="0" i="0">
                        <a:effectLst/>
                      </a:endParaRPr>
                    </a:p>
                  </a:txBody>
                  <a:tcPr marL="67609" marR="67609" marT="33804" marB="33804"/>
                </a:tc>
                <a:extLst>
                  <a:ext uri="{0D108BD9-81ED-4DB2-BD59-A6C34878D82A}">
                    <a16:rowId xmlns:a16="http://schemas.microsoft.com/office/drawing/2014/main" val="3607994937"/>
                  </a:ext>
                </a:extLst>
              </a:tr>
              <a:tr h="259390">
                <a:tc gridSpan="6">
                  <a:txBody>
                    <a:bodyPr/>
                    <a:lstStyle/>
                    <a:p>
                      <a:pPr algn="ctr" rtl="0" fontAlgn="base"/>
                      <a:r>
                        <a:rPr lang="en-CA" sz="1100" b="1">
                          <a:effectLst/>
                        </a:rPr>
                        <a:t>Functional Requirements</a:t>
                      </a:r>
                      <a:r>
                        <a:rPr lang="en-CA" sz="1100" b="0">
                          <a:effectLst/>
                        </a:rPr>
                        <a:t> </a:t>
                      </a:r>
                    </a:p>
                  </a:txBody>
                  <a:tcPr marL="67609" marR="67609" marT="33804" marB="33804" anchor="ctr"/>
                </a:tc>
                <a:tc hMerge="1">
                  <a:txBody>
                    <a:bodyPr/>
                    <a:lstStyle/>
                    <a:p>
                      <a:pPr algn="l" rtl="0" fontAlgn="base"/>
                      <a:r>
                        <a:rPr lang="en-CA" sz="900" b="1">
                          <a:effectLst/>
                        </a:rPr>
                        <a:t>Functional Requirements</a:t>
                      </a:r>
                      <a:r>
                        <a:rPr lang="en-CA" sz="900" b="0">
                          <a:effectLst/>
                        </a:rPr>
                        <a:t> </a:t>
                      </a:r>
                      <a:endParaRPr lang="en-CA" sz="1400" b="0" i="0">
                        <a:effectLst/>
                      </a:endParaRPr>
                    </a:p>
                  </a:txBody>
                  <a:tcPr marL="67609" marR="67609" marT="33804" marB="33804"/>
                </a:tc>
                <a:tc hMerge="1">
                  <a:txBody>
                    <a:bodyPr/>
                    <a:lstStyle/>
                    <a:p>
                      <a:pPr algn="l" rtl="0" fontAlgn="base"/>
                      <a:r>
                        <a:rPr lang="en-CA" sz="900" b="0">
                          <a:effectLst/>
                        </a:rPr>
                        <a:t> </a:t>
                      </a:r>
                      <a:endParaRPr lang="en-CA" sz="900" b="0" i="0">
                        <a:effectLst/>
                        <a:latin typeface="WordVisi_MSFontService"/>
                      </a:endParaRPr>
                    </a:p>
                  </a:txBody>
                  <a:tcPr marL="67609" marR="67609" marT="33804" marB="33804"/>
                </a:tc>
                <a:tc hMerge="1">
                  <a:txBody>
                    <a:bodyPr/>
                    <a:lstStyle/>
                    <a:p>
                      <a:pPr algn="l" rtl="0" fontAlgn="base"/>
                      <a:r>
                        <a:rPr lang="en-CA" sz="900" b="0">
                          <a:effectLst/>
                        </a:rPr>
                        <a:t> </a:t>
                      </a:r>
                      <a:endParaRPr lang="en-CA" sz="900" b="0" i="0">
                        <a:effectLst/>
                        <a:latin typeface="WordVisi_MSFontService"/>
                      </a:endParaRPr>
                    </a:p>
                  </a:txBody>
                  <a:tcPr marL="67609" marR="67609" marT="33804" marB="33804"/>
                </a:tc>
                <a:tc hMerge="1">
                  <a:txBody>
                    <a:bodyPr/>
                    <a:lstStyle/>
                    <a:p>
                      <a:pPr algn="l" rtl="0" fontAlgn="base"/>
                      <a:r>
                        <a:rPr lang="en-CA" sz="900" b="0">
                          <a:effectLst/>
                        </a:rPr>
                        <a:t> </a:t>
                      </a:r>
                      <a:endParaRPr lang="en-CA" sz="900" b="0" i="0">
                        <a:effectLst/>
                        <a:latin typeface="WordVisi_MSFontService"/>
                      </a:endParaRPr>
                    </a:p>
                  </a:txBody>
                  <a:tcPr marL="67609" marR="67609" marT="33804" marB="33804"/>
                </a:tc>
                <a:tc hMerge="1">
                  <a:txBody>
                    <a:bodyPr/>
                    <a:lstStyle/>
                    <a:p>
                      <a:pPr algn="l" rtl="0" fontAlgn="base"/>
                      <a:r>
                        <a:rPr lang="en-CA" sz="900" b="0">
                          <a:effectLst/>
                        </a:rPr>
                        <a:t> </a:t>
                      </a:r>
                      <a:endParaRPr lang="en-CA" sz="900" b="0" i="0">
                        <a:effectLst/>
                        <a:latin typeface="WordVisi_MSFontService"/>
                      </a:endParaRPr>
                    </a:p>
                  </a:txBody>
                  <a:tcPr marL="67609" marR="67609" marT="33804" marB="33804"/>
                </a:tc>
                <a:extLst>
                  <a:ext uri="{0D108BD9-81ED-4DB2-BD59-A6C34878D82A}">
                    <a16:rowId xmlns:a16="http://schemas.microsoft.com/office/drawing/2014/main" val="1468645714"/>
                  </a:ext>
                </a:extLst>
              </a:tr>
              <a:tr h="222334">
                <a:tc>
                  <a:txBody>
                    <a:bodyPr/>
                    <a:lstStyle/>
                    <a:p>
                      <a:pPr algn="l" rtl="0" fontAlgn="base"/>
                      <a:r>
                        <a:rPr lang="en-CA" sz="900" b="0">
                          <a:effectLst/>
                        </a:rPr>
                        <a:t>1 </a:t>
                      </a:r>
                      <a:endParaRPr lang="en-CA" sz="1400" b="0" i="0">
                        <a:effectLst/>
                      </a:endParaRPr>
                    </a:p>
                  </a:txBody>
                  <a:tcPr marL="67609" marR="67609" marT="33804" marB="33804"/>
                </a:tc>
                <a:tc>
                  <a:txBody>
                    <a:bodyPr/>
                    <a:lstStyle/>
                    <a:p>
                      <a:pPr algn="l" rtl="0" fontAlgn="base"/>
                      <a:r>
                        <a:rPr lang="en-CA" sz="900" b="0">
                          <a:effectLst/>
                        </a:rPr>
                        <a:t>User interactive  </a:t>
                      </a:r>
                      <a:endParaRPr lang="en-CA" sz="1400" b="0" i="0">
                        <a:effectLst/>
                      </a:endParaRPr>
                    </a:p>
                  </a:txBody>
                  <a:tcPr marL="67609" marR="67609" marT="33804" marB="33804"/>
                </a:tc>
                <a:tc>
                  <a:txBody>
                    <a:bodyPr/>
                    <a:lstStyle/>
                    <a:p>
                      <a:pPr algn="ctr" rtl="0" fontAlgn="base"/>
                      <a:r>
                        <a:rPr lang="en-CA" sz="900" b="0">
                          <a:effectLst/>
                        </a:rPr>
                        <a:t>= </a:t>
                      </a:r>
                      <a:endParaRPr lang="en-CA" sz="1400" b="0" i="0">
                        <a:effectLst/>
                      </a:endParaRPr>
                    </a:p>
                  </a:txBody>
                  <a:tcPr marL="67609" marR="67609" marT="33804" marB="33804"/>
                </a:tc>
                <a:tc>
                  <a:txBody>
                    <a:bodyPr/>
                    <a:lstStyle/>
                    <a:p>
                      <a:pPr algn="l" rtl="0" fontAlgn="base"/>
                      <a:r>
                        <a:rPr lang="en-CA" sz="900" b="0">
                          <a:effectLst/>
                        </a:rPr>
                        <a:t>yes </a:t>
                      </a:r>
                      <a:endParaRPr lang="en-CA" sz="1400" b="0" i="0">
                        <a:effectLst/>
                      </a:endParaRPr>
                    </a:p>
                  </a:txBody>
                  <a:tcPr marL="67609" marR="67609" marT="33804" marB="33804"/>
                </a:tc>
                <a:tc>
                  <a:txBody>
                    <a:bodyPr/>
                    <a:lstStyle/>
                    <a:p>
                      <a:pPr algn="l" rtl="0" fontAlgn="base"/>
                      <a:r>
                        <a:rPr lang="en-CA" sz="900" b="0">
                          <a:effectLst/>
                        </a:rPr>
                        <a:t>N/A </a:t>
                      </a:r>
                      <a:endParaRPr lang="en-CA" sz="1400" b="0" i="0">
                        <a:effectLst/>
                      </a:endParaRPr>
                    </a:p>
                  </a:txBody>
                  <a:tcPr marL="67609" marR="67609" marT="33804" marB="33804"/>
                </a:tc>
                <a:tc>
                  <a:txBody>
                    <a:bodyPr/>
                    <a:lstStyle/>
                    <a:p>
                      <a:pPr algn="l" rtl="0" fontAlgn="base"/>
                      <a:r>
                        <a:rPr lang="en-CA" sz="900" b="0">
                          <a:effectLst/>
                        </a:rPr>
                        <a:t>Test </a:t>
                      </a:r>
                      <a:endParaRPr lang="en-CA" sz="1400" b="0" i="0">
                        <a:effectLst/>
                      </a:endParaRPr>
                    </a:p>
                  </a:txBody>
                  <a:tcPr marL="67609" marR="67609" marT="33804" marB="33804"/>
                </a:tc>
                <a:extLst>
                  <a:ext uri="{0D108BD9-81ED-4DB2-BD59-A6C34878D82A}">
                    <a16:rowId xmlns:a16="http://schemas.microsoft.com/office/drawing/2014/main" val="175987102"/>
                  </a:ext>
                </a:extLst>
              </a:tr>
              <a:tr h="518781">
                <a:tc>
                  <a:txBody>
                    <a:bodyPr/>
                    <a:lstStyle/>
                    <a:p>
                      <a:pPr algn="l" rtl="0" fontAlgn="base"/>
                      <a:r>
                        <a:rPr lang="en-CA" sz="900" b="0">
                          <a:effectLst/>
                        </a:rPr>
                        <a:t>2 </a:t>
                      </a:r>
                      <a:endParaRPr lang="en-CA" sz="1400" b="0" i="0">
                        <a:effectLst/>
                      </a:endParaRPr>
                    </a:p>
                  </a:txBody>
                  <a:tcPr marL="67609" marR="67609" marT="33804" marB="33804"/>
                </a:tc>
                <a:tc>
                  <a:txBody>
                    <a:bodyPr/>
                    <a:lstStyle/>
                    <a:p>
                      <a:pPr algn="l" rtl="0" fontAlgn="base"/>
                      <a:r>
                        <a:rPr lang="en-US" sz="900" b="0">
                          <a:effectLst/>
                        </a:rPr>
                        <a:t>Providing resources on how to be a good ally/supporter </a:t>
                      </a:r>
                      <a:endParaRPr lang="en-US" sz="1400" b="0" i="0">
                        <a:effectLst/>
                      </a:endParaRPr>
                    </a:p>
                  </a:txBody>
                  <a:tcPr marL="67609" marR="67609" marT="33804" marB="33804"/>
                </a:tc>
                <a:tc>
                  <a:txBody>
                    <a:bodyPr/>
                    <a:lstStyle/>
                    <a:p>
                      <a:pPr algn="ctr" rtl="0" fontAlgn="base"/>
                      <a:r>
                        <a:rPr lang="en-CA" sz="900" b="0">
                          <a:effectLst/>
                        </a:rPr>
                        <a:t>= </a:t>
                      </a:r>
                      <a:endParaRPr lang="en-CA" sz="1400" b="0" i="0">
                        <a:effectLst/>
                      </a:endParaRPr>
                    </a:p>
                  </a:txBody>
                  <a:tcPr marL="67609" marR="67609" marT="33804" marB="33804"/>
                </a:tc>
                <a:tc>
                  <a:txBody>
                    <a:bodyPr/>
                    <a:lstStyle/>
                    <a:p>
                      <a:pPr algn="l" rtl="0" fontAlgn="base"/>
                      <a:r>
                        <a:rPr lang="en-CA" sz="900" b="0">
                          <a:effectLst/>
                        </a:rPr>
                        <a:t>yes </a:t>
                      </a:r>
                      <a:endParaRPr lang="en-CA" sz="1400" b="0" i="0">
                        <a:effectLst/>
                      </a:endParaRPr>
                    </a:p>
                  </a:txBody>
                  <a:tcPr marL="67609" marR="67609" marT="33804" marB="33804"/>
                </a:tc>
                <a:tc>
                  <a:txBody>
                    <a:bodyPr/>
                    <a:lstStyle/>
                    <a:p>
                      <a:pPr algn="l" rtl="0" fontAlgn="base"/>
                      <a:r>
                        <a:rPr lang="en-CA" sz="900" b="0">
                          <a:effectLst/>
                        </a:rPr>
                        <a:t>N/A </a:t>
                      </a:r>
                      <a:endParaRPr lang="en-CA" sz="1400" b="0" i="0">
                        <a:effectLst/>
                      </a:endParaRPr>
                    </a:p>
                  </a:txBody>
                  <a:tcPr marL="67609" marR="67609" marT="33804" marB="33804"/>
                </a:tc>
                <a:tc>
                  <a:txBody>
                    <a:bodyPr/>
                    <a:lstStyle/>
                    <a:p>
                      <a:pPr algn="l" rtl="0" fontAlgn="base"/>
                      <a:r>
                        <a:rPr lang="en-CA" sz="900" b="0">
                          <a:effectLst/>
                        </a:rPr>
                        <a:t>Test </a:t>
                      </a:r>
                      <a:endParaRPr lang="en-CA" sz="1400" b="0" i="0">
                        <a:effectLst/>
                      </a:endParaRPr>
                    </a:p>
                  </a:txBody>
                  <a:tcPr marL="67609" marR="67609" marT="33804" marB="33804"/>
                </a:tc>
                <a:extLst>
                  <a:ext uri="{0D108BD9-81ED-4DB2-BD59-A6C34878D82A}">
                    <a16:rowId xmlns:a16="http://schemas.microsoft.com/office/drawing/2014/main" val="3856866922"/>
                  </a:ext>
                </a:extLst>
              </a:tr>
              <a:tr h="518781">
                <a:tc>
                  <a:txBody>
                    <a:bodyPr/>
                    <a:lstStyle/>
                    <a:p>
                      <a:pPr algn="l" rtl="0" fontAlgn="base"/>
                      <a:r>
                        <a:rPr lang="en-CA" sz="900" b="0">
                          <a:effectLst/>
                        </a:rPr>
                        <a:t>3 </a:t>
                      </a:r>
                      <a:endParaRPr lang="en-CA" sz="1400" b="0" i="0">
                        <a:effectLst/>
                      </a:endParaRPr>
                    </a:p>
                  </a:txBody>
                  <a:tcPr marL="67609" marR="67609" marT="33804" marB="33804"/>
                </a:tc>
                <a:tc>
                  <a:txBody>
                    <a:bodyPr/>
                    <a:lstStyle/>
                    <a:p>
                      <a:pPr algn="l" rtl="0" fontAlgn="base"/>
                      <a:r>
                        <a:rPr lang="en-US" sz="900" b="0">
                          <a:effectLst/>
                        </a:rPr>
                        <a:t>Platform to connect with people in same marginalised groups </a:t>
                      </a:r>
                      <a:endParaRPr lang="en-US" sz="1400" b="0" i="0">
                        <a:effectLst/>
                      </a:endParaRPr>
                    </a:p>
                  </a:txBody>
                  <a:tcPr marL="67609" marR="67609" marT="33804" marB="33804"/>
                </a:tc>
                <a:tc>
                  <a:txBody>
                    <a:bodyPr/>
                    <a:lstStyle/>
                    <a:p>
                      <a:pPr algn="ctr" rtl="0" fontAlgn="base"/>
                      <a:r>
                        <a:rPr lang="en-CA" sz="900" b="0">
                          <a:effectLst/>
                        </a:rPr>
                        <a:t>= </a:t>
                      </a:r>
                      <a:endParaRPr lang="en-CA" sz="1400" b="0" i="0">
                        <a:effectLst/>
                      </a:endParaRPr>
                    </a:p>
                  </a:txBody>
                  <a:tcPr marL="67609" marR="67609" marT="33804" marB="33804"/>
                </a:tc>
                <a:tc>
                  <a:txBody>
                    <a:bodyPr/>
                    <a:lstStyle/>
                    <a:p>
                      <a:pPr algn="l" rtl="0" fontAlgn="base"/>
                      <a:r>
                        <a:rPr lang="en-CA" sz="900" b="0">
                          <a:effectLst/>
                        </a:rPr>
                        <a:t>yes </a:t>
                      </a:r>
                      <a:endParaRPr lang="en-CA" sz="1400" b="0" i="0">
                        <a:effectLst/>
                      </a:endParaRPr>
                    </a:p>
                  </a:txBody>
                  <a:tcPr marL="67609" marR="67609" marT="33804" marB="33804"/>
                </a:tc>
                <a:tc>
                  <a:txBody>
                    <a:bodyPr/>
                    <a:lstStyle/>
                    <a:p>
                      <a:pPr algn="l" rtl="0" fontAlgn="base"/>
                      <a:r>
                        <a:rPr lang="en-CA" sz="900" b="0">
                          <a:effectLst/>
                        </a:rPr>
                        <a:t>N/A </a:t>
                      </a:r>
                      <a:endParaRPr lang="en-CA" sz="1400" b="0" i="0">
                        <a:effectLst/>
                      </a:endParaRPr>
                    </a:p>
                  </a:txBody>
                  <a:tcPr marL="67609" marR="67609" marT="33804" marB="33804"/>
                </a:tc>
                <a:tc>
                  <a:txBody>
                    <a:bodyPr/>
                    <a:lstStyle/>
                    <a:p>
                      <a:pPr algn="l" rtl="0" fontAlgn="base"/>
                      <a:r>
                        <a:rPr lang="en-CA" sz="900" b="0">
                          <a:effectLst/>
                        </a:rPr>
                        <a:t>Test </a:t>
                      </a:r>
                      <a:endParaRPr lang="en-CA" sz="1400" b="0" i="0">
                        <a:effectLst/>
                      </a:endParaRPr>
                    </a:p>
                  </a:txBody>
                  <a:tcPr marL="67609" marR="67609" marT="33804" marB="33804"/>
                </a:tc>
                <a:extLst>
                  <a:ext uri="{0D108BD9-81ED-4DB2-BD59-A6C34878D82A}">
                    <a16:rowId xmlns:a16="http://schemas.microsoft.com/office/drawing/2014/main" val="2046091385"/>
                  </a:ext>
                </a:extLst>
              </a:tr>
              <a:tr h="518781">
                <a:tc>
                  <a:txBody>
                    <a:bodyPr/>
                    <a:lstStyle/>
                    <a:p>
                      <a:pPr algn="l" rtl="0" fontAlgn="base"/>
                      <a:r>
                        <a:rPr lang="en-CA" sz="900" b="0">
                          <a:effectLst/>
                        </a:rPr>
                        <a:t>4 </a:t>
                      </a:r>
                      <a:endParaRPr lang="en-CA" sz="1400" b="0" i="0">
                        <a:effectLst/>
                      </a:endParaRPr>
                    </a:p>
                  </a:txBody>
                  <a:tcPr marL="67609" marR="67609" marT="33804" marB="33804"/>
                </a:tc>
                <a:tc>
                  <a:txBody>
                    <a:bodyPr/>
                    <a:lstStyle/>
                    <a:p>
                      <a:pPr algn="l" rtl="0" fontAlgn="base"/>
                      <a:r>
                        <a:rPr lang="en-US" sz="900" b="0">
                          <a:effectLst/>
                        </a:rPr>
                        <a:t>Providing existing resources on how to deal with discrimination </a:t>
                      </a:r>
                      <a:endParaRPr lang="en-US" sz="1400" b="0" i="0">
                        <a:effectLst/>
                      </a:endParaRPr>
                    </a:p>
                  </a:txBody>
                  <a:tcPr marL="67609" marR="67609" marT="33804" marB="33804"/>
                </a:tc>
                <a:tc>
                  <a:txBody>
                    <a:bodyPr/>
                    <a:lstStyle/>
                    <a:p>
                      <a:pPr algn="ctr" rtl="0" fontAlgn="base"/>
                      <a:r>
                        <a:rPr lang="en-CA" sz="900" b="0">
                          <a:effectLst/>
                        </a:rPr>
                        <a:t>= </a:t>
                      </a:r>
                      <a:endParaRPr lang="en-CA" sz="1400" b="0" i="0">
                        <a:effectLst/>
                      </a:endParaRPr>
                    </a:p>
                  </a:txBody>
                  <a:tcPr marL="67609" marR="67609" marT="33804" marB="33804"/>
                </a:tc>
                <a:tc>
                  <a:txBody>
                    <a:bodyPr/>
                    <a:lstStyle/>
                    <a:p>
                      <a:pPr algn="l" rtl="0" fontAlgn="base"/>
                      <a:r>
                        <a:rPr lang="en-CA" sz="900" b="0">
                          <a:effectLst/>
                        </a:rPr>
                        <a:t>yes </a:t>
                      </a:r>
                      <a:endParaRPr lang="en-CA" sz="1400" b="0" i="0">
                        <a:effectLst/>
                      </a:endParaRPr>
                    </a:p>
                  </a:txBody>
                  <a:tcPr marL="67609" marR="67609" marT="33804" marB="33804"/>
                </a:tc>
                <a:tc>
                  <a:txBody>
                    <a:bodyPr/>
                    <a:lstStyle/>
                    <a:p>
                      <a:pPr algn="l" rtl="0" fontAlgn="base"/>
                      <a:r>
                        <a:rPr lang="en-CA" sz="900" b="0">
                          <a:effectLst/>
                        </a:rPr>
                        <a:t>N/A </a:t>
                      </a:r>
                      <a:endParaRPr lang="en-CA" sz="1400" b="0" i="0">
                        <a:effectLst/>
                      </a:endParaRPr>
                    </a:p>
                  </a:txBody>
                  <a:tcPr marL="67609" marR="67609" marT="33804" marB="33804"/>
                </a:tc>
                <a:tc>
                  <a:txBody>
                    <a:bodyPr/>
                    <a:lstStyle/>
                    <a:p>
                      <a:pPr algn="l" rtl="0" fontAlgn="base"/>
                      <a:r>
                        <a:rPr lang="en-CA" sz="900" b="0">
                          <a:effectLst/>
                        </a:rPr>
                        <a:t>Test </a:t>
                      </a:r>
                      <a:endParaRPr lang="en-CA" sz="1400" b="0" i="0">
                        <a:effectLst/>
                      </a:endParaRPr>
                    </a:p>
                  </a:txBody>
                  <a:tcPr marL="67609" marR="67609" marT="33804" marB="33804"/>
                </a:tc>
                <a:extLst>
                  <a:ext uri="{0D108BD9-81ED-4DB2-BD59-A6C34878D82A}">
                    <a16:rowId xmlns:a16="http://schemas.microsoft.com/office/drawing/2014/main" val="1535338740"/>
                  </a:ext>
                </a:extLst>
              </a:tr>
              <a:tr h="667004">
                <a:tc>
                  <a:txBody>
                    <a:bodyPr/>
                    <a:lstStyle/>
                    <a:p>
                      <a:pPr algn="l" rtl="0" fontAlgn="base"/>
                      <a:r>
                        <a:rPr lang="en-CA" sz="900" b="0">
                          <a:effectLst/>
                        </a:rPr>
                        <a:t>5 </a:t>
                      </a:r>
                      <a:endParaRPr lang="en-CA" sz="1400" b="0" i="0">
                        <a:effectLst/>
                      </a:endParaRPr>
                    </a:p>
                  </a:txBody>
                  <a:tcPr marL="67609" marR="67609" marT="33804" marB="33804"/>
                </a:tc>
                <a:tc>
                  <a:txBody>
                    <a:bodyPr/>
                    <a:lstStyle/>
                    <a:p>
                      <a:pPr algn="l" rtl="0" fontAlgn="base"/>
                      <a:r>
                        <a:rPr lang="en-US" sz="900" b="0">
                          <a:effectLst/>
                        </a:rPr>
                        <a:t>Showcasing diverse experiences and representation of marginalised groups </a:t>
                      </a:r>
                      <a:endParaRPr lang="en-US" sz="1400" b="0" i="0">
                        <a:effectLst/>
                      </a:endParaRPr>
                    </a:p>
                  </a:txBody>
                  <a:tcPr marL="67609" marR="67609" marT="33804" marB="33804"/>
                </a:tc>
                <a:tc>
                  <a:txBody>
                    <a:bodyPr/>
                    <a:lstStyle/>
                    <a:p>
                      <a:pPr algn="ctr" rtl="0" fontAlgn="base"/>
                      <a:r>
                        <a:rPr lang="en-CA" sz="900" b="0">
                          <a:effectLst/>
                        </a:rPr>
                        <a:t>= </a:t>
                      </a:r>
                      <a:endParaRPr lang="en-CA" sz="1400" b="0" i="0">
                        <a:effectLst/>
                      </a:endParaRPr>
                    </a:p>
                  </a:txBody>
                  <a:tcPr marL="67609" marR="67609" marT="33804" marB="33804"/>
                </a:tc>
                <a:tc>
                  <a:txBody>
                    <a:bodyPr/>
                    <a:lstStyle/>
                    <a:p>
                      <a:pPr algn="l" rtl="0" fontAlgn="base"/>
                      <a:r>
                        <a:rPr lang="en-CA" sz="900" b="0">
                          <a:effectLst/>
                        </a:rPr>
                        <a:t>yes </a:t>
                      </a:r>
                      <a:endParaRPr lang="en-CA" sz="1400" b="0" i="0">
                        <a:effectLst/>
                      </a:endParaRPr>
                    </a:p>
                  </a:txBody>
                  <a:tcPr marL="67609" marR="67609" marT="33804" marB="33804"/>
                </a:tc>
                <a:tc>
                  <a:txBody>
                    <a:bodyPr/>
                    <a:lstStyle/>
                    <a:p>
                      <a:pPr algn="l" rtl="0" fontAlgn="base"/>
                      <a:r>
                        <a:rPr lang="en-CA" sz="900" b="0">
                          <a:effectLst/>
                        </a:rPr>
                        <a:t>N/A </a:t>
                      </a:r>
                      <a:endParaRPr lang="en-CA" sz="1400" b="0" i="0">
                        <a:effectLst/>
                      </a:endParaRPr>
                    </a:p>
                  </a:txBody>
                  <a:tcPr marL="67609" marR="67609" marT="33804" marB="33804"/>
                </a:tc>
                <a:tc>
                  <a:txBody>
                    <a:bodyPr/>
                    <a:lstStyle/>
                    <a:p>
                      <a:pPr algn="l" rtl="0" fontAlgn="base"/>
                      <a:r>
                        <a:rPr lang="en-CA" sz="900" b="0">
                          <a:effectLst/>
                        </a:rPr>
                        <a:t>Test </a:t>
                      </a:r>
                      <a:endParaRPr lang="en-CA" sz="1400" b="0" i="0">
                        <a:effectLst/>
                      </a:endParaRPr>
                    </a:p>
                  </a:txBody>
                  <a:tcPr marL="67609" marR="67609" marT="33804" marB="33804"/>
                </a:tc>
                <a:extLst>
                  <a:ext uri="{0D108BD9-81ED-4DB2-BD59-A6C34878D82A}">
                    <a16:rowId xmlns:a16="http://schemas.microsoft.com/office/drawing/2014/main" val="1924231079"/>
                  </a:ext>
                </a:extLst>
              </a:tr>
              <a:tr h="815227">
                <a:tc>
                  <a:txBody>
                    <a:bodyPr/>
                    <a:lstStyle/>
                    <a:p>
                      <a:pPr algn="l" rtl="0" fontAlgn="base"/>
                      <a:r>
                        <a:rPr lang="en-CA" sz="900" b="0">
                          <a:effectLst/>
                        </a:rPr>
                        <a:t>6 </a:t>
                      </a:r>
                      <a:endParaRPr lang="en-CA" sz="1400" b="0" i="0">
                        <a:effectLst/>
                      </a:endParaRPr>
                    </a:p>
                  </a:txBody>
                  <a:tcPr marL="67609" marR="67609" marT="33804" marB="33804"/>
                </a:tc>
                <a:tc>
                  <a:txBody>
                    <a:bodyPr/>
                    <a:lstStyle/>
                    <a:p>
                      <a:pPr algn="l" rtl="0" fontAlgn="base"/>
                      <a:r>
                        <a:rPr lang="en-US" sz="900" b="0">
                          <a:effectLst/>
                        </a:rPr>
                        <a:t>Identifying starting point (previous EDI knowledge/levels of discrimination in the demographic area) </a:t>
                      </a:r>
                      <a:endParaRPr lang="en-US" sz="1400" b="0" i="0">
                        <a:effectLst/>
                      </a:endParaRPr>
                    </a:p>
                  </a:txBody>
                  <a:tcPr marL="67609" marR="67609" marT="33804" marB="33804"/>
                </a:tc>
                <a:tc>
                  <a:txBody>
                    <a:bodyPr/>
                    <a:lstStyle/>
                    <a:p>
                      <a:pPr algn="ctr" rtl="0" fontAlgn="base"/>
                      <a:r>
                        <a:rPr lang="en-CA" sz="900" b="0">
                          <a:effectLst/>
                        </a:rPr>
                        <a:t>= </a:t>
                      </a:r>
                      <a:endParaRPr lang="en-CA" sz="1400" b="0" i="0">
                        <a:effectLst/>
                      </a:endParaRPr>
                    </a:p>
                  </a:txBody>
                  <a:tcPr marL="67609" marR="67609" marT="33804" marB="33804"/>
                </a:tc>
                <a:tc>
                  <a:txBody>
                    <a:bodyPr/>
                    <a:lstStyle/>
                    <a:p>
                      <a:pPr algn="l" rtl="0" fontAlgn="base"/>
                      <a:r>
                        <a:rPr lang="en-CA" sz="900" b="0">
                          <a:effectLst/>
                        </a:rPr>
                        <a:t>yes </a:t>
                      </a:r>
                      <a:endParaRPr lang="en-CA" sz="1400" b="0" i="0">
                        <a:effectLst/>
                      </a:endParaRPr>
                    </a:p>
                  </a:txBody>
                  <a:tcPr marL="67609" marR="67609" marT="33804" marB="33804"/>
                </a:tc>
                <a:tc>
                  <a:txBody>
                    <a:bodyPr/>
                    <a:lstStyle/>
                    <a:p>
                      <a:pPr algn="l" rtl="0" fontAlgn="base"/>
                      <a:r>
                        <a:rPr lang="en-CA" sz="900" b="0">
                          <a:effectLst/>
                        </a:rPr>
                        <a:t>N/A </a:t>
                      </a:r>
                      <a:endParaRPr lang="en-CA" sz="1400" b="0" i="0">
                        <a:effectLst/>
                      </a:endParaRPr>
                    </a:p>
                  </a:txBody>
                  <a:tcPr marL="67609" marR="67609" marT="33804" marB="33804"/>
                </a:tc>
                <a:tc>
                  <a:txBody>
                    <a:bodyPr/>
                    <a:lstStyle/>
                    <a:p>
                      <a:pPr algn="l" rtl="0" fontAlgn="base"/>
                      <a:r>
                        <a:rPr lang="en-CA" sz="900" b="0">
                          <a:effectLst/>
                        </a:rPr>
                        <a:t>Test </a:t>
                      </a:r>
                      <a:endParaRPr lang="en-CA" sz="1400" b="0" i="0">
                        <a:effectLst/>
                      </a:endParaRPr>
                    </a:p>
                  </a:txBody>
                  <a:tcPr marL="67609" marR="67609" marT="33804" marB="33804"/>
                </a:tc>
                <a:extLst>
                  <a:ext uri="{0D108BD9-81ED-4DB2-BD59-A6C34878D82A}">
                    <a16:rowId xmlns:a16="http://schemas.microsoft.com/office/drawing/2014/main" val="2061175770"/>
                  </a:ext>
                </a:extLst>
              </a:tr>
              <a:tr h="222334">
                <a:tc>
                  <a:txBody>
                    <a:bodyPr/>
                    <a:lstStyle/>
                    <a:p>
                      <a:pPr algn="l" rtl="0" fontAlgn="base"/>
                      <a:r>
                        <a:rPr lang="en-CA" sz="900" b="0">
                          <a:effectLst/>
                        </a:rPr>
                        <a:t>7 </a:t>
                      </a:r>
                      <a:endParaRPr lang="en-CA" sz="1400" b="0" i="0">
                        <a:effectLst/>
                      </a:endParaRPr>
                    </a:p>
                  </a:txBody>
                  <a:tcPr marL="67609" marR="67609" marT="33804" marB="33804"/>
                </a:tc>
                <a:tc>
                  <a:txBody>
                    <a:bodyPr/>
                    <a:lstStyle/>
                    <a:p>
                      <a:pPr algn="l" rtl="0" fontAlgn="base"/>
                      <a:r>
                        <a:rPr lang="en-CA" sz="900" b="0">
                          <a:effectLst/>
                        </a:rPr>
                        <a:t>Support straps </a:t>
                      </a:r>
                      <a:endParaRPr lang="en-CA" sz="1400" b="0" i="0">
                        <a:effectLst/>
                      </a:endParaRPr>
                    </a:p>
                  </a:txBody>
                  <a:tcPr marL="67609" marR="67609" marT="33804" marB="33804"/>
                </a:tc>
                <a:tc>
                  <a:txBody>
                    <a:bodyPr/>
                    <a:lstStyle/>
                    <a:p>
                      <a:pPr algn="ctr" rtl="0" fontAlgn="base"/>
                      <a:r>
                        <a:rPr lang="en-CA" sz="900" b="0">
                          <a:effectLst/>
                        </a:rPr>
                        <a:t>= </a:t>
                      </a:r>
                      <a:endParaRPr lang="en-CA" sz="1400" b="0" i="0">
                        <a:effectLst/>
                      </a:endParaRPr>
                    </a:p>
                  </a:txBody>
                  <a:tcPr marL="67609" marR="67609" marT="33804" marB="33804"/>
                </a:tc>
                <a:tc>
                  <a:txBody>
                    <a:bodyPr/>
                    <a:lstStyle/>
                    <a:p>
                      <a:pPr algn="l" rtl="0" fontAlgn="base"/>
                      <a:r>
                        <a:rPr lang="en-CA" sz="900" b="0">
                          <a:effectLst/>
                        </a:rPr>
                        <a:t>yes </a:t>
                      </a:r>
                      <a:endParaRPr lang="en-CA" sz="1400" b="0" i="0">
                        <a:effectLst/>
                      </a:endParaRPr>
                    </a:p>
                  </a:txBody>
                  <a:tcPr marL="67609" marR="67609" marT="33804" marB="33804"/>
                </a:tc>
                <a:tc>
                  <a:txBody>
                    <a:bodyPr/>
                    <a:lstStyle/>
                    <a:p>
                      <a:pPr algn="l" rtl="0" fontAlgn="base"/>
                      <a:r>
                        <a:rPr lang="en-CA" sz="900" b="0">
                          <a:effectLst/>
                        </a:rPr>
                        <a:t>N/A </a:t>
                      </a:r>
                      <a:endParaRPr lang="en-CA" sz="1400" b="0" i="0">
                        <a:effectLst/>
                      </a:endParaRPr>
                    </a:p>
                  </a:txBody>
                  <a:tcPr marL="67609" marR="67609" marT="33804" marB="33804"/>
                </a:tc>
                <a:tc>
                  <a:txBody>
                    <a:bodyPr/>
                    <a:lstStyle/>
                    <a:p>
                      <a:pPr algn="l" rtl="0" fontAlgn="base"/>
                      <a:r>
                        <a:rPr lang="en-CA" sz="900" b="0">
                          <a:effectLst/>
                        </a:rPr>
                        <a:t>Test </a:t>
                      </a:r>
                      <a:endParaRPr lang="en-CA" sz="1400" b="0" i="0">
                        <a:effectLst/>
                      </a:endParaRPr>
                    </a:p>
                  </a:txBody>
                  <a:tcPr marL="67609" marR="67609" marT="33804" marB="33804"/>
                </a:tc>
                <a:extLst>
                  <a:ext uri="{0D108BD9-81ED-4DB2-BD59-A6C34878D82A}">
                    <a16:rowId xmlns:a16="http://schemas.microsoft.com/office/drawing/2014/main" val="760659025"/>
                  </a:ext>
                </a:extLst>
              </a:tr>
              <a:tr h="222334">
                <a:tc>
                  <a:txBody>
                    <a:bodyPr/>
                    <a:lstStyle/>
                    <a:p>
                      <a:pPr algn="l" rtl="0" fontAlgn="base"/>
                      <a:r>
                        <a:rPr lang="en-CA" sz="900" b="0">
                          <a:effectLst/>
                        </a:rPr>
                        <a:t>8 </a:t>
                      </a:r>
                      <a:endParaRPr lang="en-CA" sz="1400" b="0" i="0">
                        <a:effectLst/>
                      </a:endParaRPr>
                    </a:p>
                  </a:txBody>
                  <a:tcPr marL="67609" marR="67609" marT="33804" marB="33804"/>
                </a:tc>
                <a:tc>
                  <a:txBody>
                    <a:bodyPr/>
                    <a:lstStyle/>
                    <a:p>
                      <a:pPr algn="l" rtl="0" fontAlgn="base"/>
                      <a:r>
                        <a:rPr lang="en-CA" sz="900" b="0">
                          <a:effectLst/>
                        </a:rPr>
                        <a:t>Quick set-up time </a:t>
                      </a:r>
                      <a:endParaRPr lang="en-CA" sz="1400" b="0" i="0">
                        <a:effectLst/>
                      </a:endParaRPr>
                    </a:p>
                  </a:txBody>
                  <a:tcPr marL="67609" marR="67609" marT="33804" marB="33804"/>
                </a:tc>
                <a:tc>
                  <a:txBody>
                    <a:bodyPr/>
                    <a:lstStyle/>
                    <a:p>
                      <a:pPr algn="ctr" rtl="0" fontAlgn="base"/>
                      <a:r>
                        <a:rPr lang="en-CA" sz="900" b="0">
                          <a:effectLst/>
                        </a:rPr>
                        <a:t>&lt;= </a:t>
                      </a:r>
                      <a:endParaRPr lang="en-CA" sz="1400" b="0" i="0">
                        <a:effectLst/>
                      </a:endParaRPr>
                    </a:p>
                  </a:txBody>
                  <a:tcPr marL="67609" marR="67609" marT="33804" marB="33804"/>
                </a:tc>
                <a:tc>
                  <a:txBody>
                    <a:bodyPr/>
                    <a:lstStyle/>
                    <a:p>
                      <a:pPr algn="l" rtl="0" fontAlgn="base"/>
                      <a:r>
                        <a:rPr lang="en-CA" sz="900" b="0">
                          <a:effectLst/>
                        </a:rPr>
                        <a:t>2 </a:t>
                      </a:r>
                      <a:endParaRPr lang="en-CA" sz="1400" b="0" i="0">
                        <a:effectLst/>
                      </a:endParaRPr>
                    </a:p>
                  </a:txBody>
                  <a:tcPr marL="67609" marR="67609" marT="33804" marB="33804"/>
                </a:tc>
                <a:tc>
                  <a:txBody>
                    <a:bodyPr/>
                    <a:lstStyle/>
                    <a:p>
                      <a:pPr algn="l" rtl="0" fontAlgn="base"/>
                      <a:r>
                        <a:rPr lang="en-CA" sz="900" b="0">
                          <a:effectLst/>
                        </a:rPr>
                        <a:t>min </a:t>
                      </a:r>
                      <a:endParaRPr lang="en-CA" sz="1400" b="0" i="0">
                        <a:effectLst/>
                      </a:endParaRPr>
                    </a:p>
                  </a:txBody>
                  <a:tcPr marL="67609" marR="67609" marT="33804" marB="33804"/>
                </a:tc>
                <a:tc>
                  <a:txBody>
                    <a:bodyPr/>
                    <a:lstStyle/>
                    <a:p>
                      <a:pPr algn="l" rtl="0" fontAlgn="base"/>
                      <a:r>
                        <a:rPr lang="en-CA" sz="900" b="0">
                          <a:effectLst/>
                        </a:rPr>
                        <a:t>Test </a:t>
                      </a:r>
                      <a:endParaRPr lang="en-CA" sz="1400" b="0" i="0">
                        <a:effectLst/>
                      </a:endParaRPr>
                    </a:p>
                  </a:txBody>
                  <a:tcPr marL="67609" marR="67609" marT="33804" marB="33804"/>
                </a:tc>
                <a:extLst>
                  <a:ext uri="{0D108BD9-81ED-4DB2-BD59-A6C34878D82A}">
                    <a16:rowId xmlns:a16="http://schemas.microsoft.com/office/drawing/2014/main" val="2070442055"/>
                  </a:ext>
                </a:extLst>
              </a:tr>
            </a:tbl>
          </a:graphicData>
        </a:graphic>
      </p:graphicFrame>
      <p:graphicFrame>
        <p:nvGraphicFramePr>
          <p:cNvPr id="14" name="Table 13">
            <a:extLst>
              <a:ext uri="{FF2B5EF4-FFF2-40B4-BE49-F238E27FC236}">
                <a16:creationId xmlns:a16="http://schemas.microsoft.com/office/drawing/2014/main" id="{CC2F60EB-3307-4FCB-92E2-BE4B73A359B7}"/>
              </a:ext>
            </a:extLst>
          </p:cNvPr>
          <p:cNvGraphicFramePr>
            <a:graphicFrameLocks noGrp="1"/>
          </p:cNvGraphicFramePr>
          <p:nvPr>
            <p:extLst>
              <p:ext uri="{D42A27DB-BD31-4B8C-83A1-F6EECF244321}">
                <p14:modId xmlns:p14="http://schemas.microsoft.com/office/powerpoint/2010/main" val="4229052852"/>
              </p:ext>
            </p:extLst>
          </p:nvPr>
        </p:nvGraphicFramePr>
        <p:xfrm>
          <a:off x="6376147" y="941294"/>
          <a:ext cx="4523456" cy="2938882"/>
        </p:xfrm>
        <a:graphic>
          <a:graphicData uri="http://schemas.openxmlformats.org/drawingml/2006/table">
            <a:tbl>
              <a:tblPr firstRow="1" firstCol="1">
                <a:tableStyleId>{775DCB02-9BB8-47FD-8907-85C794F793BA}</a:tableStyleId>
              </a:tblPr>
              <a:tblGrid>
                <a:gridCol w="127623">
                  <a:extLst>
                    <a:ext uri="{9D8B030D-6E8A-4147-A177-3AD203B41FA5}">
                      <a16:colId xmlns:a16="http://schemas.microsoft.com/office/drawing/2014/main" val="1415799075"/>
                    </a:ext>
                  </a:extLst>
                </a:gridCol>
                <a:gridCol w="1647579">
                  <a:extLst>
                    <a:ext uri="{9D8B030D-6E8A-4147-A177-3AD203B41FA5}">
                      <a16:colId xmlns:a16="http://schemas.microsoft.com/office/drawing/2014/main" val="1005398425"/>
                    </a:ext>
                  </a:extLst>
                </a:gridCol>
                <a:gridCol w="611175">
                  <a:extLst>
                    <a:ext uri="{9D8B030D-6E8A-4147-A177-3AD203B41FA5}">
                      <a16:colId xmlns:a16="http://schemas.microsoft.com/office/drawing/2014/main" val="3753794958"/>
                    </a:ext>
                  </a:extLst>
                </a:gridCol>
                <a:gridCol w="966936">
                  <a:extLst>
                    <a:ext uri="{9D8B030D-6E8A-4147-A177-3AD203B41FA5}">
                      <a16:colId xmlns:a16="http://schemas.microsoft.com/office/drawing/2014/main" val="750398601"/>
                    </a:ext>
                  </a:extLst>
                </a:gridCol>
                <a:gridCol w="492589">
                  <a:extLst>
                    <a:ext uri="{9D8B030D-6E8A-4147-A177-3AD203B41FA5}">
                      <a16:colId xmlns:a16="http://schemas.microsoft.com/office/drawing/2014/main" val="888084406"/>
                    </a:ext>
                  </a:extLst>
                </a:gridCol>
                <a:gridCol w="677554">
                  <a:extLst>
                    <a:ext uri="{9D8B030D-6E8A-4147-A177-3AD203B41FA5}">
                      <a16:colId xmlns:a16="http://schemas.microsoft.com/office/drawing/2014/main" val="3490769337"/>
                    </a:ext>
                  </a:extLst>
                </a:gridCol>
              </a:tblGrid>
              <a:tr h="447221">
                <a:tc>
                  <a:txBody>
                    <a:bodyPr/>
                    <a:lstStyle/>
                    <a:p>
                      <a:pPr algn="ctr" rtl="0" fontAlgn="base"/>
                      <a:r>
                        <a:rPr lang="en-CA" sz="900" b="0">
                          <a:effectLst/>
                        </a:rPr>
                        <a:t> </a:t>
                      </a:r>
                      <a:endParaRPr lang="en-CA" sz="900" b="0" i="0">
                        <a:effectLst/>
                        <a:latin typeface="WordVisi_MSFontService"/>
                      </a:endParaRPr>
                    </a:p>
                  </a:txBody>
                  <a:tcPr marL="37831" marR="37831" marT="18916" marB="18916" anchor="ctr"/>
                </a:tc>
                <a:tc>
                  <a:txBody>
                    <a:bodyPr/>
                    <a:lstStyle/>
                    <a:p>
                      <a:pPr algn="ctr" rtl="0" fontAlgn="base"/>
                      <a:r>
                        <a:rPr lang="en-CA" sz="900" b="0">
                          <a:effectLst/>
                        </a:rPr>
                        <a:t>Design Specifications </a:t>
                      </a:r>
                      <a:endParaRPr lang="en-CA" sz="1050" b="0" i="0">
                        <a:effectLst/>
                      </a:endParaRPr>
                    </a:p>
                  </a:txBody>
                  <a:tcPr marL="37831" marR="37831" marT="18916" marB="18916" anchor="ctr"/>
                </a:tc>
                <a:tc>
                  <a:txBody>
                    <a:bodyPr/>
                    <a:lstStyle/>
                    <a:p>
                      <a:pPr algn="ctr" rtl="0" fontAlgn="base"/>
                      <a:r>
                        <a:rPr lang="en-CA" sz="900" b="0">
                          <a:effectLst/>
                        </a:rPr>
                        <a:t>Relation </a:t>
                      </a:r>
                      <a:br>
                        <a:rPr lang="en-CA" sz="900" b="0">
                          <a:effectLst/>
                        </a:rPr>
                      </a:br>
                      <a:r>
                        <a:rPr lang="en-CA" sz="900" b="0">
                          <a:effectLst/>
                        </a:rPr>
                        <a:t>(=, &lt; or &gt;) </a:t>
                      </a:r>
                      <a:endParaRPr lang="en-CA" sz="1050" b="0" i="0">
                        <a:effectLst/>
                      </a:endParaRPr>
                    </a:p>
                  </a:txBody>
                  <a:tcPr marL="37831" marR="37831" marT="18916" marB="18916" anchor="ctr"/>
                </a:tc>
                <a:tc>
                  <a:txBody>
                    <a:bodyPr/>
                    <a:lstStyle/>
                    <a:p>
                      <a:pPr algn="ctr" rtl="0" fontAlgn="base"/>
                      <a:r>
                        <a:rPr lang="en-CA" sz="900" b="0">
                          <a:effectLst/>
                        </a:rPr>
                        <a:t>Value </a:t>
                      </a:r>
                      <a:endParaRPr lang="en-CA" sz="1050" b="0" i="0">
                        <a:effectLst/>
                      </a:endParaRPr>
                    </a:p>
                  </a:txBody>
                  <a:tcPr marL="37831" marR="37831" marT="18916" marB="18916" anchor="ctr"/>
                </a:tc>
                <a:tc>
                  <a:txBody>
                    <a:bodyPr/>
                    <a:lstStyle/>
                    <a:p>
                      <a:pPr algn="ctr" rtl="0" fontAlgn="base"/>
                      <a:r>
                        <a:rPr lang="en-CA" sz="900" b="0">
                          <a:effectLst/>
                        </a:rPr>
                        <a:t>Units </a:t>
                      </a:r>
                      <a:endParaRPr lang="en-CA" sz="1050" b="0" i="0">
                        <a:effectLst/>
                      </a:endParaRPr>
                    </a:p>
                  </a:txBody>
                  <a:tcPr marL="37831" marR="37831" marT="18916" marB="18916" anchor="ctr"/>
                </a:tc>
                <a:tc>
                  <a:txBody>
                    <a:bodyPr/>
                    <a:lstStyle/>
                    <a:p>
                      <a:pPr algn="ctr" rtl="0" fontAlgn="base"/>
                      <a:r>
                        <a:rPr lang="en-CA" sz="900" b="0">
                          <a:effectLst/>
                        </a:rPr>
                        <a:t>Verification method </a:t>
                      </a:r>
                      <a:endParaRPr lang="en-CA" sz="1050" b="0" i="0">
                        <a:effectLst/>
                      </a:endParaRPr>
                    </a:p>
                  </a:txBody>
                  <a:tcPr marL="37831" marR="37831" marT="18916" marB="18916" anchor="ctr"/>
                </a:tc>
                <a:extLst>
                  <a:ext uri="{0D108BD9-81ED-4DB2-BD59-A6C34878D82A}">
                    <a16:rowId xmlns:a16="http://schemas.microsoft.com/office/drawing/2014/main" val="643238097"/>
                  </a:ext>
                </a:extLst>
              </a:tr>
              <a:tr h="303472">
                <a:tc gridSpan="6">
                  <a:txBody>
                    <a:bodyPr/>
                    <a:lstStyle/>
                    <a:p>
                      <a:pPr algn="ctr" rtl="0" fontAlgn="base"/>
                      <a:r>
                        <a:rPr lang="en-CA" sz="1100" b="0">
                          <a:effectLst/>
                        </a:rPr>
                        <a:t> </a:t>
                      </a:r>
                      <a:r>
                        <a:rPr lang="en-CA" sz="1100" b="1">
                          <a:effectLst/>
                        </a:rPr>
                        <a:t>Non-Functional Requirements</a:t>
                      </a:r>
                      <a:r>
                        <a:rPr lang="en-CA" sz="1100" b="0">
                          <a:effectLst/>
                        </a:rPr>
                        <a:t> </a:t>
                      </a:r>
                    </a:p>
                  </a:txBody>
                  <a:tcPr marL="37831" marR="37831" marT="18916" marB="18916" anchor="ctr"/>
                </a:tc>
                <a:tc hMerge="1">
                  <a:txBody>
                    <a:bodyPr/>
                    <a:lstStyle/>
                    <a:p>
                      <a:pPr algn="l" rtl="0" fontAlgn="base"/>
                      <a:r>
                        <a:rPr lang="en-CA" sz="900" b="1">
                          <a:effectLst/>
                        </a:rPr>
                        <a:t>Non-Functional Requirements</a:t>
                      </a:r>
                      <a:r>
                        <a:rPr lang="en-CA" sz="900" b="0">
                          <a:effectLst/>
                        </a:rPr>
                        <a:t> </a:t>
                      </a:r>
                      <a:endParaRPr lang="en-CA" sz="1050" b="0" i="0">
                        <a:effectLst/>
                      </a:endParaRPr>
                    </a:p>
                  </a:txBody>
                  <a:tcPr marL="37831" marR="37831" marT="18916" marB="18916"/>
                </a:tc>
                <a:tc hMerge="1">
                  <a:txBody>
                    <a:bodyPr/>
                    <a:lstStyle/>
                    <a:p>
                      <a:pPr algn="ctr" rtl="0" fontAlgn="base"/>
                      <a:r>
                        <a:rPr lang="en-CA" sz="900" b="0">
                          <a:effectLst/>
                        </a:rPr>
                        <a:t> </a:t>
                      </a:r>
                      <a:endParaRPr lang="en-CA" sz="900" b="0" i="0">
                        <a:effectLst/>
                        <a:latin typeface="WordVisi_MSFontService"/>
                      </a:endParaRPr>
                    </a:p>
                  </a:txBody>
                  <a:tcPr marL="37831" marR="37831" marT="18916" marB="18916"/>
                </a:tc>
                <a:tc hMerge="1">
                  <a:txBody>
                    <a:bodyPr/>
                    <a:lstStyle/>
                    <a:p>
                      <a:pPr algn="l" rtl="0" fontAlgn="base"/>
                      <a:r>
                        <a:rPr lang="en-CA" sz="900" b="0">
                          <a:effectLst/>
                        </a:rPr>
                        <a:t> </a:t>
                      </a:r>
                      <a:endParaRPr lang="en-CA" sz="900" b="0" i="0">
                        <a:effectLst/>
                        <a:latin typeface="WordVisi_MSFontService"/>
                      </a:endParaRPr>
                    </a:p>
                  </a:txBody>
                  <a:tcPr marL="37831" marR="37831" marT="18916" marB="18916"/>
                </a:tc>
                <a:tc hMerge="1">
                  <a:txBody>
                    <a:bodyPr/>
                    <a:lstStyle/>
                    <a:p>
                      <a:pPr algn="l" rtl="0" fontAlgn="base"/>
                      <a:r>
                        <a:rPr lang="en-CA" sz="900" b="0">
                          <a:effectLst/>
                        </a:rPr>
                        <a:t> </a:t>
                      </a:r>
                      <a:endParaRPr lang="en-CA" sz="900" b="0" i="0">
                        <a:effectLst/>
                        <a:latin typeface="WordVisi_MSFontService"/>
                      </a:endParaRPr>
                    </a:p>
                  </a:txBody>
                  <a:tcPr marL="37831" marR="37831" marT="18916" marB="18916"/>
                </a:tc>
                <a:tc hMerge="1">
                  <a:txBody>
                    <a:bodyPr/>
                    <a:lstStyle/>
                    <a:p>
                      <a:pPr algn="l" rtl="0" fontAlgn="base"/>
                      <a:r>
                        <a:rPr lang="en-CA" sz="900" b="0">
                          <a:effectLst/>
                        </a:rPr>
                        <a:t> </a:t>
                      </a:r>
                      <a:endParaRPr lang="en-CA" sz="900" b="0" i="0">
                        <a:effectLst/>
                        <a:latin typeface="WordVisi_MSFontService"/>
                      </a:endParaRPr>
                    </a:p>
                  </a:txBody>
                  <a:tcPr marL="37831" marR="37831" marT="18916" marB="18916"/>
                </a:tc>
                <a:extLst>
                  <a:ext uri="{0D108BD9-81ED-4DB2-BD59-A6C34878D82A}">
                    <a16:rowId xmlns:a16="http://schemas.microsoft.com/office/drawing/2014/main" val="329758511"/>
                  </a:ext>
                </a:extLst>
              </a:tr>
              <a:tr h="447221">
                <a:tc>
                  <a:txBody>
                    <a:bodyPr/>
                    <a:lstStyle/>
                    <a:p>
                      <a:pPr algn="ctr" rtl="0" fontAlgn="base"/>
                      <a:r>
                        <a:rPr lang="en-CA" sz="900" b="0">
                          <a:effectLst/>
                        </a:rPr>
                        <a:t>1 </a:t>
                      </a:r>
                      <a:endParaRPr lang="en-CA" sz="1050" b="0" i="0">
                        <a:effectLst/>
                      </a:endParaRPr>
                    </a:p>
                  </a:txBody>
                  <a:tcPr marL="37831" marR="37831" marT="18916" marB="18916" anchor="ctr"/>
                </a:tc>
                <a:tc>
                  <a:txBody>
                    <a:bodyPr/>
                    <a:lstStyle/>
                    <a:p>
                      <a:pPr algn="ctr" rtl="0" fontAlgn="base"/>
                      <a:r>
                        <a:rPr lang="en-CA" sz="900" b="0">
                          <a:effectLst/>
                        </a:rPr>
                        <a:t>Life of product </a:t>
                      </a:r>
                      <a:endParaRPr lang="en-CA" sz="1050" b="0" i="0">
                        <a:effectLst/>
                      </a:endParaRPr>
                    </a:p>
                  </a:txBody>
                  <a:tcPr marL="37831" marR="37831" marT="18916" marB="18916" anchor="ctr"/>
                </a:tc>
                <a:tc>
                  <a:txBody>
                    <a:bodyPr/>
                    <a:lstStyle/>
                    <a:p>
                      <a:pPr algn="ctr" rtl="0" fontAlgn="base"/>
                      <a:r>
                        <a:rPr lang="en-CA" sz="900" b="0">
                          <a:effectLst/>
                        </a:rPr>
                        <a:t>&gt;= </a:t>
                      </a:r>
                      <a:endParaRPr lang="en-CA" sz="1050" b="0" i="0">
                        <a:effectLst/>
                      </a:endParaRPr>
                    </a:p>
                  </a:txBody>
                  <a:tcPr marL="37831" marR="37831" marT="18916" marB="18916" anchor="ctr"/>
                </a:tc>
                <a:tc>
                  <a:txBody>
                    <a:bodyPr/>
                    <a:lstStyle/>
                    <a:p>
                      <a:pPr algn="ctr" rtl="0" fontAlgn="base"/>
                      <a:r>
                        <a:rPr lang="en-CA" sz="900" b="0">
                          <a:effectLst/>
                        </a:rPr>
                        <a:t>5 </a:t>
                      </a:r>
                      <a:endParaRPr lang="en-CA" sz="1050" b="0" i="0">
                        <a:effectLst/>
                      </a:endParaRPr>
                    </a:p>
                  </a:txBody>
                  <a:tcPr marL="37831" marR="37831" marT="18916" marB="18916" anchor="ctr"/>
                </a:tc>
                <a:tc>
                  <a:txBody>
                    <a:bodyPr/>
                    <a:lstStyle/>
                    <a:p>
                      <a:pPr algn="ctr" rtl="0" fontAlgn="base"/>
                      <a:r>
                        <a:rPr lang="en-CA" sz="900" b="0">
                          <a:effectLst/>
                        </a:rPr>
                        <a:t>years </a:t>
                      </a:r>
                      <a:endParaRPr lang="en-CA" sz="1050" b="0" i="0">
                        <a:effectLst/>
                      </a:endParaRPr>
                    </a:p>
                  </a:txBody>
                  <a:tcPr marL="37831" marR="37831" marT="18916" marB="18916" anchor="ctr"/>
                </a:tc>
                <a:tc>
                  <a:txBody>
                    <a:bodyPr/>
                    <a:lstStyle/>
                    <a:p>
                      <a:pPr algn="ctr" rtl="0" fontAlgn="base"/>
                      <a:r>
                        <a:rPr lang="en-CA" sz="900" b="0">
                          <a:effectLst/>
                        </a:rPr>
                        <a:t>Test </a:t>
                      </a:r>
                      <a:endParaRPr lang="en-CA" sz="1050" b="0" i="0">
                        <a:effectLst/>
                      </a:endParaRPr>
                    </a:p>
                  </a:txBody>
                  <a:tcPr marL="37831" marR="37831" marT="18916" marB="18916" anchor="ctr"/>
                </a:tc>
                <a:extLst>
                  <a:ext uri="{0D108BD9-81ED-4DB2-BD59-A6C34878D82A}">
                    <a16:rowId xmlns:a16="http://schemas.microsoft.com/office/drawing/2014/main" val="1715387697"/>
                  </a:ext>
                </a:extLst>
              </a:tr>
              <a:tr h="447221">
                <a:tc>
                  <a:txBody>
                    <a:bodyPr/>
                    <a:lstStyle/>
                    <a:p>
                      <a:pPr algn="ctr" rtl="0" fontAlgn="base"/>
                      <a:r>
                        <a:rPr lang="en-CA" sz="900" b="0">
                          <a:effectLst/>
                        </a:rPr>
                        <a:t>2 </a:t>
                      </a:r>
                      <a:endParaRPr lang="en-CA" sz="1050" b="0" i="0">
                        <a:effectLst/>
                      </a:endParaRPr>
                    </a:p>
                  </a:txBody>
                  <a:tcPr marL="37831" marR="37831" marT="18916" marB="18916" anchor="ctr"/>
                </a:tc>
                <a:tc>
                  <a:txBody>
                    <a:bodyPr/>
                    <a:lstStyle/>
                    <a:p>
                      <a:pPr algn="ctr" rtl="0" fontAlgn="base"/>
                      <a:r>
                        <a:rPr lang="en-CA" sz="900" b="0">
                          <a:effectLst/>
                        </a:rPr>
                        <a:t>Aesthetics </a:t>
                      </a:r>
                      <a:endParaRPr lang="en-CA" sz="1050" b="0" i="0">
                        <a:effectLst/>
                      </a:endParaRPr>
                    </a:p>
                  </a:txBody>
                  <a:tcPr marL="37831" marR="37831" marT="18916" marB="18916" anchor="ctr"/>
                </a:tc>
                <a:tc>
                  <a:txBody>
                    <a:bodyPr/>
                    <a:lstStyle/>
                    <a:p>
                      <a:pPr algn="ctr" rtl="0" fontAlgn="base"/>
                      <a:r>
                        <a:rPr lang="en-CA" sz="900" b="0">
                          <a:effectLst/>
                        </a:rPr>
                        <a:t>= </a:t>
                      </a:r>
                      <a:endParaRPr lang="en-CA" sz="1050" b="0" i="0">
                        <a:effectLst/>
                      </a:endParaRPr>
                    </a:p>
                  </a:txBody>
                  <a:tcPr marL="37831" marR="37831" marT="18916" marB="18916" anchor="ctr"/>
                </a:tc>
                <a:tc>
                  <a:txBody>
                    <a:bodyPr/>
                    <a:lstStyle/>
                    <a:p>
                      <a:pPr algn="ctr" rtl="0" fontAlgn="base"/>
                      <a:r>
                        <a:rPr lang="en-CA" sz="900" b="0">
                          <a:effectLst/>
                        </a:rPr>
                        <a:t>yes </a:t>
                      </a:r>
                      <a:endParaRPr lang="en-CA" sz="1050" b="0" i="0">
                        <a:effectLst/>
                      </a:endParaRPr>
                    </a:p>
                  </a:txBody>
                  <a:tcPr marL="37831" marR="37831" marT="18916" marB="18916" anchor="ctr"/>
                </a:tc>
                <a:tc>
                  <a:txBody>
                    <a:bodyPr/>
                    <a:lstStyle/>
                    <a:p>
                      <a:pPr algn="ctr" rtl="0" fontAlgn="base"/>
                      <a:r>
                        <a:rPr lang="en-CA" sz="900" b="0">
                          <a:effectLst/>
                        </a:rPr>
                        <a:t>N/A </a:t>
                      </a:r>
                      <a:endParaRPr lang="en-CA" sz="1050" b="0" i="0">
                        <a:effectLst/>
                      </a:endParaRPr>
                    </a:p>
                  </a:txBody>
                  <a:tcPr marL="37831" marR="37831" marT="18916" marB="18916" anchor="ctr"/>
                </a:tc>
                <a:tc>
                  <a:txBody>
                    <a:bodyPr/>
                    <a:lstStyle/>
                    <a:p>
                      <a:pPr algn="ctr" rtl="0" fontAlgn="base"/>
                      <a:r>
                        <a:rPr lang="en-CA" sz="900" b="0">
                          <a:effectLst/>
                        </a:rPr>
                        <a:t>Test </a:t>
                      </a:r>
                      <a:endParaRPr lang="en-CA" sz="1050" b="0" i="0">
                        <a:effectLst/>
                      </a:endParaRPr>
                    </a:p>
                  </a:txBody>
                  <a:tcPr marL="37831" marR="37831" marT="18916" marB="18916" anchor="ctr"/>
                </a:tc>
                <a:extLst>
                  <a:ext uri="{0D108BD9-81ED-4DB2-BD59-A6C34878D82A}">
                    <a16:rowId xmlns:a16="http://schemas.microsoft.com/office/drawing/2014/main" val="3891753020"/>
                  </a:ext>
                </a:extLst>
              </a:tr>
              <a:tr h="431249">
                <a:tc>
                  <a:txBody>
                    <a:bodyPr/>
                    <a:lstStyle/>
                    <a:p>
                      <a:pPr algn="ctr" rtl="0" fontAlgn="base"/>
                      <a:r>
                        <a:rPr lang="en-CA" sz="900" b="0">
                          <a:effectLst/>
                        </a:rPr>
                        <a:t>3 </a:t>
                      </a:r>
                      <a:endParaRPr lang="en-CA" sz="1050" b="0" i="0">
                        <a:effectLst/>
                      </a:endParaRPr>
                    </a:p>
                  </a:txBody>
                  <a:tcPr marL="37831" marR="37831" marT="18916" marB="18916" anchor="ctr"/>
                </a:tc>
                <a:tc>
                  <a:txBody>
                    <a:bodyPr/>
                    <a:lstStyle/>
                    <a:p>
                      <a:pPr algn="ctr" rtl="0" fontAlgn="base"/>
                      <a:r>
                        <a:rPr lang="en-CA" sz="900" b="0">
                          <a:effectLst/>
                        </a:rPr>
                        <a:t>Reliability </a:t>
                      </a:r>
                      <a:endParaRPr lang="en-CA" sz="1050" b="0">
                        <a:effectLst/>
                      </a:endParaRPr>
                    </a:p>
                    <a:p>
                      <a:pPr algn="ctr" rtl="0" fontAlgn="base"/>
                      <a:r>
                        <a:rPr lang="en-CA" sz="900" b="0">
                          <a:effectLst/>
                        </a:rPr>
                        <a:t> </a:t>
                      </a:r>
                      <a:endParaRPr lang="en-CA" sz="1050" b="0" i="0">
                        <a:effectLst/>
                      </a:endParaRPr>
                    </a:p>
                  </a:txBody>
                  <a:tcPr marL="37831" marR="37831" marT="18916" marB="18916" anchor="ctr"/>
                </a:tc>
                <a:tc>
                  <a:txBody>
                    <a:bodyPr/>
                    <a:lstStyle/>
                    <a:p>
                      <a:pPr algn="ctr" rtl="0" fontAlgn="base"/>
                      <a:r>
                        <a:rPr lang="en-CA" sz="900" b="0">
                          <a:effectLst/>
                        </a:rPr>
                        <a:t>= </a:t>
                      </a:r>
                      <a:endParaRPr lang="en-CA" sz="1050" b="0" i="0">
                        <a:effectLst/>
                      </a:endParaRPr>
                    </a:p>
                  </a:txBody>
                  <a:tcPr marL="37831" marR="37831" marT="18916" marB="18916" anchor="ctr"/>
                </a:tc>
                <a:tc>
                  <a:txBody>
                    <a:bodyPr/>
                    <a:lstStyle/>
                    <a:p>
                      <a:pPr algn="ctr" rtl="0" fontAlgn="base"/>
                      <a:r>
                        <a:rPr lang="en-CA" sz="900" b="0">
                          <a:effectLst/>
                        </a:rPr>
                        <a:t>yes </a:t>
                      </a:r>
                      <a:endParaRPr lang="en-CA" sz="1050" b="0" i="0">
                        <a:effectLst/>
                      </a:endParaRPr>
                    </a:p>
                  </a:txBody>
                  <a:tcPr marL="37831" marR="37831" marT="18916" marB="18916" anchor="ctr"/>
                </a:tc>
                <a:tc>
                  <a:txBody>
                    <a:bodyPr/>
                    <a:lstStyle/>
                    <a:p>
                      <a:pPr algn="ctr" rtl="0" fontAlgn="base"/>
                      <a:r>
                        <a:rPr lang="en-CA" sz="900" b="0">
                          <a:effectLst/>
                        </a:rPr>
                        <a:t>N/A </a:t>
                      </a:r>
                      <a:endParaRPr lang="en-CA" sz="1050" b="0" i="0">
                        <a:effectLst/>
                      </a:endParaRPr>
                    </a:p>
                  </a:txBody>
                  <a:tcPr marL="37831" marR="37831" marT="18916" marB="18916" anchor="ctr"/>
                </a:tc>
                <a:tc>
                  <a:txBody>
                    <a:bodyPr/>
                    <a:lstStyle/>
                    <a:p>
                      <a:pPr algn="ctr" rtl="0" fontAlgn="base"/>
                      <a:r>
                        <a:rPr lang="en-CA" sz="900" b="0">
                          <a:effectLst/>
                        </a:rPr>
                        <a:t>Test </a:t>
                      </a:r>
                      <a:endParaRPr lang="en-CA" sz="1050" b="0" i="0">
                        <a:effectLst/>
                      </a:endParaRPr>
                    </a:p>
                  </a:txBody>
                  <a:tcPr marL="37831" marR="37831" marT="18916" marB="18916" anchor="ctr"/>
                </a:tc>
                <a:extLst>
                  <a:ext uri="{0D108BD9-81ED-4DB2-BD59-A6C34878D82A}">
                    <a16:rowId xmlns:a16="http://schemas.microsoft.com/office/drawing/2014/main" val="1637781845"/>
                  </a:ext>
                </a:extLst>
              </a:tr>
              <a:tr h="431249">
                <a:tc>
                  <a:txBody>
                    <a:bodyPr/>
                    <a:lstStyle/>
                    <a:p>
                      <a:pPr algn="ctr" rtl="0" fontAlgn="base"/>
                      <a:r>
                        <a:rPr lang="en-CA" sz="900" b="0">
                          <a:effectLst/>
                        </a:rPr>
                        <a:t>4 </a:t>
                      </a:r>
                      <a:endParaRPr lang="en-CA" sz="1050" b="0" i="0">
                        <a:effectLst/>
                      </a:endParaRPr>
                    </a:p>
                  </a:txBody>
                  <a:tcPr marL="37831" marR="37831" marT="18916" marB="18916" anchor="ctr"/>
                </a:tc>
                <a:tc>
                  <a:txBody>
                    <a:bodyPr/>
                    <a:lstStyle/>
                    <a:p>
                      <a:pPr algn="ctr" rtl="0" fontAlgn="base"/>
                      <a:r>
                        <a:rPr lang="en-CA" sz="900" b="0">
                          <a:effectLst/>
                        </a:rPr>
                        <a:t>Steadiness </a:t>
                      </a:r>
                      <a:endParaRPr lang="en-CA" sz="1050" b="0" i="0">
                        <a:effectLst/>
                      </a:endParaRPr>
                    </a:p>
                  </a:txBody>
                  <a:tcPr marL="37831" marR="37831" marT="18916" marB="18916" anchor="ctr"/>
                </a:tc>
                <a:tc>
                  <a:txBody>
                    <a:bodyPr/>
                    <a:lstStyle/>
                    <a:p>
                      <a:pPr algn="ctr" rtl="0" fontAlgn="base"/>
                      <a:r>
                        <a:rPr lang="en-CA" sz="900" b="0">
                          <a:effectLst/>
                        </a:rPr>
                        <a:t>= </a:t>
                      </a:r>
                      <a:endParaRPr lang="en-CA" sz="1050" b="0" i="0">
                        <a:effectLst/>
                      </a:endParaRPr>
                    </a:p>
                  </a:txBody>
                  <a:tcPr marL="37831" marR="37831" marT="18916" marB="18916" anchor="ctr"/>
                </a:tc>
                <a:tc>
                  <a:txBody>
                    <a:bodyPr/>
                    <a:lstStyle/>
                    <a:p>
                      <a:pPr algn="ctr" rtl="0" fontAlgn="base"/>
                      <a:r>
                        <a:rPr lang="en-CA" sz="900" b="0">
                          <a:effectLst/>
                        </a:rPr>
                        <a:t>yes </a:t>
                      </a:r>
                      <a:endParaRPr lang="en-CA" sz="1050" b="0" i="0">
                        <a:effectLst/>
                      </a:endParaRPr>
                    </a:p>
                  </a:txBody>
                  <a:tcPr marL="37831" marR="37831" marT="18916" marB="18916" anchor="ctr"/>
                </a:tc>
                <a:tc>
                  <a:txBody>
                    <a:bodyPr/>
                    <a:lstStyle/>
                    <a:p>
                      <a:pPr algn="ctr" rtl="0" fontAlgn="base"/>
                      <a:r>
                        <a:rPr lang="en-CA" sz="900" b="0">
                          <a:effectLst/>
                        </a:rPr>
                        <a:t>N/A </a:t>
                      </a:r>
                      <a:endParaRPr lang="en-CA" sz="1050" b="0" i="0">
                        <a:effectLst/>
                      </a:endParaRPr>
                    </a:p>
                  </a:txBody>
                  <a:tcPr marL="37831" marR="37831" marT="18916" marB="18916" anchor="ctr"/>
                </a:tc>
                <a:tc>
                  <a:txBody>
                    <a:bodyPr/>
                    <a:lstStyle/>
                    <a:p>
                      <a:pPr algn="ctr" rtl="0" fontAlgn="base"/>
                      <a:r>
                        <a:rPr lang="en-CA" sz="900" b="0">
                          <a:effectLst/>
                        </a:rPr>
                        <a:t>Test </a:t>
                      </a:r>
                      <a:endParaRPr lang="en-CA" sz="1050" b="0" i="0">
                        <a:effectLst/>
                      </a:endParaRPr>
                    </a:p>
                  </a:txBody>
                  <a:tcPr marL="37831" marR="37831" marT="18916" marB="18916" anchor="ctr"/>
                </a:tc>
                <a:extLst>
                  <a:ext uri="{0D108BD9-81ED-4DB2-BD59-A6C34878D82A}">
                    <a16:rowId xmlns:a16="http://schemas.microsoft.com/office/drawing/2014/main" val="2292406043"/>
                  </a:ext>
                </a:extLst>
              </a:tr>
              <a:tr h="431249">
                <a:tc>
                  <a:txBody>
                    <a:bodyPr/>
                    <a:lstStyle/>
                    <a:p>
                      <a:pPr algn="ctr" rtl="0" fontAlgn="base"/>
                      <a:r>
                        <a:rPr lang="en-CA" sz="900" b="0">
                          <a:effectLst/>
                        </a:rPr>
                        <a:t>5 </a:t>
                      </a:r>
                      <a:endParaRPr lang="en-CA" sz="1050" b="0" i="0">
                        <a:effectLst/>
                      </a:endParaRPr>
                    </a:p>
                  </a:txBody>
                  <a:tcPr marL="37831" marR="37831" marT="18916" marB="18916" anchor="ctr"/>
                </a:tc>
                <a:tc>
                  <a:txBody>
                    <a:bodyPr/>
                    <a:lstStyle/>
                    <a:p>
                      <a:pPr algn="ctr" rtl="0" fontAlgn="base"/>
                      <a:r>
                        <a:rPr lang="en-CA" sz="900" b="0">
                          <a:effectLst/>
                        </a:rPr>
                        <a:t>Noise-reduction </a:t>
                      </a:r>
                      <a:endParaRPr lang="en-CA" sz="1050" b="0" i="0">
                        <a:effectLst/>
                      </a:endParaRPr>
                    </a:p>
                  </a:txBody>
                  <a:tcPr marL="37831" marR="37831" marT="18916" marB="18916" anchor="ctr"/>
                </a:tc>
                <a:tc>
                  <a:txBody>
                    <a:bodyPr/>
                    <a:lstStyle/>
                    <a:p>
                      <a:pPr algn="ctr" rtl="0" fontAlgn="base"/>
                      <a:r>
                        <a:rPr lang="en-CA" sz="900" b="0">
                          <a:effectLst/>
                        </a:rPr>
                        <a:t>= </a:t>
                      </a:r>
                      <a:endParaRPr lang="en-CA" sz="1050" b="0" i="0">
                        <a:effectLst/>
                      </a:endParaRPr>
                    </a:p>
                  </a:txBody>
                  <a:tcPr marL="37831" marR="37831" marT="18916" marB="18916" anchor="ctr"/>
                </a:tc>
                <a:tc>
                  <a:txBody>
                    <a:bodyPr/>
                    <a:lstStyle/>
                    <a:p>
                      <a:pPr algn="ctr" rtl="0" fontAlgn="base"/>
                      <a:r>
                        <a:rPr lang="en-CA" sz="900" b="0">
                          <a:effectLst/>
                        </a:rPr>
                        <a:t>yes </a:t>
                      </a:r>
                      <a:endParaRPr lang="en-CA" sz="1050" b="0" i="0">
                        <a:effectLst/>
                      </a:endParaRPr>
                    </a:p>
                  </a:txBody>
                  <a:tcPr marL="37831" marR="37831" marT="18916" marB="18916" anchor="ctr"/>
                </a:tc>
                <a:tc>
                  <a:txBody>
                    <a:bodyPr/>
                    <a:lstStyle/>
                    <a:p>
                      <a:pPr algn="ctr" rtl="0" fontAlgn="base"/>
                      <a:r>
                        <a:rPr lang="en-CA" sz="900" b="0">
                          <a:effectLst/>
                        </a:rPr>
                        <a:t>N/A </a:t>
                      </a:r>
                      <a:endParaRPr lang="en-CA" sz="1050" b="0" i="0">
                        <a:effectLst/>
                      </a:endParaRPr>
                    </a:p>
                  </a:txBody>
                  <a:tcPr marL="37831" marR="37831" marT="18916" marB="18916" anchor="ctr"/>
                </a:tc>
                <a:tc>
                  <a:txBody>
                    <a:bodyPr/>
                    <a:lstStyle/>
                    <a:p>
                      <a:pPr algn="ctr" rtl="0" fontAlgn="base"/>
                      <a:r>
                        <a:rPr lang="en-CA" sz="900" b="0">
                          <a:effectLst/>
                        </a:rPr>
                        <a:t>Test </a:t>
                      </a:r>
                      <a:endParaRPr lang="en-CA" sz="1050" b="0" i="0">
                        <a:effectLst/>
                      </a:endParaRPr>
                    </a:p>
                  </a:txBody>
                  <a:tcPr marL="37831" marR="37831" marT="18916" marB="18916" anchor="ctr"/>
                </a:tc>
                <a:extLst>
                  <a:ext uri="{0D108BD9-81ED-4DB2-BD59-A6C34878D82A}">
                    <a16:rowId xmlns:a16="http://schemas.microsoft.com/office/drawing/2014/main" val="1132330383"/>
                  </a:ext>
                </a:extLst>
              </a:tr>
            </a:tbl>
          </a:graphicData>
        </a:graphic>
      </p:graphicFrame>
      <p:graphicFrame>
        <p:nvGraphicFramePr>
          <p:cNvPr id="15" name="Table 14">
            <a:extLst>
              <a:ext uri="{FF2B5EF4-FFF2-40B4-BE49-F238E27FC236}">
                <a16:creationId xmlns:a16="http://schemas.microsoft.com/office/drawing/2014/main" id="{79D4BAFD-E759-487B-86DA-FD146CA15D4C}"/>
              </a:ext>
            </a:extLst>
          </p:cNvPr>
          <p:cNvGraphicFramePr>
            <a:graphicFrameLocks noGrp="1"/>
          </p:cNvGraphicFramePr>
          <p:nvPr>
            <p:extLst>
              <p:ext uri="{D42A27DB-BD31-4B8C-83A1-F6EECF244321}">
                <p14:modId xmlns:p14="http://schemas.microsoft.com/office/powerpoint/2010/main" val="1322042132"/>
              </p:ext>
            </p:extLst>
          </p:nvPr>
        </p:nvGraphicFramePr>
        <p:xfrm>
          <a:off x="6376147" y="3798794"/>
          <a:ext cx="4635521" cy="2232045"/>
        </p:xfrm>
        <a:graphic>
          <a:graphicData uri="http://schemas.openxmlformats.org/drawingml/2006/table">
            <a:tbl>
              <a:tblPr firstRow="1" firstCol="1">
                <a:tableStyleId>{775DCB02-9BB8-47FD-8907-85C794F793BA}</a:tableStyleId>
              </a:tblPr>
              <a:tblGrid>
                <a:gridCol w="144799">
                  <a:extLst>
                    <a:ext uri="{9D8B030D-6E8A-4147-A177-3AD203B41FA5}">
                      <a16:colId xmlns:a16="http://schemas.microsoft.com/office/drawing/2014/main" val="1415799075"/>
                    </a:ext>
                  </a:extLst>
                </a:gridCol>
                <a:gridCol w="1683728">
                  <a:extLst>
                    <a:ext uri="{9D8B030D-6E8A-4147-A177-3AD203B41FA5}">
                      <a16:colId xmlns:a16="http://schemas.microsoft.com/office/drawing/2014/main" val="1005398425"/>
                    </a:ext>
                  </a:extLst>
                </a:gridCol>
                <a:gridCol w="632149">
                  <a:extLst>
                    <a:ext uri="{9D8B030D-6E8A-4147-A177-3AD203B41FA5}">
                      <a16:colId xmlns:a16="http://schemas.microsoft.com/office/drawing/2014/main" val="3753794958"/>
                    </a:ext>
                  </a:extLst>
                </a:gridCol>
                <a:gridCol w="990919">
                  <a:extLst>
                    <a:ext uri="{9D8B030D-6E8A-4147-A177-3AD203B41FA5}">
                      <a16:colId xmlns:a16="http://schemas.microsoft.com/office/drawing/2014/main" val="750398601"/>
                    </a:ext>
                  </a:extLst>
                </a:gridCol>
                <a:gridCol w="497349">
                  <a:extLst>
                    <a:ext uri="{9D8B030D-6E8A-4147-A177-3AD203B41FA5}">
                      <a16:colId xmlns:a16="http://schemas.microsoft.com/office/drawing/2014/main" val="888084406"/>
                    </a:ext>
                  </a:extLst>
                </a:gridCol>
                <a:gridCol w="686577">
                  <a:extLst>
                    <a:ext uri="{9D8B030D-6E8A-4147-A177-3AD203B41FA5}">
                      <a16:colId xmlns:a16="http://schemas.microsoft.com/office/drawing/2014/main" val="3490769337"/>
                    </a:ext>
                  </a:extLst>
                </a:gridCol>
              </a:tblGrid>
              <a:tr h="336007">
                <a:tc>
                  <a:txBody>
                    <a:bodyPr/>
                    <a:lstStyle/>
                    <a:p>
                      <a:pPr algn="l" rtl="0" fontAlgn="base"/>
                      <a:endParaRPr lang="en-CA" sz="900" b="0" i="0">
                        <a:effectLst/>
                        <a:latin typeface="WordVisi_MSFontService"/>
                      </a:endParaRPr>
                    </a:p>
                  </a:txBody>
                  <a:tcPr marL="37831" marR="37831" marT="18916" marB="18916"/>
                </a:tc>
                <a:tc>
                  <a:txBody>
                    <a:bodyPr/>
                    <a:lstStyle/>
                    <a:p>
                      <a:pPr algn="l" rtl="0" fontAlgn="base"/>
                      <a:r>
                        <a:rPr lang="en-CA" sz="900" b="0">
                          <a:effectLst/>
                        </a:rPr>
                        <a:t>Design Specifications </a:t>
                      </a:r>
                      <a:endParaRPr lang="en-CA" sz="1050" b="0" i="0">
                        <a:effectLst/>
                      </a:endParaRPr>
                    </a:p>
                  </a:txBody>
                  <a:tcPr marL="37831" marR="37831" marT="18916" marB="18916"/>
                </a:tc>
                <a:tc>
                  <a:txBody>
                    <a:bodyPr/>
                    <a:lstStyle/>
                    <a:p>
                      <a:pPr algn="ctr" rtl="0" fontAlgn="base"/>
                      <a:r>
                        <a:rPr lang="en-CA" sz="900" b="0">
                          <a:effectLst/>
                        </a:rPr>
                        <a:t>Relation </a:t>
                      </a:r>
                      <a:br>
                        <a:rPr lang="en-CA" sz="900" b="0">
                          <a:effectLst/>
                        </a:rPr>
                      </a:br>
                      <a:r>
                        <a:rPr lang="en-CA" sz="900" b="0">
                          <a:effectLst/>
                        </a:rPr>
                        <a:t>(=, &lt; or &gt;) </a:t>
                      </a:r>
                      <a:endParaRPr lang="en-CA" sz="1050" b="0" i="0">
                        <a:effectLst/>
                      </a:endParaRPr>
                    </a:p>
                  </a:txBody>
                  <a:tcPr marL="37831" marR="37831" marT="18916" marB="18916"/>
                </a:tc>
                <a:tc>
                  <a:txBody>
                    <a:bodyPr/>
                    <a:lstStyle/>
                    <a:p>
                      <a:pPr algn="ctr" rtl="0" fontAlgn="base"/>
                      <a:r>
                        <a:rPr lang="en-CA" sz="900" b="0">
                          <a:effectLst/>
                        </a:rPr>
                        <a:t>Value </a:t>
                      </a:r>
                      <a:endParaRPr lang="en-CA" sz="1050" b="0" i="0">
                        <a:effectLst/>
                      </a:endParaRPr>
                    </a:p>
                  </a:txBody>
                  <a:tcPr marL="37831" marR="37831" marT="18916" marB="18916"/>
                </a:tc>
                <a:tc>
                  <a:txBody>
                    <a:bodyPr/>
                    <a:lstStyle/>
                    <a:p>
                      <a:pPr algn="l" rtl="0" fontAlgn="base"/>
                      <a:r>
                        <a:rPr lang="en-CA" sz="900" b="0">
                          <a:effectLst/>
                        </a:rPr>
                        <a:t>Units </a:t>
                      </a:r>
                      <a:endParaRPr lang="en-CA" sz="1050" b="0" i="0">
                        <a:effectLst/>
                      </a:endParaRPr>
                    </a:p>
                  </a:txBody>
                  <a:tcPr marL="37831" marR="37831" marT="18916" marB="18916"/>
                </a:tc>
                <a:tc>
                  <a:txBody>
                    <a:bodyPr/>
                    <a:lstStyle/>
                    <a:p>
                      <a:pPr algn="l" rtl="0" fontAlgn="base"/>
                      <a:r>
                        <a:rPr lang="en-CA" sz="900" b="0">
                          <a:effectLst/>
                        </a:rPr>
                        <a:t>Verification method </a:t>
                      </a:r>
                      <a:endParaRPr lang="en-CA" sz="1050" b="0" i="0">
                        <a:effectLst/>
                      </a:endParaRPr>
                    </a:p>
                  </a:txBody>
                  <a:tcPr marL="37831" marR="37831" marT="18916" marB="18916"/>
                </a:tc>
                <a:extLst>
                  <a:ext uri="{0D108BD9-81ED-4DB2-BD59-A6C34878D82A}">
                    <a16:rowId xmlns:a16="http://schemas.microsoft.com/office/drawing/2014/main" val="643238097"/>
                  </a:ext>
                </a:extLst>
              </a:tr>
              <a:tr h="228004">
                <a:tc gridSpan="6">
                  <a:txBody>
                    <a:bodyPr/>
                    <a:lstStyle/>
                    <a:p>
                      <a:pPr algn="ctr" rtl="0" fontAlgn="base"/>
                      <a:r>
                        <a:rPr lang="en-CA" sz="1100" b="0">
                          <a:effectLst/>
                        </a:rPr>
                        <a:t> </a:t>
                      </a:r>
                      <a:r>
                        <a:rPr lang="en-CA" sz="1100" b="1">
                          <a:effectLst/>
                        </a:rPr>
                        <a:t>Constraints</a:t>
                      </a:r>
                      <a:r>
                        <a:rPr lang="en-CA" sz="1100" b="0">
                          <a:effectLst/>
                        </a:rPr>
                        <a:t>  </a:t>
                      </a:r>
                      <a:endParaRPr lang="en-CA" sz="1100" b="0" i="0">
                        <a:effectLst/>
                        <a:latin typeface="WordVisi_MSFontService"/>
                      </a:endParaRPr>
                    </a:p>
                  </a:txBody>
                  <a:tcPr marL="37831" marR="37831" marT="18916" marB="18916" anchor="ctr"/>
                </a:tc>
                <a:tc hMerge="1">
                  <a:txBody>
                    <a:bodyPr/>
                    <a:lstStyle/>
                    <a:p>
                      <a:pPr algn="l" rtl="0" fontAlgn="base"/>
                      <a:r>
                        <a:rPr lang="en-CA" sz="900" b="1">
                          <a:effectLst/>
                        </a:rPr>
                        <a:t>Constraints</a:t>
                      </a:r>
                      <a:r>
                        <a:rPr lang="en-CA" sz="900" b="0">
                          <a:effectLst/>
                        </a:rPr>
                        <a:t> </a:t>
                      </a:r>
                      <a:endParaRPr lang="en-CA" sz="1050" b="0" i="0">
                        <a:effectLst/>
                      </a:endParaRPr>
                    </a:p>
                  </a:txBody>
                  <a:tcPr marL="37831" marR="37831" marT="18916" marB="18916"/>
                </a:tc>
                <a:tc hMerge="1">
                  <a:txBody>
                    <a:bodyPr/>
                    <a:lstStyle/>
                    <a:p>
                      <a:pPr algn="ctr" rtl="0" fontAlgn="base"/>
                      <a:r>
                        <a:rPr lang="en-CA" sz="900" b="0">
                          <a:effectLst/>
                        </a:rPr>
                        <a:t> </a:t>
                      </a:r>
                      <a:endParaRPr lang="en-CA" sz="900" b="0" i="0">
                        <a:effectLst/>
                        <a:latin typeface="WordVisi_MSFontService"/>
                      </a:endParaRPr>
                    </a:p>
                  </a:txBody>
                  <a:tcPr marL="37831" marR="37831" marT="18916" marB="18916"/>
                </a:tc>
                <a:tc hMerge="1">
                  <a:txBody>
                    <a:bodyPr/>
                    <a:lstStyle/>
                    <a:p>
                      <a:pPr algn="l" rtl="0" fontAlgn="base"/>
                      <a:r>
                        <a:rPr lang="en-CA" sz="900" b="0">
                          <a:effectLst/>
                        </a:rPr>
                        <a:t> </a:t>
                      </a:r>
                      <a:endParaRPr lang="en-CA" sz="900" b="0" i="0">
                        <a:effectLst/>
                        <a:latin typeface="WordVisi_MSFontService"/>
                      </a:endParaRPr>
                    </a:p>
                  </a:txBody>
                  <a:tcPr marL="37831" marR="37831" marT="18916" marB="18916"/>
                </a:tc>
                <a:tc hMerge="1">
                  <a:txBody>
                    <a:bodyPr/>
                    <a:lstStyle/>
                    <a:p>
                      <a:pPr algn="l" rtl="0" fontAlgn="base"/>
                      <a:r>
                        <a:rPr lang="en-CA" sz="900" b="0">
                          <a:effectLst/>
                        </a:rPr>
                        <a:t> </a:t>
                      </a:r>
                      <a:endParaRPr lang="en-CA" sz="900" b="0" i="0">
                        <a:effectLst/>
                        <a:latin typeface="WordVisi_MSFontService"/>
                      </a:endParaRPr>
                    </a:p>
                  </a:txBody>
                  <a:tcPr marL="37831" marR="37831" marT="18916" marB="18916"/>
                </a:tc>
                <a:tc hMerge="1">
                  <a:txBody>
                    <a:bodyPr/>
                    <a:lstStyle/>
                    <a:p>
                      <a:pPr algn="l" rtl="0" fontAlgn="base"/>
                      <a:r>
                        <a:rPr lang="en-CA" sz="900" b="0">
                          <a:effectLst/>
                        </a:rPr>
                        <a:t> </a:t>
                      </a:r>
                      <a:endParaRPr lang="en-CA" sz="900" b="0" i="0">
                        <a:effectLst/>
                        <a:latin typeface="WordVisi_MSFontService"/>
                      </a:endParaRPr>
                    </a:p>
                  </a:txBody>
                  <a:tcPr marL="37831" marR="37831" marT="18916" marB="18916"/>
                </a:tc>
                <a:extLst>
                  <a:ext uri="{0D108BD9-81ED-4DB2-BD59-A6C34878D82A}">
                    <a16:rowId xmlns:a16="http://schemas.microsoft.com/office/drawing/2014/main" val="3362505337"/>
                  </a:ext>
                </a:extLst>
              </a:tr>
              <a:tr h="324006">
                <a:tc>
                  <a:txBody>
                    <a:bodyPr/>
                    <a:lstStyle/>
                    <a:p>
                      <a:pPr algn="l" rtl="0" fontAlgn="base"/>
                      <a:r>
                        <a:rPr lang="en-CA" sz="900" b="0">
                          <a:effectLst/>
                        </a:rPr>
                        <a:t>1 </a:t>
                      </a:r>
                      <a:endParaRPr lang="en-CA" sz="1050" b="0" i="0">
                        <a:effectLst/>
                      </a:endParaRPr>
                    </a:p>
                  </a:txBody>
                  <a:tcPr marL="37831" marR="37831" marT="18916" marB="18916"/>
                </a:tc>
                <a:tc>
                  <a:txBody>
                    <a:bodyPr/>
                    <a:lstStyle/>
                    <a:p>
                      <a:pPr algn="l" rtl="0" fontAlgn="base"/>
                      <a:r>
                        <a:rPr lang="en-CA" sz="900" b="0">
                          <a:effectLst/>
                        </a:rPr>
                        <a:t>Cost </a:t>
                      </a:r>
                      <a:endParaRPr lang="en-CA" sz="1050" b="0" i="0">
                        <a:effectLst/>
                      </a:endParaRPr>
                    </a:p>
                  </a:txBody>
                  <a:tcPr marL="37831" marR="37831" marT="18916" marB="18916"/>
                </a:tc>
                <a:tc>
                  <a:txBody>
                    <a:bodyPr/>
                    <a:lstStyle/>
                    <a:p>
                      <a:pPr algn="ctr" rtl="0" fontAlgn="base"/>
                      <a:r>
                        <a:rPr lang="en-CA" sz="900" b="0">
                          <a:effectLst/>
                        </a:rPr>
                        <a:t>&lt;= </a:t>
                      </a:r>
                      <a:endParaRPr lang="en-CA" sz="1050" b="0" i="0">
                        <a:effectLst/>
                      </a:endParaRPr>
                    </a:p>
                  </a:txBody>
                  <a:tcPr marL="37831" marR="37831" marT="18916" marB="18916"/>
                </a:tc>
                <a:tc>
                  <a:txBody>
                    <a:bodyPr/>
                    <a:lstStyle/>
                    <a:p>
                      <a:pPr algn="l" rtl="0" fontAlgn="base"/>
                      <a:r>
                        <a:rPr lang="en-CA" sz="900" b="0">
                          <a:effectLst/>
                        </a:rPr>
                        <a:t>50 </a:t>
                      </a:r>
                      <a:endParaRPr lang="en-CA" sz="1050" b="0" i="0">
                        <a:effectLst/>
                      </a:endParaRPr>
                    </a:p>
                  </a:txBody>
                  <a:tcPr marL="37831" marR="37831" marT="18916" marB="18916"/>
                </a:tc>
                <a:tc>
                  <a:txBody>
                    <a:bodyPr/>
                    <a:lstStyle/>
                    <a:p>
                      <a:pPr algn="l" rtl="0" fontAlgn="base"/>
                      <a:r>
                        <a:rPr lang="en-CA" sz="900" b="0">
                          <a:effectLst/>
                        </a:rPr>
                        <a:t>$ </a:t>
                      </a:r>
                      <a:endParaRPr lang="en-CA" sz="1050" b="0" i="0">
                        <a:effectLst/>
                      </a:endParaRPr>
                    </a:p>
                  </a:txBody>
                  <a:tcPr marL="37831" marR="37831" marT="18916" marB="18916"/>
                </a:tc>
                <a:tc>
                  <a:txBody>
                    <a:bodyPr/>
                    <a:lstStyle/>
                    <a:p>
                      <a:pPr algn="l" rtl="0" fontAlgn="base"/>
                      <a:r>
                        <a:rPr lang="en-CA" sz="900" b="0">
                          <a:effectLst/>
                        </a:rPr>
                        <a:t>Estimate, final check </a:t>
                      </a:r>
                      <a:endParaRPr lang="en-CA" sz="1050" b="0" i="0">
                        <a:effectLst/>
                      </a:endParaRPr>
                    </a:p>
                  </a:txBody>
                  <a:tcPr marL="37831" marR="37831" marT="18916" marB="18916"/>
                </a:tc>
                <a:extLst>
                  <a:ext uri="{0D108BD9-81ED-4DB2-BD59-A6C34878D82A}">
                    <a16:rowId xmlns:a16="http://schemas.microsoft.com/office/drawing/2014/main" val="128616985"/>
                  </a:ext>
                </a:extLst>
              </a:tr>
              <a:tr h="336007">
                <a:tc>
                  <a:txBody>
                    <a:bodyPr/>
                    <a:lstStyle/>
                    <a:p>
                      <a:pPr algn="l" rtl="0" fontAlgn="base"/>
                      <a:r>
                        <a:rPr lang="en-CA" sz="900" b="0">
                          <a:effectLst/>
                        </a:rPr>
                        <a:t>2 </a:t>
                      </a:r>
                      <a:endParaRPr lang="en-CA" sz="1050" b="0" i="0">
                        <a:effectLst/>
                      </a:endParaRPr>
                    </a:p>
                  </a:txBody>
                  <a:tcPr marL="37831" marR="37831" marT="18916" marB="18916"/>
                </a:tc>
                <a:tc>
                  <a:txBody>
                    <a:bodyPr/>
                    <a:lstStyle/>
                    <a:p>
                      <a:pPr algn="l" rtl="0" fontAlgn="base"/>
                      <a:r>
                        <a:rPr lang="en-CA" sz="900" b="0">
                          <a:effectLst/>
                        </a:rPr>
                        <a:t>Weight  </a:t>
                      </a:r>
                      <a:endParaRPr lang="en-CA" sz="1050" b="0" i="0">
                        <a:effectLst/>
                      </a:endParaRPr>
                    </a:p>
                  </a:txBody>
                  <a:tcPr marL="37831" marR="37831" marT="18916" marB="18916"/>
                </a:tc>
                <a:tc>
                  <a:txBody>
                    <a:bodyPr/>
                    <a:lstStyle/>
                    <a:p>
                      <a:pPr algn="ctr" rtl="0" fontAlgn="base"/>
                      <a:r>
                        <a:rPr lang="en-CA" sz="900" b="0">
                          <a:effectLst/>
                        </a:rPr>
                        <a:t>= </a:t>
                      </a:r>
                      <a:endParaRPr lang="en-CA" sz="1050" b="0" i="0">
                        <a:effectLst/>
                      </a:endParaRPr>
                    </a:p>
                  </a:txBody>
                  <a:tcPr marL="37831" marR="37831" marT="18916" marB="18916"/>
                </a:tc>
                <a:tc>
                  <a:txBody>
                    <a:bodyPr/>
                    <a:lstStyle/>
                    <a:p>
                      <a:pPr algn="l" rtl="0" fontAlgn="base"/>
                      <a:r>
                        <a:rPr lang="en-CA" sz="900" b="0">
                          <a:effectLst/>
                        </a:rPr>
                        <a:t>550 </a:t>
                      </a:r>
                      <a:endParaRPr lang="en-CA" sz="1050" b="0" i="0">
                        <a:effectLst/>
                      </a:endParaRPr>
                    </a:p>
                  </a:txBody>
                  <a:tcPr marL="37831" marR="37831" marT="18916" marB="18916"/>
                </a:tc>
                <a:tc>
                  <a:txBody>
                    <a:bodyPr/>
                    <a:lstStyle/>
                    <a:p>
                      <a:pPr algn="l" rtl="0" fontAlgn="base"/>
                      <a:r>
                        <a:rPr lang="en-CA" sz="900" b="0">
                          <a:effectLst/>
                        </a:rPr>
                        <a:t>g </a:t>
                      </a:r>
                      <a:endParaRPr lang="en-CA" sz="1050" b="0" i="0">
                        <a:effectLst/>
                      </a:endParaRPr>
                    </a:p>
                  </a:txBody>
                  <a:tcPr marL="37831" marR="37831" marT="18916" marB="18916"/>
                </a:tc>
                <a:tc>
                  <a:txBody>
                    <a:bodyPr/>
                    <a:lstStyle/>
                    <a:p>
                      <a:pPr algn="l" rtl="0" fontAlgn="base"/>
                      <a:r>
                        <a:rPr lang="en-CA" sz="900" b="0">
                          <a:effectLst/>
                        </a:rPr>
                        <a:t>Analysis </a:t>
                      </a:r>
                      <a:endParaRPr lang="en-CA" sz="1050" b="0" i="0">
                        <a:effectLst/>
                      </a:endParaRPr>
                    </a:p>
                  </a:txBody>
                  <a:tcPr marL="37831" marR="37831" marT="18916" marB="18916"/>
                </a:tc>
                <a:extLst>
                  <a:ext uri="{0D108BD9-81ED-4DB2-BD59-A6C34878D82A}">
                    <a16:rowId xmlns:a16="http://schemas.microsoft.com/office/drawing/2014/main" val="645345387"/>
                  </a:ext>
                </a:extLst>
              </a:tr>
              <a:tr h="336007">
                <a:tc>
                  <a:txBody>
                    <a:bodyPr/>
                    <a:lstStyle/>
                    <a:p>
                      <a:pPr algn="l" rtl="0" fontAlgn="base"/>
                      <a:r>
                        <a:rPr lang="en-CA" sz="900" b="0">
                          <a:effectLst/>
                        </a:rPr>
                        <a:t>3 </a:t>
                      </a:r>
                      <a:endParaRPr lang="en-CA" sz="1050" b="0" i="0">
                        <a:effectLst/>
                      </a:endParaRPr>
                    </a:p>
                  </a:txBody>
                  <a:tcPr marL="37831" marR="37831" marT="18916" marB="18916"/>
                </a:tc>
                <a:tc>
                  <a:txBody>
                    <a:bodyPr/>
                    <a:lstStyle/>
                    <a:p>
                      <a:pPr algn="l" rtl="0" fontAlgn="base"/>
                      <a:r>
                        <a:rPr lang="en-CA" sz="900" b="0">
                          <a:effectLst/>
                        </a:rPr>
                        <a:t>Size of headset </a:t>
                      </a:r>
                      <a:endParaRPr lang="en-CA" sz="1050" b="0" i="0">
                        <a:effectLst/>
                      </a:endParaRPr>
                    </a:p>
                  </a:txBody>
                  <a:tcPr marL="37831" marR="37831" marT="18916" marB="18916"/>
                </a:tc>
                <a:tc>
                  <a:txBody>
                    <a:bodyPr/>
                    <a:lstStyle/>
                    <a:p>
                      <a:pPr algn="ctr" rtl="0" fontAlgn="base"/>
                      <a:r>
                        <a:rPr lang="en-CA" sz="900" b="0">
                          <a:effectLst/>
                        </a:rPr>
                        <a:t>= </a:t>
                      </a:r>
                      <a:endParaRPr lang="en-CA" sz="1050" b="0" i="0">
                        <a:effectLst/>
                      </a:endParaRPr>
                    </a:p>
                  </a:txBody>
                  <a:tcPr marL="37831" marR="37831" marT="18916" marB="18916"/>
                </a:tc>
                <a:tc>
                  <a:txBody>
                    <a:bodyPr/>
                    <a:lstStyle/>
                    <a:p>
                      <a:pPr algn="l" rtl="0" fontAlgn="base"/>
                      <a:r>
                        <a:rPr lang="en-CA" sz="900" b="0">
                          <a:effectLst/>
                        </a:rPr>
                        <a:t>187 X 185 X 277 </a:t>
                      </a:r>
                      <a:endParaRPr lang="en-CA" sz="1050" b="0" i="0">
                        <a:effectLst/>
                      </a:endParaRPr>
                    </a:p>
                  </a:txBody>
                  <a:tcPr marL="37831" marR="37831" marT="18916" marB="18916"/>
                </a:tc>
                <a:tc>
                  <a:txBody>
                    <a:bodyPr/>
                    <a:lstStyle/>
                    <a:p>
                      <a:pPr algn="l" rtl="0" fontAlgn="base"/>
                      <a:r>
                        <a:rPr lang="en-CA" sz="900" b="0">
                          <a:effectLst/>
                        </a:rPr>
                        <a:t>mm </a:t>
                      </a:r>
                      <a:endParaRPr lang="en-CA" sz="1050" b="0" i="0">
                        <a:effectLst/>
                      </a:endParaRPr>
                    </a:p>
                  </a:txBody>
                  <a:tcPr marL="37831" marR="37831" marT="18916" marB="18916"/>
                </a:tc>
                <a:tc>
                  <a:txBody>
                    <a:bodyPr/>
                    <a:lstStyle/>
                    <a:p>
                      <a:pPr algn="l" rtl="0" fontAlgn="base"/>
                      <a:r>
                        <a:rPr lang="en-CA" sz="900" b="0">
                          <a:effectLst/>
                        </a:rPr>
                        <a:t>Analysis </a:t>
                      </a:r>
                      <a:endParaRPr lang="en-CA" sz="1050" b="0" i="0">
                        <a:effectLst/>
                      </a:endParaRPr>
                    </a:p>
                  </a:txBody>
                  <a:tcPr marL="37831" marR="37831" marT="18916" marB="18916"/>
                </a:tc>
                <a:extLst>
                  <a:ext uri="{0D108BD9-81ED-4DB2-BD59-A6C34878D82A}">
                    <a16:rowId xmlns:a16="http://schemas.microsoft.com/office/drawing/2014/main" val="1006649468"/>
                  </a:ext>
                </a:extLst>
              </a:tr>
              <a:tr h="336007">
                <a:tc>
                  <a:txBody>
                    <a:bodyPr/>
                    <a:lstStyle/>
                    <a:p>
                      <a:pPr algn="l" rtl="0" fontAlgn="base"/>
                      <a:r>
                        <a:rPr lang="en-CA" sz="900" b="0">
                          <a:effectLst/>
                        </a:rPr>
                        <a:t>4 </a:t>
                      </a:r>
                      <a:endParaRPr lang="en-CA" sz="1050" b="0" i="0">
                        <a:effectLst/>
                      </a:endParaRPr>
                    </a:p>
                  </a:txBody>
                  <a:tcPr marL="37831" marR="37831" marT="18916" marB="18916"/>
                </a:tc>
                <a:tc>
                  <a:txBody>
                    <a:bodyPr/>
                    <a:lstStyle/>
                    <a:p>
                      <a:pPr algn="l" rtl="0" fontAlgn="base"/>
                      <a:r>
                        <a:rPr lang="en-CA" sz="900" b="0">
                          <a:effectLst/>
                        </a:rPr>
                        <a:t>Size of lens </a:t>
                      </a:r>
                      <a:endParaRPr lang="en-CA" sz="1050" b="0" i="0">
                        <a:effectLst/>
                      </a:endParaRPr>
                    </a:p>
                  </a:txBody>
                  <a:tcPr marL="37831" marR="37831" marT="18916" marB="18916"/>
                </a:tc>
                <a:tc>
                  <a:txBody>
                    <a:bodyPr/>
                    <a:lstStyle/>
                    <a:p>
                      <a:pPr algn="ctr" rtl="0" fontAlgn="base"/>
                      <a:r>
                        <a:rPr lang="en-CA" sz="900" b="0">
                          <a:effectLst/>
                        </a:rPr>
                        <a:t>= </a:t>
                      </a:r>
                      <a:endParaRPr lang="en-CA" sz="1050" b="0" i="0">
                        <a:effectLst/>
                      </a:endParaRPr>
                    </a:p>
                  </a:txBody>
                  <a:tcPr marL="37831" marR="37831" marT="18916" marB="18916"/>
                </a:tc>
                <a:tc>
                  <a:txBody>
                    <a:bodyPr/>
                    <a:lstStyle/>
                    <a:p>
                      <a:pPr algn="l" rtl="0" fontAlgn="base"/>
                      <a:r>
                        <a:rPr lang="en-CA" sz="900" b="0">
                          <a:effectLst/>
                        </a:rPr>
                        <a:t>6 </a:t>
                      </a:r>
                      <a:endParaRPr lang="en-CA" sz="1050" b="0" i="0">
                        <a:effectLst/>
                      </a:endParaRPr>
                    </a:p>
                  </a:txBody>
                  <a:tcPr marL="37831" marR="37831" marT="18916" marB="18916"/>
                </a:tc>
                <a:tc>
                  <a:txBody>
                    <a:bodyPr/>
                    <a:lstStyle/>
                    <a:p>
                      <a:pPr algn="l" rtl="0" fontAlgn="base"/>
                      <a:r>
                        <a:rPr lang="en-CA" sz="900" b="0">
                          <a:effectLst/>
                        </a:rPr>
                        <a:t>inches </a:t>
                      </a:r>
                      <a:endParaRPr lang="en-CA" sz="1050" b="0" i="0">
                        <a:effectLst/>
                      </a:endParaRPr>
                    </a:p>
                  </a:txBody>
                  <a:tcPr marL="37831" marR="37831" marT="18916" marB="18916"/>
                </a:tc>
                <a:tc>
                  <a:txBody>
                    <a:bodyPr/>
                    <a:lstStyle/>
                    <a:p>
                      <a:pPr algn="l" rtl="0" fontAlgn="base"/>
                      <a:r>
                        <a:rPr lang="en-CA" sz="900" b="0">
                          <a:effectLst/>
                        </a:rPr>
                        <a:t>Analysis </a:t>
                      </a:r>
                      <a:endParaRPr lang="en-CA" sz="1050" b="0" i="0">
                        <a:effectLst/>
                      </a:endParaRPr>
                    </a:p>
                  </a:txBody>
                  <a:tcPr marL="37831" marR="37831" marT="18916" marB="18916"/>
                </a:tc>
                <a:extLst>
                  <a:ext uri="{0D108BD9-81ED-4DB2-BD59-A6C34878D82A}">
                    <a16:rowId xmlns:a16="http://schemas.microsoft.com/office/drawing/2014/main" val="2373073055"/>
                  </a:ext>
                </a:extLst>
              </a:tr>
              <a:tr h="336007">
                <a:tc>
                  <a:txBody>
                    <a:bodyPr/>
                    <a:lstStyle/>
                    <a:p>
                      <a:pPr algn="l" rtl="0" fontAlgn="base"/>
                      <a:r>
                        <a:rPr lang="en-CA" sz="900" b="0">
                          <a:effectLst/>
                        </a:rPr>
                        <a:t>5 </a:t>
                      </a:r>
                      <a:endParaRPr lang="en-CA" sz="1050" b="0" i="0">
                        <a:effectLst/>
                      </a:endParaRPr>
                    </a:p>
                  </a:txBody>
                  <a:tcPr marL="37831" marR="37831" marT="18916" marB="18916"/>
                </a:tc>
                <a:tc>
                  <a:txBody>
                    <a:bodyPr/>
                    <a:lstStyle/>
                    <a:p>
                      <a:pPr algn="l" rtl="0" fontAlgn="base"/>
                      <a:r>
                        <a:rPr lang="en-CA" sz="900" b="0">
                          <a:effectLst/>
                        </a:rPr>
                        <a:t>Operation conditions: Open space </a:t>
                      </a:r>
                      <a:endParaRPr lang="en-CA" sz="1050" b="0" i="0">
                        <a:effectLst/>
                      </a:endParaRPr>
                    </a:p>
                  </a:txBody>
                  <a:tcPr marL="37831" marR="37831" marT="18916" marB="18916"/>
                </a:tc>
                <a:tc>
                  <a:txBody>
                    <a:bodyPr/>
                    <a:lstStyle/>
                    <a:p>
                      <a:pPr algn="ctr" rtl="0" fontAlgn="base"/>
                      <a:r>
                        <a:rPr lang="en-CA" sz="900" b="0">
                          <a:effectLst/>
                        </a:rPr>
                        <a:t>= </a:t>
                      </a:r>
                      <a:endParaRPr lang="en-CA" sz="1050" b="0" i="0">
                        <a:effectLst/>
                      </a:endParaRPr>
                    </a:p>
                  </a:txBody>
                  <a:tcPr marL="37831" marR="37831" marT="18916" marB="18916"/>
                </a:tc>
                <a:tc>
                  <a:txBody>
                    <a:bodyPr/>
                    <a:lstStyle/>
                    <a:p>
                      <a:pPr algn="l" rtl="0" fontAlgn="base"/>
                      <a:r>
                        <a:rPr lang="en-CA" sz="900" b="0">
                          <a:effectLst/>
                        </a:rPr>
                        <a:t>yes </a:t>
                      </a:r>
                      <a:endParaRPr lang="en-CA" sz="1050" b="0" i="0">
                        <a:effectLst/>
                      </a:endParaRPr>
                    </a:p>
                  </a:txBody>
                  <a:tcPr marL="37831" marR="37831" marT="18916" marB="18916"/>
                </a:tc>
                <a:tc>
                  <a:txBody>
                    <a:bodyPr/>
                    <a:lstStyle/>
                    <a:p>
                      <a:pPr algn="l" rtl="0" fontAlgn="base"/>
                      <a:r>
                        <a:rPr lang="en-CA" sz="900" b="0">
                          <a:effectLst/>
                        </a:rPr>
                        <a:t>N/A </a:t>
                      </a:r>
                      <a:endParaRPr lang="en-CA" sz="1050" b="0" i="0">
                        <a:effectLst/>
                      </a:endParaRPr>
                    </a:p>
                  </a:txBody>
                  <a:tcPr marL="37831" marR="37831" marT="18916" marB="18916"/>
                </a:tc>
                <a:tc>
                  <a:txBody>
                    <a:bodyPr/>
                    <a:lstStyle/>
                    <a:p>
                      <a:pPr algn="l" rtl="0" fontAlgn="base"/>
                      <a:r>
                        <a:rPr lang="en-CA" sz="900" b="0">
                          <a:effectLst/>
                        </a:rPr>
                        <a:t>Test </a:t>
                      </a:r>
                      <a:endParaRPr lang="en-CA" sz="1050" b="0" i="0">
                        <a:effectLst/>
                      </a:endParaRPr>
                    </a:p>
                  </a:txBody>
                  <a:tcPr marL="37831" marR="37831" marT="18916" marB="18916"/>
                </a:tc>
                <a:extLst>
                  <a:ext uri="{0D108BD9-81ED-4DB2-BD59-A6C34878D82A}">
                    <a16:rowId xmlns:a16="http://schemas.microsoft.com/office/drawing/2014/main" val="3161900626"/>
                  </a:ext>
                </a:extLst>
              </a:tr>
            </a:tbl>
          </a:graphicData>
        </a:graphic>
      </p:graphicFrame>
    </p:spTree>
    <p:extLst>
      <p:ext uri="{BB962C8B-B14F-4D97-AF65-F5344CB8AC3E}">
        <p14:creationId xmlns:p14="http://schemas.microsoft.com/office/powerpoint/2010/main" val="692463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7A9F236-ED85-44D3-91B8-E8952AD3F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4E89E1FD-9FA0-4E24-89E8-540A0AC2C6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388D1F77-20AC-463C-A15D-F38BE42073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 name="Rectangle 12">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16">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88952" cy="49701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859A6B2-CB71-4D91-81DE-C3B1025A8539}"/>
              </a:ext>
            </a:extLst>
          </p:cNvPr>
          <p:cNvSpPr>
            <a:spLocks noGrp="1"/>
          </p:cNvSpPr>
          <p:nvPr>
            <p:ph type="title"/>
          </p:nvPr>
        </p:nvSpPr>
        <p:spPr>
          <a:xfrm>
            <a:off x="1097280" y="758952"/>
            <a:ext cx="10058400" cy="3892168"/>
          </a:xfrm>
        </p:spPr>
        <p:txBody>
          <a:bodyPr vert="horz" lIns="91440" tIns="45720" rIns="91440" bIns="45720" rtlCol="0" anchor="b">
            <a:normAutofit/>
          </a:bodyPr>
          <a:lstStyle/>
          <a:p>
            <a:r>
              <a:rPr lang="en-US" sz="3800" b="0" i="0">
                <a:solidFill>
                  <a:srgbClr val="FFFFFF"/>
                </a:solidFill>
                <a:effectLst/>
              </a:rPr>
              <a:t>The client is looking for a user interactive virtual reality tool that highlights diverse experiences and creates a sense of empathy towards overlooked groups; the VR experience should provide resources on dealing with discrimination and on how to support others going through similar situations and people in marginalized groups.</a:t>
            </a:r>
            <a:endParaRPr lang="en-US" sz="3800">
              <a:solidFill>
                <a:srgbClr val="FFFFFF"/>
              </a:solidFill>
            </a:endParaRPr>
          </a:p>
        </p:txBody>
      </p:sp>
      <p:grpSp>
        <p:nvGrpSpPr>
          <p:cNvPr id="22" name="Group 21">
            <a:extLst>
              <a:ext uri="{FF2B5EF4-FFF2-40B4-BE49-F238E27FC236}">
                <a16:creationId xmlns:a16="http://schemas.microsoft.com/office/drawing/2014/main" id="{835A34DB-6259-42F0-9339-DD47CDB7E676}"/>
              </a:ext>
            </a:extLst>
          </p:cNvPr>
          <p:cNvGrpSpPr/>
          <p:nvPr/>
        </p:nvGrpSpPr>
        <p:grpSpPr>
          <a:xfrm>
            <a:off x="0" y="4986037"/>
            <a:ext cx="12192000" cy="1905000"/>
            <a:chOff x="0" y="4986037"/>
            <a:chExt cx="11843657" cy="1905000"/>
          </a:xfrm>
        </p:grpSpPr>
        <p:pic>
          <p:nvPicPr>
            <p:cNvPr id="6146" name="Picture 2" descr="D&amp;I b – I AM inclusive; why the fuss? – Musingly Yours">
              <a:extLst>
                <a:ext uri="{FF2B5EF4-FFF2-40B4-BE49-F238E27FC236}">
                  <a16:creationId xmlns:a16="http://schemas.microsoft.com/office/drawing/2014/main" id="{923D8B88-AE78-4C1A-94F0-9334883AE2E2}"/>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r="10830"/>
            <a:stretch/>
          </p:blipFill>
          <p:spPr bwMode="auto">
            <a:xfrm>
              <a:off x="0" y="4986037"/>
              <a:ext cx="558141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D&amp;I b – I AM inclusive; why the fuss? – Musingly Yours">
              <a:extLst>
                <a:ext uri="{FF2B5EF4-FFF2-40B4-BE49-F238E27FC236}">
                  <a16:creationId xmlns:a16="http://schemas.microsoft.com/office/drawing/2014/main" id="{76650B16-0AEB-4FBF-B72B-7B4A8AFE7874}"/>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5584371" y="4986037"/>
              <a:ext cx="6259286" cy="1905000"/>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Flowchart: Alternate Process 31">
            <a:extLst>
              <a:ext uri="{FF2B5EF4-FFF2-40B4-BE49-F238E27FC236}">
                <a16:creationId xmlns:a16="http://schemas.microsoft.com/office/drawing/2014/main" id="{856E1F35-7471-4325-80E6-7B9D2377341D}"/>
              </a:ext>
            </a:extLst>
          </p:cNvPr>
          <p:cNvSpPr/>
          <p:nvPr/>
        </p:nvSpPr>
        <p:spPr>
          <a:xfrm>
            <a:off x="195944" y="195944"/>
            <a:ext cx="936000" cy="321814"/>
          </a:xfrm>
          <a:prstGeom prst="flowChartAlternate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a:t>DEFINE</a:t>
            </a:r>
          </a:p>
        </p:txBody>
      </p:sp>
    </p:spTree>
    <p:extLst>
      <p:ext uri="{BB962C8B-B14F-4D97-AF65-F5344CB8AC3E}">
        <p14:creationId xmlns:p14="http://schemas.microsoft.com/office/powerpoint/2010/main" val="116158978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5A3E8-2244-42B0-970D-593005835AEF}"/>
              </a:ext>
            </a:extLst>
          </p:cNvPr>
          <p:cNvSpPr>
            <a:spLocks noGrp="1"/>
          </p:cNvSpPr>
          <p:nvPr>
            <p:ph type="title"/>
          </p:nvPr>
        </p:nvSpPr>
        <p:spPr/>
        <p:txBody>
          <a:bodyPr/>
          <a:lstStyle/>
          <a:p>
            <a:r>
              <a:rPr lang="en-CA"/>
              <a:t>Subsystems</a:t>
            </a:r>
          </a:p>
        </p:txBody>
      </p:sp>
      <p:sp>
        <p:nvSpPr>
          <p:cNvPr id="3" name="Content Placeholder 2">
            <a:extLst>
              <a:ext uri="{FF2B5EF4-FFF2-40B4-BE49-F238E27FC236}">
                <a16:creationId xmlns:a16="http://schemas.microsoft.com/office/drawing/2014/main" id="{FD566206-0252-474C-9694-1BC1A6A0052E}"/>
              </a:ext>
            </a:extLst>
          </p:cNvPr>
          <p:cNvSpPr>
            <a:spLocks noGrp="1"/>
          </p:cNvSpPr>
          <p:nvPr>
            <p:ph idx="1"/>
          </p:nvPr>
        </p:nvSpPr>
        <p:spPr/>
        <p:txBody>
          <a:bodyPr/>
          <a:lstStyle/>
          <a:p>
            <a:pPr fontAlgn="base">
              <a:buFont typeface="Arial" panose="020B0604020202020204" pitchFamily="34" charset="0"/>
              <a:buChar char="•"/>
            </a:pPr>
            <a:r>
              <a:rPr lang="en-US" sz="2400" b="1" i="0" u="none" strike="noStrike">
                <a:solidFill>
                  <a:srgbClr val="000000"/>
                </a:solidFill>
                <a:effectLst/>
                <a:latin typeface="Gill Sans MT" panose="020B0502020104020203" pitchFamily="34" charset="0"/>
              </a:rPr>
              <a:t>Software Programming</a:t>
            </a:r>
            <a:r>
              <a:rPr lang="en-US" sz="2400" b="0" i="0">
                <a:solidFill>
                  <a:srgbClr val="000000"/>
                </a:solidFill>
                <a:effectLst/>
                <a:latin typeface="Gill Sans MT" panose="020B0502020104020203" pitchFamily="34" charset="0"/>
              </a:rPr>
              <a:t>​</a:t>
            </a:r>
            <a:endParaRPr lang="en-US" sz="2400" b="0" i="0">
              <a:solidFill>
                <a:srgbClr val="000000"/>
              </a:solidFill>
              <a:effectLst/>
              <a:latin typeface="Arial" panose="020B0604020202020204" pitchFamily="34" charset="0"/>
            </a:endParaRPr>
          </a:p>
          <a:p>
            <a:pPr lvl="1" fontAlgn="base">
              <a:buFont typeface="Arial" panose="020B0604020202020204" pitchFamily="34" charset="0"/>
              <a:buChar char="•"/>
            </a:pPr>
            <a:r>
              <a:rPr lang="en-US" sz="2000" b="0" i="0" u="none" strike="noStrike">
                <a:solidFill>
                  <a:srgbClr val="000000"/>
                </a:solidFill>
                <a:effectLst/>
                <a:latin typeface="Gill Sans MT" panose="020B0502020104020203" pitchFamily="34" charset="0"/>
              </a:rPr>
              <a:t>Functionality of the VR experience.  (Unity - game design/development software-).</a:t>
            </a:r>
            <a:r>
              <a:rPr lang="en-US" sz="2000" b="0" i="0">
                <a:solidFill>
                  <a:srgbClr val="000000"/>
                </a:solidFill>
                <a:effectLst/>
                <a:latin typeface="Gill Sans MT" panose="020B0502020104020203" pitchFamily="34" charset="0"/>
              </a:rPr>
              <a:t>​</a:t>
            </a:r>
            <a:endParaRPr lang="en-US" sz="2000" b="0" i="0">
              <a:solidFill>
                <a:srgbClr val="000000"/>
              </a:solidFill>
              <a:effectLst/>
              <a:latin typeface="Arial" panose="020B0604020202020204" pitchFamily="34" charset="0"/>
            </a:endParaRPr>
          </a:p>
          <a:p>
            <a:pPr fontAlgn="base">
              <a:buFont typeface="Arial" panose="020B0604020202020204" pitchFamily="34" charset="0"/>
              <a:buChar char="•"/>
            </a:pPr>
            <a:r>
              <a:rPr lang="en-US" sz="2400" b="1" i="0" u="none" strike="noStrike">
                <a:solidFill>
                  <a:srgbClr val="000000"/>
                </a:solidFill>
                <a:effectLst/>
                <a:latin typeface="Gill Sans MT" panose="020B0502020104020203" pitchFamily="34" charset="0"/>
              </a:rPr>
              <a:t>Interactivity</a:t>
            </a:r>
            <a:r>
              <a:rPr lang="en-US" sz="2400" b="0" i="0">
                <a:solidFill>
                  <a:srgbClr val="000000"/>
                </a:solidFill>
                <a:effectLst/>
                <a:latin typeface="Gill Sans MT" panose="020B0502020104020203" pitchFamily="34" charset="0"/>
              </a:rPr>
              <a:t>​</a:t>
            </a:r>
            <a:endParaRPr lang="en-US" sz="2400" b="0" i="0">
              <a:solidFill>
                <a:srgbClr val="000000"/>
              </a:solidFill>
              <a:effectLst/>
              <a:latin typeface="Arial" panose="020B0604020202020204" pitchFamily="34" charset="0"/>
            </a:endParaRPr>
          </a:p>
          <a:p>
            <a:pPr lvl="1" fontAlgn="base">
              <a:buFont typeface="Arial" panose="020B0604020202020204" pitchFamily="34" charset="0"/>
              <a:buChar char="•"/>
            </a:pPr>
            <a:r>
              <a:rPr lang="en-US" sz="2000" b="0" i="0" u="none" strike="noStrike">
                <a:solidFill>
                  <a:srgbClr val="000000"/>
                </a:solidFill>
                <a:effectLst/>
                <a:latin typeface="Gill Sans MT" panose="020B0502020104020203" pitchFamily="34" charset="0"/>
              </a:rPr>
              <a:t>Ways the user can interact with the EDI tool. </a:t>
            </a:r>
            <a:r>
              <a:rPr lang="en-US" sz="2000" b="0" i="0">
                <a:solidFill>
                  <a:srgbClr val="000000"/>
                </a:solidFill>
                <a:effectLst/>
                <a:latin typeface="Gill Sans MT" panose="020B0502020104020203" pitchFamily="34" charset="0"/>
              </a:rPr>
              <a:t>​</a:t>
            </a:r>
            <a:endParaRPr lang="en-US" sz="2000" b="0" i="0">
              <a:solidFill>
                <a:srgbClr val="000000"/>
              </a:solidFill>
              <a:effectLst/>
              <a:latin typeface="Arial" panose="020B0604020202020204" pitchFamily="34" charset="0"/>
            </a:endParaRPr>
          </a:p>
          <a:p>
            <a:pPr fontAlgn="base">
              <a:buFont typeface="Arial" panose="020B0604020202020204" pitchFamily="34" charset="0"/>
              <a:buChar char="•"/>
            </a:pPr>
            <a:r>
              <a:rPr lang="en-US" sz="2400" b="1" i="0" u="none" strike="noStrike">
                <a:solidFill>
                  <a:srgbClr val="000000"/>
                </a:solidFill>
                <a:effectLst/>
                <a:latin typeface="Gill Sans MT" panose="020B0502020104020203" pitchFamily="34" charset="0"/>
              </a:rPr>
              <a:t>Graphics </a:t>
            </a:r>
            <a:r>
              <a:rPr lang="en-US" sz="2400" b="0" i="0">
                <a:solidFill>
                  <a:srgbClr val="000000"/>
                </a:solidFill>
                <a:effectLst/>
                <a:latin typeface="Gill Sans MT" panose="020B0502020104020203" pitchFamily="34" charset="0"/>
              </a:rPr>
              <a:t>​</a:t>
            </a:r>
            <a:endParaRPr lang="en-US" sz="2400" b="0" i="0">
              <a:solidFill>
                <a:srgbClr val="000000"/>
              </a:solidFill>
              <a:effectLst/>
              <a:latin typeface="Arial" panose="020B0604020202020204" pitchFamily="34" charset="0"/>
            </a:endParaRPr>
          </a:p>
          <a:p>
            <a:pPr lvl="1" fontAlgn="base">
              <a:buFont typeface="Arial" panose="020B0604020202020204" pitchFamily="34" charset="0"/>
              <a:buChar char="•"/>
            </a:pPr>
            <a:r>
              <a:rPr lang="en-US" sz="2000" b="0" i="0" u="none" strike="noStrike">
                <a:solidFill>
                  <a:srgbClr val="000000"/>
                </a:solidFill>
                <a:effectLst/>
                <a:latin typeface="Gill Sans MT" panose="020B0502020104020203" pitchFamily="34" charset="0"/>
              </a:rPr>
              <a:t>Environment Graphics</a:t>
            </a:r>
            <a:r>
              <a:rPr lang="en-US" sz="2000" b="0" i="0">
                <a:solidFill>
                  <a:srgbClr val="000000"/>
                </a:solidFill>
                <a:effectLst/>
                <a:latin typeface="Gill Sans MT" panose="020B0502020104020203" pitchFamily="34" charset="0"/>
              </a:rPr>
              <a:t>​</a:t>
            </a:r>
            <a:endParaRPr lang="en-US" sz="2000" b="0" i="0">
              <a:solidFill>
                <a:srgbClr val="000000"/>
              </a:solidFill>
              <a:effectLst/>
              <a:latin typeface="Arial" panose="020B0604020202020204" pitchFamily="34" charset="0"/>
            </a:endParaRPr>
          </a:p>
          <a:p>
            <a:pPr lvl="1" fontAlgn="base">
              <a:buFont typeface="Arial" panose="020B0604020202020204" pitchFamily="34" charset="0"/>
              <a:buChar char="•"/>
            </a:pPr>
            <a:r>
              <a:rPr lang="en-US" sz="2000" b="0" i="0" u="none" strike="noStrike">
                <a:solidFill>
                  <a:srgbClr val="000000"/>
                </a:solidFill>
                <a:effectLst/>
                <a:latin typeface="Gill Sans MT" panose="020B0502020104020203" pitchFamily="34" charset="0"/>
              </a:rPr>
              <a:t>User/character Graphics</a:t>
            </a:r>
            <a:r>
              <a:rPr lang="en-US" sz="2000" b="0" i="0">
                <a:solidFill>
                  <a:srgbClr val="000000"/>
                </a:solidFill>
                <a:effectLst/>
                <a:latin typeface="Gill Sans MT" panose="020B0502020104020203" pitchFamily="34" charset="0"/>
              </a:rPr>
              <a:t>​</a:t>
            </a:r>
            <a:endParaRPr lang="en-US" sz="2000" b="0" i="0">
              <a:solidFill>
                <a:srgbClr val="000000"/>
              </a:solidFill>
              <a:effectLst/>
              <a:latin typeface="Arial" panose="020B0604020202020204" pitchFamily="34" charset="0"/>
            </a:endParaRPr>
          </a:p>
          <a:p>
            <a:pPr fontAlgn="base">
              <a:buFont typeface="Arial" panose="020B0604020202020204" pitchFamily="34" charset="0"/>
              <a:buChar char="•"/>
            </a:pPr>
            <a:r>
              <a:rPr lang="en-US" sz="2400" b="1" i="0" u="none" strike="noStrike">
                <a:solidFill>
                  <a:srgbClr val="000000"/>
                </a:solidFill>
                <a:effectLst/>
                <a:latin typeface="Gill Sans MT" panose="020B0502020104020203" pitchFamily="34" charset="0"/>
              </a:rPr>
              <a:t>Main Topics</a:t>
            </a:r>
            <a:r>
              <a:rPr lang="en-US" sz="2400" b="0" i="0">
                <a:solidFill>
                  <a:srgbClr val="000000"/>
                </a:solidFill>
                <a:effectLst/>
                <a:latin typeface="Gill Sans MT" panose="020B0502020104020203" pitchFamily="34" charset="0"/>
              </a:rPr>
              <a:t>​</a:t>
            </a:r>
            <a:endParaRPr lang="en-US" sz="2400" b="0" i="0">
              <a:solidFill>
                <a:srgbClr val="000000"/>
              </a:solidFill>
              <a:effectLst/>
              <a:latin typeface="Arial" panose="020B0604020202020204" pitchFamily="34" charset="0"/>
            </a:endParaRPr>
          </a:p>
          <a:p>
            <a:pPr lvl="1" fontAlgn="base">
              <a:buFont typeface="Arial" panose="020B0604020202020204" pitchFamily="34" charset="0"/>
              <a:buChar char="•"/>
            </a:pPr>
            <a:r>
              <a:rPr lang="en-US" sz="2000" b="0" i="0" u="none" strike="noStrike">
                <a:solidFill>
                  <a:srgbClr val="000000"/>
                </a:solidFill>
                <a:effectLst/>
                <a:latin typeface="Gill Sans MT" panose="020B0502020104020203" pitchFamily="34" charset="0"/>
              </a:rPr>
              <a:t>Discrimination topics that the VR experience touches up on</a:t>
            </a:r>
            <a:r>
              <a:rPr lang="en-US" sz="2000" b="0" i="0">
                <a:solidFill>
                  <a:srgbClr val="000000"/>
                </a:solidFill>
                <a:effectLst/>
                <a:latin typeface="Gill Sans MT" panose="020B0502020104020203" pitchFamily="34" charset="0"/>
              </a:rPr>
              <a:t>​</a:t>
            </a:r>
            <a:endParaRPr lang="en-US" sz="2000" b="0" i="0">
              <a:solidFill>
                <a:srgbClr val="000000"/>
              </a:solidFill>
              <a:effectLst/>
              <a:latin typeface="Arial" panose="020B0604020202020204" pitchFamily="34" charset="0"/>
            </a:endParaRPr>
          </a:p>
          <a:p>
            <a:pPr>
              <a:buFont typeface="Arial" panose="020B0604020202020204" pitchFamily="34" charset="0"/>
              <a:buChar char="•"/>
            </a:pPr>
            <a:endParaRPr lang="en-CA"/>
          </a:p>
        </p:txBody>
      </p:sp>
      <p:sp>
        <p:nvSpPr>
          <p:cNvPr id="6" name="Flowchart: Alternate Process 5">
            <a:extLst>
              <a:ext uri="{FF2B5EF4-FFF2-40B4-BE49-F238E27FC236}">
                <a16:creationId xmlns:a16="http://schemas.microsoft.com/office/drawing/2014/main" id="{5ACE3C85-3886-4C19-9298-D1A0C47471B8}"/>
              </a:ext>
            </a:extLst>
          </p:cNvPr>
          <p:cNvSpPr/>
          <p:nvPr/>
        </p:nvSpPr>
        <p:spPr>
          <a:xfrm>
            <a:off x="195944" y="195944"/>
            <a:ext cx="936000" cy="321814"/>
          </a:xfrm>
          <a:prstGeom prst="flowChartAlternateProcess">
            <a:avLst/>
          </a:prstGeom>
          <a:solidFill>
            <a:srgbClr val="F6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a:t>IDEATE</a:t>
            </a:r>
          </a:p>
        </p:txBody>
      </p:sp>
    </p:spTree>
    <p:extLst>
      <p:ext uri="{BB962C8B-B14F-4D97-AF65-F5344CB8AC3E}">
        <p14:creationId xmlns:p14="http://schemas.microsoft.com/office/powerpoint/2010/main" val="497309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54C67-7384-4F03-B85D-202F9EE2C3AD}"/>
              </a:ext>
            </a:extLst>
          </p:cNvPr>
          <p:cNvSpPr>
            <a:spLocks noGrp="1"/>
          </p:cNvSpPr>
          <p:nvPr>
            <p:ph type="title"/>
          </p:nvPr>
        </p:nvSpPr>
        <p:spPr>
          <a:xfrm>
            <a:off x="1097280" y="286603"/>
            <a:ext cx="10058400" cy="1450757"/>
          </a:xfrm>
        </p:spPr>
        <p:txBody>
          <a:bodyPr>
            <a:normAutofit/>
          </a:bodyPr>
          <a:lstStyle/>
          <a:p>
            <a:r>
              <a:rPr lang="en-CA"/>
              <a:t>Concept Proposal</a:t>
            </a:r>
          </a:p>
        </p:txBody>
      </p:sp>
      <p:sp>
        <p:nvSpPr>
          <p:cNvPr id="3" name="Content Placeholder 2">
            <a:extLst>
              <a:ext uri="{FF2B5EF4-FFF2-40B4-BE49-F238E27FC236}">
                <a16:creationId xmlns:a16="http://schemas.microsoft.com/office/drawing/2014/main" id="{DA59FBBF-D639-4600-9B10-8A524BDB16DB}"/>
              </a:ext>
            </a:extLst>
          </p:cNvPr>
          <p:cNvSpPr>
            <a:spLocks noGrp="1"/>
          </p:cNvSpPr>
          <p:nvPr>
            <p:ph idx="1"/>
          </p:nvPr>
        </p:nvSpPr>
        <p:spPr>
          <a:xfrm>
            <a:off x="1097280" y="2108691"/>
            <a:ext cx="5206835" cy="3600456"/>
          </a:xfrm>
        </p:spPr>
        <p:txBody>
          <a:bodyPr>
            <a:normAutofit/>
          </a:bodyPr>
          <a:lstStyle/>
          <a:p>
            <a:pPr>
              <a:buFont typeface="Arial" panose="020B0604020202020204" pitchFamily="34" charset="0"/>
              <a:buChar char="•"/>
            </a:pPr>
            <a:r>
              <a:rPr lang="en-CA" sz="2400" b="1"/>
              <a:t>Main Topic</a:t>
            </a:r>
          </a:p>
          <a:p>
            <a:pPr lvl="1">
              <a:buFont typeface="Arial" panose="020B0604020202020204" pitchFamily="34" charset="0"/>
              <a:buChar char="•"/>
            </a:pPr>
            <a:r>
              <a:rPr lang="en-CA" sz="2200"/>
              <a:t>Linguistic Discrimination</a:t>
            </a:r>
          </a:p>
          <a:p>
            <a:pPr>
              <a:buFont typeface="Arial" panose="020B0604020202020204" pitchFamily="34" charset="0"/>
              <a:buChar char="•"/>
            </a:pPr>
            <a:r>
              <a:rPr lang="en-CA" sz="2400" b="1"/>
              <a:t>Story</a:t>
            </a:r>
          </a:p>
          <a:p>
            <a:pPr lvl="1">
              <a:buFont typeface="Arial" panose="020B0604020202020204" pitchFamily="34" charset="0"/>
              <a:buChar char="•"/>
            </a:pPr>
            <a:r>
              <a:rPr lang="en-CA" sz="2200"/>
              <a:t>University Student - </a:t>
            </a:r>
            <a:r>
              <a:rPr lang="en-CA" sz="1800"/>
              <a:t>First person perspective</a:t>
            </a:r>
          </a:p>
          <a:p>
            <a:pPr lvl="1">
              <a:buFont typeface="Arial" panose="020B0604020202020204" pitchFamily="34" charset="0"/>
              <a:buChar char="•"/>
            </a:pPr>
            <a:r>
              <a:rPr lang="en-CA" sz="2200"/>
              <a:t>User interactive Story</a:t>
            </a:r>
          </a:p>
          <a:p>
            <a:pPr lvl="1">
              <a:buFont typeface="Arial" panose="020B0604020202020204" pitchFamily="34" charset="0"/>
              <a:buChar char="•"/>
            </a:pPr>
            <a:r>
              <a:rPr lang="en-CA" sz="2200"/>
              <a:t>English and French version</a:t>
            </a:r>
          </a:p>
          <a:p>
            <a:pPr>
              <a:buFont typeface="Arial" panose="020B0604020202020204" pitchFamily="34" charset="0"/>
              <a:buChar char="•"/>
            </a:pPr>
            <a:r>
              <a:rPr lang="en-CA" sz="2400" b="1"/>
              <a:t>Software</a:t>
            </a:r>
          </a:p>
          <a:p>
            <a:pPr lvl="1">
              <a:buFont typeface="Arial" panose="020B0604020202020204" pitchFamily="34" charset="0"/>
              <a:buChar char="•"/>
            </a:pPr>
            <a:r>
              <a:rPr lang="en-CA" sz="2200"/>
              <a:t>Unity</a:t>
            </a:r>
          </a:p>
          <a:p>
            <a:endParaRPr lang="en-CA" sz="2400"/>
          </a:p>
        </p:txBody>
      </p:sp>
      <p:grpSp>
        <p:nvGrpSpPr>
          <p:cNvPr id="4" name="Group 3">
            <a:extLst>
              <a:ext uri="{FF2B5EF4-FFF2-40B4-BE49-F238E27FC236}">
                <a16:creationId xmlns:a16="http://schemas.microsoft.com/office/drawing/2014/main" id="{E3027EC4-9ABD-4702-BF0C-7288A5ADFD71}"/>
              </a:ext>
            </a:extLst>
          </p:cNvPr>
          <p:cNvGrpSpPr>
            <a:grpSpLocks noChangeAspect="1"/>
          </p:cNvGrpSpPr>
          <p:nvPr/>
        </p:nvGrpSpPr>
        <p:grpSpPr>
          <a:xfrm>
            <a:off x="7529846" y="3908919"/>
            <a:ext cx="3215334" cy="2239681"/>
            <a:chOff x="1183017" y="3750349"/>
            <a:chExt cx="2376058" cy="1655073"/>
          </a:xfrm>
        </p:grpSpPr>
        <p:pic>
          <p:nvPicPr>
            <p:cNvPr id="5" name="Picture 6" descr="Part I.) Basics of 3D animation in Unity | by Ing. Jan Jileček | ITNEXT">
              <a:extLst>
                <a:ext uri="{FF2B5EF4-FFF2-40B4-BE49-F238E27FC236}">
                  <a16:creationId xmlns:a16="http://schemas.microsoft.com/office/drawing/2014/main" id="{1CC3806B-8DA5-47DB-B91A-B698A1E106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230" r="-2" b="-2"/>
            <a:stretch/>
          </p:blipFill>
          <p:spPr bwMode="auto">
            <a:xfrm>
              <a:off x="1183017" y="3750349"/>
              <a:ext cx="2376058" cy="16550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unity-logo-black_1280.0 - UNIAT">
              <a:extLst>
                <a:ext uri="{FF2B5EF4-FFF2-40B4-BE49-F238E27FC236}">
                  <a16:creationId xmlns:a16="http://schemas.microsoft.com/office/drawing/2014/main" id="{BD078F54-CA4D-4FA6-8A11-63939B0AA0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2" t="15379" r="4760" b="19270"/>
            <a:stretch/>
          </p:blipFill>
          <p:spPr bwMode="auto">
            <a:xfrm>
              <a:off x="1183017" y="3750349"/>
              <a:ext cx="1006968" cy="398726"/>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10" descr="trivago - A First Person Experience - YouTube">
            <a:extLst>
              <a:ext uri="{FF2B5EF4-FFF2-40B4-BE49-F238E27FC236}">
                <a16:creationId xmlns:a16="http://schemas.microsoft.com/office/drawing/2014/main" id="{24477C53-4281-434A-A622-1F46FC0A39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7123"/>
          <a:stretch/>
        </p:blipFill>
        <p:spPr bwMode="auto">
          <a:xfrm>
            <a:off x="6287482" y="1866481"/>
            <a:ext cx="2746800" cy="19133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What can multilingualism do for the study of literature? |  FifteenEightyFour | Cambridge University Press">
            <a:extLst>
              <a:ext uri="{FF2B5EF4-FFF2-40B4-BE49-F238E27FC236}">
                <a16:creationId xmlns:a16="http://schemas.microsoft.com/office/drawing/2014/main" id="{5F817FA6-7E8C-4B0F-8589-232E58E6C59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899" r="4317" b="-4"/>
          <a:stretch/>
        </p:blipFill>
        <p:spPr bwMode="auto">
          <a:xfrm>
            <a:off x="9137513" y="1866481"/>
            <a:ext cx="2746799" cy="1913317"/>
          </a:xfrm>
          <a:prstGeom prst="rect">
            <a:avLst/>
          </a:prstGeom>
          <a:noFill/>
          <a:extLst>
            <a:ext uri="{909E8E84-426E-40DD-AFC4-6F175D3DCCD1}">
              <a14:hiddenFill xmlns:a14="http://schemas.microsoft.com/office/drawing/2010/main">
                <a:solidFill>
                  <a:srgbClr val="FFFFFF"/>
                </a:solidFill>
              </a14:hiddenFill>
            </a:ext>
          </a:extLst>
        </p:spPr>
      </p:pic>
      <p:sp>
        <p:nvSpPr>
          <p:cNvPr id="12" name="Flowchart: Alternate Process 11">
            <a:extLst>
              <a:ext uri="{FF2B5EF4-FFF2-40B4-BE49-F238E27FC236}">
                <a16:creationId xmlns:a16="http://schemas.microsoft.com/office/drawing/2014/main" id="{2DFA7E4B-BD6F-4AE9-8BB4-AFA666D1C2F3}"/>
              </a:ext>
            </a:extLst>
          </p:cNvPr>
          <p:cNvSpPr/>
          <p:nvPr/>
        </p:nvSpPr>
        <p:spPr>
          <a:xfrm>
            <a:off x="195944" y="195944"/>
            <a:ext cx="936000" cy="321814"/>
          </a:xfrm>
          <a:prstGeom prst="flowChartAlternateProcess">
            <a:avLst/>
          </a:prstGeom>
          <a:solidFill>
            <a:srgbClr val="F6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a:t>IDEATE</a:t>
            </a:r>
          </a:p>
        </p:txBody>
      </p:sp>
    </p:spTree>
    <p:extLst>
      <p:ext uri="{BB962C8B-B14F-4D97-AF65-F5344CB8AC3E}">
        <p14:creationId xmlns:p14="http://schemas.microsoft.com/office/powerpoint/2010/main" val="2913327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208" name="Rectangle 74">
            <a:extLst>
              <a:ext uri="{FF2B5EF4-FFF2-40B4-BE49-F238E27FC236}">
                <a16:creationId xmlns:a16="http://schemas.microsoft.com/office/drawing/2014/main" id="{25076E61-7200-46D2-84FD-CD965414A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09" name="Rectangle 76">
            <a:extLst>
              <a:ext uri="{FF2B5EF4-FFF2-40B4-BE49-F238E27FC236}">
                <a16:creationId xmlns:a16="http://schemas.microsoft.com/office/drawing/2014/main" id="{44638C35-6819-4FFE-9DBE-BBD5CD00B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210" name="Straight Connector 78">
            <a:extLst>
              <a:ext uri="{FF2B5EF4-FFF2-40B4-BE49-F238E27FC236}">
                <a16:creationId xmlns:a16="http://schemas.microsoft.com/office/drawing/2014/main" id="{E2E9BCE7-5829-4739-AF68-4B0C9AF3F6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211" name="Rectangle 80">
            <a:extLst>
              <a:ext uri="{FF2B5EF4-FFF2-40B4-BE49-F238E27FC236}">
                <a16:creationId xmlns:a16="http://schemas.microsoft.com/office/drawing/2014/main" id="{18729598-B860-4310-B596-A82101628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8212" name="Rectangle 82">
            <a:extLst>
              <a:ext uri="{FF2B5EF4-FFF2-40B4-BE49-F238E27FC236}">
                <a16:creationId xmlns:a16="http://schemas.microsoft.com/office/drawing/2014/main" id="{EF00125E-5930-4B29-9CB1-AFECD14EA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339824" y="0"/>
            <a:ext cx="6858396"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FB7A1C2-3627-4A1C-AFC0-135482160CED}"/>
              </a:ext>
            </a:extLst>
          </p:cNvPr>
          <p:cNvSpPr>
            <a:spLocks noGrp="1"/>
          </p:cNvSpPr>
          <p:nvPr>
            <p:ph type="title"/>
          </p:nvPr>
        </p:nvSpPr>
        <p:spPr>
          <a:xfrm>
            <a:off x="5951496" y="5131881"/>
            <a:ext cx="5542398" cy="1234439"/>
          </a:xfrm>
        </p:spPr>
        <p:txBody>
          <a:bodyPr vert="horz" lIns="91440" tIns="45720" rIns="91440" bIns="45720" rtlCol="0" anchor="b">
            <a:normAutofit fontScale="90000"/>
          </a:bodyPr>
          <a:lstStyle/>
          <a:p>
            <a:r>
              <a:rPr lang="en-US" sz="8000">
                <a:solidFill>
                  <a:srgbClr val="FFFFFF"/>
                </a:solidFill>
              </a:rPr>
              <a:t>Prototype 1</a:t>
            </a:r>
            <a:br>
              <a:rPr lang="en-US" sz="8000">
                <a:solidFill>
                  <a:srgbClr val="FFFFFF"/>
                </a:solidFill>
              </a:rPr>
            </a:br>
            <a:r>
              <a:rPr lang="en-US" sz="8000">
                <a:solidFill>
                  <a:srgbClr val="FFFFFF"/>
                </a:solidFill>
              </a:rPr>
              <a:t>Unity </a:t>
            </a:r>
          </a:p>
        </p:txBody>
      </p:sp>
      <p:cxnSp>
        <p:nvCxnSpPr>
          <p:cNvPr id="8213" name="Straight Connector 84">
            <a:extLst>
              <a:ext uri="{FF2B5EF4-FFF2-40B4-BE49-F238E27FC236}">
                <a16:creationId xmlns:a16="http://schemas.microsoft.com/office/drawing/2014/main" id="{0A665870-BFBB-4BD6-8E88-2A131F02E0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37543" y="4343400"/>
            <a:ext cx="5029200" cy="0"/>
          </a:xfrm>
          <a:prstGeom prst="line">
            <a:avLst/>
          </a:prstGeom>
          <a:ln w="6350">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8214" name="Rectangle 86">
            <a:extLst>
              <a:ext uri="{FF2B5EF4-FFF2-40B4-BE49-F238E27FC236}">
                <a16:creationId xmlns:a16="http://schemas.microsoft.com/office/drawing/2014/main" id="{8FFC1F1A-5B07-4988-ABAC-F0E3A347A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816"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5" name="Picture 2" descr="A screenshot of a computer&#10;&#10;Description automatically generated with medium confidence">
            <a:extLst>
              <a:ext uri="{FF2B5EF4-FFF2-40B4-BE49-F238E27FC236}">
                <a16:creationId xmlns:a16="http://schemas.microsoft.com/office/drawing/2014/main" id="{B28C3BE9-DD0B-4CA6-9C12-9B291EFFCC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4" t="11866" r="31078" b="36731"/>
          <a:stretch/>
        </p:blipFill>
        <p:spPr bwMode="auto">
          <a:xfrm>
            <a:off x="-20184" y="5442"/>
            <a:ext cx="5275816" cy="342355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A picture containing text, screenshot, monitor, electronics&#10;&#10;Description automatically generated">
            <a:extLst>
              <a:ext uri="{FF2B5EF4-FFF2-40B4-BE49-F238E27FC236}">
                <a16:creationId xmlns:a16="http://schemas.microsoft.com/office/drawing/2014/main" id="{A39950CD-F3A5-4B51-BCD5-C49EA9AE68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822" t="15084" r="33087" b="41929"/>
          <a:stretch/>
        </p:blipFill>
        <p:spPr bwMode="auto">
          <a:xfrm>
            <a:off x="5853643" y="416437"/>
            <a:ext cx="5681888" cy="326422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6C065367-D566-4FB1-AE72-24DA4268D2CD}"/>
              </a:ext>
            </a:extLst>
          </p:cNvPr>
          <p:cNvCxnSpPr/>
          <p:nvPr/>
        </p:nvCxnSpPr>
        <p:spPr>
          <a:xfrm>
            <a:off x="3175" y="3483430"/>
            <a:ext cx="5272641" cy="0"/>
          </a:xfrm>
          <a:prstGeom prst="line">
            <a:avLst/>
          </a:prstGeom>
          <a:ln w="76200">
            <a:solidFill>
              <a:srgbClr val="EF7E39"/>
            </a:solidFill>
          </a:ln>
        </p:spPr>
        <p:style>
          <a:lnRef idx="1">
            <a:schemeClr val="accent1"/>
          </a:lnRef>
          <a:fillRef idx="0">
            <a:schemeClr val="accent1"/>
          </a:fillRef>
          <a:effectRef idx="0">
            <a:schemeClr val="accent1"/>
          </a:effectRef>
          <a:fontRef idx="minor">
            <a:schemeClr val="tx1"/>
          </a:fontRef>
        </p:style>
      </p:cxnSp>
      <p:pic>
        <p:nvPicPr>
          <p:cNvPr id="40" name="Picture 6" descr="A screenshot of a computer&#10;&#10;Description automatically generated with medium confidence">
            <a:extLst>
              <a:ext uri="{FF2B5EF4-FFF2-40B4-BE49-F238E27FC236}">
                <a16:creationId xmlns:a16="http://schemas.microsoft.com/office/drawing/2014/main" id="{E2F6CFCE-7190-4719-8110-10CE42CA2A5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382" t="15058" r="27238" b="35447"/>
          <a:stretch/>
        </p:blipFill>
        <p:spPr bwMode="auto">
          <a:xfrm>
            <a:off x="-6864" y="3548748"/>
            <a:ext cx="5260254" cy="3338064"/>
          </a:xfrm>
          <a:prstGeom prst="rect">
            <a:avLst/>
          </a:prstGeom>
          <a:noFill/>
          <a:extLst>
            <a:ext uri="{909E8E84-426E-40DD-AFC4-6F175D3DCCD1}">
              <a14:hiddenFill xmlns:a14="http://schemas.microsoft.com/office/drawing/2010/main">
                <a:solidFill>
                  <a:srgbClr val="FFFFFF"/>
                </a:solidFill>
              </a14:hiddenFill>
            </a:ext>
          </a:extLst>
        </p:spPr>
      </p:pic>
      <p:sp>
        <p:nvSpPr>
          <p:cNvPr id="41" name="Flowchart: Alternate Process 40">
            <a:extLst>
              <a:ext uri="{FF2B5EF4-FFF2-40B4-BE49-F238E27FC236}">
                <a16:creationId xmlns:a16="http://schemas.microsoft.com/office/drawing/2014/main" id="{D08C1831-0354-4B82-8AD6-3B2E84F5033E}"/>
              </a:ext>
            </a:extLst>
          </p:cNvPr>
          <p:cNvSpPr/>
          <p:nvPr/>
        </p:nvSpPr>
        <p:spPr>
          <a:xfrm>
            <a:off x="195944" y="195944"/>
            <a:ext cx="936000" cy="321814"/>
          </a:xfrm>
          <a:prstGeom prst="flowChartAlternateProcess">
            <a:avLst/>
          </a:prstGeom>
          <a:solidFill>
            <a:srgbClr val="F652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a:t>Prototype</a:t>
            </a:r>
          </a:p>
        </p:txBody>
      </p:sp>
    </p:spTree>
    <p:extLst>
      <p:ext uri="{BB962C8B-B14F-4D97-AF65-F5344CB8AC3E}">
        <p14:creationId xmlns:p14="http://schemas.microsoft.com/office/powerpoint/2010/main" val="517638726"/>
      </p:ext>
    </p:extLst>
  </p:cSld>
  <p:clrMapOvr>
    <a:masterClrMapping/>
  </p:clrMapOvr>
</p:sld>
</file>

<file path=ppt/theme/theme1.xml><?xml version="1.0" encoding="utf-8"?>
<a:theme xmlns:a="http://schemas.openxmlformats.org/drawingml/2006/main" name="Retrospec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139FE98CF79E345BDECAC28465AB473" ma:contentTypeVersion="9" ma:contentTypeDescription="Create a new document." ma:contentTypeScope="" ma:versionID="6843602ba164f2e51a9def0d21c53f5a">
  <xsd:schema xmlns:xsd="http://www.w3.org/2001/XMLSchema" xmlns:xs="http://www.w3.org/2001/XMLSchema" xmlns:p="http://schemas.microsoft.com/office/2006/metadata/properties" xmlns:ns3="cf768870-8580-4dd2-9f79-95f198fbf311" xmlns:ns4="5126ffac-92ca-4acb-a801-caeee6efd647" targetNamespace="http://schemas.microsoft.com/office/2006/metadata/properties" ma:root="true" ma:fieldsID="4617a0bef56d6fc61c15bd03a4934b8d" ns3:_="" ns4:_="">
    <xsd:import namespace="cf768870-8580-4dd2-9f79-95f198fbf311"/>
    <xsd:import namespace="5126ffac-92ca-4acb-a801-caeee6efd64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768870-8580-4dd2-9f79-95f198fbf3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126ffac-92ca-4acb-a801-caeee6efd64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7A0396-D3BC-41C3-8016-32C47BAE3895}">
  <ds:schemaRefs>
    <ds:schemaRef ds:uri="http://schemas.microsoft.com/sharepoint/v3/contenttype/forms"/>
  </ds:schemaRefs>
</ds:datastoreItem>
</file>

<file path=customXml/itemProps2.xml><?xml version="1.0" encoding="utf-8"?>
<ds:datastoreItem xmlns:ds="http://schemas.openxmlformats.org/officeDocument/2006/customXml" ds:itemID="{B86A2B2B-CB6A-433E-B2B6-AFD0CE779BE2}">
  <ds:schemaRefs>
    <ds:schemaRef ds:uri="5126ffac-92ca-4acb-a801-caeee6efd647"/>
    <ds:schemaRef ds:uri="cf768870-8580-4dd2-9f79-95f198fbf31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FBE141B-88D4-41CF-92F1-4F0F5892C865}">
  <ds:schemaRefs>
    <ds:schemaRef ds:uri="5126ffac-92ca-4acb-a801-caeee6efd647"/>
    <ds:schemaRef ds:uri="cf768870-8580-4dd2-9f79-95f198fbf31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Retrospect</Template>
  <Application>Microsoft Office PowerPoint</Application>
  <PresentationFormat>Widescreen</PresentationFormat>
  <Slides>18</Slides>
  <Notes>2</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Retrospect</vt:lpstr>
      <vt:lpstr>Final Presentation  Empathy Tool – Team 2.3</vt:lpstr>
      <vt:lpstr>Project Design Debrief</vt:lpstr>
      <vt:lpstr>Problem Analysis</vt:lpstr>
      <vt:lpstr>Benchmarking</vt:lpstr>
      <vt:lpstr>Target Specifications</vt:lpstr>
      <vt:lpstr>The client is looking for a user interactive virtual reality tool that highlights diverse experiences and creates a sense of empathy towards overlooked groups; the VR experience should provide resources on dealing with discrimination and on how to support others going through similar situations and people in marginalized groups.</vt:lpstr>
      <vt:lpstr>Subsystems</vt:lpstr>
      <vt:lpstr>Concept Proposal</vt:lpstr>
      <vt:lpstr>Prototype 1 Unity </vt:lpstr>
      <vt:lpstr>Prototype 1 Story</vt:lpstr>
      <vt:lpstr>Prototype 1 Test</vt:lpstr>
      <vt:lpstr>Prototype 2 Unity </vt:lpstr>
      <vt:lpstr>Prototype 2 Story </vt:lpstr>
      <vt:lpstr>Prototype 2 Story Testing</vt:lpstr>
      <vt:lpstr>Results</vt:lpstr>
      <vt:lpstr>PowerPoint Presentation</vt:lpstr>
      <vt:lpstr>Next Steps</vt:lpstr>
      <vt:lpstr>Final Presentation  Empathy Tool – Team 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Natalia Garcia Hernandez</dc:creator>
  <cp:revision>3</cp:revision>
  <dcterms:created xsi:type="dcterms:W3CDTF">2022-03-15T15:57:38Z</dcterms:created>
  <dcterms:modified xsi:type="dcterms:W3CDTF">2022-03-31T14:00:28Z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0x010100F139FE98CF79E345BDECAC28465AB473</vt:lpwstr>
  </property>
</Properties>
</file>