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3" r:id="rId4"/>
  </p:sldMasterIdLst>
  <p:notesMasterIdLst>
    <p:notesMasterId r:id="rId11"/>
  </p:notesMasterIdLst>
  <p:sldIdLst>
    <p:sldId id="256" r:id="rId5"/>
    <p:sldId id="257" r:id="rId6"/>
    <p:sldId id="259" r:id="rId7"/>
    <p:sldId id="280" r:id="rId8"/>
    <p:sldId id="276" r:id="rId9"/>
    <p:sldId id="278"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DE960B"/>
    <a:srgbClr val="EC7016"/>
    <a:srgbClr val="E5DEDB"/>
    <a:srgbClr val="FBBE77"/>
    <a:srgbClr val="F6D300"/>
    <a:srgbClr val="C8D5F0"/>
    <a:srgbClr val="EF7E39"/>
    <a:srgbClr val="F65208"/>
    <a:srgbClr val="FEC2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C786D56-0082-40DE-858E-FFABF39BD870}" v="18" vWet="20" dt="2022-03-31T13:58:02.635"/>
    <p1510:client id="{98E7D2D1-839F-CB6F-F572-9D534CFA720C}" v="28" dt="2022-03-30T23:04:31.321"/>
    <p1510:client id="{DB9B3877-DA8B-48D4-A589-BFF3FEF5CE82}" v="3093" dt="2022-03-31T13:59:05.891"/>
  </p1510:revLst>
</p1510:revInfo>
</file>

<file path=ppt/tableStyles.xml><?xml version="1.0" encoding="utf-8"?>
<a:tblStyleLst xmlns:a="http://schemas.openxmlformats.org/drawingml/2006/main" def="{5C22544A-7EE6-4342-B048-85BDC9FD1C3A}">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751" autoAdjust="0"/>
    <p:restoredTop sz="92564" autoAdjust="0"/>
  </p:normalViewPr>
  <p:slideViewPr>
    <p:cSldViewPr snapToGrid="0">
      <p:cViewPr>
        <p:scale>
          <a:sx n="70" d="100"/>
          <a:sy n="70" d="100"/>
        </p:scale>
        <p:origin x="1502" y="39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EC9072-94B4-4B85-9813-BC4F92FD0F6F}" type="datetimeFigureOut">
              <a:rPr lang="en-CA" smtClean="0"/>
              <a:t>2022-03-21</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C83540-E049-4FBC-848D-8AB29C916F20}" type="slidenum">
              <a:rPr lang="en-CA" smtClean="0"/>
              <a:t>‹#›</a:t>
            </a:fld>
            <a:endParaRPr lang="en-CA"/>
          </a:p>
        </p:txBody>
      </p:sp>
    </p:spTree>
    <p:extLst>
      <p:ext uri="{BB962C8B-B14F-4D97-AF65-F5344CB8AC3E}">
        <p14:creationId xmlns:p14="http://schemas.microsoft.com/office/powerpoint/2010/main" val="30105801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dirty="0">
                <a:solidFill>
                  <a:srgbClr val="000000"/>
                </a:solidFill>
                <a:effectLst/>
                <a:latin typeface="WordVisi_MSFontService"/>
              </a:rPr>
              <a:t>Despite all three VR experiences having different subjects and visuals, they all had something in common which made them successful. They are relatable and emotionally powerful to the audience. If the experiences had lacked the ability to resonate with the users, then each VR project would have failed.</a:t>
            </a:r>
            <a:r>
              <a:rPr lang="en-US" sz="1800" b="0" i="0" dirty="0">
                <a:solidFill>
                  <a:srgbClr val="000000"/>
                </a:solidFill>
                <a:effectLst/>
                <a:latin typeface="WordVisiPilcrow_MSFontService"/>
              </a:rPr>
              <a:t> </a:t>
            </a:r>
            <a:endParaRPr lang="en-CA" dirty="0"/>
          </a:p>
        </p:txBody>
      </p:sp>
      <p:sp>
        <p:nvSpPr>
          <p:cNvPr id="4" name="Slide Number Placeholder 3"/>
          <p:cNvSpPr>
            <a:spLocks noGrp="1"/>
          </p:cNvSpPr>
          <p:nvPr>
            <p:ph type="sldNum" sz="quarter" idx="5"/>
          </p:nvPr>
        </p:nvSpPr>
        <p:spPr/>
        <p:txBody>
          <a:bodyPr/>
          <a:lstStyle/>
          <a:p>
            <a:fld id="{73C83540-E049-4FBC-848D-8AB29C916F20}" type="slidenum">
              <a:rPr lang="en-CA" smtClean="0"/>
              <a:t>3</a:t>
            </a:fld>
            <a:endParaRPr lang="en-CA"/>
          </a:p>
        </p:txBody>
      </p:sp>
    </p:spTree>
    <p:extLst>
      <p:ext uri="{BB962C8B-B14F-4D97-AF65-F5344CB8AC3E}">
        <p14:creationId xmlns:p14="http://schemas.microsoft.com/office/powerpoint/2010/main" val="224131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73C83540-E049-4FBC-848D-8AB29C916F20}" type="slidenum">
              <a:rPr lang="en-CA" smtClean="0"/>
              <a:t>5</a:t>
            </a:fld>
            <a:endParaRPr lang="en-CA"/>
          </a:p>
        </p:txBody>
      </p:sp>
    </p:spTree>
    <p:extLst>
      <p:ext uri="{BB962C8B-B14F-4D97-AF65-F5344CB8AC3E}">
        <p14:creationId xmlns:p14="http://schemas.microsoft.com/office/powerpoint/2010/main" val="33753788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6AEF71B-0306-4FE0-BD37-CCF3D6ED6985}" type="datetimeFigureOut">
              <a:rPr lang="en-CA" smtClean="0"/>
              <a:t>2022-03-15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FA9435C-80EC-4239-8142-92220CDBB2EC}" type="slidenum">
              <a:rPr lang="en-CA" smtClean="0"/>
              <a:t>‹#›</a:t>
            </a:fld>
            <a:endParaRPr lang="en-CA"/>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6810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AEF71B-0306-4FE0-BD37-CCF3D6ED6985}" type="datetimeFigureOut">
              <a:rPr lang="en-CA" smtClean="0"/>
              <a:t>2022-03-15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FA9435C-80EC-4239-8142-92220CDBB2EC}" type="slidenum">
              <a:rPr lang="en-CA" smtClean="0"/>
              <a:t>‹#›</a:t>
            </a:fld>
            <a:endParaRPr lang="en-CA"/>
          </a:p>
        </p:txBody>
      </p:sp>
    </p:spTree>
    <p:extLst>
      <p:ext uri="{BB962C8B-B14F-4D97-AF65-F5344CB8AC3E}">
        <p14:creationId xmlns:p14="http://schemas.microsoft.com/office/powerpoint/2010/main" val="35639642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AEF71B-0306-4FE0-BD37-CCF3D6ED6985}" type="datetimeFigureOut">
              <a:rPr lang="en-CA" smtClean="0"/>
              <a:t>2022-03-15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FA9435C-80EC-4239-8142-92220CDBB2EC}" type="slidenum">
              <a:rPr lang="en-CA" smtClean="0"/>
              <a:t>‹#›</a:t>
            </a:fld>
            <a:endParaRPr lang="en-CA"/>
          </a:p>
        </p:txBody>
      </p:sp>
    </p:spTree>
    <p:extLst>
      <p:ext uri="{BB962C8B-B14F-4D97-AF65-F5344CB8AC3E}">
        <p14:creationId xmlns:p14="http://schemas.microsoft.com/office/powerpoint/2010/main" val="19573006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AEF71B-0306-4FE0-BD37-CCF3D6ED6985}" type="datetimeFigureOut">
              <a:rPr lang="en-CA" smtClean="0"/>
              <a:t>2022-03-15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FA9435C-80EC-4239-8142-92220CDBB2EC}" type="slidenum">
              <a:rPr lang="en-CA" smtClean="0"/>
              <a:t>‹#›</a:t>
            </a:fld>
            <a:endParaRPr lang="en-CA"/>
          </a:p>
        </p:txBody>
      </p:sp>
    </p:spTree>
    <p:extLst>
      <p:ext uri="{BB962C8B-B14F-4D97-AF65-F5344CB8AC3E}">
        <p14:creationId xmlns:p14="http://schemas.microsoft.com/office/powerpoint/2010/main" val="21339787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6AEF71B-0306-4FE0-BD37-CCF3D6ED6985}" type="datetimeFigureOut">
              <a:rPr lang="en-CA" smtClean="0"/>
              <a:t>2022-03-15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FA9435C-80EC-4239-8142-92220CDBB2EC}" type="slidenum">
              <a:rPr lang="en-CA" smtClean="0"/>
              <a:t>‹#›</a:t>
            </a:fld>
            <a:endParaRPr lang="en-CA"/>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99247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6AEF71B-0306-4FE0-BD37-CCF3D6ED6985}" type="datetimeFigureOut">
              <a:rPr lang="en-CA" smtClean="0"/>
              <a:t>2022-03-15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7FA9435C-80EC-4239-8142-92220CDBB2EC}" type="slidenum">
              <a:rPr lang="en-CA" smtClean="0"/>
              <a:t>‹#›</a:t>
            </a:fld>
            <a:endParaRPr lang="en-CA"/>
          </a:p>
        </p:txBody>
      </p:sp>
    </p:spTree>
    <p:extLst>
      <p:ext uri="{BB962C8B-B14F-4D97-AF65-F5344CB8AC3E}">
        <p14:creationId xmlns:p14="http://schemas.microsoft.com/office/powerpoint/2010/main" val="33033385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6AEF71B-0306-4FE0-BD37-CCF3D6ED6985}" type="datetimeFigureOut">
              <a:rPr lang="en-CA" smtClean="0"/>
              <a:t>2022-03-15</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7FA9435C-80EC-4239-8142-92220CDBB2EC}" type="slidenum">
              <a:rPr lang="en-CA" smtClean="0"/>
              <a:t>‹#›</a:t>
            </a:fld>
            <a:endParaRPr lang="en-CA"/>
          </a:p>
        </p:txBody>
      </p:sp>
    </p:spTree>
    <p:extLst>
      <p:ext uri="{BB962C8B-B14F-4D97-AF65-F5344CB8AC3E}">
        <p14:creationId xmlns:p14="http://schemas.microsoft.com/office/powerpoint/2010/main" val="30664559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6AEF71B-0306-4FE0-BD37-CCF3D6ED6985}" type="datetimeFigureOut">
              <a:rPr lang="en-CA" smtClean="0"/>
              <a:t>2022-03-15</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7FA9435C-80EC-4239-8142-92220CDBB2EC}" type="slidenum">
              <a:rPr lang="en-CA" smtClean="0"/>
              <a:t>‹#›</a:t>
            </a:fld>
            <a:endParaRPr lang="en-CA"/>
          </a:p>
        </p:txBody>
      </p:sp>
    </p:spTree>
    <p:extLst>
      <p:ext uri="{BB962C8B-B14F-4D97-AF65-F5344CB8AC3E}">
        <p14:creationId xmlns:p14="http://schemas.microsoft.com/office/powerpoint/2010/main" val="1984043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F6AEF71B-0306-4FE0-BD37-CCF3D6ED6985}" type="datetimeFigureOut">
              <a:rPr lang="en-CA" smtClean="0"/>
              <a:t>2022-03-15</a:t>
            </a:fld>
            <a:endParaRPr lang="en-CA"/>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CA"/>
          </a:p>
        </p:txBody>
      </p:sp>
      <p:sp>
        <p:nvSpPr>
          <p:cNvPr id="9" name="Slide Number Placeholder 8"/>
          <p:cNvSpPr>
            <a:spLocks noGrp="1"/>
          </p:cNvSpPr>
          <p:nvPr>
            <p:ph type="sldNum" sz="quarter" idx="12"/>
          </p:nvPr>
        </p:nvSpPr>
        <p:spPr/>
        <p:txBody>
          <a:bodyPr/>
          <a:lstStyle/>
          <a:p>
            <a:fld id="{7FA9435C-80EC-4239-8142-92220CDBB2EC}" type="slidenum">
              <a:rPr lang="en-CA" smtClean="0"/>
              <a:t>‹#›</a:t>
            </a:fld>
            <a:endParaRPr lang="en-CA"/>
          </a:p>
        </p:txBody>
      </p:sp>
    </p:spTree>
    <p:extLst>
      <p:ext uri="{BB962C8B-B14F-4D97-AF65-F5344CB8AC3E}">
        <p14:creationId xmlns:p14="http://schemas.microsoft.com/office/powerpoint/2010/main" val="25887400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F6AEF71B-0306-4FE0-BD37-CCF3D6ED6985}" type="datetimeFigureOut">
              <a:rPr lang="en-CA" smtClean="0"/>
              <a:t>2022-03-15</a:t>
            </a:fld>
            <a:endParaRPr lang="en-CA"/>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CA"/>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7FA9435C-80EC-4239-8142-92220CDBB2EC}" type="slidenum">
              <a:rPr lang="en-CA" smtClean="0"/>
              <a:t>‹#›</a:t>
            </a:fld>
            <a:endParaRPr lang="en-CA"/>
          </a:p>
        </p:txBody>
      </p:sp>
    </p:spTree>
    <p:extLst>
      <p:ext uri="{BB962C8B-B14F-4D97-AF65-F5344CB8AC3E}">
        <p14:creationId xmlns:p14="http://schemas.microsoft.com/office/powerpoint/2010/main" val="3368117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6AEF71B-0306-4FE0-BD37-CCF3D6ED6985}" type="datetimeFigureOut">
              <a:rPr lang="en-CA" smtClean="0"/>
              <a:t>2022-03-15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7FA9435C-80EC-4239-8142-92220CDBB2EC}" type="slidenum">
              <a:rPr lang="en-CA" smtClean="0"/>
              <a:t>‹#›</a:t>
            </a:fld>
            <a:endParaRPr lang="en-CA"/>
          </a:p>
        </p:txBody>
      </p:sp>
    </p:spTree>
    <p:extLst>
      <p:ext uri="{BB962C8B-B14F-4D97-AF65-F5344CB8AC3E}">
        <p14:creationId xmlns:p14="http://schemas.microsoft.com/office/powerpoint/2010/main" val="18131169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F6AEF71B-0306-4FE0-BD37-CCF3D6ED6985}" type="datetimeFigureOut">
              <a:rPr lang="en-CA" smtClean="0"/>
              <a:t>2022-03-15</a:t>
            </a:fld>
            <a:endParaRPr lang="en-CA"/>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CA"/>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7FA9435C-80EC-4239-8142-92220CDBB2EC}" type="slidenum">
              <a:rPr lang="en-CA" smtClean="0"/>
              <a:t>‹#›</a:t>
            </a:fld>
            <a:endParaRPr lang="en-CA"/>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8421859"/>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tmp"/></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6000"/>
                <a:shade val="99000"/>
                <a:satMod val="140000"/>
              </a:schemeClr>
            </a:gs>
            <a:gs pos="65000">
              <a:schemeClr val="bg1">
                <a:tint val="100000"/>
                <a:shade val="80000"/>
                <a:satMod val="130000"/>
              </a:schemeClr>
            </a:gs>
            <a:gs pos="100000">
              <a:schemeClr val="bg1">
                <a:tint val="100000"/>
                <a:shade val="48000"/>
                <a:satMod val="120000"/>
              </a:schemeClr>
            </a:gs>
          </a:gsLst>
          <a:lin ang="16200000" scaled="0"/>
        </a:gradFill>
        <a:effectLst/>
      </p:bgPr>
    </p:bg>
    <p:spTree>
      <p:nvGrpSpPr>
        <p:cNvPr id="1" name=""/>
        <p:cNvGrpSpPr/>
        <p:nvPr/>
      </p:nvGrpSpPr>
      <p:grpSpPr>
        <a:xfrm>
          <a:off x="0" y="0"/>
          <a:ext cx="0" cy="0"/>
          <a:chOff x="0" y="0"/>
          <a:chExt cx="0" cy="0"/>
        </a:xfrm>
      </p:grpSpPr>
      <p:pic>
        <p:nvPicPr>
          <p:cNvPr id="5" name="Picture 6" descr="The Engineering Design Process: Design Notebook">
            <a:extLst>
              <a:ext uri="{FF2B5EF4-FFF2-40B4-BE49-F238E27FC236}">
                <a16:creationId xmlns:a16="http://schemas.microsoft.com/office/drawing/2014/main" id="{3189F438-132B-4895-8EA8-8B94F2F879AE}"/>
              </a:ext>
            </a:extLst>
          </p:cNvPr>
          <p:cNvPicPr>
            <a:picLocks noChangeAspect="1" noChangeArrowheads="1"/>
          </p:cNvPicPr>
          <p:nvPr/>
        </p:nvPicPr>
        <p:blipFill rotWithShape="1">
          <a:blip r:embed="rId2">
            <a:alphaModFix amt="35000"/>
            <a:extLst>
              <a:ext uri="{28A0092B-C50C-407E-A947-70E740481C1C}">
                <a14:useLocalDpi xmlns:a14="http://schemas.microsoft.com/office/drawing/2010/main" val="0"/>
              </a:ext>
            </a:extLst>
          </a:blip>
          <a:srcRect b="22681"/>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C5EE399B-43E5-44EB-96B7-2BB88D5F74DE}"/>
              </a:ext>
            </a:extLst>
          </p:cNvPr>
          <p:cNvSpPr>
            <a:spLocks noGrp="1"/>
          </p:cNvSpPr>
          <p:nvPr>
            <p:ph type="ctrTitle"/>
          </p:nvPr>
        </p:nvSpPr>
        <p:spPr>
          <a:xfrm>
            <a:off x="1097279" y="758952"/>
            <a:ext cx="10626635" cy="3566160"/>
          </a:xfrm>
        </p:spPr>
        <p:txBody>
          <a:bodyPr>
            <a:normAutofit/>
          </a:bodyPr>
          <a:lstStyle/>
          <a:p>
            <a:r>
              <a:rPr lang="en-CA" dirty="0">
                <a:solidFill>
                  <a:srgbClr val="FFFFFF"/>
                </a:solidFill>
              </a:rPr>
              <a:t>Design pitch</a:t>
            </a:r>
            <a:br>
              <a:rPr lang="en-CA" dirty="0"/>
            </a:br>
            <a:r>
              <a:rPr lang="en-CA" dirty="0">
                <a:solidFill>
                  <a:srgbClr val="FFFFFF"/>
                </a:solidFill>
              </a:rPr>
              <a:t>Empathy Tool </a:t>
            </a:r>
            <a:r>
              <a:rPr lang="en-CA" sz="4000" dirty="0">
                <a:solidFill>
                  <a:srgbClr val="FFFFFF"/>
                </a:solidFill>
              </a:rPr>
              <a:t>– Team Speakeasy (2.3)</a:t>
            </a:r>
            <a:endParaRPr lang="en-CA" sz="4400" dirty="0">
              <a:solidFill>
                <a:srgbClr val="FFFFFF"/>
              </a:solidFill>
            </a:endParaRPr>
          </a:p>
        </p:txBody>
      </p:sp>
      <p:sp>
        <p:nvSpPr>
          <p:cNvPr id="3" name="Subtitle 2">
            <a:extLst>
              <a:ext uri="{FF2B5EF4-FFF2-40B4-BE49-F238E27FC236}">
                <a16:creationId xmlns:a16="http://schemas.microsoft.com/office/drawing/2014/main" id="{B9F99AFA-158B-4E78-B4C9-123BBDF4089D}"/>
              </a:ext>
            </a:extLst>
          </p:cNvPr>
          <p:cNvSpPr>
            <a:spLocks noGrp="1"/>
          </p:cNvSpPr>
          <p:nvPr>
            <p:ph type="subTitle" idx="1"/>
          </p:nvPr>
        </p:nvSpPr>
        <p:spPr>
          <a:xfrm>
            <a:off x="1100051" y="4455621"/>
            <a:ext cx="10058400" cy="1143000"/>
          </a:xfrm>
        </p:spPr>
        <p:txBody>
          <a:bodyPr>
            <a:normAutofit/>
          </a:bodyPr>
          <a:lstStyle/>
          <a:p>
            <a:r>
              <a:rPr lang="en-CA" dirty="0">
                <a:solidFill>
                  <a:srgbClr val="FFFFFF"/>
                </a:solidFill>
              </a:rPr>
              <a:t>By: Noe </a:t>
            </a:r>
            <a:r>
              <a:rPr lang="en-CA" dirty="0" err="1">
                <a:solidFill>
                  <a:srgbClr val="FFFFFF"/>
                </a:solidFill>
              </a:rPr>
              <a:t>Kapuscinsky</a:t>
            </a:r>
            <a:r>
              <a:rPr lang="en-CA" dirty="0">
                <a:solidFill>
                  <a:srgbClr val="FFFFFF"/>
                </a:solidFill>
              </a:rPr>
              <a:t>, Nicholas </a:t>
            </a:r>
            <a:r>
              <a:rPr lang="en-CA" dirty="0" err="1">
                <a:solidFill>
                  <a:srgbClr val="FFFFFF"/>
                </a:solidFill>
              </a:rPr>
              <a:t>Perras</a:t>
            </a:r>
            <a:r>
              <a:rPr lang="en-CA" dirty="0">
                <a:solidFill>
                  <a:srgbClr val="FFFFFF"/>
                </a:solidFill>
              </a:rPr>
              <a:t>, </a:t>
            </a:r>
            <a:r>
              <a:rPr lang="en-CA" dirty="0" err="1">
                <a:solidFill>
                  <a:srgbClr val="FFFFFF"/>
                </a:solidFill>
              </a:rPr>
              <a:t>Raissa</a:t>
            </a:r>
            <a:r>
              <a:rPr lang="en-CA" dirty="0">
                <a:solidFill>
                  <a:srgbClr val="FFFFFF"/>
                </a:solidFill>
              </a:rPr>
              <a:t> </a:t>
            </a:r>
            <a:r>
              <a:rPr lang="en-CA" dirty="0" err="1">
                <a:solidFill>
                  <a:srgbClr val="FFFFFF"/>
                </a:solidFill>
              </a:rPr>
              <a:t>Rurangwa</a:t>
            </a:r>
            <a:r>
              <a:rPr lang="en-CA" dirty="0">
                <a:solidFill>
                  <a:srgbClr val="FFFFFF"/>
                </a:solidFill>
              </a:rPr>
              <a:t>, Graydon Oka, Natalia Garcia</a:t>
            </a:r>
          </a:p>
        </p:txBody>
      </p:sp>
      <p:cxnSp>
        <p:nvCxnSpPr>
          <p:cNvPr id="46" name="Straight Connector 45">
            <a:extLst>
              <a:ext uri="{FF2B5EF4-FFF2-40B4-BE49-F238E27FC236}">
                <a16:creationId xmlns:a16="http://schemas.microsoft.com/office/drawing/2014/main" id="{BA1A9FEA-F0E4-482A-A945-93458474E6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48" name="Rectangle 47">
            <a:extLst>
              <a:ext uri="{FF2B5EF4-FFF2-40B4-BE49-F238E27FC236}">
                <a16:creationId xmlns:a16="http://schemas.microsoft.com/office/drawing/2014/main" id="{644AAE36-E61D-4F8E-8C72-65C0F1F48D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0" name="Rectangle 49">
            <a:extLst>
              <a:ext uri="{FF2B5EF4-FFF2-40B4-BE49-F238E27FC236}">
                <a16:creationId xmlns:a16="http://schemas.microsoft.com/office/drawing/2014/main" id="{51E01928-5BA4-4817-820F-2E267B4A42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22747058"/>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CC58D234-4C66-4A1F-8F97-0CDD64DB01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0930AB0-8F49-4482-AB83-E1D167CD8CB9}"/>
              </a:ext>
            </a:extLst>
          </p:cNvPr>
          <p:cNvSpPr>
            <a:spLocks noGrp="1"/>
          </p:cNvSpPr>
          <p:nvPr>
            <p:ph type="title"/>
          </p:nvPr>
        </p:nvSpPr>
        <p:spPr>
          <a:xfrm>
            <a:off x="4974770" y="558339"/>
            <a:ext cx="6574972" cy="711170"/>
          </a:xfrm>
        </p:spPr>
        <p:txBody>
          <a:bodyPr>
            <a:normAutofit fontScale="90000"/>
          </a:bodyPr>
          <a:lstStyle/>
          <a:p>
            <a:r>
              <a:rPr lang="en-CA" dirty="0"/>
              <a:t>Project Design Debrief</a:t>
            </a:r>
          </a:p>
        </p:txBody>
      </p:sp>
      <p:pic>
        <p:nvPicPr>
          <p:cNvPr id="2050" name="Picture 2" descr="User Experience &amp; Interaction Design for AR/VR/MR/XR | Coursera">
            <a:extLst>
              <a:ext uri="{FF2B5EF4-FFF2-40B4-BE49-F238E27FC236}">
                <a16:creationId xmlns:a16="http://schemas.microsoft.com/office/drawing/2014/main" id="{3C10ECEF-DBA5-401D-8E03-FBE6CBEC008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214" r="7494"/>
          <a:stretch/>
        </p:blipFill>
        <p:spPr bwMode="auto">
          <a:xfrm>
            <a:off x="331197" y="457200"/>
            <a:ext cx="4001315" cy="5314406"/>
          </a:xfrm>
          <a:prstGeom prst="rect">
            <a:avLst/>
          </a:prstGeom>
          <a:noFill/>
          <a:extLst>
            <a:ext uri="{909E8E84-426E-40DD-AFC4-6F175D3DCCD1}">
              <a14:hiddenFill xmlns:a14="http://schemas.microsoft.com/office/drawing/2010/main">
                <a:solidFill>
                  <a:srgbClr val="FFFFFF"/>
                </a:solidFill>
              </a14:hiddenFill>
            </a:ext>
          </a:extLst>
        </p:spPr>
      </p:pic>
      <p:cxnSp>
        <p:nvCxnSpPr>
          <p:cNvPr id="137" name="Straight Connector 136">
            <a:extLst>
              <a:ext uri="{FF2B5EF4-FFF2-40B4-BE49-F238E27FC236}">
                <a16:creationId xmlns:a16="http://schemas.microsoft.com/office/drawing/2014/main" id="{4783D10D-285D-4110-B9FD-D0BEEDDA17F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74770" y="2086188"/>
            <a:ext cx="608976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537D9D0C-CD48-492A-BA3D-8D28963D35AC}"/>
              </a:ext>
            </a:extLst>
          </p:cNvPr>
          <p:cNvSpPr>
            <a:spLocks noGrp="1"/>
          </p:cNvSpPr>
          <p:nvPr>
            <p:ph idx="1"/>
          </p:nvPr>
        </p:nvSpPr>
        <p:spPr>
          <a:xfrm>
            <a:off x="4974770" y="2558143"/>
            <a:ext cx="6825342" cy="2838610"/>
          </a:xfrm>
        </p:spPr>
        <p:txBody>
          <a:bodyPr>
            <a:normAutofit fontScale="25000" lnSpcReduction="20000"/>
          </a:bodyPr>
          <a:lstStyle/>
          <a:p>
            <a:pPr marL="201168" lvl="1" indent="0">
              <a:buNone/>
            </a:pPr>
            <a:r>
              <a:rPr lang="en-CA" sz="7200" b="1" dirty="0"/>
              <a:t>TOOL REQUIREMENTS</a:t>
            </a:r>
            <a:r>
              <a:rPr lang="en-CA" sz="7200" dirty="0"/>
              <a:t>:</a:t>
            </a:r>
          </a:p>
          <a:p>
            <a:pPr lvl="2"/>
            <a:r>
              <a:rPr lang="en-CA" sz="6400" b="0" dirty="0">
                <a:effectLst/>
              </a:rPr>
              <a:t>User Interactive</a:t>
            </a:r>
          </a:p>
          <a:p>
            <a:pPr lvl="2"/>
            <a:r>
              <a:rPr lang="en-US" sz="6400" b="0" dirty="0">
                <a:effectLst/>
              </a:rPr>
              <a:t>Showcase accurate experiences </a:t>
            </a:r>
          </a:p>
          <a:p>
            <a:pPr lvl="2"/>
            <a:r>
              <a:rPr lang="en-US" sz="6400" dirty="0"/>
              <a:t>R</a:t>
            </a:r>
            <a:r>
              <a:rPr lang="en-US" sz="6400" b="0" dirty="0">
                <a:effectLst/>
              </a:rPr>
              <a:t>epresentation of marginalized/minorities groups</a:t>
            </a:r>
          </a:p>
          <a:p>
            <a:pPr lvl="2"/>
            <a:r>
              <a:rPr lang="en-US" sz="6400" dirty="0"/>
              <a:t>Convey a s</a:t>
            </a:r>
            <a:r>
              <a:rPr lang="en-US" sz="6400" b="0" i="0" dirty="0">
                <a:effectLst/>
              </a:rPr>
              <a:t>trong message</a:t>
            </a:r>
          </a:p>
          <a:p>
            <a:pPr marL="384048" lvl="2" indent="0">
              <a:buNone/>
            </a:pPr>
            <a:endParaRPr lang="en-US" sz="6400" b="0" i="0" dirty="0">
              <a:effectLst/>
            </a:endParaRPr>
          </a:p>
          <a:p>
            <a:pPr marL="201168" lvl="1" indent="0">
              <a:buNone/>
            </a:pPr>
            <a:r>
              <a:rPr lang="en-CA" sz="7200" b="1" dirty="0"/>
              <a:t>IMPORTANCE OF EDI TRAINING: </a:t>
            </a:r>
          </a:p>
          <a:p>
            <a:pPr lvl="2"/>
            <a:r>
              <a:rPr lang="en-CA" sz="6400" dirty="0"/>
              <a:t>Achieving a more equitable, diverse, and inclusive culture by developing…</a:t>
            </a:r>
          </a:p>
          <a:p>
            <a:pPr marL="0" indent="0" algn="ctr">
              <a:buNone/>
            </a:pPr>
            <a:r>
              <a:rPr lang="en-CA" sz="8000" b="1" i="0" u="sng" dirty="0">
                <a:solidFill>
                  <a:schemeClr val="accent4"/>
                </a:solidFill>
                <a:effectLst/>
                <a:latin typeface="WordVisi_MSFontService"/>
              </a:rPr>
              <a:t>Awareness + Understanding</a:t>
            </a:r>
          </a:p>
          <a:p>
            <a:pPr marL="0" indent="0" algn="ctr">
              <a:buNone/>
            </a:pPr>
            <a:r>
              <a:rPr lang="en-CA" sz="9600" b="1" dirty="0">
                <a:solidFill>
                  <a:schemeClr val="accent4"/>
                </a:solidFill>
                <a:latin typeface="WordVisi_MSFontService"/>
              </a:rPr>
              <a:t>= EMPATHY</a:t>
            </a:r>
            <a:endParaRPr lang="en-CA" sz="9600" b="1" dirty="0">
              <a:solidFill>
                <a:schemeClr val="accent4"/>
              </a:solidFill>
            </a:endParaRPr>
          </a:p>
          <a:p>
            <a:pPr marL="384048" lvl="2" indent="0">
              <a:buNone/>
            </a:pPr>
            <a:endParaRPr lang="en-US" sz="6400" b="0" i="0" dirty="0">
              <a:effectLst/>
            </a:endParaRPr>
          </a:p>
          <a:p>
            <a:pPr marL="384048" lvl="2" indent="0">
              <a:buNone/>
            </a:pPr>
            <a:endParaRPr lang="en-US" sz="6400" b="0" i="0" dirty="0">
              <a:effectLst/>
            </a:endParaRPr>
          </a:p>
          <a:p>
            <a:pPr lvl="2"/>
            <a:endParaRPr lang="en-CA" sz="1200" b="0" i="0" dirty="0">
              <a:effectLst/>
            </a:endParaRPr>
          </a:p>
          <a:p>
            <a:pPr lvl="2"/>
            <a:endParaRPr lang="en-CA" sz="1200" dirty="0"/>
          </a:p>
          <a:p>
            <a:pPr lvl="1"/>
            <a:endParaRPr lang="en-CA" sz="1600" dirty="0"/>
          </a:p>
          <a:p>
            <a:pPr lvl="2"/>
            <a:endParaRPr lang="en-CA" sz="1200" dirty="0"/>
          </a:p>
          <a:p>
            <a:pPr lvl="1"/>
            <a:endParaRPr lang="en-CA" sz="1200" dirty="0"/>
          </a:p>
          <a:p>
            <a:pPr lvl="1"/>
            <a:endParaRPr lang="en-CA" sz="1100" dirty="0"/>
          </a:p>
          <a:p>
            <a:pPr marL="0" indent="0">
              <a:buNone/>
            </a:pPr>
            <a:r>
              <a:rPr lang="en-CA" sz="1200" dirty="0"/>
              <a:t> </a:t>
            </a:r>
          </a:p>
        </p:txBody>
      </p:sp>
      <p:sp>
        <p:nvSpPr>
          <p:cNvPr id="139" name="Rectangle 138">
            <a:extLst>
              <a:ext uri="{FF2B5EF4-FFF2-40B4-BE49-F238E27FC236}">
                <a16:creationId xmlns:a16="http://schemas.microsoft.com/office/drawing/2014/main" id="{1B4D1BCF-ED84-4A3E-9778-96611AEB23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1" name="Rectangle 140">
            <a:extLst>
              <a:ext uri="{FF2B5EF4-FFF2-40B4-BE49-F238E27FC236}">
                <a16:creationId xmlns:a16="http://schemas.microsoft.com/office/drawing/2014/main" id="{5674E15A-CAAD-4AED-95A1-B9B3D91B9A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TextBox 5">
            <a:extLst>
              <a:ext uri="{FF2B5EF4-FFF2-40B4-BE49-F238E27FC236}">
                <a16:creationId xmlns:a16="http://schemas.microsoft.com/office/drawing/2014/main" id="{A12E9D4D-DF9E-4CB6-948A-CD1089993E7B}"/>
              </a:ext>
            </a:extLst>
          </p:cNvPr>
          <p:cNvSpPr txBox="1"/>
          <p:nvPr/>
        </p:nvSpPr>
        <p:spPr>
          <a:xfrm>
            <a:off x="4490361" y="1413689"/>
            <a:ext cx="6738258" cy="1000274"/>
          </a:xfrm>
          <a:prstGeom prst="rect">
            <a:avLst/>
          </a:prstGeom>
          <a:noFill/>
        </p:spPr>
        <p:txBody>
          <a:bodyPr wrap="square" rtlCol="0">
            <a:spAutoFit/>
          </a:bodyPr>
          <a:lstStyle/>
          <a:p>
            <a:pPr lvl="1"/>
            <a:r>
              <a:rPr lang="en-CA" sz="500" dirty="0"/>
              <a:t>______________________________________________________________________________________________________________________________________________________________________________________________</a:t>
            </a:r>
          </a:p>
          <a:p>
            <a:pPr lvl="1"/>
            <a:r>
              <a:rPr lang="en-CA" sz="500" dirty="0"/>
              <a:t>	_</a:t>
            </a:r>
            <a:r>
              <a:rPr lang="en-CA" sz="1800" b="1" dirty="0"/>
              <a:t>CLIENT</a:t>
            </a:r>
            <a:r>
              <a:rPr lang="en-CA" sz="1800" dirty="0"/>
              <a:t>: Hanan Anis</a:t>
            </a:r>
          </a:p>
          <a:p>
            <a:pPr lvl="1"/>
            <a:r>
              <a:rPr lang="en-CA" sz="1800" b="1" dirty="0"/>
              <a:t>	OBJECTIVE</a:t>
            </a:r>
            <a:r>
              <a:rPr lang="en-CA" sz="1800" dirty="0"/>
              <a:t>: Develop a library for EDI training</a:t>
            </a:r>
          </a:p>
          <a:p>
            <a:endParaRPr lang="en-CA" dirty="0"/>
          </a:p>
        </p:txBody>
      </p:sp>
    </p:spTree>
    <p:extLst>
      <p:ext uri="{BB962C8B-B14F-4D97-AF65-F5344CB8AC3E}">
        <p14:creationId xmlns:p14="http://schemas.microsoft.com/office/powerpoint/2010/main" val="17151649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4108" name="Rectangle 74">
            <a:extLst>
              <a:ext uri="{FF2B5EF4-FFF2-40B4-BE49-F238E27FC236}">
                <a16:creationId xmlns:a16="http://schemas.microsoft.com/office/drawing/2014/main" id="{8EE6FF38-FA81-4DA6-944F-936D829B66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045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9" name="Rectangle 76">
            <a:extLst>
              <a:ext uri="{FF2B5EF4-FFF2-40B4-BE49-F238E27FC236}">
                <a16:creationId xmlns:a16="http://schemas.microsoft.com/office/drawing/2014/main" id="{C43BD956-5DE0-403B-868A-7ED60109E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 y="0"/>
            <a:ext cx="7547879"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102D4C6D-17FD-4C25-A7A0-4B8ACA1BA6BE}"/>
              </a:ext>
            </a:extLst>
          </p:cNvPr>
          <p:cNvSpPr>
            <a:spLocks noGrp="1"/>
          </p:cNvSpPr>
          <p:nvPr>
            <p:ph type="title"/>
          </p:nvPr>
        </p:nvSpPr>
        <p:spPr>
          <a:xfrm>
            <a:off x="755025" y="129378"/>
            <a:ext cx="5977937" cy="950015"/>
          </a:xfrm>
        </p:spPr>
        <p:txBody>
          <a:bodyPr>
            <a:normAutofit/>
          </a:bodyPr>
          <a:lstStyle/>
          <a:p>
            <a:r>
              <a:rPr lang="en-CA" sz="4000" dirty="0">
                <a:solidFill>
                  <a:srgbClr val="FFFFFF"/>
                </a:solidFill>
              </a:rPr>
              <a:t>Benchmarking</a:t>
            </a:r>
          </a:p>
        </p:txBody>
      </p:sp>
      <p:sp>
        <p:nvSpPr>
          <p:cNvPr id="3" name="Content Placeholder 2">
            <a:extLst>
              <a:ext uri="{FF2B5EF4-FFF2-40B4-BE49-F238E27FC236}">
                <a16:creationId xmlns:a16="http://schemas.microsoft.com/office/drawing/2014/main" id="{E0C49E7F-D9B8-4841-9EB9-11CEAF0F6936}"/>
              </a:ext>
            </a:extLst>
          </p:cNvPr>
          <p:cNvSpPr>
            <a:spLocks noGrp="1"/>
          </p:cNvSpPr>
          <p:nvPr>
            <p:ph idx="1"/>
          </p:nvPr>
        </p:nvSpPr>
        <p:spPr>
          <a:xfrm>
            <a:off x="847808" y="1105427"/>
            <a:ext cx="5977938" cy="1799329"/>
          </a:xfrm>
        </p:spPr>
        <p:txBody>
          <a:bodyPr vert="horz" lIns="0" tIns="45720" rIns="0" bIns="45720" rtlCol="0" anchor="t">
            <a:normAutofit/>
          </a:bodyPr>
          <a:lstStyle/>
          <a:p>
            <a:pPr marL="0" indent="0">
              <a:buNone/>
            </a:pPr>
            <a:r>
              <a:rPr lang="en-US">
                <a:solidFill>
                  <a:srgbClr val="FFFFFF"/>
                </a:solidFill>
                <a:cs typeface="Calibri"/>
              </a:rPr>
              <a:t> Three similar products were benchmarked:</a:t>
            </a:r>
            <a:endParaRPr lang="en-US" b="0" i="0">
              <a:solidFill>
                <a:srgbClr val="FFFFFF"/>
              </a:solidFill>
              <a:effectLst/>
              <a:cs typeface="Calibri"/>
            </a:endParaRPr>
          </a:p>
          <a:p>
            <a:pPr marL="342900" indent="-342900">
              <a:buFont typeface="+mj-lt"/>
              <a:buAutoNum type="arabicPeriod"/>
            </a:pPr>
            <a:r>
              <a:rPr lang="en-CA" dirty="0">
                <a:solidFill>
                  <a:srgbClr val="FFFFFF"/>
                </a:solidFill>
              </a:rPr>
              <a:t>Equal Reality</a:t>
            </a:r>
          </a:p>
          <a:p>
            <a:pPr marL="342900" indent="-342900">
              <a:buFont typeface="+mj-lt"/>
              <a:buAutoNum type="arabicPeriod"/>
            </a:pPr>
            <a:r>
              <a:rPr lang="en-CA" dirty="0">
                <a:solidFill>
                  <a:srgbClr val="FFFFFF"/>
                </a:solidFill>
              </a:rPr>
              <a:t>1000 Cut Journey</a:t>
            </a:r>
          </a:p>
          <a:p>
            <a:pPr marL="342900" indent="-342900">
              <a:buFont typeface="+mj-lt"/>
              <a:buAutoNum type="arabicPeriod"/>
            </a:pPr>
            <a:r>
              <a:rPr lang="en-CA" dirty="0">
                <a:solidFill>
                  <a:srgbClr val="FFFFFF"/>
                </a:solidFill>
              </a:rPr>
              <a:t>Project Empathy</a:t>
            </a:r>
          </a:p>
          <a:p>
            <a:pPr marL="342900" indent="-342900">
              <a:buFont typeface="+mj-lt"/>
              <a:buAutoNum type="arabicPeriod"/>
            </a:pPr>
            <a:endParaRPr lang="en-CA" sz="1600" dirty="0">
              <a:solidFill>
                <a:srgbClr val="FFFFFF"/>
              </a:solidFill>
            </a:endParaRPr>
          </a:p>
          <a:p>
            <a:pPr marL="342900" indent="-342900">
              <a:buAutoNum type="arabicPeriod"/>
            </a:pPr>
            <a:endParaRPr lang="en-CA" sz="1600">
              <a:solidFill>
                <a:srgbClr val="FFFFFF"/>
              </a:solidFill>
              <a:cs typeface="Calibri" panose="020F0502020204030204"/>
            </a:endParaRPr>
          </a:p>
          <a:p>
            <a:pPr marL="342900" indent="-342900">
              <a:buAutoNum type="arabicPeriod"/>
            </a:pPr>
            <a:endParaRPr lang="en-CA" sz="1600">
              <a:solidFill>
                <a:srgbClr val="FFFFFF"/>
              </a:solidFill>
              <a:cs typeface="Calibri" panose="020F0502020204030204"/>
            </a:endParaRPr>
          </a:p>
        </p:txBody>
      </p:sp>
      <p:sp>
        <p:nvSpPr>
          <p:cNvPr id="4110" name="Rectangle 78">
            <a:extLst>
              <a:ext uri="{FF2B5EF4-FFF2-40B4-BE49-F238E27FC236}">
                <a16:creationId xmlns:a16="http://schemas.microsoft.com/office/drawing/2014/main" id="{943019DE-1A73-4AC3-9882-1ED29AE8E2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7894" y="0"/>
            <a:ext cx="6400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4098" name="Picture 2" descr="EQUAL REALITY -">
            <a:extLst>
              <a:ext uri="{FF2B5EF4-FFF2-40B4-BE49-F238E27FC236}">
                <a16:creationId xmlns:a16="http://schemas.microsoft.com/office/drawing/2014/main" id="{0C6EE51F-3E19-4257-B6BC-9C9BB8CDBACE}"/>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335073" y="484631"/>
            <a:ext cx="3409337" cy="1748422"/>
          </a:xfrm>
          <a:prstGeom prst="rect">
            <a:avLst/>
          </a:prstGeom>
          <a:noFill/>
          <a:extLst>
            <a:ext uri="{909E8E84-426E-40DD-AFC4-6F175D3DCCD1}">
              <a14:hiddenFill xmlns:a14="http://schemas.microsoft.com/office/drawing/2010/main">
                <a:solidFill>
                  <a:srgbClr val="FFFFFF"/>
                </a:solidFill>
              </a14:hiddenFill>
            </a:ext>
          </a:extLst>
        </p:spPr>
      </p:pic>
      <p:sp>
        <p:nvSpPr>
          <p:cNvPr id="4111" name="Rectangle 80">
            <a:extLst>
              <a:ext uri="{FF2B5EF4-FFF2-40B4-BE49-F238E27FC236}">
                <a16:creationId xmlns:a16="http://schemas.microsoft.com/office/drawing/2014/main" id="{F6F42E75-EA9C-492E-9BF4-3C368D57A0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7894" y="2361916"/>
            <a:ext cx="464256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00" name="Picture 4" descr="1000 Cut Journey | 2018 Tribeca Festival | Tribeca">
            <a:extLst>
              <a:ext uri="{FF2B5EF4-FFF2-40B4-BE49-F238E27FC236}">
                <a16:creationId xmlns:a16="http://schemas.microsoft.com/office/drawing/2014/main" id="{A2991AB6-6821-4C93-94B1-14E8E85CC499}"/>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335073" y="2554787"/>
            <a:ext cx="3409337" cy="1748422"/>
          </a:xfrm>
          <a:prstGeom prst="rect">
            <a:avLst/>
          </a:prstGeom>
          <a:noFill/>
          <a:extLst>
            <a:ext uri="{909E8E84-426E-40DD-AFC4-6F175D3DCCD1}">
              <a14:hiddenFill xmlns:a14="http://schemas.microsoft.com/office/drawing/2010/main">
                <a:solidFill>
                  <a:srgbClr val="FFFFFF"/>
                </a:solidFill>
              </a14:hiddenFill>
            </a:ext>
          </a:extLst>
        </p:spPr>
      </p:pic>
      <p:sp>
        <p:nvSpPr>
          <p:cNvPr id="4112" name="Rectangle 82">
            <a:extLst>
              <a:ext uri="{FF2B5EF4-FFF2-40B4-BE49-F238E27FC236}">
                <a16:creationId xmlns:a16="http://schemas.microsoft.com/office/drawing/2014/main" id="{B8694E86-FDCE-4192-8251-A7247AC8D9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7894" y="4432072"/>
            <a:ext cx="464256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FDFB3898-1C8C-49A8-B9AA-6AC6F0DD5188}"/>
              </a:ext>
            </a:extLst>
          </p:cNvPr>
          <p:cNvGrpSpPr/>
          <p:nvPr/>
        </p:nvGrpSpPr>
        <p:grpSpPr>
          <a:xfrm>
            <a:off x="8271065" y="4624943"/>
            <a:ext cx="3473345" cy="1917752"/>
            <a:chOff x="8271065" y="4624943"/>
            <a:chExt cx="3473345" cy="1917752"/>
          </a:xfrm>
        </p:grpSpPr>
        <p:pic>
          <p:nvPicPr>
            <p:cNvPr id="5" name="Picture 8" descr="Project Empathy">
              <a:extLst>
                <a:ext uri="{FF2B5EF4-FFF2-40B4-BE49-F238E27FC236}">
                  <a16:creationId xmlns:a16="http://schemas.microsoft.com/office/drawing/2014/main" id="{C10CA5C7-8395-4D5D-807A-E39B353FA316}"/>
                </a:ext>
              </a:extLst>
            </p:cNvPr>
            <p:cNvPicPr>
              <a:picLocks noChangeAspect="1" noChangeArrowheads="1"/>
            </p:cNvPicPr>
            <p:nvPr/>
          </p:nvPicPr>
          <p:blipFill>
            <a:blip r:embed="rId5">
              <a:alphaModFix amt="50000"/>
              <a:extLst>
                <a:ext uri="{28A0092B-C50C-407E-A947-70E740481C1C}">
                  <a14:useLocalDpi xmlns:a14="http://schemas.microsoft.com/office/drawing/2010/main" val="0"/>
                </a:ext>
              </a:extLst>
            </a:blip>
            <a:srcRect/>
            <a:stretch>
              <a:fillRect/>
            </a:stretch>
          </p:blipFill>
          <p:spPr bwMode="auto">
            <a:xfrm>
              <a:off x="8335073" y="4624943"/>
              <a:ext cx="3409337" cy="1917752"/>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Project Empathy — Jamie Wong">
              <a:extLst>
                <a:ext uri="{FF2B5EF4-FFF2-40B4-BE49-F238E27FC236}">
                  <a16:creationId xmlns:a16="http://schemas.microsoft.com/office/drawing/2014/main" id="{610445DE-7B23-4E9C-952E-34C2D6D2CED2}"/>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271065" y="4624943"/>
              <a:ext cx="1113727" cy="715569"/>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TextBox 5">
            <a:extLst>
              <a:ext uri="{FF2B5EF4-FFF2-40B4-BE49-F238E27FC236}">
                <a16:creationId xmlns:a16="http://schemas.microsoft.com/office/drawing/2014/main" id="{DCCDDB4F-5EB4-44D8-8871-95A3DB4B6A51}"/>
              </a:ext>
            </a:extLst>
          </p:cNvPr>
          <p:cNvSpPr txBox="1"/>
          <p:nvPr/>
        </p:nvSpPr>
        <p:spPr>
          <a:xfrm>
            <a:off x="7750629" y="206829"/>
            <a:ext cx="421853" cy="369332"/>
          </a:xfrm>
          <a:prstGeom prst="rect">
            <a:avLst/>
          </a:prstGeom>
          <a:noFill/>
        </p:spPr>
        <p:txBody>
          <a:bodyPr wrap="square" rtlCol="0">
            <a:spAutoFit/>
          </a:bodyPr>
          <a:lstStyle/>
          <a:p>
            <a:r>
              <a:rPr lang="en-CA" b="1" dirty="0">
                <a:solidFill>
                  <a:srgbClr val="FFC000"/>
                </a:solidFill>
              </a:rPr>
              <a:t>1</a:t>
            </a:r>
          </a:p>
        </p:txBody>
      </p:sp>
      <p:sp>
        <p:nvSpPr>
          <p:cNvPr id="24" name="TextBox 23">
            <a:extLst>
              <a:ext uri="{FF2B5EF4-FFF2-40B4-BE49-F238E27FC236}">
                <a16:creationId xmlns:a16="http://schemas.microsoft.com/office/drawing/2014/main" id="{2A1C34FC-E70F-4E95-97C1-431A2FF89600}"/>
              </a:ext>
            </a:extLst>
          </p:cNvPr>
          <p:cNvSpPr txBox="1"/>
          <p:nvPr/>
        </p:nvSpPr>
        <p:spPr>
          <a:xfrm>
            <a:off x="7750629" y="2541753"/>
            <a:ext cx="421853" cy="369332"/>
          </a:xfrm>
          <a:prstGeom prst="rect">
            <a:avLst/>
          </a:prstGeom>
          <a:noFill/>
        </p:spPr>
        <p:txBody>
          <a:bodyPr wrap="square" rtlCol="0">
            <a:spAutoFit/>
          </a:bodyPr>
          <a:lstStyle/>
          <a:p>
            <a:r>
              <a:rPr lang="en-CA" b="1" dirty="0">
                <a:solidFill>
                  <a:srgbClr val="FFC000"/>
                </a:solidFill>
              </a:rPr>
              <a:t>2</a:t>
            </a:r>
          </a:p>
        </p:txBody>
      </p:sp>
      <p:sp>
        <p:nvSpPr>
          <p:cNvPr id="25" name="TextBox 24">
            <a:extLst>
              <a:ext uri="{FF2B5EF4-FFF2-40B4-BE49-F238E27FC236}">
                <a16:creationId xmlns:a16="http://schemas.microsoft.com/office/drawing/2014/main" id="{BD7908F7-2A99-438C-B534-2B21501B67C2}"/>
              </a:ext>
            </a:extLst>
          </p:cNvPr>
          <p:cNvSpPr txBox="1"/>
          <p:nvPr/>
        </p:nvSpPr>
        <p:spPr>
          <a:xfrm>
            <a:off x="7750629" y="4638956"/>
            <a:ext cx="421853" cy="369332"/>
          </a:xfrm>
          <a:prstGeom prst="rect">
            <a:avLst/>
          </a:prstGeom>
          <a:noFill/>
        </p:spPr>
        <p:txBody>
          <a:bodyPr wrap="square" rtlCol="0">
            <a:spAutoFit/>
          </a:bodyPr>
          <a:lstStyle/>
          <a:p>
            <a:r>
              <a:rPr lang="en-CA" b="1" dirty="0">
                <a:solidFill>
                  <a:srgbClr val="FFC000"/>
                </a:solidFill>
              </a:rPr>
              <a:t>3</a:t>
            </a:r>
          </a:p>
        </p:txBody>
      </p:sp>
      <p:sp>
        <p:nvSpPr>
          <p:cNvPr id="9" name="Rectangle: Rounded Corners 8">
            <a:extLst>
              <a:ext uri="{FF2B5EF4-FFF2-40B4-BE49-F238E27FC236}">
                <a16:creationId xmlns:a16="http://schemas.microsoft.com/office/drawing/2014/main" id="{0956138C-6527-438F-EB91-3D70141CDF29}"/>
              </a:ext>
            </a:extLst>
          </p:cNvPr>
          <p:cNvSpPr/>
          <p:nvPr/>
        </p:nvSpPr>
        <p:spPr>
          <a:xfrm>
            <a:off x="377605" y="3180956"/>
            <a:ext cx="6696000" cy="2916000"/>
          </a:xfrm>
          <a:prstGeom prst="roundRect">
            <a:avLst/>
          </a:prstGeom>
          <a:solidFill>
            <a:srgbClr val="E5DEDB"/>
          </a:solidFill>
          <a:ln w="57150">
            <a:solidFill>
              <a:srgbClr val="EC70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1DD9EDA1-50F2-4A29-5B06-B524209B5A75}"/>
              </a:ext>
            </a:extLst>
          </p:cNvPr>
          <p:cNvSpPr txBox="1"/>
          <p:nvPr/>
        </p:nvSpPr>
        <p:spPr>
          <a:xfrm>
            <a:off x="747056" y="3681916"/>
            <a:ext cx="2952000" cy="1477328"/>
          </a:xfrm>
          <a:prstGeom prst="rect">
            <a:avLst/>
          </a:prstGeom>
          <a:solidFill>
            <a:srgbClr val="00B050"/>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FFFFFF"/>
                </a:solidFill>
                <a:ea typeface="+mn-lt"/>
                <a:cs typeface="+mn-lt"/>
              </a:rPr>
              <a:t>What they did well:</a:t>
            </a:r>
          </a:p>
          <a:p>
            <a:endParaRPr lang="en-US" dirty="0">
              <a:solidFill>
                <a:srgbClr val="FFFFFF"/>
              </a:solidFill>
              <a:cs typeface="Calibri"/>
            </a:endParaRPr>
          </a:p>
          <a:p>
            <a:pPr marL="285750" indent="-285750">
              <a:buFont typeface="Arial"/>
              <a:buChar char="•"/>
            </a:pPr>
            <a:r>
              <a:rPr lang="en-US" dirty="0">
                <a:solidFill>
                  <a:srgbClr val="FFFFFF"/>
                </a:solidFill>
                <a:cs typeface="Calibri"/>
              </a:rPr>
              <a:t>Strong user connections</a:t>
            </a:r>
          </a:p>
          <a:p>
            <a:pPr marL="285750" indent="-285750">
              <a:buFont typeface="Arial"/>
              <a:buChar char="•"/>
            </a:pPr>
            <a:r>
              <a:rPr lang="en-US" dirty="0">
                <a:solidFill>
                  <a:srgbClr val="FFFFFF"/>
                </a:solidFill>
                <a:cs typeface="Calibri"/>
              </a:rPr>
              <a:t>High levels of interactivity</a:t>
            </a:r>
          </a:p>
          <a:p>
            <a:pPr marL="285750" indent="-285750">
              <a:buFont typeface="Arial"/>
              <a:buChar char="•"/>
            </a:pPr>
            <a:r>
              <a:rPr lang="en-US" dirty="0">
                <a:solidFill>
                  <a:srgbClr val="FFFFFF"/>
                </a:solidFill>
                <a:cs typeface="Calibri"/>
              </a:rPr>
              <a:t>Clear topic and message</a:t>
            </a:r>
          </a:p>
        </p:txBody>
      </p:sp>
      <p:sp>
        <p:nvSpPr>
          <p:cNvPr id="7" name="TextBox 6">
            <a:extLst>
              <a:ext uri="{FF2B5EF4-FFF2-40B4-BE49-F238E27FC236}">
                <a16:creationId xmlns:a16="http://schemas.microsoft.com/office/drawing/2014/main" id="{8EBCF3CE-2294-E0E4-4FBD-8AD727F579E5}"/>
              </a:ext>
            </a:extLst>
          </p:cNvPr>
          <p:cNvSpPr txBox="1"/>
          <p:nvPr/>
        </p:nvSpPr>
        <p:spPr>
          <a:xfrm>
            <a:off x="3825414" y="3681916"/>
            <a:ext cx="2952000" cy="1477328"/>
          </a:xfrm>
          <a:prstGeom prst="rect">
            <a:avLst/>
          </a:prstGeom>
          <a:solidFill>
            <a:srgbClr val="FF0000"/>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FFFFFF"/>
                </a:solidFill>
                <a:cs typeface="Calibri"/>
              </a:rPr>
              <a:t>What they lacked:</a:t>
            </a:r>
            <a:endParaRPr lang="en-US" dirty="0"/>
          </a:p>
          <a:p>
            <a:endParaRPr lang="en-US" dirty="0">
              <a:solidFill>
                <a:srgbClr val="FFFFFF"/>
              </a:solidFill>
              <a:cs typeface="Calibri"/>
            </a:endParaRPr>
          </a:p>
          <a:p>
            <a:pPr marL="285750" indent="-285750">
              <a:buFont typeface="Arial"/>
              <a:buChar char="•"/>
            </a:pPr>
            <a:r>
              <a:rPr lang="en-US" dirty="0">
                <a:solidFill>
                  <a:srgbClr val="FFFFFF"/>
                </a:solidFill>
                <a:cs typeface="Calibri"/>
              </a:rPr>
              <a:t>Affordability</a:t>
            </a:r>
          </a:p>
          <a:p>
            <a:pPr marL="285750" indent="-285750">
              <a:buFont typeface="Arial"/>
              <a:buChar char="•"/>
            </a:pPr>
            <a:r>
              <a:rPr lang="en-US" dirty="0">
                <a:solidFill>
                  <a:srgbClr val="FFFFFF"/>
                </a:solidFill>
                <a:cs typeface="Calibri"/>
              </a:rPr>
              <a:t>Limited userbase</a:t>
            </a:r>
          </a:p>
          <a:p>
            <a:pPr marL="285750" indent="-285750">
              <a:buFont typeface="Arial"/>
              <a:buChar char="•"/>
            </a:pPr>
            <a:r>
              <a:rPr lang="en-US" dirty="0">
                <a:solidFill>
                  <a:srgbClr val="FFFFFF"/>
                </a:solidFill>
                <a:cs typeface="Calibri"/>
              </a:rPr>
              <a:t>Limited topics</a:t>
            </a:r>
          </a:p>
        </p:txBody>
      </p:sp>
      <p:sp>
        <p:nvSpPr>
          <p:cNvPr id="10" name="TextBox 9">
            <a:extLst>
              <a:ext uri="{FF2B5EF4-FFF2-40B4-BE49-F238E27FC236}">
                <a16:creationId xmlns:a16="http://schemas.microsoft.com/office/drawing/2014/main" id="{B3C94833-59F2-4088-A4FD-6C7DCEAB3F9D}"/>
              </a:ext>
            </a:extLst>
          </p:cNvPr>
          <p:cNvSpPr txBox="1"/>
          <p:nvPr/>
        </p:nvSpPr>
        <p:spPr>
          <a:xfrm>
            <a:off x="905014" y="5431393"/>
            <a:ext cx="5677957" cy="369332"/>
          </a:xfrm>
          <a:prstGeom prst="rect">
            <a:avLst/>
          </a:prstGeom>
          <a:noFill/>
        </p:spPr>
        <p:txBody>
          <a:bodyPr wrap="square" rtlCol="0">
            <a:spAutoFit/>
          </a:bodyPr>
          <a:lstStyle/>
          <a:p>
            <a:pPr algn="ctr"/>
            <a:r>
              <a:rPr lang="en-CA" dirty="0"/>
              <a:t>Used them as a </a:t>
            </a:r>
            <a:r>
              <a:rPr lang="en-CA" b="1" dirty="0"/>
              <a:t>foundation/base</a:t>
            </a:r>
            <a:r>
              <a:rPr lang="en-CA" dirty="0"/>
              <a:t> of our tool</a:t>
            </a:r>
          </a:p>
        </p:txBody>
      </p:sp>
    </p:spTree>
    <p:extLst>
      <p:ext uri="{BB962C8B-B14F-4D97-AF65-F5344CB8AC3E}">
        <p14:creationId xmlns:p14="http://schemas.microsoft.com/office/powerpoint/2010/main" val="32296254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AF5B8-E98F-4FC8-AF8B-0E6FAA4D48C2}"/>
              </a:ext>
            </a:extLst>
          </p:cNvPr>
          <p:cNvSpPr>
            <a:spLocks noGrp="1"/>
          </p:cNvSpPr>
          <p:nvPr>
            <p:ph type="title"/>
          </p:nvPr>
        </p:nvSpPr>
        <p:spPr>
          <a:xfrm>
            <a:off x="1097280" y="706159"/>
            <a:ext cx="10058400" cy="565493"/>
          </a:xfrm>
        </p:spPr>
        <p:txBody>
          <a:bodyPr>
            <a:normAutofit fontScale="90000"/>
          </a:bodyPr>
          <a:lstStyle/>
          <a:p>
            <a:r>
              <a:rPr lang="en-CA" dirty="0"/>
              <a:t>Our EDI tool </a:t>
            </a:r>
            <a:r>
              <a:rPr lang="en-CA" sz="2200" b="1" dirty="0">
                <a:cs typeface="Calibri"/>
              </a:rPr>
              <a:t>-Proposal to develop Empathy</a:t>
            </a:r>
            <a:endParaRPr lang="en-CA" sz="2200" dirty="0"/>
          </a:p>
        </p:txBody>
      </p:sp>
      <p:sp>
        <p:nvSpPr>
          <p:cNvPr id="3" name="Content Placeholder 2">
            <a:extLst>
              <a:ext uri="{FF2B5EF4-FFF2-40B4-BE49-F238E27FC236}">
                <a16:creationId xmlns:a16="http://schemas.microsoft.com/office/drawing/2014/main" id="{BC614C15-D855-4232-A2C7-EDFCBE202A78}"/>
              </a:ext>
            </a:extLst>
          </p:cNvPr>
          <p:cNvSpPr>
            <a:spLocks noGrp="1"/>
          </p:cNvSpPr>
          <p:nvPr>
            <p:ph idx="1"/>
          </p:nvPr>
        </p:nvSpPr>
        <p:spPr>
          <a:xfrm>
            <a:off x="1097280" y="1845734"/>
            <a:ext cx="10058400" cy="4489752"/>
          </a:xfrm>
        </p:spPr>
        <p:txBody>
          <a:bodyPr vert="horz" lIns="0" tIns="45720" rIns="0" bIns="45720" rtlCol="0" anchor="t">
            <a:normAutofit/>
          </a:bodyPr>
          <a:lstStyle/>
          <a:p>
            <a:pPr marL="457200" indent="-457200">
              <a:buFont typeface="+mj-lt"/>
              <a:buAutoNum type="arabicPeriod"/>
            </a:pPr>
            <a:r>
              <a:rPr lang="en-CA" b="1" dirty="0">
                <a:cs typeface="Calibri"/>
              </a:rPr>
              <a:t>Importance of Main topic (Linguistic Discrimination):</a:t>
            </a:r>
            <a:endParaRPr lang="en-CA" dirty="0">
              <a:cs typeface="Calibri"/>
            </a:endParaRPr>
          </a:p>
          <a:p>
            <a:pPr marL="90932">
              <a:buFont typeface="Arial" panose="020B0604020202020204" pitchFamily="34" charset="0"/>
              <a:buChar char="•"/>
            </a:pPr>
            <a:r>
              <a:rPr lang="en-CA" sz="1400" dirty="0">
                <a:cs typeface="Calibri"/>
              </a:rPr>
              <a:t>Often overlooked and lacks representation</a:t>
            </a:r>
          </a:p>
          <a:p>
            <a:pPr marL="90932">
              <a:buFont typeface="Arial" panose="020B0604020202020204" pitchFamily="34" charset="0"/>
              <a:buChar char="•"/>
            </a:pPr>
            <a:r>
              <a:rPr lang="en-CA" sz="1400" dirty="0">
                <a:cs typeface="Calibri"/>
              </a:rPr>
              <a:t>Canada and uOttawa are Bilingual</a:t>
            </a:r>
          </a:p>
          <a:p>
            <a:pPr>
              <a:buFont typeface="Arial" panose="020B0604020202020204" pitchFamily="34" charset="0"/>
              <a:buChar char="•"/>
            </a:pPr>
            <a:r>
              <a:rPr lang="en-CA" sz="1400" dirty="0">
                <a:cs typeface="Calibri"/>
              </a:rPr>
              <a:t>Canada welcomes 100 of thousands of immigrants each year </a:t>
            </a:r>
            <a:r>
              <a:rPr lang="en-CA" sz="500" b="1" dirty="0">
                <a:cs typeface="Calibri"/>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pPr marL="0" indent="0">
              <a:buNone/>
            </a:pPr>
            <a:r>
              <a:rPr lang="en-CA" b="1" dirty="0">
                <a:solidFill>
                  <a:srgbClr val="F6D300"/>
                </a:solidFill>
                <a:cs typeface="Calibri"/>
              </a:rPr>
              <a:t>2. </a:t>
            </a:r>
            <a:r>
              <a:rPr lang="en-CA" b="1" dirty="0">
                <a:cs typeface="Calibri"/>
              </a:rPr>
              <a:t>Project’s story:</a:t>
            </a:r>
          </a:p>
          <a:p>
            <a:pPr>
              <a:buFont typeface="Arial" panose="020B0604020202020204" pitchFamily="34" charset="0"/>
              <a:buChar char="•"/>
            </a:pPr>
            <a:r>
              <a:rPr lang="en-CA" sz="1400" dirty="0">
                <a:cs typeface="Calibri"/>
              </a:rPr>
              <a:t>Based on real life experiences</a:t>
            </a:r>
          </a:p>
          <a:p>
            <a:pPr>
              <a:buFont typeface="Arial" panose="020B0604020202020204" pitchFamily="34" charset="0"/>
              <a:buChar char="•"/>
            </a:pPr>
            <a:r>
              <a:rPr lang="en-CA" sz="1400" dirty="0">
                <a:cs typeface="Calibri"/>
              </a:rPr>
              <a:t>Short concise scenes</a:t>
            </a:r>
          </a:p>
          <a:p>
            <a:pPr>
              <a:buFont typeface="Arial" panose="020B0604020202020204" pitchFamily="34" charset="0"/>
              <a:buChar char="•"/>
            </a:pPr>
            <a:r>
              <a:rPr lang="en-CA" sz="1400" dirty="0">
                <a:cs typeface="Calibri"/>
              </a:rPr>
              <a:t>Positive results of 25 testers</a:t>
            </a:r>
            <a:endParaRPr lang="en-CA" sz="1400" b="1" dirty="0">
              <a:cs typeface="Calibri"/>
            </a:endParaRPr>
          </a:p>
          <a:p>
            <a:pPr marL="0" indent="0">
              <a:buNone/>
            </a:pPr>
            <a:r>
              <a:rPr lang="en-CA" sz="500" b="1" dirty="0">
                <a:cs typeface="Calibri"/>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en-CA" sz="1400" b="1" dirty="0">
              <a:cs typeface="Calibri"/>
            </a:endParaRPr>
          </a:p>
          <a:p>
            <a:pPr marL="0" indent="0">
              <a:buNone/>
            </a:pPr>
            <a:r>
              <a:rPr lang="en-CA" b="1" dirty="0">
                <a:solidFill>
                  <a:srgbClr val="F6D300"/>
                </a:solidFill>
              </a:rPr>
              <a:t>3. </a:t>
            </a:r>
            <a:r>
              <a:rPr lang="en-CA" b="1" dirty="0"/>
              <a:t>Next Steps:</a:t>
            </a:r>
          </a:p>
          <a:p>
            <a:pPr>
              <a:buFont typeface="Arial" panose="020B0604020202020204" pitchFamily="34" charset="0"/>
              <a:buChar char="•"/>
            </a:pPr>
            <a:r>
              <a:rPr lang="en-CA" sz="1400" dirty="0"/>
              <a:t>uOttawa’s Latin American Heritage club has expressed interest in a collab</a:t>
            </a:r>
            <a:endParaRPr lang="en-CA" sz="1400" dirty="0">
              <a:cs typeface="Calibri"/>
            </a:endParaRPr>
          </a:p>
          <a:p>
            <a:pPr>
              <a:buFont typeface="Arial" panose="020B0604020202020204" pitchFamily="34" charset="0"/>
              <a:buChar char="•"/>
            </a:pPr>
            <a:endParaRPr lang="en-CA" sz="1400" dirty="0">
              <a:cs typeface="Calibri"/>
            </a:endParaRPr>
          </a:p>
          <a:p>
            <a:pPr marL="201168" lvl="1" indent="0">
              <a:buNone/>
            </a:pPr>
            <a:endParaRPr lang="en-CA" dirty="0">
              <a:cs typeface="Calibri"/>
            </a:endParaRPr>
          </a:p>
          <a:p>
            <a:endParaRPr lang="en-CA" dirty="0">
              <a:cs typeface="Calibri"/>
            </a:endParaRPr>
          </a:p>
        </p:txBody>
      </p:sp>
      <p:pic>
        <p:nvPicPr>
          <p:cNvPr id="23554" name="Picture 2" descr="Multilingual web conferencing | Real Time Interpretation">
            <a:extLst>
              <a:ext uri="{FF2B5EF4-FFF2-40B4-BE49-F238E27FC236}">
                <a16:creationId xmlns:a16="http://schemas.microsoft.com/office/drawing/2014/main" id="{208D1227-4BE1-4594-8B85-6A8A5D1A090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268" r="23303" b="7619"/>
          <a:stretch/>
        </p:blipFill>
        <p:spPr bwMode="auto">
          <a:xfrm>
            <a:off x="8761841" y="1631252"/>
            <a:ext cx="2393839" cy="1770384"/>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3556" name="Picture 4" descr="Light bulb icon on white background. 3211223 Vector Art at Vecteezy">
            <a:extLst>
              <a:ext uri="{FF2B5EF4-FFF2-40B4-BE49-F238E27FC236}">
                <a16:creationId xmlns:a16="http://schemas.microsoft.com/office/drawing/2014/main" id="{3E8EA1B3-94F5-48EA-9BD5-7BF1FA91D85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540" t="16984" b="18890"/>
          <a:stretch/>
        </p:blipFill>
        <p:spPr bwMode="auto">
          <a:xfrm>
            <a:off x="8874543" y="3456365"/>
            <a:ext cx="2168434" cy="1426787"/>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6" name="Picture 25" descr="A picture containing diagram&#10;&#10;Description automatically generated">
            <a:extLst>
              <a:ext uri="{FF2B5EF4-FFF2-40B4-BE49-F238E27FC236}">
                <a16:creationId xmlns:a16="http://schemas.microsoft.com/office/drawing/2014/main" id="{F49438F6-05D3-45DA-9286-359889B5AD7A}"/>
              </a:ext>
            </a:extLst>
          </p:cNvPr>
          <p:cNvPicPr>
            <a:picLocks noChangeAspect="1"/>
          </p:cNvPicPr>
          <p:nvPr/>
        </p:nvPicPr>
        <p:blipFill rotWithShape="1">
          <a:blip r:embed="rId4">
            <a:extLst>
              <a:ext uri="{28A0092B-C50C-407E-A947-70E740481C1C}">
                <a14:useLocalDpi xmlns:a14="http://schemas.microsoft.com/office/drawing/2010/main" val="0"/>
              </a:ext>
            </a:extLst>
          </a:blip>
          <a:srcRect l="7745" t="9114" r="3140" b="11694"/>
          <a:stretch/>
        </p:blipFill>
        <p:spPr>
          <a:xfrm>
            <a:off x="8997043" y="5109938"/>
            <a:ext cx="2026920" cy="1583265"/>
          </a:xfrm>
          <a:prstGeom prst="ellipse">
            <a:avLst/>
          </a:prstGeom>
          <a:ln>
            <a:noFill/>
          </a:ln>
          <a:effectLst>
            <a:softEdge rad="112500"/>
          </a:effectLst>
        </p:spPr>
      </p:pic>
    </p:spTree>
    <p:extLst>
      <p:ext uri="{BB962C8B-B14F-4D97-AF65-F5344CB8AC3E}">
        <p14:creationId xmlns:p14="http://schemas.microsoft.com/office/powerpoint/2010/main" val="14534336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29149A8A-94BF-497D-AFCE-2F5384ACE9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EAEE9208-8461-49AC-86B1-56B04EB119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7" name="Rectangle 36">
            <a:extLst>
              <a:ext uri="{FF2B5EF4-FFF2-40B4-BE49-F238E27FC236}">
                <a16:creationId xmlns:a16="http://schemas.microsoft.com/office/drawing/2014/main" id="{C835124F-DEB9-4709-9BB0-78FC9113A8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Flowchart: Alternate Process 4">
            <a:extLst>
              <a:ext uri="{FF2B5EF4-FFF2-40B4-BE49-F238E27FC236}">
                <a16:creationId xmlns:a16="http://schemas.microsoft.com/office/drawing/2014/main" id="{5CE2F6C0-A2B9-4F1F-817C-375812812DE1}"/>
              </a:ext>
            </a:extLst>
          </p:cNvPr>
          <p:cNvSpPr/>
          <p:nvPr/>
        </p:nvSpPr>
        <p:spPr>
          <a:xfrm>
            <a:off x="5854831" y="517759"/>
            <a:ext cx="1400536" cy="561510"/>
          </a:xfrm>
          <a:prstGeom prst="flowChartAlternateProcess">
            <a:avLst/>
          </a:prstGeom>
          <a:solidFill>
            <a:schemeClr val="accent4">
              <a:lumMod val="60000"/>
              <a:lumOff val="4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t>Scene Menu</a:t>
            </a:r>
          </a:p>
        </p:txBody>
      </p:sp>
      <p:sp>
        <p:nvSpPr>
          <p:cNvPr id="7" name="Flowchart: Alternate Process 6">
            <a:extLst>
              <a:ext uri="{FF2B5EF4-FFF2-40B4-BE49-F238E27FC236}">
                <a16:creationId xmlns:a16="http://schemas.microsoft.com/office/drawing/2014/main" id="{1D11AA95-6F7C-45F6-AC6E-9906171A12F1}"/>
              </a:ext>
            </a:extLst>
          </p:cNvPr>
          <p:cNvSpPr/>
          <p:nvPr/>
        </p:nvSpPr>
        <p:spPr>
          <a:xfrm>
            <a:off x="2854478" y="1619898"/>
            <a:ext cx="1076445" cy="821802"/>
          </a:xfrm>
          <a:prstGeom prst="flowChartAlternateProcess">
            <a:avLst/>
          </a:prstGeom>
          <a:solidFill>
            <a:schemeClr val="accent6">
              <a:lumMod val="60000"/>
              <a:lumOff val="4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t>First day of School</a:t>
            </a:r>
          </a:p>
        </p:txBody>
      </p:sp>
      <p:sp>
        <p:nvSpPr>
          <p:cNvPr id="23" name="Flowchart: Alternate Process 22">
            <a:extLst>
              <a:ext uri="{FF2B5EF4-FFF2-40B4-BE49-F238E27FC236}">
                <a16:creationId xmlns:a16="http://schemas.microsoft.com/office/drawing/2014/main" id="{FED3D2D3-1DBA-4CF3-B932-CA8A253CD46B}"/>
              </a:ext>
            </a:extLst>
          </p:cNvPr>
          <p:cNvSpPr/>
          <p:nvPr/>
        </p:nvSpPr>
        <p:spPr>
          <a:xfrm>
            <a:off x="5027269" y="1614252"/>
            <a:ext cx="1259710" cy="821802"/>
          </a:xfrm>
          <a:prstGeom prst="flowChartAlternateProcess">
            <a:avLst/>
          </a:prstGeom>
          <a:solidFill>
            <a:schemeClr val="accent6">
              <a:lumMod val="60000"/>
              <a:lumOff val="4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t>Internship</a:t>
            </a:r>
          </a:p>
        </p:txBody>
      </p:sp>
      <p:sp>
        <p:nvSpPr>
          <p:cNvPr id="24" name="Flowchart: Alternate Process 23">
            <a:extLst>
              <a:ext uri="{FF2B5EF4-FFF2-40B4-BE49-F238E27FC236}">
                <a16:creationId xmlns:a16="http://schemas.microsoft.com/office/drawing/2014/main" id="{59DF9AB9-530C-4513-BAB6-1EF4F28980A0}"/>
              </a:ext>
            </a:extLst>
          </p:cNvPr>
          <p:cNvSpPr/>
          <p:nvPr/>
        </p:nvSpPr>
        <p:spPr>
          <a:xfrm>
            <a:off x="7164732" y="1597028"/>
            <a:ext cx="1523998" cy="821802"/>
          </a:xfrm>
          <a:prstGeom prst="flowChartAlternateProcess">
            <a:avLst/>
          </a:prstGeom>
          <a:solidFill>
            <a:schemeClr val="accent6">
              <a:lumMod val="60000"/>
              <a:lumOff val="4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t>Day-to-day conversation</a:t>
            </a:r>
          </a:p>
        </p:txBody>
      </p:sp>
      <p:sp>
        <p:nvSpPr>
          <p:cNvPr id="30" name="Flowchart: Alternate Process 29">
            <a:extLst>
              <a:ext uri="{FF2B5EF4-FFF2-40B4-BE49-F238E27FC236}">
                <a16:creationId xmlns:a16="http://schemas.microsoft.com/office/drawing/2014/main" id="{20303A5F-5B70-40F1-99CE-5838C9A9695A}"/>
              </a:ext>
            </a:extLst>
          </p:cNvPr>
          <p:cNvSpPr/>
          <p:nvPr/>
        </p:nvSpPr>
        <p:spPr>
          <a:xfrm>
            <a:off x="9489313" y="1597028"/>
            <a:ext cx="1259710" cy="821802"/>
          </a:xfrm>
          <a:prstGeom prst="flowChartAlternateProcess">
            <a:avLst/>
          </a:prstGeom>
          <a:solidFill>
            <a:schemeClr val="accent6">
              <a:lumMod val="60000"/>
              <a:lumOff val="4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t>Doctor’s</a:t>
            </a:r>
          </a:p>
        </p:txBody>
      </p:sp>
      <p:sp>
        <p:nvSpPr>
          <p:cNvPr id="8" name="Rectangle: Rounded Corners 7">
            <a:extLst>
              <a:ext uri="{FF2B5EF4-FFF2-40B4-BE49-F238E27FC236}">
                <a16:creationId xmlns:a16="http://schemas.microsoft.com/office/drawing/2014/main" id="{8DF34B95-C45B-4CC7-A08E-48A582678D79}"/>
              </a:ext>
            </a:extLst>
          </p:cNvPr>
          <p:cNvSpPr/>
          <p:nvPr/>
        </p:nvSpPr>
        <p:spPr>
          <a:xfrm>
            <a:off x="480856" y="2649111"/>
            <a:ext cx="985777" cy="821802"/>
          </a:xfrm>
          <a:prstGeom prst="roundRect">
            <a:avLst/>
          </a:prstGeom>
          <a:solidFill>
            <a:schemeClr val="accent1">
              <a:lumMod val="7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t>Getting to class</a:t>
            </a:r>
          </a:p>
        </p:txBody>
      </p:sp>
      <p:sp>
        <p:nvSpPr>
          <p:cNvPr id="31" name="Rectangle: Rounded Corners 30">
            <a:extLst>
              <a:ext uri="{FF2B5EF4-FFF2-40B4-BE49-F238E27FC236}">
                <a16:creationId xmlns:a16="http://schemas.microsoft.com/office/drawing/2014/main" id="{6629CD67-4411-4D13-8DDD-90F8F0B39560}"/>
              </a:ext>
            </a:extLst>
          </p:cNvPr>
          <p:cNvSpPr/>
          <p:nvPr/>
        </p:nvSpPr>
        <p:spPr>
          <a:xfrm>
            <a:off x="1768536" y="2653140"/>
            <a:ext cx="1493137" cy="821802"/>
          </a:xfrm>
          <a:prstGeom prst="roundRect">
            <a:avLst/>
          </a:prstGeom>
          <a:solidFill>
            <a:schemeClr val="accent1">
              <a:lumMod val="7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t>First interaction with prof</a:t>
            </a:r>
          </a:p>
        </p:txBody>
      </p:sp>
      <p:sp>
        <p:nvSpPr>
          <p:cNvPr id="32" name="Rectangle: Rounded Corners 31">
            <a:extLst>
              <a:ext uri="{FF2B5EF4-FFF2-40B4-BE49-F238E27FC236}">
                <a16:creationId xmlns:a16="http://schemas.microsoft.com/office/drawing/2014/main" id="{10F72C04-0D0A-4D19-8835-60E43FC83B54}"/>
              </a:ext>
            </a:extLst>
          </p:cNvPr>
          <p:cNvSpPr/>
          <p:nvPr/>
        </p:nvSpPr>
        <p:spPr>
          <a:xfrm>
            <a:off x="3676917" y="2634435"/>
            <a:ext cx="1259710" cy="821802"/>
          </a:xfrm>
          <a:prstGeom prst="roundRect">
            <a:avLst/>
          </a:prstGeom>
          <a:solidFill>
            <a:schemeClr val="accent1">
              <a:lumMod val="7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t>In class questions</a:t>
            </a:r>
          </a:p>
        </p:txBody>
      </p:sp>
      <p:cxnSp>
        <p:nvCxnSpPr>
          <p:cNvPr id="12" name="Connector: Elbow 11">
            <a:extLst>
              <a:ext uri="{FF2B5EF4-FFF2-40B4-BE49-F238E27FC236}">
                <a16:creationId xmlns:a16="http://schemas.microsoft.com/office/drawing/2014/main" id="{5CF808C2-7A16-4EDC-A1E3-001CD54643A4}"/>
              </a:ext>
            </a:extLst>
          </p:cNvPr>
          <p:cNvCxnSpPr>
            <a:stCxn id="5" idx="2"/>
            <a:endCxn id="7" idx="0"/>
          </p:cNvCxnSpPr>
          <p:nvPr/>
        </p:nvCxnSpPr>
        <p:spPr>
          <a:xfrm rot="5400000">
            <a:off x="4703586" y="-231616"/>
            <a:ext cx="540629" cy="3162398"/>
          </a:xfrm>
          <a:prstGeom prst="bentConnector3">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4" name="Connector: Elbow 13">
            <a:extLst>
              <a:ext uri="{FF2B5EF4-FFF2-40B4-BE49-F238E27FC236}">
                <a16:creationId xmlns:a16="http://schemas.microsoft.com/office/drawing/2014/main" id="{4945BF11-76F4-45EB-BFB1-4422FD514EAC}"/>
              </a:ext>
            </a:extLst>
          </p:cNvPr>
          <p:cNvCxnSpPr>
            <a:stCxn id="5" idx="2"/>
            <a:endCxn id="30" idx="0"/>
          </p:cNvCxnSpPr>
          <p:nvPr/>
        </p:nvCxnSpPr>
        <p:spPr>
          <a:xfrm rot="16200000" flipH="1">
            <a:off x="8078254" y="-443887"/>
            <a:ext cx="517759" cy="3564069"/>
          </a:xfrm>
          <a:prstGeom prst="bentConnector3">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6" name="Connector: Elbow 15">
            <a:extLst>
              <a:ext uri="{FF2B5EF4-FFF2-40B4-BE49-F238E27FC236}">
                <a16:creationId xmlns:a16="http://schemas.microsoft.com/office/drawing/2014/main" id="{44A1332A-599C-4910-B4EB-231CEC018188}"/>
              </a:ext>
            </a:extLst>
          </p:cNvPr>
          <p:cNvCxnSpPr>
            <a:stCxn id="5" idx="2"/>
            <a:endCxn id="24" idx="0"/>
          </p:cNvCxnSpPr>
          <p:nvPr/>
        </p:nvCxnSpPr>
        <p:spPr>
          <a:xfrm rot="16200000" flipH="1">
            <a:off x="6982036" y="652332"/>
            <a:ext cx="517759" cy="1371632"/>
          </a:xfrm>
          <a:prstGeom prst="bentConnector3">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8" name="Connector: Elbow 17">
            <a:extLst>
              <a:ext uri="{FF2B5EF4-FFF2-40B4-BE49-F238E27FC236}">
                <a16:creationId xmlns:a16="http://schemas.microsoft.com/office/drawing/2014/main" id="{C685427D-40B7-4459-A4ED-729270150ED2}"/>
              </a:ext>
            </a:extLst>
          </p:cNvPr>
          <p:cNvCxnSpPr>
            <a:stCxn id="5" idx="2"/>
            <a:endCxn id="23" idx="0"/>
          </p:cNvCxnSpPr>
          <p:nvPr/>
        </p:nvCxnSpPr>
        <p:spPr>
          <a:xfrm rot="5400000">
            <a:off x="5838621" y="897773"/>
            <a:ext cx="534983" cy="897975"/>
          </a:xfrm>
          <a:prstGeom prst="bentConnector3">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0" name="Connector: Elbow 19">
            <a:extLst>
              <a:ext uri="{FF2B5EF4-FFF2-40B4-BE49-F238E27FC236}">
                <a16:creationId xmlns:a16="http://schemas.microsoft.com/office/drawing/2014/main" id="{B4F9F615-D836-46DE-907B-4F6AD4CF2C59}"/>
              </a:ext>
            </a:extLst>
          </p:cNvPr>
          <p:cNvCxnSpPr>
            <a:stCxn id="7" idx="1"/>
            <a:endCxn id="8" idx="0"/>
          </p:cNvCxnSpPr>
          <p:nvPr/>
        </p:nvCxnSpPr>
        <p:spPr>
          <a:xfrm rot="10800000" flipV="1">
            <a:off x="973746" y="2030799"/>
            <a:ext cx="1880733" cy="618312"/>
          </a:xfrm>
          <a:prstGeom prst="bentConnector2">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6" name="Connector: Elbow 35">
            <a:extLst>
              <a:ext uri="{FF2B5EF4-FFF2-40B4-BE49-F238E27FC236}">
                <a16:creationId xmlns:a16="http://schemas.microsoft.com/office/drawing/2014/main" id="{3BEB39A8-A46C-462D-AF11-5CAC3256D880}"/>
              </a:ext>
            </a:extLst>
          </p:cNvPr>
          <p:cNvCxnSpPr>
            <a:stCxn id="8" idx="3"/>
            <a:endCxn id="31" idx="1"/>
          </p:cNvCxnSpPr>
          <p:nvPr/>
        </p:nvCxnSpPr>
        <p:spPr>
          <a:xfrm>
            <a:off x="1466633" y="3060012"/>
            <a:ext cx="301903" cy="4029"/>
          </a:xfrm>
          <a:prstGeom prst="bentConnector3">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63F61624-7D66-4A49-8AA3-1D5EA0E087FB}"/>
              </a:ext>
            </a:extLst>
          </p:cNvPr>
          <p:cNvCxnSpPr>
            <a:stCxn id="31" idx="3"/>
            <a:endCxn id="32" idx="1"/>
          </p:cNvCxnSpPr>
          <p:nvPr/>
        </p:nvCxnSpPr>
        <p:spPr>
          <a:xfrm flipV="1">
            <a:off x="3261673" y="3045336"/>
            <a:ext cx="415244" cy="1870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52" name="Parallelogram 51">
            <a:extLst>
              <a:ext uri="{FF2B5EF4-FFF2-40B4-BE49-F238E27FC236}">
                <a16:creationId xmlns:a16="http://schemas.microsoft.com/office/drawing/2014/main" id="{D0440458-0F6C-49B2-B08D-6706D4F62E36}"/>
              </a:ext>
            </a:extLst>
          </p:cNvPr>
          <p:cNvSpPr/>
          <p:nvPr/>
        </p:nvSpPr>
        <p:spPr>
          <a:xfrm>
            <a:off x="3125165" y="3950238"/>
            <a:ext cx="1719344" cy="613459"/>
          </a:xfrm>
          <a:prstGeom prst="parallelogram">
            <a:avLst/>
          </a:prstGeom>
          <a:solidFill>
            <a:srgbClr val="C8D5F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t>Repetition?</a:t>
            </a:r>
          </a:p>
        </p:txBody>
      </p:sp>
      <p:cxnSp>
        <p:nvCxnSpPr>
          <p:cNvPr id="59" name="Connector: Elbow 58">
            <a:extLst>
              <a:ext uri="{FF2B5EF4-FFF2-40B4-BE49-F238E27FC236}">
                <a16:creationId xmlns:a16="http://schemas.microsoft.com/office/drawing/2014/main" id="{935DFD40-623A-4054-BC9C-14D435BEB4F4}"/>
              </a:ext>
            </a:extLst>
          </p:cNvPr>
          <p:cNvCxnSpPr>
            <a:cxnSpLocks/>
            <a:stCxn id="52" idx="5"/>
            <a:endCxn id="32" idx="2"/>
          </p:cNvCxnSpPr>
          <p:nvPr/>
        </p:nvCxnSpPr>
        <p:spPr>
          <a:xfrm rot="10800000" flipH="1">
            <a:off x="3201846" y="3456238"/>
            <a:ext cx="1104925" cy="800731"/>
          </a:xfrm>
          <a:prstGeom prst="bentConnector4">
            <a:avLst>
              <a:gd name="adj1" fmla="val -20689"/>
              <a:gd name="adj2" fmla="val 69153"/>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97" name="Flowchart: Alternate Process 96">
            <a:extLst>
              <a:ext uri="{FF2B5EF4-FFF2-40B4-BE49-F238E27FC236}">
                <a16:creationId xmlns:a16="http://schemas.microsoft.com/office/drawing/2014/main" id="{CD18E733-D593-4D70-B7AF-D3D13E8028DD}"/>
              </a:ext>
            </a:extLst>
          </p:cNvPr>
          <p:cNvSpPr/>
          <p:nvPr/>
        </p:nvSpPr>
        <p:spPr>
          <a:xfrm>
            <a:off x="6437643" y="4482888"/>
            <a:ext cx="1417104" cy="591948"/>
          </a:xfrm>
          <a:prstGeom prst="flowChartAlternateProcess">
            <a:avLst/>
          </a:prstGeom>
          <a:solidFill>
            <a:schemeClr val="accent4">
              <a:lumMod val="60000"/>
              <a:lumOff val="4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t>Scene Done</a:t>
            </a:r>
          </a:p>
        </p:txBody>
      </p:sp>
      <p:sp>
        <p:nvSpPr>
          <p:cNvPr id="98" name="Parallelogram 97">
            <a:extLst>
              <a:ext uri="{FF2B5EF4-FFF2-40B4-BE49-F238E27FC236}">
                <a16:creationId xmlns:a16="http://schemas.microsoft.com/office/drawing/2014/main" id="{AD341774-D165-49CC-8C88-DD93B309AC72}"/>
              </a:ext>
            </a:extLst>
          </p:cNvPr>
          <p:cNvSpPr/>
          <p:nvPr/>
        </p:nvSpPr>
        <p:spPr>
          <a:xfrm>
            <a:off x="6991109" y="2754461"/>
            <a:ext cx="1734255" cy="613459"/>
          </a:xfrm>
          <a:prstGeom prst="parallelogram">
            <a:avLst/>
          </a:prstGeom>
          <a:solidFill>
            <a:srgbClr val="C8D5F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t>Repetition?</a:t>
            </a:r>
          </a:p>
        </p:txBody>
      </p:sp>
      <p:cxnSp>
        <p:nvCxnSpPr>
          <p:cNvPr id="106" name="Straight Arrow Connector 105">
            <a:extLst>
              <a:ext uri="{FF2B5EF4-FFF2-40B4-BE49-F238E27FC236}">
                <a16:creationId xmlns:a16="http://schemas.microsoft.com/office/drawing/2014/main" id="{AD5FD30B-90E6-43BF-9C40-47C607A382B8}"/>
              </a:ext>
            </a:extLst>
          </p:cNvPr>
          <p:cNvCxnSpPr>
            <a:cxnSpLocks/>
            <a:stCxn id="24" idx="2"/>
            <a:endCxn id="98" idx="1"/>
          </p:cNvCxnSpPr>
          <p:nvPr/>
        </p:nvCxnSpPr>
        <p:spPr>
          <a:xfrm>
            <a:off x="7926731" y="2418830"/>
            <a:ext cx="8188" cy="33563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09" name="Connector: Elbow 108">
            <a:extLst>
              <a:ext uri="{FF2B5EF4-FFF2-40B4-BE49-F238E27FC236}">
                <a16:creationId xmlns:a16="http://schemas.microsoft.com/office/drawing/2014/main" id="{CD4A055A-12FC-4BCF-A0E1-FCDBD391DDD5}"/>
              </a:ext>
            </a:extLst>
          </p:cNvPr>
          <p:cNvCxnSpPr>
            <a:cxnSpLocks/>
            <a:stCxn id="32" idx="3"/>
          </p:cNvCxnSpPr>
          <p:nvPr/>
        </p:nvCxnSpPr>
        <p:spPr>
          <a:xfrm flipH="1">
            <a:off x="4657207" y="3045336"/>
            <a:ext cx="279420" cy="948824"/>
          </a:xfrm>
          <a:prstGeom prst="bentConnector4">
            <a:avLst>
              <a:gd name="adj1" fmla="val -81812"/>
              <a:gd name="adj2" fmla="val 71653"/>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15" name="Connector: Elbow 114">
            <a:extLst>
              <a:ext uri="{FF2B5EF4-FFF2-40B4-BE49-F238E27FC236}">
                <a16:creationId xmlns:a16="http://schemas.microsoft.com/office/drawing/2014/main" id="{9736A29D-ECE9-4F0D-8C7A-4125952B54EE}"/>
              </a:ext>
            </a:extLst>
          </p:cNvPr>
          <p:cNvCxnSpPr>
            <a:stCxn id="30" idx="2"/>
            <a:endCxn id="97" idx="0"/>
          </p:cNvCxnSpPr>
          <p:nvPr/>
        </p:nvCxnSpPr>
        <p:spPr>
          <a:xfrm rot="5400000">
            <a:off x="7600653" y="1964373"/>
            <a:ext cx="2064058" cy="2972973"/>
          </a:xfrm>
          <a:prstGeom prst="bentConnector3">
            <a:avLst>
              <a:gd name="adj1" fmla="val 7972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19" name="Connector: Elbow 118">
            <a:extLst>
              <a:ext uri="{FF2B5EF4-FFF2-40B4-BE49-F238E27FC236}">
                <a16:creationId xmlns:a16="http://schemas.microsoft.com/office/drawing/2014/main" id="{8CB9978E-DF44-4890-84CF-9182FC6C7A19}"/>
              </a:ext>
            </a:extLst>
          </p:cNvPr>
          <p:cNvCxnSpPr>
            <a:cxnSpLocks/>
            <a:stCxn id="98" idx="2"/>
            <a:endCxn id="24" idx="3"/>
          </p:cNvCxnSpPr>
          <p:nvPr/>
        </p:nvCxnSpPr>
        <p:spPr>
          <a:xfrm flipV="1">
            <a:off x="8648682" y="2007929"/>
            <a:ext cx="40048" cy="1053262"/>
          </a:xfrm>
          <a:prstGeom prst="bentConnector3">
            <a:avLst>
              <a:gd name="adj1" fmla="val 762290"/>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21" name="Connector: Elbow 120">
            <a:extLst>
              <a:ext uri="{FF2B5EF4-FFF2-40B4-BE49-F238E27FC236}">
                <a16:creationId xmlns:a16="http://schemas.microsoft.com/office/drawing/2014/main" id="{0344EA93-A858-4158-B2D4-E81A8DA037EF}"/>
              </a:ext>
            </a:extLst>
          </p:cNvPr>
          <p:cNvCxnSpPr>
            <a:cxnSpLocks/>
            <a:stCxn id="98" idx="4"/>
            <a:endCxn id="97" idx="0"/>
          </p:cNvCxnSpPr>
          <p:nvPr/>
        </p:nvCxnSpPr>
        <p:spPr>
          <a:xfrm rot="5400000">
            <a:off x="6944732" y="3569383"/>
            <a:ext cx="1114968" cy="712042"/>
          </a:xfrm>
          <a:prstGeom prst="bentConnector3">
            <a:avLst>
              <a:gd name="adj1" fmla="val 50000"/>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24" name="Connector: Elbow 123">
            <a:extLst>
              <a:ext uri="{FF2B5EF4-FFF2-40B4-BE49-F238E27FC236}">
                <a16:creationId xmlns:a16="http://schemas.microsoft.com/office/drawing/2014/main" id="{0F6FDA26-D636-43E2-8330-901F36F22C1F}"/>
              </a:ext>
            </a:extLst>
          </p:cNvPr>
          <p:cNvCxnSpPr>
            <a:stCxn id="97" idx="3"/>
            <a:endCxn id="5" idx="3"/>
          </p:cNvCxnSpPr>
          <p:nvPr/>
        </p:nvCxnSpPr>
        <p:spPr>
          <a:xfrm flipH="1" flipV="1">
            <a:off x="7255367" y="798514"/>
            <a:ext cx="599380" cy="3980348"/>
          </a:xfrm>
          <a:prstGeom prst="bentConnector3">
            <a:avLst>
              <a:gd name="adj1" fmla="val -520916"/>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28" name="Flowchart: Alternate Process 127">
            <a:extLst>
              <a:ext uri="{FF2B5EF4-FFF2-40B4-BE49-F238E27FC236}">
                <a16:creationId xmlns:a16="http://schemas.microsoft.com/office/drawing/2014/main" id="{1D3EB931-2027-4C28-A3F5-DEB516D44C25}"/>
              </a:ext>
            </a:extLst>
          </p:cNvPr>
          <p:cNvSpPr/>
          <p:nvPr/>
        </p:nvSpPr>
        <p:spPr>
          <a:xfrm>
            <a:off x="6367138" y="5501981"/>
            <a:ext cx="1595187" cy="553502"/>
          </a:xfrm>
          <a:prstGeom prst="flowChartAlternateProcess">
            <a:avLst/>
          </a:prstGeom>
          <a:solidFill>
            <a:schemeClr val="accent6">
              <a:lumMod val="60000"/>
              <a:lumOff val="4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t>The End Scene</a:t>
            </a:r>
          </a:p>
        </p:txBody>
      </p:sp>
      <p:cxnSp>
        <p:nvCxnSpPr>
          <p:cNvPr id="130" name="Straight Arrow Connector 129">
            <a:extLst>
              <a:ext uri="{FF2B5EF4-FFF2-40B4-BE49-F238E27FC236}">
                <a16:creationId xmlns:a16="http://schemas.microsoft.com/office/drawing/2014/main" id="{9FD8BEB4-09B3-4314-8240-811A78EF90C7}"/>
              </a:ext>
            </a:extLst>
          </p:cNvPr>
          <p:cNvCxnSpPr>
            <a:stCxn id="97" idx="2"/>
            <a:endCxn id="128" idx="0"/>
          </p:cNvCxnSpPr>
          <p:nvPr/>
        </p:nvCxnSpPr>
        <p:spPr>
          <a:xfrm>
            <a:off x="7146195" y="5074836"/>
            <a:ext cx="18537" cy="42714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34" name="Flowchart: Alternate Process 133">
            <a:extLst>
              <a:ext uri="{FF2B5EF4-FFF2-40B4-BE49-F238E27FC236}">
                <a16:creationId xmlns:a16="http://schemas.microsoft.com/office/drawing/2014/main" id="{DBA48E9E-F6DF-49E5-BAF9-EED733401679}"/>
              </a:ext>
            </a:extLst>
          </p:cNvPr>
          <p:cNvSpPr/>
          <p:nvPr/>
        </p:nvSpPr>
        <p:spPr>
          <a:xfrm>
            <a:off x="9489313" y="5421347"/>
            <a:ext cx="1546856" cy="714769"/>
          </a:xfrm>
          <a:prstGeom prst="flowChartAlternateProcess">
            <a:avLst/>
          </a:prstGeom>
          <a:solidFill>
            <a:schemeClr val="accent5">
              <a:lumMod val="7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t>Simulation Ends</a:t>
            </a:r>
          </a:p>
        </p:txBody>
      </p:sp>
      <p:cxnSp>
        <p:nvCxnSpPr>
          <p:cNvPr id="136" name="Straight Arrow Connector 135">
            <a:extLst>
              <a:ext uri="{FF2B5EF4-FFF2-40B4-BE49-F238E27FC236}">
                <a16:creationId xmlns:a16="http://schemas.microsoft.com/office/drawing/2014/main" id="{932C757B-6080-41B9-8CDE-5EA458A34D27}"/>
              </a:ext>
            </a:extLst>
          </p:cNvPr>
          <p:cNvCxnSpPr>
            <a:stCxn id="128" idx="3"/>
            <a:endCxn id="134" idx="1"/>
          </p:cNvCxnSpPr>
          <p:nvPr/>
        </p:nvCxnSpPr>
        <p:spPr>
          <a:xfrm>
            <a:off x="7962325" y="5778732"/>
            <a:ext cx="1526988"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38" name="Flowchart: Alternate Process 137">
            <a:extLst>
              <a:ext uri="{FF2B5EF4-FFF2-40B4-BE49-F238E27FC236}">
                <a16:creationId xmlns:a16="http://schemas.microsoft.com/office/drawing/2014/main" id="{83C8AA3E-2318-4F7B-9C77-2359C77771F9}"/>
              </a:ext>
            </a:extLst>
          </p:cNvPr>
          <p:cNvSpPr/>
          <p:nvPr/>
        </p:nvSpPr>
        <p:spPr>
          <a:xfrm>
            <a:off x="3776121" y="517757"/>
            <a:ext cx="1801804" cy="561510"/>
          </a:xfrm>
          <a:prstGeom prst="flowChartAlternateProcess">
            <a:avLst/>
          </a:prstGeom>
          <a:solidFill>
            <a:schemeClr val="accent4">
              <a:lumMod val="60000"/>
              <a:lumOff val="4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t>Language Menu</a:t>
            </a:r>
          </a:p>
        </p:txBody>
      </p:sp>
      <p:sp>
        <p:nvSpPr>
          <p:cNvPr id="139" name="Flowchart: Alternate Process 138">
            <a:extLst>
              <a:ext uri="{FF2B5EF4-FFF2-40B4-BE49-F238E27FC236}">
                <a16:creationId xmlns:a16="http://schemas.microsoft.com/office/drawing/2014/main" id="{5583B390-884E-4F18-B70C-0566C179C21F}"/>
              </a:ext>
            </a:extLst>
          </p:cNvPr>
          <p:cNvSpPr/>
          <p:nvPr/>
        </p:nvSpPr>
        <p:spPr>
          <a:xfrm>
            <a:off x="1907420" y="440711"/>
            <a:ext cx="1546856" cy="714769"/>
          </a:xfrm>
          <a:prstGeom prst="flowChartAlternateProcess">
            <a:avLst/>
          </a:prstGeom>
          <a:solidFill>
            <a:srgbClr val="92D05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t>Simulation Starts</a:t>
            </a:r>
          </a:p>
        </p:txBody>
      </p:sp>
      <p:cxnSp>
        <p:nvCxnSpPr>
          <p:cNvPr id="141" name="Straight Arrow Connector 140">
            <a:extLst>
              <a:ext uri="{FF2B5EF4-FFF2-40B4-BE49-F238E27FC236}">
                <a16:creationId xmlns:a16="http://schemas.microsoft.com/office/drawing/2014/main" id="{CE99451A-4153-4DBB-8CCE-7DCAD53E7020}"/>
              </a:ext>
            </a:extLst>
          </p:cNvPr>
          <p:cNvCxnSpPr>
            <a:stCxn id="139" idx="3"/>
            <a:endCxn id="138" idx="1"/>
          </p:cNvCxnSpPr>
          <p:nvPr/>
        </p:nvCxnSpPr>
        <p:spPr>
          <a:xfrm>
            <a:off x="3454276" y="798096"/>
            <a:ext cx="321845" cy="41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44" name="Straight Arrow Connector 143">
            <a:extLst>
              <a:ext uri="{FF2B5EF4-FFF2-40B4-BE49-F238E27FC236}">
                <a16:creationId xmlns:a16="http://schemas.microsoft.com/office/drawing/2014/main" id="{36E01828-465F-42E3-A8CA-BFA7837495E7}"/>
              </a:ext>
            </a:extLst>
          </p:cNvPr>
          <p:cNvCxnSpPr>
            <a:stCxn id="138" idx="3"/>
            <a:endCxn id="5" idx="1"/>
          </p:cNvCxnSpPr>
          <p:nvPr/>
        </p:nvCxnSpPr>
        <p:spPr>
          <a:xfrm>
            <a:off x="5577925" y="798512"/>
            <a:ext cx="276906" cy="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55" name="Connector: Elbow 154">
            <a:extLst>
              <a:ext uri="{FF2B5EF4-FFF2-40B4-BE49-F238E27FC236}">
                <a16:creationId xmlns:a16="http://schemas.microsoft.com/office/drawing/2014/main" id="{4D990BB0-B09E-4058-A292-7A2774A857F0}"/>
              </a:ext>
            </a:extLst>
          </p:cNvPr>
          <p:cNvCxnSpPr>
            <a:cxnSpLocks/>
            <a:stCxn id="52" idx="2"/>
            <a:endCxn id="97" idx="0"/>
          </p:cNvCxnSpPr>
          <p:nvPr/>
        </p:nvCxnSpPr>
        <p:spPr>
          <a:xfrm>
            <a:off x="4767827" y="4256968"/>
            <a:ext cx="2378368" cy="225920"/>
          </a:xfrm>
          <a:prstGeom prst="bentConnector2">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59" name="Connector: Elbow 158">
            <a:extLst>
              <a:ext uri="{FF2B5EF4-FFF2-40B4-BE49-F238E27FC236}">
                <a16:creationId xmlns:a16="http://schemas.microsoft.com/office/drawing/2014/main" id="{5BCE3A1A-8A63-42AB-AF80-6768E3F5B8AC}"/>
              </a:ext>
            </a:extLst>
          </p:cNvPr>
          <p:cNvCxnSpPr>
            <a:stCxn id="23" idx="2"/>
            <a:endCxn id="97" idx="0"/>
          </p:cNvCxnSpPr>
          <p:nvPr/>
        </p:nvCxnSpPr>
        <p:spPr>
          <a:xfrm rot="16200000" flipH="1">
            <a:off x="5378242" y="2714935"/>
            <a:ext cx="2046834" cy="1489071"/>
          </a:xfrm>
          <a:prstGeom prst="bentConnector3">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84" name="TextBox 183">
            <a:extLst>
              <a:ext uri="{FF2B5EF4-FFF2-40B4-BE49-F238E27FC236}">
                <a16:creationId xmlns:a16="http://schemas.microsoft.com/office/drawing/2014/main" id="{66C9E324-A215-4393-BD19-938C56AC0733}"/>
              </a:ext>
            </a:extLst>
          </p:cNvPr>
          <p:cNvSpPr txBox="1"/>
          <p:nvPr/>
        </p:nvSpPr>
        <p:spPr>
          <a:xfrm>
            <a:off x="2740789" y="3796349"/>
            <a:ext cx="449012" cy="307777"/>
          </a:xfrm>
          <a:prstGeom prst="rect">
            <a:avLst/>
          </a:prstGeom>
          <a:solidFill>
            <a:schemeClr val="tx1"/>
          </a:solidFill>
        </p:spPr>
        <p:txBody>
          <a:bodyPr wrap="square" rtlCol="0">
            <a:spAutoFit/>
          </a:bodyPr>
          <a:lstStyle/>
          <a:p>
            <a:r>
              <a:rPr lang="en-CA" sz="1400" b="1" dirty="0">
                <a:solidFill>
                  <a:schemeClr val="bg1"/>
                </a:solidFill>
              </a:rPr>
              <a:t>YES</a:t>
            </a:r>
          </a:p>
        </p:txBody>
      </p:sp>
      <p:sp>
        <p:nvSpPr>
          <p:cNvPr id="185" name="TextBox 184">
            <a:extLst>
              <a:ext uri="{FF2B5EF4-FFF2-40B4-BE49-F238E27FC236}">
                <a16:creationId xmlns:a16="http://schemas.microsoft.com/office/drawing/2014/main" id="{2EEA888B-1A5F-4107-838C-B38E8B10A687}"/>
              </a:ext>
            </a:extLst>
          </p:cNvPr>
          <p:cNvSpPr txBox="1"/>
          <p:nvPr/>
        </p:nvSpPr>
        <p:spPr>
          <a:xfrm>
            <a:off x="8746829" y="2418829"/>
            <a:ext cx="449012" cy="307777"/>
          </a:xfrm>
          <a:prstGeom prst="rect">
            <a:avLst/>
          </a:prstGeom>
          <a:solidFill>
            <a:schemeClr val="tx1"/>
          </a:solidFill>
        </p:spPr>
        <p:txBody>
          <a:bodyPr wrap="square" rtlCol="0">
            <a:spAutoFit/>
          </a:bodyPr>
          <a:lstStyle/>
          <a:p>
            <a:r>
              <a:rPr lang="en-CA" sz="1400" b="1" dirty="0">
                <a:solidFill>
                  <a:schemeClr val="bg1"/>
                </a:solidFill>
              </a:rPr>
              <a:t>YES</a:t>
            </a:r>
          </a:p>
        </p:txBody>
      </p:sp>
      <p:sp>
        <p:nvSpPr>
          <p:cNvPr id="186" name="TextBox 185">
            <a:extLst>
              <a:ext uri="{FF2B5EF4-FFF2-40B4-BE49-F238E27FC236}">
                <a16:creationId xmlns:a16="http://schemas.microsoft.com/office/drawing/2014/main" id="{97E53FF8-3F8B-4BEB-816A-F89DFA2049B4}"/>
              </a:ext>
            </a:extLst>
          </p:cNvPr>
          <p:cNvSpPr txBox="1"/>
          <p:nvPr/>
        </p:nvSpPr>
        <p:spPr>
          <a:xfrm>
            <a:off x="4893183" y="3511132"/>
            <a:ext cx="500619" cy="307777"/>
          </a:xfrm>
          <a:prstGeom prst="rect">
            <a:avLst/>
          </a:prstGeom>
          <a:solidFill>
            <a:schemeClr val="tx1"/>
          </a:solidFill>
        </p:spPr>
        <p:txBody>
          <a:bodyPr wrap="square" rtlCol="0">
            <a:spAutoFit/>
          </a:bodyPr>
          <a:lstStyle/>
          <a:p>
            <a:pPr algn="ctr"/>
            <a:r>
              <a:rPr lang="en-CA" sz="1400" b="1" dirty="0">
                <a:solidFill>
                  <a:schemeClr val="bg1"/>
                </a:solidFill>
              </a:rPr>
              <a:t>NO</a:t>
            </a:r>
          </a:p>
        </p:txBody>
      </p:sp>
      <p:sp>
        <p:nvSpPr>
          <p:cNvPr id="187" name="TextBox 186">
            <a:extLst>
              <a:ext uri="{FF2B5EF4-FFF2-40B4-BE49-F238E27FC236}">
                <a16:creationId xmlns:a16="http://schemas.microsoft.com/office/drawing/2014/main" id="{69961998-4391-490E-9CE4-9298133B221B}"/>
              </a:ext>
            </a:extLst>
          </p:cNvPr>
          <p:cNvSpPr txBox="1"/>
          <p:nvPr/>
        </p:nvSpPr>
        <p:spPr>
          <a:xfrm>
            <a:off x="7604437" y="3464307"/>
            <a:ext cx="500619" cy="307777"/>
          </a:xfrm>
          <a:prstGeom prst="rect">
            <a:avLst/>
          </a:prstGeom>
          <a:solidFill>
            <a:schemeClr val="tx1"/>
          </a:solidFill>
        </p:spPr>
        <p:txBody>
          <a:bodyPr wrap="square" rtlCol="0">
            <a:spAutoFit/>
          </a:bodyPr>
          <a:lstStyle/>
          <a:p>
            <a:pPr algn="ctr"/>
            <a:r>
              <a:rPr lang="en-CA" sz="1400" b="1" dirty="0">
                <a:solidFill>
                  <a:schemeClr val="bg1"/>
                </a:solidFill>
              </a:rPr>
              <a:t>NO</a:t>
            </a:r>
          </a:p>
        </p:txBody>
      </p:sp>
      <p:sp>
        <p:nvSpPr>
          <p:cNvPr id="189" name="Title 1">
            <a:extLst>
              <a:ext uri="{FF2B5EF4-FFF2-40B4-BE49-F238E27FC236}">
                <a16:creationId xmlns:a16="http://schemas.microsoft.com/office/drawing/2014/main" id="{C1C7377F-970A-4EA1-A2F8-EC382F135A71}"/>
              </a:ext>
            </a:extLst>
          </p:cNvPr>
          <p:cNvSpPr>
            <a:spLocks noGrp="1"/>
          </p:cNvSpPr>
          <p:nvPr>
            <p:ph type="title"/>
          </p:nvPr>
        </p:nvSpPr>
        <p:spPr>
          <a:xfrm>
            <a:off x="569519" y="4942434"/>
            <a:ext cx="4584734" cy="1106665"/>
          </a:xfrm>
        </p:spPr>
        <p:txBody>
          <a:bodyPr vert="horz" lIns="91440" tIns="45720" rIns="91440" bIns="45720" rtlCol="0" anchor="ctr">
            <a:noAutofit/>
          </a:bodyPr>
          <a:lstStyle/>
          <a:p>
            <a:r>
              <a:rPr lang="en-US" sz="6600" dirty="0">
                <a:solidFill>
                  <a:srgbClr val="FFFFFF"/>
                </a:solidFill>
              </a:rPr>
              <a:t>Story Prototype </a:t>
            </a:r>
            <a:br>
              <a:rPr lang="en-US" sz="6600" dirty="0">
                <a:solidFill>
                  <a:srgbClr val="FFFFFF"/>
                </a:solidFill>
              </a:rPr>
            </a:br>
            <a:r>
              <a:rPr lang="en-US" sz="6600" dirty="0">
                <a:solidFill>
                  <a:srgbClr val="FFFFFF"/>
                </a:solidFill>
              </a:rPr>
              <a:t> </a:t>
            </a:r>
          </a:p>
        </p:txBody>
      </p:sp>
      <p:sp>
        <p:nvSpPr>
          <p:cNvPr id="190" name="TextBox 189">
            <a:extLst>
              <a:ext uri="{FF2B5EF4-FFF2-40B4-BE49-F238E27FC236}">
                <a16:creationId xmlns:a16="http://schemas.microsoft.com/office/drawing/2014/main" id="{DCDCD1F3-0FBB-46E0-AAD7-AD0181C06A10}"/>
              </a:ext>
            </a:extLst>
          </p:cNvPr>
          <p:cNvSpPr txBox="1"/>
          <p:nvPr/>
        </p:nvSpPr>
        <p:spPr>
          <a:xfrm>
            <a:off x="7146195" y="5074835"/>
            <a:ext cx="1826868" cy="461665"/>
          </a:xfrm>
          <a:prstGeom prst="rect">
            <a:avLst/>
          </a:prstGeom>
          <a:noFill/>
        </p:spPr>
        <p:txBody>
          <a:bodyPr wrap="square" rtlCol="0">
            <a:spAutoFit/>
          </a:bodyPr>
          <a:lstStyle/>
          <a:p>
            <a:r>
              <a:rPr lang="en-CA" sz="1200" dirty="0"/>
              <a:t>All scenes have been completed</a:t>
            </a:r>
          </a:p>
        </p:txBody>
      </p:sp>
    </p:spTree>
    <p:extLst>
      <p:ext uri="{BB962C8B-B14F-4D97-AF65-F5344CB8AC3E}">
        <p14:creationId xmlns:p14="http://schemas.microsoft.com/office/powerpoint/2010/main" val="3722371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6000"/>
                <a:shade val="99000"/>
                <a:satMod val="140000"/>
              </a:schemeClr>
            </a:gs>
            <a:gs pos="65000">
              <a:schemeClr val="bg1">
                <a:tint val="100000"/>
                <a:shade val="80000"/>
                <a:satMod val="130000"/>
              </a:schemeClr>
            </a:gs>
            <a:gs pos="100000">
              <a:schemeClr val="bg1">
                <a:tint val="100000"/>
                <a:shade val="48000"/>
                <a:satMod val="120000"/>
              </a:schemeClr>
            </a:gs>
          </a:gsLst>
          <a:lin ang="16200000" scaled="0"/>
        </a:gradFill>
        <a:effectLst/>
      </p:bgPr>
    </p:bg>
    <p:spTree>
      <p:nvGrpSpPr>
        <p:cNvPr id="1" name=""/>
        <p:cNvGrpSpPr/>
        <p:nvPr/>
      </p:nvGrpSpPr>
      <p:grpSpPr>
        <a:xfrm>
          <a:off x="0" y="0"/>
          <a:ext cx="0" cy="0"/>
          <a:chOff x="0" y="0"/>
          <a:chExt cx="0" cy="0"/>
        </a:xfrm>
      </p:grpSpPr>
      <p:pic>
        <p:nvPicPr>
          <p:cNvPr id="5" name="Picture 6" descr="The Engineering Design Process: Design Notebook">
            <a:extLst>
              <a:ext uri="{FF2B5EF4-FFF2-40B4-BE49-F238E27FC236}">
                <a16:creationId xmlns:a16="http://schemas.microsoft.com/office/drawing/2014/main" id="{3189F438-132B-4895-8EA8-8B94F2F879AE}"/>
              </a:ext>
            </a:extLst>
          </p:cNvPr>
          <p:cNvPicPr>
            <a:picLocks noChangeAspect="1" noChangeArrowheads="1"/>
          </p:cNvPicPr>
          <p:nvPr/>
        </p:nvPicPr>
        <p:blipFill rotWithShape="1">
          <a:blip r:embed="rId2">
            <a:alphaModFix amt="35000"/>
            <a:extLst>
              <a:ext uri="{28A0092B-C50C-407E-A947-70E740481C1C}">
                <a14:useLocalDpi xmlns:a14="http://schemas.microsoft.com/office/drawing/2010/main" val="0"/>
              </a:ext>
            </a:extLst>
          </a:blip>
          <a:srcRect b="22681"/>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C5EE399B-43E5-44EB-96B7-2BB88D5F74DE}"/>
              </a:ext>
            </a:extLst>
          </p:cNvPr>
          <p:cNvSpPr>
            <a:spLocks noGrp="1"/>
          </p:cNvSpPr>
          <p:nvPr>
            <p:ph type="ctrTitle"/>
          </p:nvPr>
        </p:nvSpPr>
        <p:spPr>
          <a:xfrm>
            <a:off x="1097280" y="758952"/>
            <a:ext cx="10058400" cy="3566160"/>
          </a:xfrm>
        </p:spPr>
        <p:txBody>
          <a:bodyPr>
            <a:normAutofit/>
          </a:bodyPr>
          <a:lstStyle/>
          <a:p>
            <a:r>
              <a:rPr lang="en-CA" dirty="0">
                <a:solidFill>
                  <a:srgbClr val="FFFFFF"/>
                </a:solidFill>
              </a:rPr>
              <a:t>Design pitch</a:t>
            </a:r>
            <a:br>
              <a:rPr lang="en-CA" dirty="0"/>
            </a:br>
            <a:r>
              <a:rPr lang="en-CA" dirty="0">
                <a:solidFill>
                  <a:srgbClr val="FFFFFF"/>
                </a:solidFill>
              </a:rPr>
              <a:t>Empathy Tool </a:t>
            </a:r>
            <a:r>
              <a:rPr lang="en-CA" sz="4400" dirty="0">
                <a:solidFill>
                  <a:srgbClr val="FFFFFF"/>
                </a:solidFill>
              </a:rPr>
              <a:t>– Team 2.3</a:t>
            </a:r>
            <a:endParaRPr lang="en-CA" dirty="0">
              <a:solidFill>
                <a:srgbClr val="FFFFFF"/>
              </a:solidFill>
            </a:endParaRPr>
          </a:p>
        </p:txBody>
      </p:sp>
      <p:sp>
        <p:nvSpPr>
          <p:cNvPr id="3" name="Subtitle 2">
            <a:extLst>
              <a:ext uri="{FF2B5EF4-FFF2-40B4-BE49-F238E27FC236}">
                <a16:creationId xmlns:a16="http://schemas.microsoft.com/office/drawing/2014/main" id="{B9F99AFA-158B-4E78-B4C9-123BBDF4089D}"/>
              </a:ext>
            </a:extLst>
          </p:cNvPr>
          <p:cNvSpPr>
            <a:spLocks noGrp="1"/>
          </p:cNvSpPr>
          <p:nvPr>
            <p:ph type="subTitle" idx="1"/>
          </p:nvPr>
        </p:nvSpPr>
        <p:spPr>
          <a:xfrm>
            <a:off x="1100051" y="4455621"/>
            <a:ext cx="10058400" cy="1143000"/>
          </a:xfrm>
        </p:spPr>
        <p:txBody>
          <a:bodyPr>
            <a:noAutofit/>
          </a:bodyPr>
          <a:lstStyle/>
          <a:p>
            <a:r>
              <a:rPr lang="en-CA" sz="6000" b="1" dirty="0">
                <a:solidFill>
                  <a:srgbClr val="FFFFFF"/>
                </a:solidFill>
              </a:rPr>
              <a:t>Thank you for listening!</a:t>
            </a:r>
          </a:p>
        </p:txBody>
      </p:sp>
      <p:cxnSp>
        <p:nvCxnSpPr>
          <p:cNvPr id="10" name="Straight Connector 9">
            <a:extLst>
              <a:ext uri="{FF2B5EF4-FFF2-40B4-BE49-F238E27FC236}">
                <a16:creationId xmlns:a16="http://schemas.microsoft.com/office/drawing/2014/main" id="{BA1A9FEA-F0E4-482A-A945-93458474E6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644AAE36-E61D-4F8E-8C72-65C0F1F48D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51E01928-5BA4-4817-820F-2E267B4A42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783001981"/>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Retrospect">
  <a:themeElements>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243AF7DC-D15B-41C0-AE81-23980D1B9FC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139FE98CF79E345BDECAC28465AB473" ma:contentTypeVersion="9" ma:contentTypeDescription="Create a new document." ma:contentTypeScope="" ma:versionID="6843602ba164f2e51a9def0d21c53f5a">
  <xsd:schema xmlns:xsd="http://www.w3.org/2001/XMLSchema" xmlns:xs="http://www.w3.org/2001/XMLSchema" xmlns:p="http://schemas.microsoft.com/office/2006/metadata/properties" xmlns:ns3="cf768870-8580-4dd2-9f79-95f198fbf311" xmlns:ns4="5126ffac-92ca-4acb-a801-caeee6efd647" targetNamespace="http://schemas.microsoft.com/office/2006/metadata/properties" ma:root="true" ma:fieldsID="4617a0bef56d6fc61c15bd03a4934b8d" ns3:_="" ns4:_="">
    <xsd:import namespace="cf768870-8580-4dd2-9f79-95f198fbf311"/>
    <xsd:import namespace="5126ffac-92ca-4acb-a801-caeee6efd647"/>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LengthInSeconds"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f768870-8580-4dd2-9f79-95f198fbf31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126ffac-92ca-4acb-a801-caeee6efd647"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87A0396-D3BC-41C3-8016-32C47BAE3895}">
  <ds:schemaRefs>
    <ds:schemaRef ds:uri="http://schemas.microsoft.com/sharepoint/v3/contenttype/forms"/>
  </ds:schemaRefs>
</ds:datastoreItem>
</file>

<file path=customXml/itemProps2.xml><?xml version="1.0" encoding="utf-8"?>
<ds:datastoreItem xmlns:ds="http://schemas.openxmlformats.org/officeDocument/2006/customXml" ds:itemID="{4FBE141B-88D4-41CF-92F1-4F0F5892C865}">
  <ds:schemaRefs>
    <ds:schemaRef ds:uri="5126ffac-92ca-4acb-a801-caeee6efd647"/>
    <ds:schemaRef ds:uri="cf768870-8580-4dd2-9f79-95f198fbf31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B86A2B2B-CB6A-433E-B2B6-AFD0CE779BE2}">
  <ds:schemaRefs>
    <ds:schemaRef ds:uri="5126ffac-92ca-4acb-a801-caeee6efd647"/>
    <ds:schemaRef ds:uri="cf768870-8580-4dd2-9f79-95f198fbf31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Retrospect</Template>
  <TotalTime>22921</TotalTime>
  <Words>328</Words>
  <Application>Microsoft Office PowerPoint</Application>
  <PresentationFormat>Widescreen</PresentationFormat>
  <Paragraphs>84</Paragraphs>
  <Slides>6</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Arial</vt:lpstr>
      <vt:lpstr>Calibri</vt:lpstr>
      <vt:lpstr>Calibri Light</vt:lpstr>
      <vt:lpstr>WordVisi_MSFontService</vt:lpstr>
      <vt:lpstr>WordVisiPilcrow_MSFontService</vt:lpstr>
      <vt:lpstr>Retrospect</vt:lpstr>
      <vt:lpstr>Design pitch Empathy Tool – Team Speakeasy (2.3)</vt:lpstr>
      <vt:lpstr>Project Design Debrief</vt:lpstr>
      <vt:lpstr>Benchmarking</vt:lpstr>
      <vt:lpstr>Our EDI tool -Proposal to develop Empathy</vt:lpstr>
      <vt:lpstr>Story Prototype   </vt:lpstr>
      <vt:lpstr>Design pitch Empathy Tool – Team 2.3</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Natalia Garcia Hernandez</dc:creator>
  <cp:lastModifiedBy>Natalia Garcia Hernandez</cp:lastModifiedBy>
  <cp:revision>4</cp:revision>
  <dcterms:created xsi:type="dcterms:W3CDTF">2022-03-15T15:57:38Z</dcterms:created>
  <dcterms:modified xsi:type="dcterms:W3CDTF">2022-03-31T13:59:05Z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0x010100F139FE98CF79E345BDECAC28465AB473</vt:lpwstr>
  </property>
</Properties>
</file>